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xml" ContentType="application/vnd.openxmlformats-officedocument.presentationml.tags+xml"/>
  <Override PartName="/ppt/notesSlides/notesSlide24.xml" ContentType="application/vnd.openxmlformats-officedocument.presentationml.notesSlide+xml"/>
  <Override PartName="/ppt/tags/tag2.xml" ContentType="application/vnd.openxmlformats-officedocument.presentationml.tags+xml"/>
  <Override PartName="/ppt/notesSlides/notesSlide25.xml" ContentType="application/vnd.openxmlformats-officedocument.presentationml.notesSlide+xml"/>
  <Override PartName="/ppt/tags/tag3.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88"/>
  </p:notesMasterIdLst>
  <p:handoutMasterIdLst>
    <p:handoutMasterId r:id="rId89"/>
  </p:handoutMasterIdLst>
  <p:sldIdLst>
    <p:sldId id="256" r:id="rId2"/>
    <p:sldId id="305" r:id="rId3"/>
    <p:sldId id="306" r:id="rId4"/>
    <p:sldId id="307" r:id="rId5"/>
    <p:sldId id="308" r:id="rId6"/>
    <p:sldId id="390" r:id="rId7"/>
    <p:sldId id="309" r:id="rId8"/>
    <p:sldId id="310" r:id="rId9"/>
    <p:sldId id="311" r:id="rId10"/>
    <p:sldId id="312" r:id="rId11"/>
    <p:sldId id="313" r:id="rId12"/>
    <p:sldId id="373" r:id="rId13"/>
    <p:sldId id="374" r:id="rId14"/>
    <p:sldId id="375" r:id="rId15"/>
    <p:sldId id="378" r:id="rId16"/>
    <p:sldId id="388" r:id="rId17"/>
    <p:sldId id="380" r:id="rId18"/>
    <p:sldId id="383" r:id="rId19"/>
    <p:sldId id="382" r:id="rId20"/>
    <p:sldId id="389" r:id="rId21"/>
    <p:sldId id="398" r:id="rId22"/>
    <p:sldId id="385" r:id="rId23"/>
    <p:sldId id="395" r:id="rId24"/>
    <p:sldId id="396" r:id="rId25"/>
    <p:sldId id="391" r:id="rId26"/>
    <p:sldId id="397" r:id="rId27"/>
    <p:sldId id="362" r:id="rId28"/>
    <p:sldId id="363" r:id="rId29"/>
    <p:sldId id="364" r:id="rId30"/>
    <p:sldId id="392" r:id="rId31"/>
    <p:sldId id="393" r:id="rId32"/>
    <p:sldId id="394" r:id="rId33"/>
    <p:sldId id="365" r:id="rId34"/>
    <p:sldId id="366" r:id="rId35"/>
    <p:sldId id="367" r:id="rId36"/>
    <p:sldId id="368" r:id="rId37"/>
    <p:sldId id="369" r:id="rId38"/>
    <p:sldId id="370" r:id="rId39"/>
    <p:sldId id="358" r:id="rId40"/>
    <p:sldId id="359" r:id="rId41"/>
    <p:sldId id="257" r:id="rId42"/>
    <p:sldId id="258" r:id="rId43"/>
    <p:sldId id="259" r:id="rId44"/>
    <p:sldId id="260" r:id="rId45"/>
    <p:sldId id="261" r:id="rId46"/>
    <p:sldId id="262" r:id="rId47"/>
    <p:sldId id="263" r:id="rId48"/>
    <p:sldId id="264" r:id="rId49"/>
    <p:sldId id="265" r:id="rId50"/>
    <p:sldId id="266" r:id="rId51"/>
    <p:sldId id="267" r:id="rId52"/>
    <p:sldId id="268" r:id="rId53"/>
    <p:sldId id="269" r:id="rId54"/>
    <p:sldId id="270" r:id="rId55"/>
    <p:sldId id="271" r:id="rId56"/>
    <p:sldId id="272" r:id="rId57"/>
    <p:sldId id="273" r:id="rId58"/>
    <p:sldId id="274" r:id="rId59"/>
    <p:sldId id="275" r:id="rId60"/>
    <p:sldId id="276" r:id="rId61"/>
    <p:sldId id="277" r:id="rId62"/>
    <p:sldId id="278" r:id="rId63"/>
    <p:sldId id="279" r:id="rId64"/>
    <p:sldId id="281" r:id="rId65"/>
    <p:sldId id="282" r:id="rId66"/>
    <p:sldId id="283" r:id="rId67"/>
    <p:sldId id="284" r:id="rId68"/>
    <p:sldId id="285" r:id="rId69"/>
    <p:sldId id="286" r:id="rId70"/>
    <p:sldId id="287" r:id="rId71"/>
    <p:sldId id="288" r:id="rId72"/>
    <p:sldId id="289" r:id="rId73"/>
    <p:sldId id="290" r:id="rId74"/>
    <p:sldId id="291" r:id="rId75"/>
    <p:sldId id="292" r:id="rId76"/>
    <p:sldId id="293" r:id="rId77"/>
    <p:sldId id="294" r:id="rId78"/>
    <p:sldId id="295" r:id="rId79"/>
    <p:sldId id="296" r:id="rId80"/>
    <p:sldId id="297" r:id="rId81"/>
    <p:sldId id="298" r:id="rId82"/>
    <p:sldId id="299" r:id="rId83"/>
    <p:sldId id="300" r:id="rId84"/>
    <p:sldId id="301" r:id="rId85"/>
    <p:sldId id="302" r:id="rId86"/>
    <p:sldId id="303" r:id="rId87"/>
  </p:sldIdLst>
  <p:sldSz cx="9144000" cy="6858000" type="screen4x3"/>
  <p:notesSz cx="9601200" cy="7315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1pPr>
    <a:lvl2pPr marL="4572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2pPr>
    <a:lvl3pPr marL="9144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3pPr>
    <a:lvl4pPr marL="13716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4pPr>
    <a:lvl5pPr marL="18288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5pPr>
    <a:lvl6pPr marL="2286000" algn="l" defTabSz="914400" rtl="0" eaLnBrk="1" latinLnBrk="0" hangingPunct="1">
      <a:defRPr b="1" kern="1200">
        <a:solidFill>
          <a:schemeClr val="tx1"/>
        </a:solidFill>
        <a:latin typeface="Comic Sans MS" panose="030F0702030302020204" pitchFamily="66" charset="0"/>
        <a:ea typeface="+mn-ea"/>
        <a:cs typeface="+mn-cs"/>
      </a:defRPr>
    </a:lvl6pPr>
    <a:lvl7pPr marL="2743200" algn="l" defTabSz="914400" rtl="0" eaLnBrk="1" latinLnBrk="0" hangingPunct="1">
      <a:defRPr b="1" kern="1200">
        <a:solidFill>
          <a:schemeClr val="tx1"/>
        </a:solidFill>
        <a:latin typeface="Comic Sans MS" panose="030F0702030302020204" pitchFamily="66" charset="0"/>
        <a:ea typeface="+mn-ea"/>
        <a:cs typeface="+mn-cs"/>
      </a:defRPr>
    </a:lvl7pPr>
    <a:lvl8pPr marL="3200400" algn="l" defTabSz="914400" rtl="0" eaLnBrk="1" latinLnBrk="0" hangingPunct="1">
      <a:defRPr b="1" kern="1200">
        <a:solidFill>
          <a:schemeClr val="tx1"/>
        </a:solidFill>
        <a:latin typeface="Comic Sans MS" panose="030F0702030302020204" pitchFamily="66" charset="0"/>
        <a:ea typeface="+mn-ea"/>
        <a:cs typeface="+mn-cs"/>
      </a:defRPr>
    </a:lvl8pPr>
    <a:lvl9pPr marL="3657600" algn="l" defTabSz="914400" rtl="0" eaLnBrk="1" latinLnBrk="0" hangingPunct="1">
      <a:defRPr b="1" kern="1200">
        <a:solidFill>
          <a:schemeClr val="tx1"/>
        </a:solidFill>
        <a:latin typeface="Comic Sans MS" panose="030F0702030302020204" pitchFamily="66"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79DC"/>
    <a:srgbClr val="FFFFBD"/>
    <a:srgbClr val="9933FF"/>
    <a:srgbClr val="FFC5F0"/>
    <a:srgbClr val="FF33CC"/>
    <a:srgbClr val="FF99FF"/>
    <a:srgbClr val="29C6D7"/>
    <a:srgbClr val="FC230C"/>
    <a:srgbClr val="ECE21C"/>
    <a:srgbClr val="618F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82" autoAdjust="0"/>
    <p:restoredTop sz="94799" autoAdjust="0"/>
  </p:normalViewPr>
  <p:slideViewPr>
    <p:cSldViewPr>
      <p:cViewPr>
        <p:scale>
          <a:sx n="80" d="100"/>
          <a:sy n="80" d="100"/>
        </p:scale>
        <p:origin x="378" y="60"/>
      </p:cViewPr>
      <p:guideLst>
        <p:guide orient="horz" pos="2160"/>
        <p:guide pos="2880"/>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sorterViewPr>
    <p:cViewPr>
      <p:scale>
        <a:sx n="90" d="100"/>
        <a:sy n="90" d="100"/>
      </p:scale>
      <p:origin x="0" y="-3870"/>
    </p:cViewPr>
  </p:sorterViewPr>
  <p:notesViewPr>
    <p:cSldViewPr>
      <p:cViewPr varScale="1">
        <p:scale>
          <a:sx n="72" d="100"/>
          <a:sy n="72" d="100"/>
        </p:scale>
        <p:origin x="1794"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_rels/viewProps.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slide" Target="slides/slide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208.emf"/><Relationship Id="rId2" Type="http://schemas.openxmlformats.org/officeDocument/2006/relationships/image" Target="../media/image207.emf"/><Relationship Id="rId1" Type="http://schemas.openxmlformats.org/officeDocument/2006/relationships/image" Target="../media/image206.emf"/><Relationship Id="rId6" Type="http://schemas.openxmlformats.org/officeDocument/2006/relationships/image" Target="../media/image211.emf"/><Relationship Id="rId5" Type="http://schemas.openxmlformats.org/officeDocument/2006/relationships/image" Target="../media/image210.emf"/><Relationship Id="rId4" Type="http://schemas.openxmlformats.org/officeDocument/2006/relationships/image" Target="../media/image20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15.w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225.emf"/><Relationship Id="rId13" Type="http://schemas.openxmlformats.org/officeDocument/2006/relationships/image" Target="../media/image230.emf"/><Relationship Id="rId18" Type="http://schemas.openxmlformats.org/officeDocument/2006/relationships/image" Target="../media/image235.emf"/><Relationship Id="rId3" Type="http://schemas.openxmlformats.org/officeDocument/2006/relationships/image" Target="../media/image220.emf"/><Relationship Id="rId7" Type="http://schemas.openxmlformats.org/officeDocument/2006/relationships/image" Target="../media/image224.emf"/><Relationship Id="rId12" Type="http://schemas.openxmlformats.org/officeDocument/2006/relationships/image" Target="../media/image229.emf"/><Relationship Id="rId17" Type="http://schemas.openxmlformats.org/officeDocument/2006/relationships/image" Target="../media/image234.emf"/><Relationship Id="rId2" Type="http://schemas.openxmlformats.org/officeDocument/2006/relationships/image" Target="../media/image219.emf"/><Relationship Id="rId16" Type="http://schemas.openxmlformats.org/officeDocument/2006/relationships/image" Target="../media/image233.emf"/><Relationship Id="rId20" Type="http://schemas.openxmlformats.org/officeDocument/2006/relationships/image" Target="../media/image237.emf"/><Relationship Id="rId1" Type="http://schemas.openxmlformats.org/officeDocument/2006/relationships/image" Target="../media/image218.emf"/><Relationship Id="rId6" Type="http://schemas.openxmlformats.org/officeDocument/2006/relationships/image" Target="../media/image223.emf"/><Relationship Id="rId11" Type="http://schemas.openxmlformats.org/officeDocument/2006/relationships/image" Target="../media/image228.emf"/><Relationship Id="rId5" Type="http://schemas.openxmlformats.org/officeDocument/2006/relationships/image" Target="../media/image222.emf"/><Relationship Id="rId15" Type="http://schemas.openxmlformats.org/officeDocument/2006/relationships/image" Target="../media/image232.emf"/><Relationship Id="rId10" Type="http://schemas.openxmlformats.org/officeDocument/2006/relationships/image" Target="../media/image227.emf"/><Relationship Id="rId19" Type="http://schemas.openxmlformats.org/officeDocument/2006/relationships/image" Target="../media/image236.emf"/><Relationship Id="rId4" Type="http://schemas.openxmlformats.org/officeDocument/2006/relationships/image" Target="../media/image221.emf"/><Relationship Id="rId9" Type="http://schemas.openxmlformats.org/officeDocument/2006/relationships/image" Target="../media/image226.emf"/><Relationship Id="rId14" Type="http://schemas.openxmlformats.org/officeDocument/2006/relationships/image" Target="../media/image23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4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4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9.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51.wmf"/><Relationship Id="rId1" Type="http://schemas.openxmlformats.org/officeDocument/2006/relationships/image" Target="../media/image15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51.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181.wmf"/><Relationship Id="rId13" Type="http://schemas.openxmlformats.org/officeDocument/2006/relationships/image" Target="../media/image186.wmf"/><Relationship Id="rId18" Type="http://schemas.openxmlformats.org/officeDocument/2006/relationships/image" Target="../media/image191.wmf"/><Relationship Id="rId26" Type="http://schemas.openxmlformats.org/officeDocument/2006/relationships/image" Target="../media/image199.wmf"/><Relationship Id="rId3" Type="http://schemas.openxmlformats.org/officeDocument/2006/relationships/image" Target="../media/image176.wmf"/><Relationship Id="rId21" Type="http://schemas.openxmlformats.org/officeDocument/2006/relationships/image" Target="../media/image194.emf"/><Relationship Id="rId7" Type="http://schemas.openxmlformats.org/officeDocument/2006/relationships/image" Target="../media/image180.wmf"/><Relationship Id="rId12" Type="http://schemas.openxmlformats.org/officeDocument/2006/relationships/image" Target="../media/image185.wmf"/><Relationship Id="rId17" Type="http://schemas.openxmlformats.org/officeDocument/2006/relationships/image" Target="../media/image190.wmf"/><Relationship Id="rId25" Type="http://schemas.openxmlformats.org/officeDocument/2006/relationships/image" Target="../media/image198.wmf"/><Relationship Id="rId2" Type="http://schemas.openxmlformats.org/officeDocument/2006/relationships/image" Target="../media/image175.wmf"/><Relationship Id="rId16" Type="http://schemas.openxmlformats.org/officeDocument/2006/relationships/image" Target="../media/image189.wmf"/><Relationship Id="rId20" Type="http://schemas.openxmlformats.org/officeDocument/2006/relationships/image" Target="../media/image193.emf"/><Relationship Id="rId1" Type="http://schemas.openxmlformats.org/officeDocument/2006/relationships/image" Target="../media/image174.wmf"/><Relationship Id="rId6" Type="http://schemas.openxmlformats.org/officeDocument/2006/relationships/image" Target="../media/image179.emf"/><Relationship Id="rId11" Type="http://schemas.openxmlformats.org/officeDocument/2006/relationships/image" Target="../media/image184.emf"/><Relationship Id="rId24" Type="http://schemas.openxmlformats.org/officeDocument/2006/relationships/image" Target="../media/image197.emf"/><Relationship Id="rId5" Type="http://schemas.openxmlformats.org/officeDocument/2006/relationships/image" Target="../media/image178.wmf"/><Relationship Id="rId15" Type="http://schemas.openxmlformats.org/officeDocument/2006/relationships/image" Target="../media/image188.wmf"/><Relationship Id="rId23" Type="http://schemas.openxmlformats.org/officeDocument/2006/relationships/image" Target="../media/image196.emf"/><Relationship Id="rId10" Type="http://schemas.openxmlformats.org/officeDocument/2006/relationships/image" Target="../media/image183.wmf"/><Relationship Id="rId19" Type="http://schemas.openxmlformats.org/officeDocument/2006/relationships/image" Target="../media/image192.wmf"/><Relationship Id="rId4" Type="http://schemas.openxmlformats.org/officeDocument/2006/relationships/image" Target="../media/image177.wmf"/><Relationship Id="rId9" Type="http://schemas.openxmlformats.org/officeDocument/2006/relationships/image" Target="../media/image182.wmf"/><Relationship Id="rId14" Type="http://schemas.openxmlformats.org/officeDocument/2006/relationships/image" Target="../media/image187.emf"/><Relationship Id="rId22" Type="http://schemas.openxmlformats.org/officeDocument/2006/relationships/image" Target="../media/image195.wmf"/><Relationship Id="rId27" Type="http://schemas.openxmlformats.org/officeDocument/2006/relationships/image" Target="../media/image200.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05.emf"/><Relationship Id="rId1" Type="http://schemas.openxmlformats.org/officeDocument/2006/relationships/image" Target="../media/image20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138" name="Rectangle 2"/>
          <p:cNvSpPr>
            <a:spLocks noChangeArrowheads="1"/>
          </p:cNvSpPr>
          <p:nvPr/>
        </p:nvSpPr>
        <p:spPr bwMode="auto">
          <a:xfrm>
            <a:off x="4405313" y="6956425"/>
            <a:ext cx="792162" cy="2714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315" tIns="46997" rIns="92315" bIns="46997">
            <a:spAutoFit/>
          </a:bodyPr>
          <a:lstStyle>
            <a:lvl1pPr defTabSz="917575">
              <a:defRPr b="1">
                <a:solidFill>
                  <a:schemeClr val="tx1"/>
                </a:solidFill>
                <a:latin typeface="Comic Sans MS" panose="030F0702030302020204" pitchFamily="66" charset="0"/>
              </a:defRPr>
            </a:lvl1pPr>
            <a:lvl2pPr marL="742950" indent="-285750" defTabSz="917575">
              <a:defRPr b="1">
                <a:solidFill>
                  <a:schemeClr val="tx1"/>
                </a:solidFill>
                <a:latin typeface="Comic Sans MS" panose="030F0702030302020204" pitchFamily="66" charset="0"/>
              </a:defRPr>
            </a:lvl2pPr>
            <a:lvl3pPr marL="1143000" indent="-228600" defTabSz="917575">
              <a:defRPr b="1">
                <a:solidFill>
                  <a:schemeClr val="tx1"/>
                </a:solidFill>
                <a:latin typeface="Comic Sans MS" panose="030F0702030302020204" pitchFamily="66" charset="0"/>
              </a:defRPr>
            </a:lvl3pPr>
            <a:lvl4pPr marL="1600200" indent="-228600" defTabSz="917575">
              <a:defRPr b="1">
                <a:solidFill>
                  <a:schemeClr val="tx1"/>
                </a:solidFill>
                <a:latin typeface="Comic Sans MS" panose="030F0702030302020204" pitchFamily="66" charset="0"/>
              </a:defRPr>
            </a:lvl4pPr>
            <a:lvl5pPr marL="2057400" indent="-228600" defTabSz="917575">
              <a:defRPr b="1">
                <a:solidFill>
                  <a:schemeClr val="tx1"/>
                </a:solidFill>
                <a:latin typeface="Comic Sans MS" panose="030F0702030302020204" pitchFamily="66" charset="0"/>
              </a:defRPr>
            </a:lvl5pPr>
            <a:lvl6pPr marL="2514600" indent="-228600" defTabSz="917575" eaLnBrk="0" fontAlgn="base" hangingPunct="0">
              <a:spcBef>
                <a:spcPct val="0"/>
              </a:spcBef>
              <a:spcAft>
                <a:spcPct val="0"/>
              </a:spcAft>
              <a:defRPr b="1">
                <a:solidFill>
                  <a:schemeClr val="tx1"/>
                </a:solidFill>
                <a:latin typeface="Comic Sans MS" panose="030F0702030302020204" pitchFamily="66" charset="0"/>
              </a:defRPr>
            </a:lvl6pPr>
            <a:lvl7pPr marL="2971800" indent="-228600" defTabSz="917575" eaLnBrk="0" fontAlgn="base" hangingPunct="0">
              <a:spcBef>
                <a:spcPct val="0"/>
              </a:spcBef>
              <a:spcAft>
                <a:spcPct val="0"/>
              </a:spcAft>
              <a:defRPr b="1">
                <a:solidFill>
                  <a:schemeClr val="tx1"/>
                </a:solidFill>
                <a:latin typeface="Comic Sans MS" panose="030F0702030302020204" pitchFamily="66" charset="0"/>
              </a:defRPr>
            </a:lvl7pPr>
            <a:lvl8pPr marL="3429000" indent="-228600" defTabSz="917575" eaLnBrk="0" fontAlgn="base" hangingPunct="0">
              <a:spcBef>
                <a:spcPct val="0"/>
              </a:spcBef>
              <a:spcAft>
                <a:spcPct val="0"/>
              </a:spcAft>
              <a:defRPr b="1">
                <a:solidFill>
                  <a:schemeClr val="tx1"/>
                </a:solidFill>
                <a:latin typeface="Comic Sans MS" panose="030F0702030302020204" pitchFamily="66" charset="0"/>
              </a:defRPr>
            </a:lvl8pPr>
            <a:lvl9pPr marL="3886200" indent="-228600" defTabSz="917575" eaLnBrk="0" fontAlgn="base" hangingPunct="0">
              <a:spcBef>
                <a:spcPct val="0"/>
              </a:spcBef>
              <a:spcAft>
                <a:spcPct val="0"/>
              </a:spcAft>
              <a:defRPr b="1">
                <a:solidFill>
                  <a:schemeClr val="tx1"/>
                </a:solidFill>
                <a:latin typeface="Comic Sans MS" panose="030F0702030302020204" pitchFamily="66" charset="0"/>
              </a:defRPr>
            </a:lvl9pPr>
          </a:lstStyle>
          <a:p>
            <a:pPr algn="ctr">
              <a:lnSpc>
                <a:spcPct val="90000"/>
              </a:lnSpc>
            </a:pPr>
            <a:r>
              <a:rPr lang="en-US" altLang="en-US" sz="1300" b="0"/>
              <a:t>Page </a:t>
            </a:r>
            <a:fld id="{FD2DE7E3-8D7A-4526-A176-8CFA392503A6}" type="slidenum">
              <a:rPr lang="en-US" altLang="en-US" sz="1300" b="0"/>
              <a:pPr algn="ctr">
                <a:lnSpc>
                  <a:spcPct val="90000"/>
                </a:lnSpc>
              </a:pPr>
              <a:t>‹#›</a:t>
            </a:fld>
            <a:endParaRPr lang="en-US" altLang="en-US" sz="1300" b="0"/>
          </a:p>
        </p:txBody>
      </p:sp>
    </p:spTree>
    <p:extLst>
      <p:ext uri="{BB962C8B-B14F-4D97-AF65-F5344CB8AC3E}">
        <p14:creationId xmlns:p14="http://schemas.microsoft.com/office/powerpoint/2010/main" val="14770525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4405313" y="6956425"/>
            <a:ext cx="792162" cy="2714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315" tIns="46997" rIns="92315" bIns="46997">
            <a:spAutoFit/>
          </a:bodyPr>
          <a:lstStyle>
            <a:lvl1pPr defTabSz="917575">
              <a:defRPr b="1">
                <a:solidFill>
                  <a:schemeClr val="tx1"/>
                </a:solidFill>
                <a:latin typeface="Comic Sans MS" panose="030F0702030302020204" pitchFamily="66" charset="0"/>
              </a:defRPr>
            </a:lvl1pPr>
            <a:lvl2pPr marL="742950" indent="-285750" defTabSz="917575">
              <a:defRPr b="1">
                <a:solidFill>
                  <a:schemeClr val="tx1"/>
                </a:solidFill>
                <a:latin typeface="Comic Sans MS" panose="030F0702030302020204" pitchFamily="66" charset="0"/>
              </a:defRPr>
            </a:lvl2pPr>
            <a:lvl3pPr marL="1143000" indent="-228600" defTabSz="917575">
              <a:defRPr b="1">
                <a:solidFill>
                  <a:schemeClr val="tx1"/>
                </a:solidFill>
                <a:latin typeface="Comic Sans MS" panose="030F0702030302020204" pitchFamily="66" charset="0"/>
              </a:defRPr>
            </a:lvl3pPr>
            <a:lvl4pPr marL="1600200" indent="-228600" defTabSz="917575">
              <a:defRPr b="1">
                <a:solidFill>
                  <a:schemeClr val="tx1"/>
                </a:solidFill>
                <a:latin typeface="Comic Sans MS" panose="030F0702030302020204" pitchFamily="66" charset="0"/>
              </a:defRPr>
            </a:lvl4pPr>
            <a:lvl5pPr marL="2057400" indent="-228600" defTabSz="917575">
              <a:defRPr b="1">
                <a:solidFill>
                  <a:schemeClr val="tx1"/>
                </a:solidFill>
                <a:latin typeface="Comic Sans MS" panose="030F0702030302020204" pitchFamily="66" charset="0"/>
              </a:defRPr>
            </a:lvl5pPr>
            <a:lvl6pPr marL="2514600" indent="-228600" defTabSz="917575" eaLnBrk="0" fontAlgn="base" hangingPunct="0">
              <a:spcBef>
                <a:spcPct val="0"/>
              </a:spcBef>
              <a:spcAft>
                <a:spcPct val="0"/>
              </a:spcAft>
              <a:defRPr b="1">
                <a:solidFill>
                  <a:schemeClr val="tx1"/>
                </a:solidFill>
                <a:latin typeface="Comic Sans MS" panose="030F0702030302020204" pitchFamily="66" charset="0"/>
              </a:defRPr>
            </a:lvl6pPr>
            <a:lvl7pPr marL="2971800" indent="-228600" defTabSz="917575" eaLnBrk="0" fontAlgn="base" hangingPunct="0">
              <a:spcBef>
                <a:spcPct val="0"/>
              </a:spcBef>
              <a:spcAft>
                <a:spcPct val="0"/>
              </a:spcAft>
              <a:defRPr b="1">
                <a:solidFill>
                  <a:schemeClr val="tx1"/>
                </a:solidFill>
                <a:latin typeface="Comic Sans MS" panose="030F0702030302020204" pitchFamily="66" charset="0"/>
              </a:defRPr>
            </a:lvl7pPr>
            <a:lvl8pPr marL="3429000" indent="-228600" defTabSz="917575" eaLnBrk="0" fontAlgn="base" hangingPunct="0">
              <a:spcBef>
                <a:spcPct val="0"/>
              </a:spcBef>
              <a:spcAft>
                <a:spcPct val="0"/>
              </a:spcAft>
              <a:defRPr b="1">
                <a:solidFill>
                  <a:schemeClr val="tx1"/>
                </a:solidFill>
                <a:latin typeface="Comic Sans MS" panose="030F0702030302020204" pitchFamily="66" charset="0"/>
              </a:defRPr>
            </a:lvl8pPr>
            <a:lvl9pPr marL="3886200" indent="-228600" defTabSz="917575" eaLnBrk="0" fontAlgn="base" hangingPunct="0">
              <a:spcBef>
                <a:spcPct val="0"/>
              </a:spcBef>
              <a:spcAft>
                <a:spcPct val="0"/>
              </a:spcAft>
              <a:defRPr b="1">
                <a:solidFill>
                  <a:schemeClr val="tx1"/>
                </a:solidFill>
                <a:latin typeface="Comic Sans MS" panose="030F0702030302020204" pitchFamily="66" charset="0"/>
              </a:defRPr>
            </a:lvl9pPr>
          </a:lstStyle>
          <a:p>
            <a:pPr algn="ctr">
              <a:lnSpc>
                <a:spcPct val="90000"/>
              </a:lnSpc>
            </a:pPr>
            <a:r>
              <a:rPr lang="en-US" altLang="en-US" sz="1300" b="0"/>
              <a:t>Page </a:t>
            </a:r>
            <a:fld id="{0E64EEA1-AFA6-4CAA-BE2D-4997FDEED64A}" type="slidenum">
              <a:rPr lang="en-US" altLang="en-US" sz="1300" b="0"/>
              <a:pPr algn="ctr">
                <a:lnSpc>
                  <a:spcPct val="90000"/>
                </a:lnSpc>
              </a:pPr>
              <a:t>‹#›</a:t>
            </a:fld>
            <a:endParaRPr lang="en-US" altLang="en-US" sz="1300" b="0"/>
          </a:p>
        </p:txBody>
      </p:sp>
      <p:sp>
        <p:nvSpPr>
          <p:cNvPr id="51203" name="Rectangle 3"/>
          <p:cNvSpPr>
            <a:spLocks noGrp="1" noRot="1" noChangeAspect="1" noChangeArrowheads="1" noTextEdit="1"/>
          </p:cNvSpPr>
          <p:nvPr>
            <p:ph type="sldImg" idx="2"/>
          </p:nvPr>
        </p:nvSpPr>
        <p:spPr bwMode="auto">
          <a:xfrm>
            <a:off x="2971800" y="547688"/>
            <a:ext cx="3659188" cy="2744787"/>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052" name="Rectangle 4"/>
          <p:cNvSpPr>
            <a:spLocks noGrp="1" noChangeArrowheads="1"/>
          </p:cNvSpPr>
          <p:nvPr>
            <p:ph type="body" sz="quarter" idx="3"/>
          </p:nvPr>
        </p:nvSpPr>
        <p:spPr bwMode="auto">
          <a:xfrm>
            <a:off x="1281113" y="3475038"/>
            <a:ext cx="7038975" cy="32924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672" tIns="46997" rIns="95672" bIns="46997" numCol="1" anchor="t" anchorCtr="0" compatLnSpc="1">
            <a:prstTxWarp prst="textNoShape">
              <a:avLst/>
            </a:prstTxWarp>
          </a:bodyPr>
          <a:lstStyle/>
          <a:p>
            <a:pPr lvl="0"/>
            <a:r>
              <a:rPr lang="en-US" noProof="0" smtClean="0"/>
              <a:t>Body Text</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Tree>
    <p:extLst>
      <p:ext uri="{BB962C8B-B14F-4D97-AF65-F5344CB8AC3E}">
        <p14:creationId xmlns:p14="http://schemas.microsoft.com/office/powerpoint/2010/main" val="3154531450"/>
      </p:ext>
    </p:extLst>
  </p:cSld>
  <p:clrMap bg1="lt1" tx1="dk1" bg2="lt2" tx2="dk2" accent1="accent1" accent2="accent2" accent3="accent3" accent4="accent4" accent5="accent5" accent6="accent6" hlink="hlink" folHlink="folHlink"/>
  <p:notesStyle>
    <a:lvl1pPr algn="l" rtl="0" eaLnBrk="0" fontAlgn="base" hangingPunct="0">
      <a:lnSpc>
        <a:spcPct val="90000"/>
      </a:lnSpc>
      <a:spcBef>
        <a:spcPct val="40000"/>
      </a:spcBef>
      <a:spcAft>
        <a:spcPct val="0"/>
      </a:spcAft>
      <a:defRPr sz="1200" kern="1200">
        <a:solidFill>
          <a:schemeClr val="tx1"/>
        </a:solidFill>
        <a:latin typeface="Comic Sans MS" pitchFamily="66" charset="0"/>
        <a:ea typeface="+mn-ea"/>
        <a:cs typeface="+mn-cs"/>
      </a:defRPr>
    </a:lvl1pPr>
    <a:lvl2pPr marL="457200" algn="l" rtl="0" eaLnBrk="0" fontAlgn="base" hangingPunct="0">
      <a:lnSpc>
        <a:spcPct val="90000"/>
      </a:lnSpc>
      <a:spcBef>
        <a:spcPct val="40000"/>
      </a:spcBef>
      <a:spcAft>
        <a:spcPct val="0"/>
      </a:spcAft>
      <a:defRPr sz="1200" kern="1200">
        <a:solidFill>
          <a:schemeClr val="tx1"/>
        </a:solidFill>
        <a:latin typeface="Comic Sans MS" pitchFamily="66" charset="0"/>
        <a:ea typeface="+mn-ea"/>
        <a:cs typeface="+mn-cs"/>
      </a:defRPr>
    </a:lvl2pPr>
    <a:lvl3pPr marL="914400" algn="l" rtl="0" eaLnBrk="0" fontAlgn="base" hangingPunct="0">
      <a:lnSpc>
        <a:spcPct val="90000"/>
      </a:lnSpc>
      <a:spcBef>
        <a:spcPct val="40000"/>
      </a:spcBef>
      <a:spcAft>
        <a:spcPct val="0"/>
      </a:spcAft>
      <a:defRPr sz="1200" kern="1200">
        <a:solidFill>
          <a:schemeClr val="tx1"/>
        </a:solidFill>
        <a:latin typeface="Comic Sans MS" pitchFamily="66" charset="0"/>
        <a:ea typeface="+mn-ea"/>
        <a:cs typeface="+mn-cs"/>
      </a:defRPr>
    </a:lvl3pPr>
    <a:lvl4pPr marL="1371600" algn="l" rtl="0" eaLnBrk="0" fontAlgn="base" hangingPunct="0">
      <a:lnSpc>
        <a:spcPct val="90000"/>
      </a:lnSpc>
      <a:spcBef>
        <a:spcPct val="40000"/>
      </a:spcBef>
      <a:spcAft>
        <a:spcPct val="0"/>
      </a:spcAft>
      <a:defRPr sz="1200" kern="1200">
        <a:solidFill>
          <a:schemeClr val="tx1"/>
        </a:solidFill>
        <a:latin typeface="Comic Sans MS" pitchFamily="66" charset="0"/>
        <a:ea typeface="+mn-ea"/>
        <a:cs typeface="+mn-cs"/>
      </a:defRPr>
    </a:lvl4pPr>
    <a:lvl5pPr marL="1828800" algn="l" rtl="0" eaLnBrk="0" fontAlgn="base" hangingPunct="0">
      <a:lnSpc>
        <a:spcPct val="90000"/>
      </a:lnSpc>
      <a:spcBef>
        <a:spcPct val="40000"/>
      </a:spcBef>
      <a:spcAft>
        <a:spcPct val="0"/>
      </a:spcAft>
      <a:defRPr sz="1200" kern="1200">
        <a:solidFill>
          <a:schemeClr val="tx1"/>
        </a:solidFill>
        <a:latin typeface="Comic Sans MS" pitchFamily="6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897595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983038" y="8763000"/>
            <a:ext cx="3038475" cy="409575"/>
          </a:xfrm>
          <a:prstGeom prst="rect">
            <a:avLst/>
          </a:prstGeom>
          <a:ln/>
        </p:spPr>
        <p:txBody>
          <a:bodyPr/>
          <a:lstStyle/>
          <a:p>
            <a:fld id="{8007003E-749B-1344-A00C-4C01C268C5C0}" type="slidenum">
              <a:rPr lang="en-US"/>
              <a:pPr/>
              <a:t>16</a:t>
            </a:fld>
            <a:endParaRPr lang="en-US"/>
          </a:p>
        </p:txBody>
      </p:sp>
      <p:sp>
        <p:nvSpPr>
          <p:cNvPr id="447490" name="Rectangle 2"/>
          <p:cNvSpPr>
            <a:spLocks noGrp="1" noRot="1" noChangeAspect="1" noChangeArrowheads="1" noTextEdit="1"/>
          </p:cNvSpPr>
          <p:nvPr>
            <p:ph type="sldImg"/>
          </p:nvPr>
        </p:nvSpPr>
        <p:spPr>
          <a:ln/>
        </p:spPr>
      </p:sp>
      <p:sp>
        <p:nvSpPr>
          <p:cNvPr id="4474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49131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5"/>
          <p:cNvSpPr>
            <a:spLocks noGrp="1" noChangeArrowheads="1"/>
          </p:cNvSpPr>
          <p:nvPr>
            <p:ph type="sldNum" sz="quarter" idx="5"/>
          </p:nvPr>
        </p:nvSpPr>
        <p:spPr>
          <a:xfrm>
            <a:off x="3983038" y="8763000"/>
            <a:ext cx="3038475" cy="409575"/>
          </a:xfrm>
          <a:prstGeom prst="rect">
            <a:avLst/>
          </a:prstGeom>
          <a:noFill/>
        </p:spPr>
        <p:txBody>
          <a:bodyPr/>
          <a:lstStyle/>
          <a:p>
            <a:fld id="{D11E4519-0B8A-E447-B725-45E2C7424490}" type="slidenum">
              <a:rPr lang="en-US"/>
              <a:pPr/>
              <a:t>19</a:t>
            </a:fld>
            <a:endParaRPr lang="en-US"/>
          </a:p>
        </p:txBody>
      </p:sp>
      <p:sp>
        <p:nvSpPr>
          <p:cNvPr id="39939" name="Rectangle 2"/>
          <p:cNvSpPr>
            <a:spLocks noGrp="1" noRot="1" noChangeAspect="1" noChangeArrowheads="1" noTextEdit="1"/>
          </p:cNvSpPr>
          <p:nvPr>
            <p:ph type="sldImg"/>
          </p:nvPr>
        </p:nvSpPr>
        <p:spPr>
          <a:xfrm>
            <a:off x="1457325" y="882650"/>
            <a:ext cx="4084638" cy="3062288"/>
          </a:xfrm>
          <a:ln/>
        </p:spPr>
      </p:sp>
      <p:sp>
        <p:nvSpPr>
          <p:cNvPr id="39940" name="Rectangle 3"/>
          <p:cNvSpPr>
            <a:spLocks noGrp="1" noChangeArrowheads="1"/>
          </p:cNvSpPr>
          <p:nvPr>
            <p:ph type="body" idx="1"/>
          </p:nvPr>
        </p:nvSpPr>
        <p:spPr>
          <a:xfrm>
            <a:off x="933027" y="4367530"/>
            <a:ext cx="5131647" cy="4139257"/>
          </a:xfrm>
          <a:noFill/>
          <a:ln/>
        </p:spPr>
        <p:txBody>
          <a:bodyPr/>
          <a:lstStyle/>
          <a:p>
            <a:endParaRPr lang="en-US">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3630882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xfrm>
            <a:off x="3983038" y="8763000"/>
            <a:ext cx="3038475" cy="409575"/>
          </a:xfrm>
          <a:prstGeom prst="rect">
            <a:avLst/>
          </a:prstGeom>
          <a:ln/>
        </p:spPr>
        <p:txBody>
          <a:bodyPr/>
          <a:lstStyle/>
          <a:p>
            <a:fld id="{DEEFD082-4E44-3E42-8A0F-AC5A76A9284C}" type="slidenum">
              <a:rPr lang="en-US"/>
              <a:pPr/>
              <a:t>20</a:t>
            </a:fld>
            <a:endParaRPr lang="en-US"/>
          </a:p>
        </p:txBody>
      </p:sp>
      <p:sp>
        <p:nvSpPr>
          <p:cNvPr id="738306" name="Rectangle 2"/>
          <p:cNvSpPr>
            <a:spLocks noGrp="1" noRot="1" noChangeAspect="1" noChangeArrowheads="1" noTextEdit="1"/>
          </p:cNvSpPr>
          <p:nvPr>
            <p:ph type="sldImg"/>
          </p:nvPr>
        </p:nvSpPr>
        <p:spPr>
          <a:xfrm>
            <a:off x="1200150" y="688975"/>
            <a:ext cx="4597400" cy="3448050"/>
          </a:xfrm>
          <a:ln/>
        </p:spPr>
      </p:sp>
      <p:sp>
        <p:nvSpPr>
          <p:cNvPr id="738307" name="Rectangle 3"/>
          <p:cNvSpPr>
            <a:spLocks noGrp="1" noChangeArrowheads="1"/>
          </p:cNvSpPr>
          <p:nvPr>
            <p:ph type="body" idx="1"/>
          </p:nvPr>
        </p:nvSpPr>
        <p:spPr>
          <a:xfrm>
            <a:off x="933450" y="4367214"/>
            <a:ext cx="5130800" cy="4138612"/>
          </a:xfrm>
        </p:spPr>
        <p:txBody>
          <a:bodyPr/>
          <a:lstStyle/>
          <a:p>
            <a:endParaRPr lang="en-US"/>
          </a:p>
        </p:txBody>
      </p:sp>
    </p:spTree>
    <p:extLst>
      <p:ext uri="{BB962C8B-B14F-4D97-AF65-F5344CB8AC3E}">
        <p14:creationId xmlns:p14="http://schemas.microsoft.com/office/powerpoint/2010/main" val="8582716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xfrm>
            <a:off x="3983038" y="8763000"/>
            <a:ext cx="3038475" cy="409575"/>
          </a:xfrm>
          <a:prstGeom prst="rect">
            <a:avLst/>
          </a:prstGeom>
          <a:ln/>
        </p:spPr>
        <p:txBody>
          <a:bodyPr/>
          <a:lstStyle/>
          <a:p>
            <a:fld id="{4939F93D-2ED4-E546-A211-624FB71D56FD}" type="slidenum">
              <a:rPr lang="en-US"/>
              <a:pPr/>
              <a:t>21</a:t>
            </a:fld>
            <a:endParaRPr lang="en-US"/>
          </a:p>
        </p:txBody>
      </p:sp>
      <p:sp>
        <p:nvSpPr>
          <p:cNvPr id="711682" name="Rectangle 2"/>
          <p:cNvSpPr>
            <a:spLocks noGrp="1" noRot="1" noChangeAspect="1" noChangeArrowheads="1" noTextEdit="1"/>
          </p:cNvSpPr>
          <p:nvPr>
            <p:ph type="sldImg"/>
          </p:nvPr>
        </p:nvSpPr>
        <p:spPr>
          <a:xfrm>
            <a:off x="1200150" y="688975"/>
            <a:ext cx="4597400" cy="3448050"/>
          </a:xfrm>
          <a:ln/>
          <a:extLst>
            <a:ext uri="{FAA26D3D-D897-4be2-8F04-BA451C77F1D7}">
              <ma14:placeholderFlag xmlns:ma14="http://schemas.microsoft.com/office/mac/drawingml/2011/main" xmlns="" val="1"/>
            </a:ext>
          </a:extLst>
        </p:spPr>
      </p:sp>
      <p:sp>
        <p:nvSpPr>
          <p:cNvPr id="711683" name="Rectangle 3"/>
          <p:cNvSpPr>
            <a:spLocks noGrp="1" noChangeArrowheads="1"/>
          </p:cNvSpPr>
          <p:nvPr>
            <p:ph type="body" idx="1"/>
          </p:nvPr>
        </p:nvSpPr>
        <p:spPr>
          <a:xfrm>
            <a:off x="700088" y="4367213"/>
            <a:ext cx="5597525" cy="4138612"/>
          </a:xfrm>
        </p:spPr>
        <p:txBody>
          <a:bodyPr/>
          <a:lstStyle/>
          <a:p>
            <a:endParaRPr lang="en-US"/>
          </a:p>
        </p:txBody>
      </p:sp>
    </p:spTree>
    <p:extLst>
      <p:ext uri="{BB962C8B-B14F-4D97-AF65-F5344CB8AC3E}">
        <p14:creationId xmlns:p14="http://schemas.microsoft.com/office/powerpoint/2010/main" val="3897367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a:t>
            </a:r>
            <a:r>
              <a:rPr lang="en-US" dirty="0" smtClean="0"/>
              <a:t>We want to</a:t>
            </a:r>
            <a:r>
              <a:rPr lang="en-US" baseline="0" dirty="0" smtClean="0"/>
              <a:t> make it possible for everyone to construct sophisticated swarm applications by writing small components (</a:t>
            </a:r>
            <a:r>
              <a:rPr lang="en-US" baseline="0" dirty="0" err="1" smtClean="0"/>
              <a:t>Swarmlets</a:t>
            </a:r>
            <a:r>
              <a:rPr lang="en-US" baseline="0" dirty="0" smtClean="0"/>
              <a:t>)</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547050C-936C-4092-B274-35283DEDAB0E}" type="slidenum">
              <a:rPr lang="en-US" smtClean="0"/>
              <a:t>22</a:t>
            </a:fld>
            <a:endParaRPr lang="en-US"/>
          </a:p>
        </p:txBody>
      </p:sp>
    </p:spTree>
    <p:extLst>
      <p:ext uri="{BB962C8B-B14F-4D97-AF65-F5344CB8AC3E}">
        <p14:creationId xmlns:p14="http://schemas.microsoft.com/office/powerpoint/2010/main" val="2405630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4143587" y="9119474"/>
            <a:ext cx="3169920" cy="480060"/>
          </a:xfrm>
          <a:prstGeom prst="rect">
            <a:avLst/>
          </a:prstGeom>
        </p:spPr>
        <p:txBody>
          <a:bodyPr/>
          <a:lstStyle/>
          <a:p>
            <a:fld id="{6547050C-936C-4092-B274-35283DEDAB0E}" type="slidenum">
              <a:rPr lang="en-US" smtClean="0"/>
              <a:t>25</a:t>
            </a:fld>
            <a:endParaRPr lang="en-US"/>
          </a:p>
        </p:txBody>
      </p:sp>
    </p:spTree>
    <p:extLst>
      <p:ext uri="{BB962C8B-B14F-4D97-AF65-F5344CB8AC3E}">
        <p14:creationId xmlns:p14="http://schemas.microsoft.com/office/powerpoint/2010/main" val="39630575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Include here detailed</a:t>
            </a:r>
            <a:r>
              <a:rPr lang="en-US" baseline="0" dirty="0" smtClean="0"/>
              <a:t> descriptions of the slide content for use in </a:t>
            </a:r>
            <a:r>
              <a:rPr lang="en-US" baseline="0" smtClean="0"/>
              <a:t>the presentation</a:t>
            </a:r>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9346DE0-810C-FB4A-AEB4-62CDEA3393B3}" type="slidenum">
              <a:rPr lang="en-US" smtClean="0"/>
              <a:pPr/>
              <a:t>28</a:t>
            </a:fld>
            <a:endParaRPr lang="en-US"/>
          </a:p>
        </p:txBody>
      </p:sp>
    </p:spTree>
    <p:extLst>
      <p:ext uri="{BB962C8B-B14F-4D97-AF65-F5344CB8AC3E}">
        <p14:creationId xmlns:p14="http://schemas.microsoft.com/office/powerpoint/2010/main" val="39911170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1" defTabSz="914310">
              <a:defRPr/>
            </a:pP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93F7BB4-8F1C-4B77-A0ED-9FF4FB797CE1}" type="slidenum">
              <a:rPr lang="en-US" smtClean="0"/>
              <a:pPr/>
              <a:t>29</a:t>
            </a:fld>
            <a:endParaRPr lang="en-US"/>
          </a:p>
        </p:txBody>
      </p:sp>
    </p:spTree>
    <p:extLst>
      <p:ext uri="{BB962C8B-B14F-4D97-AF65-F5344CB8AC3E}">
        <p14:creationId xmlns:p14="http://schemas.microsoft.com/office/powerpoint/2010/main" val="1121117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way to handle the natural locality of resources is to utilize a hierarchical scheme to discover them.  Brokers handle local discovery of child brokers and resources at the same level.  Example, a broker on your person, one in the room, one in the building, etc.  The brokerage domains naturally reflect both locality and ownership.</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547050C-936C-4092-B274-35283DEDAB0E}" type="slidenum">
              <a:rPr lang="en-US" smtClean="0"/>
              <a:t>31</a:t>
            </a:fld>
            <a:endParaRPr lang="en-US"/>
          </a:p>
        </p:txBody>
      </p:sp>
    </p:spTree>
    <p:extLst>
      <p:ext uri="{BB962C8B-B14F-4D97-AF65-F5344CB8AC3E}">
        <p14:creationId xmlns:p14="http://schemas.microsoft.com/office/powerpoint/2010/main" val="9375386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547050C-936C-4092-B274-35283DEDAB0E}" type="slidenum">
              <a:rPr lang="en-US" smtClean="0"/>
              <a:t>32</a:t>
            </a:fld>
            <a:endParaRPr lang="en-US"/>
          </a:p>
        </p:txBody>
      </p:sp>
    </p:spTree>
    <p:extLst>
      <p:ext uri="{BB962C8B-B14F-4D97-AF65-F5344CB8AC3E}">
        <p14:creationId xmlns:p14="http://schemas.microsoft.com/office/powerpoint/2010/main" val="1199182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xfrm>
            <a:off x="3983038" y="8763000"/>
            <a:ext cx="3038475" cy="409575"/>
          </a:xfrm>
          <a:prstGeom prst="rect">
            <a:avLst/>
          </a:prstGeom>
          <a:ln/>
        </p:spPr>
        <p:txBody>
          <a:bodyPr/>
          <a:lstStyle/>
          <a:p>
            <a:fld id="{4D403D9A-2BBA-CF49-ABCA-733D2734DEC9}" type="slidenum">
              <a:rPr lang="en-US"/>
              <a:pPr/>
              <a:t>2</a:t>
            </a:fld>
            <a:endParaRPr lang="en-US"/>
          </a:p>
        </p:txBody>
      </p:sp>
      <p:sp>
        <p:nvSpPr>
          <p:cNvPr id="723970" name="Rectangle 2"/>
          <p:cNvSpPr>
            <a:spLocks noGrp="1" noRot="1" noChangeAspect="1" noChangeArrowheads="1" noTextEdit="1"/>
          </p:cNvSpPr>
          <p:nvPr>
            <p:ph type="sldImg"/>
          </p:nvPr>
        </p:nvSpPr>
        <p:spPr>
          <a:xfrm>
            <a:off x="1200150" y="688975"/>
            <a:ext cx="4597400" cy="3448050"/>
          </a:xfrm>
          <a:ln/>
          <a:extLst>
            <a:ext uri="{FAA26D3D-D897-4be2-8F04-BA451C77F1D7}">
              <ma14:placeholderFlag xmlns:ma14="http://schemas.microsoft.com/office/mac/drawingml/2011/main" xmlns="" val="1"/>
            </a:ext>
          </a:extLst>
        </p:spPr>
      </p:sp>
      <p:sp>
        <p:nvSpPr>
          <p:cNvPr id="723971" name="Rectangle 3"/>
          <p:cNvSpPr>
            <a:spLocks noGrp="1" noChangeArrowheads="1"/>
          </p:cNvSpPr>
          <p:nvPr>
            <p:ph type="body" idx="1"/>
          </p:nvPr>
        </p:nvSpPr>
        <p:spPr>
          <a:xfrm>
            <a:off x="700088" y="4367213"/>
            <a:ext cx="5597525" cy="4138612"/>
          </a:xfrm>
        </p:spPr>
        <p:txBody>
          <a:bodyPr/>
          <a:lstStyle/>
          <a:p>
            <a:endParaRPr lang="en-US"/>
          </a:p>
        </p:txBody>
      </p:sp>
    </p:spTree>
    <p:extLst>
      <p:ext uri="{BB962C8B-B14F-4D97-AF65-F5344CB8AC3E}">
        <p14:creationId xmlns:p14="http://schemas.microsoft.com/office/powerpoint/2010/main" val="615377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we</a:t>
            </a:r>
            <a:r>
              <a:rPr lang="en-US" baseline="0" dirty="0" smtClean="0"/>
              <a:t> provide a better substrate on which to build Swarm Applications than raw IP?  One option that we are considering is the Universal Data Plane (UDP).  This substrate is a universal mechanism for transferring, queuing, streaming, and archiving of information.  All sources and destinations of information are given location independent names and thus live in a giant virtual space.  The level of indirection is performed by an overlay network (many of which were developed during the peer-to-peer research craze of the early 2000s). This substrate can provide facilities to the common SWARMLET programmer that are only available to big companies (i.e. Google, New York Times, </a:t>
            </a:r>
            <a:r>
              <a:rPr lang="en-US" baseline="0" dirty="0" err="1" smtClean="0"/>
              <a:t>etc</a:t>
            </a:r>
            <a:r>
              <a:rPr lang="en-US" baseline="0" dirty="0" smtClean="0"/>
              <a:t>).</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547050C-936C-4092-B274-35283DEDAB0E}" type="slidenum">
              <a:rPr lang="en-US" smtClean="0"/>
              <a:t>33</a:t>
            </a:fld>
            <a:endParaRPr lang="en-US"/>
          </a:p>
        </p:txBody>
      </p:sp>
    </p:spTree>
    <p:extLst>
      <p:ext uri="{BB962C8B-B14F-4D97-AF65-F5344CB8AC3E}">
        <p14:creationId xmlns:p14="http://schemas.microsoft.com/office/powerpoint/2010/main" val="16881983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36650" y="820738"/>
            <a:ext cx="4733925" cy="3551237"/>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1119826" y="4730683"/>
            <a:ext cx="4816064" cy="261650"/>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endParaRPr lang="en-US"/>
          </a:p>
        </p:txBody>
      </p:sp>
    </p:spTree>
    <p:extLst>
      <p:ext uri="{BB962C8B-B14F-4D97-AF65-F5344CB8AC3E}">
        <p14:creationId xmlns:p14="http://schemas.microsoft.com/office/powerpoint/2010/main" val="13143580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3665" name="Rectangle 1"/>
          <p:cNvSpPr txBox="1">
            <a:spLocks noGrp="1" noRot="1" noChangeAspect="1" noChangeArrowheads="1"/>
          </p:cNvSpPr>
          <p:nvPr>
            <p:ph type="sldImg"/>
          </p:nvPr>
        </p:nvSpPr>
        <p:spPr bwMode="auto">
          <a:xfrm>
            <a:off x="1136650" y="820738"/>
            <a:ext cx="4733925" cy="3551237"/>
          </a:xfrm>
          <a:prstGeom prst="rect">
            <a:avLst/>
          </a:prstGeom>
          <a:solidFill>
            <a:srgbClr val="FFFFFF"/>
          </a:solidFill>
          <a:ln>
            <a:solidFill>
              <a:srgbClr val="000000"/>
            </a:solidFill>
            <a:miter lim="800000"/>
            <a:headEnd/>
            <a:tailEnd/>
          </a:ln>
        </p:spPr>
      </p:sp>
      <p:sp>
        <p:nvSpPr>
          <p:cNvPr id="113666" name="Rectangle 2"/>
          <p:cNvSpPr txBox="1">
            <a:spLocks noGrp="1" noChangeArrowheads="1"/>
          </p:cNvSpPr>
          <p:nvPr>
            <p:ph type="body" idx="1"/>
          </p:nvPr>
        </p:nvSpPr>
        <p:spPr bwMode="auto">
          <a:xfrm>
            <a:off x="1119119" y="4730911"/>
            <a:ext cx="4816636" cy="3803594"/>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17475689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4"/>
          <p:cNvSpPr>
            <a:spLocks noGrp="1" noChangeArrowheads="1"/>
          </p:cNvSpPr>
          <p:nvPr>
            <p:ph type="ftr" sz="quarter" idx="4"/>
          </p:nvPr>
        </p:nvSpPr>
        <p:spPr>
          <a:xfrm>
            <a:off x="-23813" y="9150351"/>
            <a:ext cx="3176588" cy="4270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0299">
              <a:defRPr sz="1300">
                <a:solidFill>
                  <a:schemeClr val="tx1"/>
                </a:solidFill>
                <a:latin typeface="Arial" charset="0"/>
              </a:defRPr>
            </a:lvl1pPr>
            <a:lvl2pPr marL="742842" indent="-285708" defTabSz="860299">
              <a:defRPr sz="1300">
                <a:solidFill>
                  <a:schemeClr val="tx1"/>
                </a:solidFill>
                <a:latin typeface="Arial" charset="0"/>
              </a:defRPr>
            </a:lvl2pPr>
            <a:lvl3pPr marL="1142833" indent="-228567" defTabSz="860299">
              <a:defRPr sz="1300">
                <a:solidFill>
                  <a:schemeClr val="tx1"/>
                </a:solidFill>
                <a:latin typeface="Arial" charset="0"/>
              </a:defRPr>
            </a:lvl3pPr>
            <a:lvl4pPr marL="1599966" indent="-228567" defTabSz="860299">
              <a:defRPr sz="1300">
                <a:solidFill>
                  <a:schemeClr val="tx1"/>
                </a:solidFill>
                <a:latin typeface="Arial" charset="0"/>
              </a:defRPr>
            </a:lvl4pPr>
            <a:lvl5pPr marL="2057099" indent="-228567" defTabSz="860299">
              <a:defRPr sz="1300">
                <a:solidFill>
                  <a:schemeClr val="tx1"/>
                </a:solidFill>
                <a:latin typeface="Arial" charset="0"/>
              </a:defRPr>
            </a:lvl5pPr>
            <a:lvl6pPr marL="2514232" indent="-228567" defTabSz="860299" eaLnBrk="0" fontAlgn="base" hangingPunct="0">
              <a:spcBef>
                <a:spcPct val="0"/>
              </a:spcBef>
              <a:spcAft>
                <a:spcPct val="0"/>
              </a:spcAft>
              <a:defRPr sz="1300">
                <a:solidFill>
                  <a:schemeClr val="tx1"/>
                </a:solidFill>
                <a:latin typeface="Arial" charset="0"/>
              </a:defRPr>
            </a:lvl6pPr>
            <a:lvl7pPr marL="2971365" indent="-228567" defTabSz="860299" eaLnBrk="0" fontAlgn="base" hangingPunct="0">
              <a:spcBef>
                <a:spcPct val="0"/>
              </a:spcBef>
              <a:spcAft>
                <a:spcPct val="0"/>
              </a:spcAft>
              <a:defRPr sz="1300">
                <a:solidFill>
                  <a:schemeClr val="tx1"/>
                </a:solidFill>
                <a:latin typeface="Arial" charset="0"/>
              </a:defRPr>
            </a:lvl7pPr>
            <a:lvl8pPr marL="3428497" indent="-228567" defTabSz="860299" eaLnBrk="0" fontAlgn="base" hangingPunct="0">
              <a:spcBef>
                <a:spcPct val="0"/>
              </a:spcBef>
              <a:spcAft>
                <a:spcPct val="0"/>
              </a:spcAft>
              <a:defRPr sz="1300">
                <a:solidFill>
                  <a:schemeClr val="tx1"/>
                </a:solidFill>
                <a:latin typeface="Arial" charset="0"/>
              </a:defRPr>
            </a:lvl8pPr>
            <a:lvl9pPr marL="3885630" indent="-228567" defTabSz="860299" eaLnBrk="0" fontAlgn="base" hangingPunct="0">
              <a:spcBef>
                <a:spcPct val="0"/>
              </a:spcBef>
              <a:spcAft>
                <a:spcPct val="0"/>
              </a:spcAft>
              <a:defRPr sz="1300">
                <a:solidFill>
                  <a:schemeClr val="tx1"/>
                </a:solidFill>
                <a:latin typeface="Arial" charset="0"/>
              </a:defRPr>
            </a:lvl9pPr>
          </a:lstStyle>
          <a:p>
            <a:r>
              <a:rPr lang="en-US" sz="900">
                <a:latin typeface="Times New Roman" pitchFamily="18" charset="0"/>
              </a:rPr>
              <a:t>CS258 S99</a:t>
            </a:r>
          </a:p>
        </p:txBody>
      </p:sp>
      <p:sp>
        <p:nvSpPr>
          <p:cNvPr id="71683" name="Rectangle 5"/>
          <p:cNvSpPr>
            <a:spLocks noGrp="1" noChangeArrowheads="1"/>
          </p:cNvSpPr>
          <p:nvPr>
            <p:ph type="sldNum" sz="quarter" idx="5"/>
          </p:nvPr>
        </p:nvSpPr>
        <p:spPr>
          <a:xfrm>
            <a:off x="4162425" y="9150351"/>
            <a:ext cx="3176588" cy="4270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0299">
              <a:defRPr sz="1300">
                <a:solidFill>
                  <a:schemeClr val="tx1"/>
                </a:solidFill>
                <a:latin typeface="Arial" charset="0"/>
              </a:defRPr>
            </a:lvl1pPr>
            <a:lvl2pPr marL="742842" indent="-285708" defTabSz="860299">
              <a:defRPr sz="1300">
                <a:solidFill>
                  <a:schemeClr val="tx1"/>
                </a:solidFill>
                <a:latin typeface="Arial" charset="0"/>
              </a:defRPr>
            </a:lvl2pPr>
            <a:lvl3pPr marL="1142833" indent="-228567" defTabSz="860299">
              <a:defRPr sz="1300">
                <a:solidFill>
                  <a:schemeClr val="tx1"/>
                </a:solidFill>
                <a:latin typeface="Arial" charset="0"/>
              </a:defRPr>
            </a:lvl3pPr>
            <a:lvl4pPr marL="1599966" indent="-228567" defTabSz="860299">
              <a:defRPr sz="1300">
                <a:solidFill>
                  <a:schemeClr val="tx1"/>
                </a:solidFill>
                <a:latin typeface="Arial" charset="0"/>
              </a:defRPr>
            </a:lvl4pPr>
            <a:lvl5pPr marL="2057099" indent="-228567" defTabSz="860299">
              <a:defRPr sz="1300">
                <a:solidFill>
                  <a:schemeClr val="tx1"/>
                </a:solidFill>
                <a:latin typeface="Arial" charset="0"/>
              </a:defRPr>
            </a:lvl5pPr>
            <a:lvl6pPr marL="2514232" indent="-228567" defTabSz="860299" eaLnBrk="0" fontAlgn="base" hangingPunct="0">
              <a:spcBef>
                <a:spcPct val="0"/>
              </a:spcBef>
              <a:spcAft>
                <a:spcPct val="0"/>
              </a:spcAft>
              <a:defRPr sz="1300">
                <a:solidFill>
                  <a:schemeClr val="tx1"/>
                </a:solidFill>
                <a:latin typeface="Arial" charset="0"/>
              </a:defRPr>
            </a:lvl6pPr>
            <a:lvl7pPr marL="2971365" indent="-228567" defTabSz="860299" eaLnBrk="0" fontAlgn="base" hangingPunct="0">
              <a:spcBef>
                <a:spcPct val="0"/>
              </a:spcBef>
              <a:spcAft>
                <a:spcPct val="0"/>
              </a:spcAft>
              <a:defRPr sz="1300">
                <a:solidFill>
                  <a:schemeClr val="tx1"/>
                </a:solidFill>
                <a:latin typeface="Arial" charset="0"/>
              </a:defRPr>
            </a:lvl7pPr>
            <a:lvl8pPr marL="3428497" indent="-228567" defTabSz="860299" eaLnBrk="0" fontAlgn="base" hangingPunct="0">
              <a:spcBef>
                <a:spcPct val="0"/>
              </a:spcBef>
              <a:spcAft>
                <a:spcPct val="0"/>
              </a:spcAft>
              <a:defRPr sz="1300">
                <a:solidFill>
                  <a:schemeClr val="tx1"/>
                </a:solidFill>
                <a:latin typeface="Arial" charset="0"/>
              </a:defRPr>
            </a:lvl8pPr>
            <a:lvl9pPr marL="3885630" indent="-228567" defTabSz="860299" eaLnBrk="0" fontAlgn="base" hangingPunct="0">
              <a:spcBef>
                <a:spcPct val="0"/>
              </a:spcBef>
              <a:spcAft>
                <a:spcPct val="0"/>
              </a:spcAft>
              <a:defRPr sz="1300">
                <a:solidFill>
                  <a:schemeClr val="tx1"/>
                </a:solidFill>
                <a:latin typeface="Arial" charset="0"/>
              </a:defRPr>
            </a:lvl9pPr>
          </a:lstStyle>
          <a:p>
            <a:fld id="{B93248D8-F579-42A8-B2B3-3E1B74277DD2}" type="slidenum">
              <a:rPr lang="en-US" sz="900">
                <a:latin typeface="Times New Roman" pitchFamily="18" charset="0"/>
              </a:rPr>
              <a:pPr/>
              <a:t>48</a:t>
            </a:fld>
            <a:endParaRPr lang="en-US" sz="900">
              <a:latin typeface="Times New Roman" pitchFamily="18" charset="0"/>
            </a:endParaRPr>
          </a:p>
        </p:txBody>
      </p:sp>
      <p:sp>
        <p:nvSpPr>
          <p:cNvPr id="71684" name="Rectangle 2"/>
          <p:cNvSpPr>
            <a:spLocks noGrp="1" noRot="1" noChangeAspect="1" noChangeArrowheads="1" noTextEdit="1"/>
          </p:cNvSpPr>
          <p:nvPr>
            <p:ph type="sldImg"/>
          </p:nvPr>
        </p:nvSpPr>
        <p:spPr>
          <a:xfrm>
            <a:off x="1257300" y="720725"/>
            <a:ext cx="4800600" cy="3600450"/>
          </a:xfrm>
          <a:ln/>
        </p:spPr>
      </p:sp>
      <p:sp>
        <p:nvSpPr>
          <p:cNvPr id="71685" name="Rectangle 3"/>
          <p:cNvSpPr>
            <a:spLocks noGrp="1" noChangeArrowheads="1"/>
          </p:cNvSpPr>
          <p:nvPr>
            <p:ph type="body" idx="1"/>
          </p:nvPr>
        </p:nvSpPr>
        <p:spPr>
          <a:xfrm>
            <a:off x="731839" y="4560890"/>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282705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xfrm>
            <a:off x="4162425" y="9150351"/>
            <a:ext cx="3176588" cy="4270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0299">
              <a:defRPr sz="1300">
                <a:solidFill>
                  <a:schemeClr val="tx1"/>
                </a:solidFill>
                <a:latin typeface="Arial" charset="0"/>
              </a:defRPr>
            </a:lvl1pPr>
            <a:lvl2pPr marL="742842" indent="-285708" defTabSz="860299">
              <a:defRPr sz="1300">
                <a:solidFill>
                  <a:schemeClr val="tx1"/>
                </a:solidFill>
                <a:latin typeface="Arial" charset="0"/>
              </a:defRPr>
            </a:lvl2pPr>
            <a:lvl3pPr marL="1142833" indent="-228567" defTabSz="860299">
              <a:defRPr sz="1300">
                <a:solidFill>
                  <a:schemeClr val="tx1"/>
                </a:solidFill>
                <a:latin typeface="Arial" charset="0"/>
              </a:defRPr>
            </a:lvl3pPr>
            <a:lvl4pPr marL="1599966" indent="-228567" defTabSz="860299">
              <a:defRPr sz="1300">
                <a:solidFill>
                  <a:schemeClr val="tx1"/>
                </a:solidFill>
                <a:latin typeface="Arial" charset="0"/>
              </a:defRPr>
            </a:lvl4pPr>
            <a:lvl5pPr marL="2057099" indent="-228567" defTabSz="860299">
              <a:defRPr sz="1300">
                <a:solidFill>
                  <a:schemeClr val="tx1"/>
                </a:solidFill>
                <a:latin typeface="Arial" charset="0"/>
              </a:defRPr>
            </a:lvl5pPr>
            <a:lvl6pPr marL="2514232" indent="-228567" defTabSz="860299" eaLnBrk="0" fontAlgn="base" hangingPunct="0">
              <a:spcBef>
                <a:spcPct val="0"/>
              </a:spcBef>
              <a:spcAft>
                <a:spcPct val="0"/>
              </a:spcAft>
              <a:defRPr sz="1300">
                <a:solidFill>
                  <a:schemeClr val="tx1"/>
                </a:solidFill>
                <a:latin typeface="Arial" charset="0"/>
              </a:defRPr>
            </a:lvl6pPr>
            <a:lvl7pPr marL="2971365" indent="-228567" defTabSz="860299" eaLnBrk="0" fontAlgn="base" hangingPunct="0">
              <a:spcBef>
                <a:spcPct val="0"/>
              </a:spcBef>
              <a:spcAft>
                <a:spcPct val="0"/>
              </a:spcAft>
              <a:defRPr sz="1300">
                <a:solidFill>
                  <a:schemeClr val="tx1"/>
                </a:solidFill>
                <a:latin typeface="Arial" charset="0"/>
              </a:defRPr>
            </a:lvl7pPr>
            <a:lvl8pPr marL="3428497" indent="-228567" defTabSz="860299" eaLnBrk="0" fontAlgn="base" hangingPunct="0">
              <a:spcBef>
                <a:spcPct val="0"/>
              </a:spcBef>
              <a:spcAft>
                <a:spcPct val="0"/>
              </a:spcAft>
              <a:defRPr sz="1300">
                <a:solidFill>
                  <a:schemeClr val="tx1"/>
                </a:solidFill>
                <a:latin typeface="Arial" charset="0"/>
              </a:defRPr>
            </a:lvl8pPr>
            <a:lvl9pPr marL="3885630" indent="-228567" defTabSz="860299" eaLnBrk="0" fontAlgn="base" hangingPunct="0">
              <a:spcBef>
                <a:spcPct val="0"/>
              </a:spcBef>
              <a:spcAft>
                <a:spcPct val="0"/>
              </a:spcAft>
              <a:defRPr sz="1300">
                <a:solidFill>
                  <a:schemeClr val="tx1"/>
                </a:solidFill>
                <a:latin typeface="Arial" charset="0"/>
              </a:defRPr>
            </a:lvl9pPr>
          </a:lstStyle>
          <a:p>
            <a:fld id="{E42DC5FC-5995-4582-94F3-E678BBC38B84}" type="slidenum">
              <a:rPr lang="en-US" sz="900">
                <a:solidFill>
                  <a:srgbClr val="000000"/>
                </a:solidFill>
                <a:latin typeface="Times New Roman" pitchFamily="18" charset="0"/>
              </a:rPr>
              <a:pPr/>
              <a:t>55</a:t>
            </a:fld>
            <a:endParaRPr lang="en-US" sz="900">
              <a:solidFill>
                <a:srgbClr val="000000"/>
              </a:solidFill>
              <a:latin typeface="Times New Roman" pitchFamily="18" charset="0"/>
            </a:endParaRPr>
          </a:p>
        </p:txBody>
      </p:sp>
      <p:sp>
        <p:nvSpPr>
          <p:cNvPr id="72707" name="Text Box 2"/>
          <p:cNvSpPr txBox="1">
            <a:spLocks noChangeArrowheads="1"/>
          </p:cNvSpPr>
          <p:nvPr/>
        </p:nvSpPr>
        <p:spPr bwMode="auto">
          <a:xfrm>
            <a:off x="1290639" y="728663"/>
            <a:ext cx="4733925" cy="3600450"/>
          </a:xfrm>
          <a:prstGeom prst="rect">
            <a:avLst/>
          </a:prstGeom>
          <a:solidFill>
            <a:srgbClr val="FFFFFF"/>
          </a:solidFill>
          <a:ln w="9360">
            <a:solidFill>
              <a:srgbClr val="000000"/>
            </a:solidFill>
            <a:miter lim="800000"/>
            <a:headEnd/>
            <a:tailEnd/>
          </a:ln>
        </p:spPr>
        <p:txBody>
          <a:bodyPr wrap="none" lIns="96647" tIns="48324" rIns="96647" bIns="48324" anchor="ct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endParaRPr lang="en-US" sz="1900">
              <a:solidFill>
                <a:srgbClr val="000000"/>
              </a:solidFill>
              <a:latin typeface="Comic Sans MS" pitchFamily="66" charset="0"/>
            </a:endParaRPr>
          </a:p>
        </p:txBody>
      </p:sp>
      <p:sp>
        <p:nvSpPr>
          <p:cNvPr id="72708" name="Text Box 3"/>
          <p:cNvSpPr>
            <a:spLocks noGrp="1" noChangeArrowheads="1"/>
          </p:cNvSpPr>
          <p:nvPr>
            <p:ph type="body"/>
          </p:nvPr>
        </p:nvSpPr>
        <p:spPr>
          <a:xfrm>
            <a:off x="731839" y="4559301"/>
            <a:ext cx="5851525"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364" tIns="44388" rIns="85364" bIns="44388" anchor="ctr"/>
          <a:lstStyle/>
          <a:p>
            <a:pPr defTabSz="482529">
              <a:spcBef>
                <a:spcPts val="475"/>
              </a:spcBef>
              <a:tabLst>
                <a:tab pos="0" algn="l"/>
                <a:tab pos="482529" algn="l"/>
                <a:tab pos="965058" algn="l"/>
                <a:tab pos="1449176" algn="l"/>
                <a:tab pos="1931705" algn="l"/>
                <a:tab pos="2415821" algn="l"/>
                <a:tab pos="2898350" algn="l"/>
                <a:tab pos="3382467" algn="l"/>
                <a:tab pos="3864996" algn="l"/>
                <a:tab pos="4349113" algn="l"/>
                <a:tab pos="4831642" algn="l"/>
                <a:tab pos="5314171" algn="l"/>
                <a:tab pos="5798288" algn="l"/>
                <a:tab pos="6280817" algn="l"/>
                <a:tab pos="6764933" algn="l"/>
                <a:tab pos="7247463" algn="l"/>
                <a:tab pos="7731580" algn="l"/>
                <a:tab pos="8214109" algn="l"/>
                <a:tab pos="8698225" algn="l"/>
                <a:tab pos="9180754" algn="l"/>
                <a:tab pos="9663283" algn="l"/>
              </a:tabLst>
            </a:pPr>
            <a:r>
              <a:rPr lang="en-GB" smtClean="0"/>
              <a:t>If we are going to talk about automating design of quantum circuit layouts, we need to first talk about the underlying technology model</a:t>
            </a:r>
          </a:p>
          <a:p>
            <a:pPr defTabSz="482529">
              <a:spcBef>
                <a:spcPts val="475"/>
              </a:spcBef>
              <a:tabLst>
                <a:tab pos="0" algn="l"/>
                <a:tab pos="482529" algn="l"/>
                <a:tab pos="965058" algn="l"/>
                <a:tab pos="1449176" algn="l"/>
                <a:tab pos="1931705" algn="l"/>
                <a:tab pos="2415821" algn="l"/>
                <a:tab pos="2898350" algn="l"/>
                <a:tab pos="3382467" algn="l"/>
                <a:tab pos="3864996" algn="l"/>
                <a:tab pos="4349113" algn="l"/>
                <a:tab pos="4831642" algn="l"/>
                <a:tab pos="5314171" algn="l"/>
                <a:tab pos="5798288" algn="l"/>
                <a:tab pos="6280817" algn="l"/>
                <a:tab pos="6764933" algn="l"/>
                <a:tab pos="7247463" algn="l"/>
                <a:tab pos="7731580" algn="l"/>
                <a:tab pos="8214109" algn="l"/>
                <a:tab pos="8698225" algn="l"/>
                <a:tab pos="9180754" algn="l"/>
                <a:tab pos="9663283" algn="l"/>
              </a:tabLst>
            </a:pPr>
            <a:endParaRPr lang="en-GB" smtClean="0"/>
          </a:p>
          <a:p>
            <a:pPr defTabSz="482529">
              <a:spcBef>
                <a:spcPts val="475"/>
              </a:spcBef>
              <a:tabLst>
                <a:tab pos="0" algn="l"/>
                <a:tab pos="482529" algn="l"/>
                <a:tab pos="965058" algn="l"/>
                <a:tab pos="1449176" algn="l"/>
                <a:tab pos="1931705" algn="l"/>
                <a:tab pos="2415821" algn="l"/>
                <a:tab pos="2898350" algn="l"/>
                <a:tab pos="3382467" algn="l"/>
                <a:tab pos="3864996" algn="l"/>
                <a:tab pos="4349113" algn="l"/>
                <a:tab pos="4831642" algn="l"/>
                <a:tab pos="5314171" algn="l"/>
                <a:tab pos="5798288" algn="l"/>
                <a:tab pos="6280817" algn="l"/>
                <a:tab pos="6764933" algn="l"/>
                <a:tab pos="7247463" algn="l"/>
                <a:tab pos="7731580" algn="l"/>
                <a:tab pos="8214109" algn="l"/>
                <a:tab pos="8698225" algn="l"/>
                <a:tab pos="9180754" algn="l"/>
                <a:tab pos="9663283" algn="l"/>
              </a:tabLst>
            </a:pPr>
            <a:endParaRPr lang="en-GB" smtClean="0"/>
          </a:p>
        </p:txBody>
      </p:sp>
    </p:spTree>
    <p:extLst>
      <p:ext uri="{BB962C8B-B14F-4D97-AF65-F5344CB8AC3E}">
        <p14:creationId xmlns:p14="http://schemas.microsoft.com/office/powerpoint/2010/main" val="25043931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xfrm>
            <a:off x="4162425" y="9150351"/>
            <a:ext cx="3176588" cy="4270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0299">
              <a:defRPr sz="1300">
                <a:solidFill>
                  <a:schemeClr val="tx1"/>
                </a:solidFill>
                <a:latin typeface="Arial" charset="0"/>
              </a:defRPr>
            </a:lvl1pPr>
            <a:lvl2pPr marL="742842" indent="-285708" defTabSz="860299">
              <a:defRPr sz="1300">
                <a:solidFill>
                  <a:schemeClr val="tx1"/>
                </a:solidFill>
                <a:latin typeface="Arial" charset="0"/>
              </a:defRPr>
            </a:lvl2pPr>
            <a:lvl3pPr marL="1142833" indent="-228567" defTabSz="860299">
              <a:defRPr sz="1300">
                <a:solidFill>
                  <a:schemeClr val="tx1"/>
                </a:solidFill>
                <a:latin typeface="Arial" charset="0"/>
              </a:defRPr>
            </a:lvl3pPr>
            <a:lvl4pPr marL="1599966" indent="-228567" defTabSz="860299">
              <a:defRPr sz="1300">
                <a:solidFill>
                  <a:schemeClr val="tx1"/>
                </a:solidFill>
                <a:latin typeface="Arial" charset="0"/>
              </a:defRPr>
            </a:lvl4pPr>
            <a:lvl5pPr marL="2057099" indent="-228567" defTabSz="860299">
              <a:defRPr sz="1300">
                <a:solidFill>
                  <a:schemeClr val="tx1"/>
                </a:solidFill>
                <a:latin typeface="Arial" charset="0"/>
              </a:defRPr>
            </a:lvl5pPr>
            <a:lvl6pPr marL="2514232" indent="-228567" defTabSz="860299" eaLnBrk="0" fontAlgn="base" hangingPunct="0">
              <a:spcBef>
                <a:spcPct val="0"/>
              </a:spcBef>
              <a:spcAft>
                <a:spcPct val="0"/>
              </a:spcAft>
              <a:defRPr sz="1300">
                <a:solidFill>
                  <a:schemeClr val="tx1"/>
                </a:solidFill>
                <a:latin typeface="Arial" charset="0"/>
              </a:defRPr>
            </a:lvl6pPr>
            <a:lvl7pPr marL="2971365" indent="-228567" defTabSz="860299" eaLnBrk="0" fontAlgn="base" hangingPunct="0">
              <a:spcBef>
                <a:spcPct val="0"/>
              </a:spcBef>
              <a:spcAft>
                <a:spcPct val="0"/>
              </a:spcAft>
              <a:defRPr sz="1300">
                <a:solidFill>
                  <a:schemeClr val="tx1"/>
                </a:solidFill>
                <a:latin typeface="Arial" charset="0"/>
              </a:defRPr>
            </a:lvl7pPr>
            <a:lvl8pPr marL="3428497" indent="-228567" defTabSz="860299" eaLnBrk="0" fontAlgn="base" hangingPunct="0">
              <a:spcBef>
                <a:spcPct val="0"/>
              </a:spcBef>
              <a:spcAft>
                <a:spcPct val="0"/>
              </a:spcAft>
              <a:defRPr sz="1300">
                <a:solidFill>
                  <a:schemeClr val="tx1"/>
                </a:solidFill>
                <a:latin typeface="Arial" charset="0"/>
              </a:defRPr>
            </a:lvl8pPr>
            <a:lvl9pPr marL="3885630" indent="-228567" defTabSz="860299" eaLnBrk="0" fontAlgn="base" hangingPunct="0">
              <a:spcBef>
                <a:spcPct val="0"/>
              </a:spcBef>
              <a:spcAft>
                <a:spcPct val="0"/>
              </a:spcAft>
              <a:defRPr sz="1300">
                <a:solidFill>
                  <a:schemeClr val="tx1"/>
                </a:solidFill>
                <a:latin typeface="Arial" charset="0"/>
              </a:defRPr>
            </a:lvl9pPr>
          </a:lstStyle>
          <a:p>
            <a:fld id="{38BB9B9E-1CE8-467A-86E3-DE631C13FD99}" type="slidenum">
              <a:rPr lang="en-US" sz="900">
                <a:solidFill>
                  <a:srgbClr val="000000"/>
                </a:solidFill>
                <a:latin typeface="Times New Roman" pitchFamily="18" charset="0"/>
              </a:rPr>
              <a:pPr/>
              <a:t>57</a:t>
            </a:fld>
            <a:endParaRPr lang="en-US" sz="900">
              <a:solidFill>
                <a:srgbClr val="000000"/>
              </a:solidFill>
              <a:latin typeface="Times New Roman" pitchFamily="18" charset="0"/>
            </a:endParaRPr>
          </a:p>
        </p:txBody>
      </p:sp>
      <p:sp>
        <p:nvSpPr>
          <p:cNvPr id="73731" name="Text Box 2"/>
          <p:cNvSpPr txBox="1">
            <a:spLocks noChangeArrowheads="1"/>
          </p:cNvSpPr>
          <p:nvPr/>
        </p:nvSpPr>
        <p:spPr bwMode="auto">
          <a:xfrm>
            <a:off x="1290639" y="728663"/>
            <a:ext cx="4733925" cy="3600450"/>
          </a:xfrm>
          <a:prstGeom prst="rect">
            <a:avLst/>
          </a:prstGeom>
          <a:solidFill>
            <a:srgbClr val="FFFFFF"/>
          </a:solidFill>
          <a:ln w="9360">
            <a:solidFill>
              <a:srgbClr val="000000"/>
            </a:solidFill>
            <a:miter lim="800000"/>
            <a:headEnd/>
            <a:tailEnd/>
          </a:ln>
        </p:spPr>
        <p:txBody>
          <a:bodyPr wrap="none" lIns="96647" tIns="48324" rIns="96647" bIns="48324" anchor="ct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endParaRPr lang="en-US" sz="1900">
              <a:solidFill>
                <a:srgbClr val="000000"/>
              </a:solidFill>
              <a:latin typeface="Comic Sans MS" pitchFamily="66" charset="0"/>
            </a:endParaRPr>
          </a:p>
        </p:txBody>
      </p:sp>
      <p:sp>
        <p:nvSpPr>
          <p:cNvPr id="73732" name="Text Box 3"/>
          <p:cNvSpPr>
            <a:spLocks noGrp="1" noChangeArrowheads="1"/>
          </p:cNvSpPr>
          <p:nvPr>
            <p:ph type="body"/>
          </p:nvPr>
        </p:nvSpPr>
        <p:spPr>
          <a:xfrm>
            <a:off x="731839" y="4559301"/>
            <a:ext cx="5851525"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364" tIns="44388" rIns="85364" bIns="44388" anchor="ctr"/>
          <a:lstStyle/>
          <a:p>
            <a:pPr defTabSz="482529">
              <a:spcBef>
                <a:spcPts val="475"/>
              </a:spcBef>
              <a:tabLst>
                <a:tab pos="0" algn="l"/>
                <a:tab pos="482529" algn="l"/>
                <a:tab pos="965058" algn="l"/>
                <a:tab pos="1449176" algn="l"/>
                <a:tab pos="1931705" algn="l"/>
                <a:tab pos="2415821" algn="l"/>
                <a:tab pos="2898350" algn="l"/>
                <a:tab pos="3382467" algn="l"/>
                <a:tab pos="3864996" algn="l"/>
                <a:tab pos="4349113" algn="l"/>
                <a:tab pos="4831642" algn="l"/>
                <a:tab pos="5314171" algn="l"/>
                <a:tab pos="5798288" algn="l"/>
                <a:tab pos="6280817" algn="l"/>
                <a:tab pos="6764933" algn="l"/>
                <a:tab pos="7247463" algn="l"/>
                <a:tab pos="7731580" algn="l"/>
                <a:tab pos="8214109" algn="l"/>
                <a:tab pos="8698225" algn="l"/>
                <a:tab pos="9180754" algn="l"/>
                <a:tab pos="9663283" algn="l"/>
              </a:tabLst>
            </a:pPr>
            <a:r>
              <a:rPr lang="en-GB" smtClean="0"/>
              <a:t>This paper focuses on the automation of physical layout of ion traps, here is a more precise definition of the problem we are solving</a:t>
            </a:r>
          </a:p>
        </p:txBody>
      </p:sp>
    </p:spTree>
    <p:extLst>
      <p:ext uri="{BB962C8B-B14F-4D97-AF65-F5344CB8AC3E}">
        <p14:creationId xmlns:p14="http://schemas.microsoft.com/office/powerpoint/2010/main" val="5059668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xfrm>
            <a:off x="4162425" y="9150351"/>
            <a:ext cx="3176588" cy="4270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0299">
              <a:defRPr sz="1300">
                <a:solidFill>
                  <a:schemeClr val="tx1"/>
                </a:solidFill>
                <a:latin typeface="Arial" charset="0"/>
              </a:defRPr>
            </a:lvl1pPr>
            <a:lvl2pPr marL="742842" indent="-285708" defTabSz="860299">
              <a:defRPr sz="1300">
                <a:solidFill>
                  <a:schemeClr val="tx1"/>
                </a:solidFill>
                <a:latin typeface="Arial" charset="0"/>
              </a:defRPr>
            </a:lvl2pPr>
            <a:lvl3pPr marL="1142833" indent="-228567" defTabSz="860299">
              <a:defRPr sz="1300">
                <a:solidFill>
                  <a:schemeClr val="tx1"/>
                </a:solidFill>
                <a:latin typeface="Arial" charset="0"/>
              </a:defRPr>
            </a:lvl3pPr>
            <a:lvl4pPr marL="1599966" indent="-228567" defTabSz="860299">
              <a:defRPr sz="1300">
                <a:solidFill>
                  <a:schemeClr val="tx1"/>
                </a:solidFill>
                <a:latin typeface="Arial" charset="0"/>
              </a:defRPr>
            </a:lvl4pPr>
            <a:lvl5pPr marL="2057099" indent="-228567" defTabSz="860299">
              <a:defRPr sz="1300">
                <a:solidFill>
                  <a:schemeClr val="tx1"/>
                </a:solidFill>
                <a:latin typeface="Arial" charset="0"/>
              </a:defRPr>
            </a:lvl5pPr>
            <a:lvl6pPr marL="2514232" indent="-228567" defTabSz="860299" eaLnBrk="0" fontAlgn="base" hangingPunct="0">
              <a:spcBef>
                <a:spcPct val="0"/>
              </a:spcBef>
              <a:spcAft>
                <a:spcPct val="0"/>
              </a:spcAft>
              <a:defRPr sz="1300">
                <a:solidFill>
                  <a:schemeClr val="tx1"/>
                </a:solidFill>
                <a:latin typeface="Arial" charset="0"/>
              </a:defRPr>
            </a:lvl6pPr>
            <a:lvl7pPr marL="2971365" indent="-228567" defTabSz="860299" eaLnBrk="0" fontAlgn="base" hangingPunct="0">
              <a:spcBef>
                <a:spcPct val="0"/>
              </a:spcBef>
              <a:spcAft>
                <a:spcPct val="0"/>
              </a:spcAft>
              <a:defRPr sz="1300">
                <a:solidFill>
                  <a:schemeClr val="tx1"/>
                </a:solidFill>
                <a:latin typeface="Arial" charset="0"/>
              </a:defRPr>
            </a:lvl7pPr>
            <a:lvl8pPr marL="3428497" indent="-228567" defTabSz="860299" eaLnBrk="0" fontAlgn="base" hangingPunct="0">
              <a:spcBef>
                <a:spcPct val="0"/>
              </a:spcBef>
              <a:spcAft>
                <a:spcPct val="0"/>
              </a:spcAft>
              <a:defRPr sz="1300">
                <a:solidFill>
                  <a:schemeClr val="tx1"/>
                </a:solidFill>
                <a:latin typeface="Arial" charset="0"/>
              </a:defRPr>
            </a:lvl8pPr>
            <a:lvl9pPr marL="3885630" indent="-228567" defTabSz="860299" eaLnBrk="0" fontAlgn="base" hangingPunct="0">
              <a:spcBef>
                <a:spcPct val="0"/>
              </a:spcBef>
              <a:spcAft>
                <a:spcPct val="0"/>
              </a:spcAft>
              <a:defRPr sz="1300">
                <a:solidFill>
                  <a:schemeClr val="tx1"/>
                </a:solidFill>
                <a:latin typeface="Arial" charset="0"/>
              </a:defRPr>
            </a:lvl9pPr>
          </a:lstStyle>
          <a:p>
            <a:fld id="{AA37DB33-B0FC-4780-8513-B88B0C8ECE12}" type="slidenum">
              <a:rPr lang="en-US" sz="900">
                <a:solidFill>
                  <a:srgbClr val="000000"/>
                </a:solidFill>
                <a:latin typeface="Times New Roman" pitchFamily="18" charset="0"/>
              </a:rPr>
              <a:pPr/>
              <a:t>63</a:t>
            </a:fld>
            <a:endParaRPr lang="en-US" sz="900">
              <a:solidFill>
                <a:srgbClr val="000000"/>
              </a:solidFill>
              <a:latin typeface="Times New Roman" pitchFamily="18" charset="0"/>
            </a:endParaRPr>
          </a:p>
        </p:txBody>
      </p:sp>
      <p:sp>
        <p:nvSpPr>
          <p:cNvPr id="74755" name="Text Box 2"/>
          <p:cNvSpPr txBox="1">
            <a:spLocks noChangeArrowheads="1"/>
          </p:cNvSpPr>
          <p:nvPr/>
        </p:nvSpPr>
        <p:spPr bwMode="auto">
          <a:xfrm>
            <a:off x="1290639" y="728663"/>
            <a:ext cx="4733925" cy="3600450"/>
          </a:xfrm>
          <a:prstGeom prst="rect">
            <a:avLst/>
          </a:prstGeom>
          <a:solidFill>
            <a:srgbClr val="FFFFFF"/>
          </a:solidFill>
          <a:ln w="9360">
            <a:solidFill>
              <a:srgbClr val="000000"/>
            </a:solidFill>
            <a:miter lim="800000"/>
            <a:headEnd/>
            <a:tailEnd/>
          </a:ln>
        </p:spPr>
        <p:txBody>
          <a:bodyPr wrap="none" lIns="96647" tIns="48324" rIns="96647" bIns="48324" anchor="ct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endParaRPr lang="en-US" sz="1900">
              <a:solidFill>
                <a:srgbClr val="000000"/>
              </a:solidFill>
              <a:latin typeface="Comic Sans MS" pitchFamily="66" charset="0"/>
            </a:endParaRPr>
          </a:p>
        </p:txBody>
      </p:sp>
      <p:sp>
        <p:nvSpPr>
          <p:cNvPr id="74756" name="Text Box 3"/>
          <p:cNvSpPr>
            <a:spLocks noGrp="1" noChangeArrowheads="1"/>
          </p:cNvSpPr>
          <p:nvPr>
            <p:ph type="body"/>
          </p:nvPr>
        </p:nvSpPr>
        <p:spPr>
          <a:xfrm>
            <a:off x="731839" y="4559301"/>
            <a:ext cx="5851525"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364" tIns="44388" rIns="85364" bIns="44388" anchor="ctr" anchorCtr="1"/>
          <a:lstStyle/>
          <a:p>
            <a:pPr defTabSz="482529">
              <a:spcBef>
                <a:spcPts val="475"/>
              </a:spcBef>
              <a:tabLst>
                <a:tab pos="0" algn="l"/>
                <a:tab pos="482529" algn="l"/>
                <a:tab pos="965058" algn="l"/>
                <a:tab pos="1449176" algn="l"/>
                <a:tab pos="1931705" algn="l"/>
                <a:tab pos="2415821" algn="l"/>
                <a:tab pos="2898350" algn="l"/>
                <a:tab pos="3382467" algn="l"/>
                <a:tab pos="3864996" algn="l"/>
                <a:tab pos="4349113" algn="l"/>
                <a:tab pos="4831642" algn="l"/>
                <a:tab pos="5314171" algn="l"/>
                <a:tab pos="5798288" algn="l"/>
                <a:tab pos="6280817" algn="l"/>
                <a:tab pos="6764933" algn="l"/>
                <a:tab pos="7247463" algn="l"/>
                <a:tab pos="7731580" algn="l"/>
                <a:tab pos="8214109" algn="l"/>
                <a:tab pos="8698225" algn="l"/>
                <a:tab pos="9180754" algn="l"/>
                <a:tab pos="9663283" algn="l"/>
              </a:tabLst>
            </a:pPr>
            <a:r>
              <a:rPr lang="en-GB" smtClean="0"/>
              <a:t>Greedy places gates with no global knowledge of the circuit structure, our second heuristic tries to exploit spatial locality in the given circuit by laying out gates in roughly dataflow order</a:t>
            </a:r>
          </a:p>
          <a:p>
            <a:pPr defTabSz="482529">
              <a:spcBef>
                <a:spcPts val="475"/>
              </a:spcBef>
              <a:tabLst>
                <a:tab pos="0" algn="l"/>
                <a:tab pos="482529" algn="l"/>
                <a:tab pos="965058" algn="l"/>
                <a:tab pos="1449176" algn="l"/>
                <a:tab pos="1931705" algn="l"/>
                <a:tab pos="2415821" algn="l"/>
                <a:tab pos="2898350" algn="l"/>
                <a:tab pos="3382467" algn="l"/>
                <a:tab pos="3864996" algn="l"/>
                <a:tab pos="4349113" algn="l"/>
                <a:tab pos="4831642" algn="l"/>
                <a:tab pos="5314171" algn="l"/>
                <a:tab pos="5798288" algn="l"/>
                <a:tab pos="6280817" algn="l"/>
                <a:tab pos="6764933" algn="l"/>
                <a:tab pos="7247463" algn="l"/>
                <a:tab pos="7731580" algn="l"/>
                <a:tab pos="8214109" algn="l"/>
                <a:tab pos="8698225" algn="l"/>
                <a:tab pos="9180754" algn="l"/>
                <a:tab pos="9663283" algn="l"/>
              </a:tabLst>
            </a:pPr>
            <a:r>
              <a:rPr lang="en-GB" smtClean="0"/>
              <a:t>Number of gate locations is same as circuit gates, so in the millions this doesn’t work but it is a start</a:t>
            </a:r>
          </a:p>
          <a:p>
            <a:pPr defTabSz="482529">
              <a:spcBef>
                <a:spcPts val="475"/>
              </a:spcBef>
              <a:tabLst>
                <a:tab pos="0" algn="l"/>
                <a:tab pos="482529" algn="l"/>
                <a:tab pos="965058" algn="l"/>
                <a:tab pos="1449176" algn="l"/>
                <a:tab pos="1931705" algn="l"/>
                <a:tab pos="2415821" algn="l"/>
                <a:tab pos="2898350" algn="l"/>
                <a:tab pos="3382467" algn="l"/>
                <a:tab pos="3864996" algn="l"/>
                <a:tab pos="4349113" algn="l"/>
                <a:tab pos="4831642" algn="l"/>
                <a:tab pos="5314171" algn="l"/>
                <a:tab pos="5798288" algn="l"/>
                <a:tab pos="6280817" algn="l"/>
                <a:tab pos="6764933" algn="l"/>
                <a:tab pos="7247463" algn="l"/>
                <a:tab pos="7731580" algn="l"/>
                <a:tab pos="8214109" algn="l"/>
                <a:tab pos="8698225" algn="l"/>
                <a:tab pos="9180754" algn="l"/>
                <a:tab pos="9663283" algn="l"/>
              </a:tabLst>
            </a:pPr>
            <a:r>
              <a:rPr lang="en-GB" smtClean="0"/>
              <a:t>Columns sorted to maximize left to right motion without turns</a:t>
            </a:r>
          </a:p>
          <a:p>
            <a:pPr defTabSz="482529">
              <a:spcBef>
                <a:spcPts val="475"/>
              </a:spcBef>
              <a:tabLst>
                <a:tab pos="0" algn="l"/>
                <a:tab pos="482529" algn="l"/>
                <a:tab pos="965058" algn="l"/>
                <a:tab pos="1449176" algn="l"/>
                <a:tab pos="1931705" algn="l"/>
                <a:tab pos="2415821" algn="l"/>
                <a:tab pos="2898350" algn="l"/>
                <a:tab pos="3382467" algn="l"/>
                <a:tab pos="3864996" algn="l"/>
                <a:tab pos="4349113" algn="l"/>
                <a:tab pos="4831642" algn="l"/>
                <a:tab pos="5314171" algn="l"/>
                <a:tab pos="5798288" algn="l"/>
                <a:tab pos="6280817" algn="l"/>
                <a:tab pos="6764933" algn="l"/>
                <a:tab pos="7247463" algn="l"/>
                <a:tab pos="7731580" algn="l"/>
                <a:tab pos="8214109" algn="l"/>
                <a:tab pos="8698225" algn="l"/>
                <a:tab pos="9180754" algn="l"/>
                <a:tab pos="9663283" algn="l"/>
              </a:tabLst>
            </a:pPr>
            <a:r>
              <a:rPr lang="en-GB" smtClean="0"/>
              <a:t>As mentione, qubits flow left to right naturally in this design, so this heuristic is especially well suited to circuits that operate repeatedly on streams of qubits at high throughput, inheirently pipelined</a:t>
            </a:r>
          </a:p>
          <a:p>
            <a:pPr defTabSz="482529">
              <a:spcBef>
                <a:spcPts val="475"/>
              </a:spcBef>
              <a:tabLst>
                <a:tab pos="0" algn="l"/>
                <a:tab pos="482529" algn="l"/>
                <a:tab pos="965058" algn="l"/>
                <a:tab pos="1449176" algn="l"/>
                <a:tab pos="1931705" algn="l"/>
                <a:tab pos="2415821" algn="l"/>
                <a:tab pos="2898350" algn="l"/>
                <a:tab pos="3382467" algn="l"/>
                <a:tab pos="3864996" algn="l"/>
                <a:tab pos="4349113" algn="l"/>
                <a:tab pos="4831642" algn="l"/>
                <a:tab pos="5314171" algn="l"/>
                <a:tab pos="5798288" algn="l"/>
                <a:tab pos="6280817" algn="l"/>
                <a:tab pos="6764933" algn="l"/>
                <a:tab pos="7247463" algn="l"/>
                <a:tab pos="7731580" algn="l"/>
                <a:tab pos="8214109" algn="l"/>
                <a:tab pos="8698225" algn="l"/>
                <a:tab pos="9180754" algn="l"/>
                <a:tab pos="9663283" algn="l"/>
              </a:tabLst>
            </a:pPr>
            <a:endParaRPr lang="en-GB" smtClean="0"/>
          </a:p>
        </p:txBody>
      </p:sp>
    </p:spTree>
    <p:extLst>
      <p:ext uri="{BB962C8B-B14F-4D97-AF65-F5344CB8AC3E}">
        <p14:creationId xmlns:p14="http://schemas.microsoft.com/office/powerpoint/2010/main" val="9618181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xfrm>
            <a:off x="4162425" y="9150351"/>
            <a:ext cx="3176588" cy="4270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0299">
              <a:defRPr sz="1300">
                <a:solidFill>
                  <a:schemeClr val="tx1"/>
                </a:solidFill>
                <a:latin typeface="Arial" charset="0"/>
              </a:defRPr>
            </a:lvl1pPr>
            <a:lvl2pPr marL="742842" indent="-285708" defTabSz="860299">
              <a:defRPr sz="1300">
                <a:solidFill>
                  <a:schemeClr val="tx1"/>
                </a:solidFill>
                <a:latin typeface="Arial" charset="0"/>
              </a:defRPr>
            </a:lvl2pPr>
            <a:lvl3pPr marL="1142833" indent="-228567" defTabSz="860299">
              <a:defRPr sz="1300">
                <a:solidFill>
                  <a:schemeClr val="tx1"/>
                </a:solidFill>
                <a:latin typeface="Arial" charset="0"/>
              </a:defRPr>
            </a:lvl3pPr>
            <a:lvl4pPr marL="1599966" indent="-228567" defTabSz="860299">
              <a:defRPr sz="1300">
                <a:solidFill>
                  <a:schemeClr val="tx1"/>
                </a:solidFill>
                <a:latin typeface="Arial" charset="0"/>
              </a:defRPr>
            </a:lvl4pPr>
            <a:lvl5pPr marL="2057099" indent="-228567" defTabSz="860299">
              <a:defRPr sz="1300">
                <a:solidFill>
                  <a:schemeClr val="tx1"/>
                </a:solidFill>
                <a:latin typeface="Arial" charset="0"/>
              </a:defRPr>
            </a:lvl5pPr>
            <a:lvl6pPr marL="2514232" indent="-228567" defTabSz="860299" eaLnBrk="0" fontAlgn="base" hangingPunct="0">
              <a:spcBef>
                <a:spcPct val="0"/>
              </a:spcBef>
              <a:spcAft>
                <a:spcPct val="0"/>
              </a:spcAft>
              <a:defRPr sz="1300">
                <a:solidFill>
                  <a:schemeClr val="tx1"/>
                </a:solidFill>
                <a:latin typeface="Arial" charset="0"/>
              </a:defRPr>
            </a:lvl6pPr>
            <a:lvl7pPr marL="2971365" indent="-228567" defTabSz="860299" eaLnBrk="0" fontAlgn="base" hangingPunct="0">
              <a:spcBef>
                <a:spcPct val="0"/>
              </a:spcBef>
              <a:spcAft>
                <a:spcPct val="0"/>
              </a:spcAft>
              <a:defRPr sz="1300">
                <a:solidFill>
                  <a:schemeClr val="tx1"/>
                </a:solidFill>
                <a:latin typeface="Arial" charset="0"/>
              </a:defRPr>
            </a:lvl7pPr>
            <a:lvl8pPr marL="3428497" indent="-228567" defTabSz="860299" eaLnBrk="0" fontAlgn="base" hangingPunct="0">
              <a:spcBef>
                <a:spcPct val="0"/>
              </a:spcBef>
              <a:spcAft>
                <a:spcPct val="0"/>
              </a:spcAft>
              <a:defRPr sz="1300">
                <a:solidFill>
                  <a:schemeClr val="tx1"/>
                </a:solidFill>
                <a:latin typeface="Arial" charset="0"/>
              </a:defRPr>
            </a:lvl8pPr>
            <a:lvl9pPr marL="3885630" indent="-228567" defTabSz="860299" eaLnBrk="0" fontAlgn="base" hangingPunct="0">
              <a:spcBef>
                <a:spcPct val="0"/>
              </a:spcBef>
              <a:spcAft>
                <a:spcPct val="0"/>
              </a:spcAft>
              <a:defRPr sz="1300">
                <a:solidFill>
                  <a:schemeClr val="tx1"/>
                </a:solidFill>
                <a:latin typeface="Arial" charset="0"/>
              </a:defRPr>
            </a:lvl9pPr>
          </a:lstStyle>
          <a:p>
            <a:fld id="{DE6E0927-E167-4505-8E7C-E829839EC02F}" type="slidenum">
              <a:rPr lang="en-US" sz="900">
                <a:solidFill>
                  <a:srgbClr val="000000"/>
                </a:solidFill>
                <a:latin typeface="Times New Roman" pitchFamily="18" charset="0"/>
              </a:rPr>
              <a:pPr/>
              <a:t>76</a:t>
            </a:fld>
            <a:endParaRPr lang="en-US" sz="900">
              <a:solidFill>
                <a:srgbClr val="000000"/>
              </a:solidFill>
              <a:latin typeface="Times New Roman" pitchFamily="18"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xfrm>
            <a:off x="731839" y="4560890"/>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1499049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xfrm>
            <a:off x="3983038" y="8763000"/>
            <a:ext cx="3038475" cy="409575"/>
          </a:xfrm>
          <a:prstGeom prst="rect">
            <a:avLst/>
          </a:prstGeom>
          <a:ln/>
        </p:spPr>
        <p:txBody>
          <a:bodyPr/>
          <a:lstStyle/>
          <a:p>
            <a:fld id="{964D36B7-2650-4E46-883D-8E5F1778D40B}" type="slidenum">
              <a:rPr lang="en-US"/>
              <a:pPr/>
              <a:t>3</a:t>
            </a:fld>
            <a:endParaRPr lang="en-US"/>
          </a:p>
        </p:txBody>
      </p:sp>
      <p:sp>
        <p:nvSpPr>
          <p:cNvPr id="892930" name="Rectangle 2"/>
          <p:cNvSpPr>
            <a:spLocks noGrp="1" noRot="1" noChangeAspect="1" noChangeArrowheads="1" noTextEdit="1"/>
          </p:cNvSpPr>
          <p:nvPr>
            <p:ph type="sldImg"/>
          </p:nvPr>
        </p:nvSpPr>
        <p:spPr>
          <a:xfrm>
            <a:off x="1200150" y="688975"/>
            <a:ext cx="4597400" cy="3448050"/>
          </a:xfrm>
          <a:ln/>
          <a:extLst>
            <a:ext uri="{FAA26D3D-D897-4be2-8F04-BA451C77F1D7}">
              <ma14:placeholderFlag xmlns:ma14="http://schemas.microsoft.com/office/mac/drawingml/2011/main" xmlns="" val="1"/>
            </a:ext>
          </a:extLst>
        </p:spPr>
      </p:sp>
      <p:sp>
        <p:nvSpPr>
          <p:cNvPr id="892931" name="Rectangle 3"/>
          <p:cNvSpPr>
            <a:spLocks noGrp="1" noChangeArrowheads="1"/>
          </p:cNvSpPr>
          <p:nvPr>
            <p:ph type="body" idx="1"/>
          </p:nvPr>
        </p:nvSpPr>
        <p:spPr>
          <a:xfrm>
            <a:off x="700088" y="4367213"/>
            <a:ext cx="5597525" cy="4138612"/>
          </a:xfrm>
        </p:spPr>
        <p:txBody>
          <a:bodyPr/>
          <a:lstStyle/>
          <a:p>
            <a:endParaRPr lang="en-US"/>
          </a:p>
        </p:txBody>
      </p:sp>
    </p:spTree>
    <p:extLst>
      <p:ext uri="{BB962C8B-B14F-4D97-AF65-F5344CB8AC3E}">
        <p14:creationId xmlns:p14="http://schemas.microsoft.com/office/powerpoint/2010/main" val="1004821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xfrm>
            <a:off x="3983038" y="8763000"/>
            <a:ext cx="3038475" cy="409575"/>
          </a:xfrm>
          <a:prstGeom prst="rect">
            <a:avLst/>
          </a:prstGeom>
          <a:ln/>
        </p:spPr>
        <p:txBody>
          <a:bodyPr/>
          <a:lstStyle/>
          <a:p>
            <a:fld id="{4939F93D-2ED4-E546-A211-624FB71D56FD}" type="slidenum">
              <a:rPr lang="en-US"/>
              <a:pPr/>
              <a:t>4</a:t>
            </a:fld>
            <a:endParaRPr lang="en-US"/>
          </a:p>
        </p:txBody>
      </p:sp>
      <p:sp>
        <p:nvSpPr>
          <p:cNvPr id="711682" name="Rectangle 2"/>
          <p:cNvSpPr>
            <a:spLocks noGrp="1" noRot="1" noChangeAspect="1" noChangeArrowheads="1" noTextEdit="1"/>
          </p:cNvSpPr>
          <p:nvPr>
            <p:ph type="sldImg"/>
          </p:nvPr>
        </p:nvSpPr>
        <p:spPr>
          <a:xfrm>
            <a:off x="1200150" y="688975"/>
            <a:ext cx="4597400" cy="3448050"/>
          </a:xfrm>
          <a:ln/>
          <a:extLst>
            <a:ext uri="{FAA26D3D-D897-4be2-8F04-BA451C77F1D7}">
              <ma14:placeholderFlag xmlns:ma14="http://schemas.microsoft.com/office/mac/drawingml/2011/main" xmlns="" val="1"/>
            </a:ext>
          </a:extLst>
        </p:spPr>
      </p:sp>
      <p:sp>
        <p:nvSpPr>
          <p:cNvPr id="711683" name="Rectangle 3"/>
          <p:cNvSpPr>
            <a:spLocks noGrp="1" noChangeArrowheads="1"/>
          </p:cNvSpPr>
          <p:nvPr>
            <p:ph type="body" idx="1"/>
          </p:nvPr>
        </p:nvSpPr>
        <p:spPr>
          <a:xfrm>
            <a:off x="700088" y="4367213"/>
            <a:ext cx="5597525" cy="4138612"/>
          </a:xfrm>
        </p:spPr>
        <p:txBody>
          <a:bodyPr/>
          <a:lstStyle/>
          <a:p>
            <a:endParaRPr lang="en-US"/>
          </a:p>
        </p:txBody>
      </p:sp>
    </p:spTree>
    <p:extLst>
      <p:ext uri="{BB962C8B-B14F-4D97-AF65-F5344CB8AC3E}">
        <p14:creationId xmlns:p14="http://schemas.microsoft.com/office/powerpoint/2010/main" val="1284641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xfrm>
            <a:off x="3983038" y="8763000"/>
            <a:ext cx="3038475" cy="409575"/>
          </a:xfrm>
          <a:prstGeom prst="rect">
            <a:avLst/>
          </a:prstGeom>
          <a:ln/>
        </p:spPr>
        <p:txBody>
          <a:bodyPr/>
          <a:lstStyle/>
          <a:p>
            <a:fld id="{ECA0750D-D897-8D4C-AB70-EBD821A4161D}" type="slidenum">
              <a:rPr lang="en-US"/>
              <a:pPr/>
              <a:t>5</a:t>
            </a:fld>
            <a:endParaRPr lang="en-US"/>
          </a:p>
        </p:txBody>
      </p:sp>
      <p:sp>
        <p:nvSpPr>
          <p:cNvPr id="726018" name="Rectangle 2"/>
          <p:cNvSpPr>
            <a:spLocks noGrp="1" noRot="1" noChangeAspect="1" noChangeArrowheads="1" noTextEdit="1"/>
          </p:cNvSpPr>
          <p:nvPr>
            <p:ph type="sldImg"/>
          </p:nvPr>
        </p:nvSpPr>
        <p:spPr>
          <a:xfrm>
            <a:off x="1201738" y="688975"/>
            <a:ext cx="4597400" cy="3448050"/>
          </a:xfrm>
          <a:ln/>
          <a:extLst>
            <a:ext uri="{FAA26D3D-D897-4be2-8F04-BA451C77F1D7}">
              <ma14:placeholderFlag xmlns:ma14="http://schemas.microsoft.com/office/mac/drawingml/2011/main" xmlns="" val="1"/>
            </a:ext>
          </a:extLst>
        </p:spPr>
      </p:sp>
      <p:sp>
        <p:nvSpPr>
          <p:cNvPr id="726019" name="Rectangle 3"/>
          <p:cNvSpPr>
            <a:spLocks noGrp="1" noChangeArrowheads="1"/>
          </p:cNvSpPr>
          <p:nvPr>
            <p:ph type="body" idx="1"/>
          </p:nvPr>
        </p:nvSpPr>
        <p:spPr>
          <a:xfrm>
            <a:off x="700088" y="4367213"/>
            <a:ext cx="5597525" cy="4138612"/>
          </a:xfrm>
        </p:spPr>
        <p:txBody>
          <a:bodyPr/>
          <a:lstStyle/>
          <a:p>
            <a:endParaRPr lang="en-US"/>
          </a:p>
        </p:txBody>
      </p:sp>
    </p:spTree>
    <p:extLst>
      <p:ext uri="{BB962C8B-B14F-4D97-AF65-F5344CB8AC3E}">
        <p14:creationId xmlns:p14="http://schemas.microsoft.com/office/powerpoint/2010/main" val="218276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xfrm>
            <a:off x="3983038" y="8763000"/>
            <a:ext cx="3038475" cy="409575"/>
          </a:xfrm>
          <a:prstGeom prst="rect">
            <a:avLst/>
          </a:prstGeom>
          <a:ln/>
        </p:spPr>
        <p:txBody>
          <a:bodyPr/>
          <a:lstStyle/>
          <a:p>
            <a:fld id="{C71BF5C8-1A5B-3648-B91F-849025F64D45}" type="slidenum">
              <a:rPr lang="en-US"/>
              <a:pPr/>
              <a:t>12</a:t>
            </a:fld>
            <a:endParaRPr lang="en-US"/>
          </a:p>
        </p:txBody>
      </p:sp>
      <p:sp>
        <p:nvSpPr>
          <p:cNvPr id="894978" name="Rectangle 2"/>
          <p:cNvSpPr>
            <a:spLocks noGrp="1" noRot="1" noChangeAspect="1" noChangeArrowheads="1" noTextEdit="1"/>
          </p:cNvSpPr>
          <p:nvPr>
            <p:ph type="sldImg"/>
          </p:nvPr>
        </p:nvSpPr>
        <p:spPr>
          <a:xfrm>
            <a:off x="1200150" y="688975"/>
            <a:ext cx="4597400" cy="3448050"/>
          </a:xfrm>
          <a:ln/>
          <a:extLst>
            <a:ext uri="{FAA26D3D-D897-4be2-8F04-BA451C77F1D7}">
              <ma14:placeholderFlag xmlns:ma14="http://schemas.microsoft.com/office/mac/drawingml/2011/main" xmlns="" val="1"/>
            </a:ext>
          </a:extLst>
        </p:spPr>
      </p:sp>
      <p:sp>
        <p:nvSpPr>
          <p:cNvPr id="894979" name="Rectangle 3"/>
          <p:cNvSpPr>
            <a:spLocks noGrp="1" noChangeArrowheads="1"/>
          </p:cNvSpPr>
          <p:nvPr>
            <p:ph type="body" idx="1"/>
          </p:nvPr>
        </p:nvSpPr>
        <p:spPr>
          <a:xfrm>
            <a:off x="933450" y="4367213"/>
            <a:ext cx="5130800" cy="4138612"/>
          </a:xfrm>
        </p:spPr>
        <p:txBody>
          <a:bodyPr/>
          <a:lstStyle/>
          <a:p>
            <a:endParaRPr lang="en-US"/>
          </a:p>
        </p:txBody>
      </p:sp>
    </p:spTree>
    <p:extLst>
      <p:ext uri="{BB962C8B-B14F-4D97-AF65-F5344CB8AC3E}">
        <p14:creationId xmlns:p14="http://schemas.microsoft.com/office/powerpoint/2010/main" val="24717532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xfrm>
            <a:off x="3983038" y="8763000"/>
            <a:ext cx="3038475" cy="409575"/>
          </a:xfrm>
          <a:prstGeom prst="rect">
            <a:avLst/>
          </a:prstGeom>
          <a:ln/>
        </p:spPr>
        <p:txBody>
          <a:bodyPr/>
          <a:lstStyle/>
          <a:p>
            <a:fld id="{34CD0111-9ED5-3D43-B47B-D7EE47889B26}" type="slidenum">
              <a:rPr lang="en-US"/>
              <a:pPr/>
              <a:t>13</a:t>
            </a:fld>
            <a:endParaRPr lang="en-US"/>
          </a:p>
        </p:txBody>
      </p:sp>
      <p:sp>
        <p:nvSpPr>
          <p:cNvPr id="799746" name="Rectangle 2"/>
          <p:cNvSpPr>
            <a:spLocks noGrp="1" noRot="1" noChangeAspect="1" noChangeArrowheads="1" noTextEdit="1"/>
          </p:cNvSpPr>
          <p:nvPr>
            <p:ph type="sldImg"/>
          </p:nvPr>
        </p:nvSpPr>
        <p:spPr>
          <a:xfrm>
            <a:off x="1200150" y="688975"/>
            <a:ext cx="4597400" cy="3448050"/>
          </a:xfrm>
          <a:ln/>
          <a:extLst>
            <a:ext uri="{FAA26D3D-D897-4be2-8F04-BA451C77F1D7}">
              <ma14:placeholderFlag xmlns:ma14="http://schemas.microsoft.com/office/mac/drawingml/2011/main" xmlns="" val="1"/>
            </a:ext>
          </a:extLst>
        </p:spPr>
      </p:sp>
      <p:sp>
        <p:nvSpPr>
          <p:cNvPr id="799747" name="Rectangle 3"/>
          <p:cNvSpPr>
            <a:spLocks noGrp="1" noChangeArrowheads="1"/>
          </p:cNvSpPr>
          <p:nvPr>
            <p:ph type="body" idx="1"/>
          </p:nvPr>
        </p:nvSpPr>
        <p:spPr>
          <a:xfrm>
            <a:off x="933450" y="4367213"/>
            <a:ext cx="5130800" cy="4138612"/>
          </a:xfrm>
        </p:spPr>
        <p:txBody>
          <a:bodyPr/>
          <a:lstStyle/>
          <a:p>
            <a:endParaRPr lang="en-US"/>
          </a:p>
        </p:txBody>
      </p:sp>
    </p:spTree>
    <p:extLst>
      <p:ext uri="{BB962C8B-B14F-4D97-AF65-F5344CB8AC3E}">
        <p14:creationId xmlns:p14="http://schemas.microsoft.com/office/powerpoint/2010/main" val="29231965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xfrm>
            <a:off x="3983038" y="8763000"/>
            <a:ext cx="3038475" cy="409575"/>
          </a:xfrm>
          <a:prstGeom prst="rect">
            <a:avLst/>
          </a:prstGeom>
          <a:ln/>
        </p:spPr>
        <p:txBody>
          <a:bodyPr/>
          <a:lstStyle/>
          <a:p>
            <a:fld id="{482173E5-EE99-6548-BF23-6549210B4085}" type="slidenum">
              <a:rPr lang="en-US"/>
              <a:pPr/>
              <a:t>14</a:t>
            </a:fld>
            <a:endParaRPr lang="en-US"/>
          </a:p>
        </p:txBody>
      </p:sp>
      <p:sp>
        <p:nvSpPr>
          <p:cNvPr id="7526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52643" name="Rectangle 3"/>
          <p:cNvSpPr>
            <a:spLocks noGrp="1" noChangeArrowheads="1"/>
          </p:cNvSpPr>
          <p:nvPr>
            <p:ph type="body" idx="1"/>
          </p:nvPr>
        </p:nvSpPr>
        <p:spPr>
          <a:xfrm>
            <a:off x="931863" y="4367213"/>
            <a:ext cx="5133975" cy="4137025"/>
          </a:xfrm>
        </p:spPr>
        <p:txBody>
          <a:bodyPr/>
          <a:lstStyle/>
          <a:p>
            <a:r>
              <a:rPr lang="en-US"/>
              <a:t>Now that we</a:t>
            </a:r>
            <a:r>
              <a:rPr lang="ja-JP" altLang="en-US">
                <a:latin typeface="Arial"/>
              </a:rPr>
              <a:t>’</a:t>
            </a:r>
            <a:r>
              <a:rPr lang="en-US"/>
              <a:t>ve set the  context, here</a:t>
            </a:r>
            <a:r>
              <a:rPr lang="ja-JP" altLang="en-US">
                <a:latin typeface="Arial"/>
              </a:rPr>
              <a:t>’</a:t>
            </a:r>
            <a:r>
              <a:rPr lang="en-US"/>
              <a:t>s a picture of the rest of the presentation </a:t>
            </a:r>
          </a:p>
          <a:p>
            <a:endParaRPr lang="en-US"/>
          </a:p>
          <a:p>
            <a:r>
              <a:rPr lang="en-US"/>
              <a:t>I do</a:t>
            </a:r>
          </a:p>
          <a:p>
            <a:endParaRPr lang="en-US"/>
          </a:p>
          <a:p>
            <a:r>
              <a:rPr lang="en-US"/>
              <a:t>Kris does</a:t>
            </a:r>
          </a:p>
        </p:txBody>
      </p:sp>
    </p:spTree>
    <p:extLst>
      <p:ext uri="{BB962C8B-B14F-4D97-AF65-F5344CB8AC3E}">
        <p14:creationId xmlns:p14="http://schemas.microsoft.com/office/powerpoint/2010/main" val="2519049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983038" y="8763000"/>
            <a:ext cx="3038475" cy="409575"/>
          </a:xfrm>
          <a:prstGeom prst="rect">
            <a:avLst/>
          </a:prstGeom>
          <a:ln/>
        </p:spPr>
        <p:txBody>
          <a:bodyPr/>
          <a:lstStyle/>
          <a:p>
            <a:fld id="{B1944FEC-C672-9B42-B477-5B0E8A5FE7E6}" type="slidenum">
              <a:rPr lang="en-US"/>
              <a:pPr/>
              <a:t>15</a:t>
            </a:fld>
            <a:endParaRPr lang="en-US"/>
          </a:p>
        </p:txBody>
      </p:sp>
      <p:sp>
        <p:nvSpPr>
          <p:cNvPr id="477186" name="Rectangle 2"/>
          <p:cNvSpPr>
            <a:spLocks noGrp="1" noRot="1" noChangeAspect="1" noChangeArrowheads="1" noTextEdit="1"/>
          </p:cNvSpPr>
          <p:nvPr>
            <p:ph type="sldImg"/>
          </p:nvPr>
        </p:nvSpPr>
        <p:spPr>
          <a:ln/>
        </p:spPr>
      </p:sp>
      <p:sp>
        <p:nvSpPr>
          <p:cNvPr id="4771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25147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128002" name="Rectangle 2"/>
          <p:cNvSpPr>
            <a:spLocks noGrp="1" noChangeArrowheads="1"/>
          </p:cNvSpPr>
          <p:nvPr>
            <p:ph type="ctrTitle"/>
          </p:nvPr>
        </p:nvSpPr>
        <p:spPr>
          <a:xfrm>
            <a:off x="685800" y="2130425"/>
            <a:ext cx="7772400" cy="1470025"/>
          </a:xfrm>
        </p:spPr>
        <p:txBody>
          <a:bodyPr/>
          <a:lstStyle>
            <a:lvl1pPr>
              <a:defRPr sz="3600"/>
            </a:lvl1pPr>
          </a:lstStyle>
          <a:p>
            <a:pPr lvl="0"/>
            <a:r>
              <a:rPr lang="en-US" noProof="0" smtClean="0"/>
              <a:t>Click to edit Master title style</a:t>
            </a:r>
          </a:p>
        </p:txBody>
      </p:sp>
      <p:sp>
        <p:nvSpPr>
          <p:cNvPr id="128003"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pPr lvl="0"/>
            <a:r>
              <a:rPr lang="en-US" noProof="0" smtClean="0"/>
              <a:t>Click to edit Master subtitle style</a:t>
            </a:r>
          </a:p>
        </p:txBody>
      </p:sp>
    </p:spTree>
    <p:extLst>
      <p:ext uri="{BB962C8B-B14F-4D97-AF65-F5344CB8AC3E}">
        <p14:creationId xmlns:p14="http://schemas.microsoft.com/office/powerpoint/2010/main" val="158155956"/>
      </p:ext>
    </p:extLst>
  </p:cSld>
  <p:clrMapOvr>
    <a:masterClrMapping/>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34697319"/>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152400"/>
            <a:ext cx="1981200" cy="5867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52400"/>
            <a:ext cx="57912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25116457"/>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90600" y="152400"/>
            <a:ext cx="7162800" cy="533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914400"/>
            <a:ext cx="38862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14400"/>
            <a:ext cx="38862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60363764"/>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914400" y="228600"/>
            <a:ext cx="7086600" cy="1143000"/>
          </a:xfrm>
        </p:spPr>
        <p:txBody>
          <a:bodyPr/>
          <a:lstStyle>
            <a:lvl1pPr>
              <a:defRPr sz="3200" b="1">
                <a:solidFill>
                  <a:srgbClr val="0332B7"/>
                </a:solidFill>
              </a:defRPr>
            </a:lvl1p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00500" cy="480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610100" y="1600200"/>
            <a:ext cx="4000500" cy="4800600"/>
          </a:xfrm>
        </p:spPr>
        <p:txBody>
          <a:bodyPr/>
          <a:lstStyle/>
          <a:p>
            <a:pPr lvl="0"/>
            <a:endParaRPr lang="en-US" noProof="0" smtClean="0"/>
          </a:p>
        </p:txBody>
      </p:sp>
    </p:spTree>
    <p:extLst>
      <p:ext uri="{BB962C8B-B14F-4D97-AF65-F5344CB8AC3E}">
        <p14:creationId xmlns:p14="http://schemas.microsoft.com/office/powerpoint/2010/main" val="1408021431"/>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228600"/>
            <a:ext cx="7086600" cy="1143000"/>
          </a:xfrm>
        </p:spPr>
        <p:txBody>
          <a:bodyPr/>
          <a:lstStyle>
            <a:lvl1pPr>
              <a:defRPr sz="3200" b="1">
                <a:solidFill>
                  <a:srgbClr val="0332B7"/>
                </a:solidFill>
              </a:defRPr>
            </a:lvl1p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00500" cy="480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10100" y="1600200"/>
            <a:ext cx="4000500" cy="23241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10100" y="4076700"/>
            <a:ext cx="4000500" cy="23241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87794983"/>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85800" y="228600"/>
            <a:ext cx="7696200" cy="7366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685800" y="1066800"/>
            <a:ext cx="3733800" cy="2552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572000" y="1066800"/>
            <a:ext cx="3733800" cy="2552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85800" y="3771900"/>
            <a:ext cx="3733800" cy="2552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572000" y="3771900"/>
            <a:ext cx="3733800" cy="2552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7010400" y="6553200"/>
            <a:ext cx="1524000" cy="304800"/>
          </a:xfrm>
          <a:prstGeom prst="rect">
            <a:avLst/>
          </a:prstGeom>
        </p:spPr>
        <p:txBody>
          <a:bodyPr/>
          <a:lstStyle>
            <a:lvl1pPr>
              <a:defRPr/>
            </a:lvl1pPr>
          </a:lstStyle>
          <a:p>
            <a:fld id="{8E82FBCB-7867-C944-9D1E-78410558C624}" type="datetime1">
              <a:rPr lang="en-US"/>
              <a:pPr/>
              <a:t>5/4/2015</a:t>
            </a:fld>
            <a:endParaRPr lang="en-US"/>
          </a:p>
        </p:txBody>
      </p:sp>
      <p:sp>
        <p:nvSpPr>
          <p:cNvPr id="8" name="Footer Placeholder 7"/>
          <p:cNvSpPr>
            <a:spLocks noGrp="1"/>
          </p:cNvSpPr>
          <p:nvPr>
            <p:ph type="ftr" sz="quarter" idx="11"/>
          </p:nvPr>
        </p:nvSpPr>
        <p:spPr>
          <a:xfrm>
            <a:off x="3048000" y="6553200"/>
            <a:ext cx="2895600" cy="304800"/>
          </a:xfrm>
          <a:prstGeom prst="rect">
            <a:avLst/>
          </a:prstGeom>
        </p:spPr>
        <p:txBody>
          <a:bodyPr/>
          <a:lstStyle>
            <a:lvl1pPr>
              <a:defRPr/>
            </a:lvl1pPr>
          </a:lstStyle>
          <a:p>
            <a:endParaRPr lang="en-US"/>
          </a:p>
        </p:txBody>
      </p:sp>
      <p:sp>
        <p:nvSpPr>
          <p:cNvPr id="9" name="Slide Number Placeholder 8"/>
          <p:cNvSpPr>
            <a:spLocks noGrp="1"/>
          </p:cNvSpPr>
          <p:nvPr>
            <p:ph type="sldNum" sz="quarter" idx="12"/>
          </p:nvPr>
        </p:nvSpPr>
        <p:spPr>
          <a:xfrm>
            <a:off x="8610600" y="6553200"/>
            <a:ext cx="381000" cy="304800"/>
          </a:xfrm>
          <a:prstGeom prst="rect">
            <a:avLst/>
          </a:prstGeom>
        </p:spPr>
        <p:txBody>
          <a:bodyPr/>
          <a:lstStyle>
            <a:lvl1pPr>
              <a:defRPr/>
            </a:lvl1pPr>
          </a:lstStyle>
          <a:p>
            <a:fld id="{9504ED13-29FB-9245-8A98-690D785AE58D}" type="slidenum">
              <a:rPr lang="en-US"/>
              <a:pPr/>
              <a:t>‹#›</a:t>
            </a:fld>
            <a:endParaRPr lang="en-US" b="0"/>
          </a:p>
        </p:txBody>
      </p:sp>
    </p:spTree>
    <p:extLst>
      <p:ext uri="{BB962C8B-B14F-4D97-AF65-F5344CB8AC3E}">
        <p14:creationId xmlns:p14="http://schemas.microsoft.com/office/powerpoint/2010/main" val="3150437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6978015"/>
      </p:ext>
    </p:extLst>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4063356615"/>
      </p:ext>
    </p:extLst>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914400"/>
            <a:ext cx="38862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14400"/>
            <a:ext cx="38862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52099607"/>
      </p:ext>
    </p:extLst>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72388191"/>
      </p:ext>
    </p:extLst>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60769495"/>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398778"/>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20753463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48445497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90600" y="152400"/>
            <a:ext cx="7162800" cy="533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78" tIns="44445" rIns="90478" bIns="44445" numCol="1" anchor="ctr" anchorCtr="0" compatLnSpc="1">
            <a:prstTxWarp prst="textNoShape">
              <a:avLst/>
            </a:prstTxWarp>
          </a:bodyPr>
          <a:lstStyle/>
          <a:p>
            <a:pPr lvl="0"/>
            <a:r>
              <a:rPr lang="en-US" altLang="en-US" dirty="0" smtClean="0"/>
              <a:t>Slide Title</a:t>
            </a:r>
          </a:p>
        </p:txBody>
      </p:sp>
      <p:sp>
        <p:nvSpPr>
          <p:cNvPr id="1027" name="Rectangle 3"/>
          <p:cNvSpPr>
            <a:spLocks noGrp="1" noChangeArrowheads="1"/>
          </p:cNvSpPr>
          <p:nvPr>
            <p:ph type="body" idx="1"/>
          </p:nvPr>
        </p:nvSpPr>
        <p:spPr bwMode="auto">
          <a:xfrm>
            <a:off x="609600" y="914400"/>
            <a:ext cx="7924800" cy="5105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78" tIns="44445" rIns="90478" bIns="44445" numCol="1" anchor="t" anchorCtr="0" compatLnSpc="1">
            <a:prstTxWarp prst="textNoShape">
              <a:avLst/>
            </a:prstTxWarp>
            <a:normAutofit/>
          </a:bodyPr>
          <a:lstStyle/>
          <a:p>
            <a:pPr lvl="0"/>
            <a:r>
              <a:rPr lang="en-US" altLang="en-US" smtClean="0"/>
              <a:t>Body Text</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ChangeArrowheads="1"/>
          </p:cNvSpPr>
          <p:nvPr userDrawn="1"/>
        </p:nvSpPr>
        <p:spPr bwMode="auto">
          <a:xfrm>
            <a:off x="7831599" y="6551613"/>
            <a:ext cx="1219867" cy="3052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sz="1400" dirty="0" err="1">
                <a:solidFill>
                  <a:srgbClr val="2A40E2"/>
                </a:solidFill>
              </a:rPr>
              <a:t>Lec</a:t>
            </a:r>
            <a:r>
              <a:rPr lang="en-US" altLang="en-US" sz="1400" dirty="0">
                <a:solidFill>
                  <a:srgbClr val="2A40E2"/>
                </a:solidFill>
              </a:rPr>
              <a:t> </a:t>
            </a:r>
            <a:r>
              <a:rPr lang="en-US" altLang="en-US" sz="1400" dirty="0" smtClean="0">
                <a:solidFill>
                  <a:srgbClr val="2A40E2"/>
                </a:solidFill>
              </a:rPr>
              <a:t>24.</a:t>
            </a:r>
            <a:fld id="{6456B83E-17D0-4CDF-84AD-C8A97BEB5271}" type="slidenum">
              <a:rPr lang="en-US" altLang="en-US" sz="1400" smtClean="0">
                <a:solidFill>
                  <a:srgbClr val="2A40E2"/>
                </a:solidFill>
              </a:rPr>
              <a:pPr algn="ctr"/>
              <a:t>‹#›</a:t>
            </a:fld>
            <a:endParaRPr lang="en-US" altLang="en-US" sz="1400" b="0" i="1" dirty="0">
              <a:solidFill>
                <a:srgbClr val="2A40E2"/>
              </a:solidFill>
            </a:endParaRPr>
          </a:p>
        </p:txBody>
      </p:sp>
      <p:sp>
        <p:nvSpPr>
          <p:cNvPr id="1029" name="Text Box 5"/>
          <p:cNvSpPr txBox="1">
            <a:spLocks noChangeArrowheads="1"/>
          </p:cNvSpPr>
          <p:nvPr/>
        </p:nvSpPr>
        <p:spPr bwMode="auto">
          <a:xfrm>
            <a:off x="0" y="6550025"/>
            <a:ext cx="912407" cy="30776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b="1">
                <a:solidFill>
                  <a:schemeClr val="tx1"/>
                </a:solidFill>
                <a:latin typeface="Comic Sans MS" pitchFamily="66" charset="0"/>
              </a:defRPr>
            </a:lvl1pPr>
            <a:lvl2pPr marL="742950" indent="-285750">
              <a:defRPr b="1">
                <a:solidFill>
                  <a:schemeClr val="tx1"/>
                </a:solidFill>
                <a:latin typeface="Comic Sans MS" pitchFamily="66" charset="0"/>
              </a:defRPr>
            </a:lvl2pPr>
            <a:lvl3pPr marL="1143000" indent="-228600">
              <a:defRPr b="1">
                <a:solidFill>
                  <a:schemeClr val="tx1"/>
                </a:solidFill>
                <a:latin typeface="Comic Sans MS" pitchFamily="66" charset="0"/>
              </a:defRPr>
            </a:lvl3pPr>
            <a:lvl4pPr marL="1600200" indent="-228600">
              <a:defRPr b="1">
                <a:solidFill>
                  <a:schemeClr val="tx1"/>
                </a:solidFill>
                <a:latin typeface="Comic Sans MS" pitchFamily="66" charset="0"/>
              </a:defRPr>
            </a:lvl4pPr>
            <a:lvl5pPr marL="2057400" indent="-228600">
              <a:defRPr b="1">
                <a:solidFill>
                  <a:schemeClr val="tx1"/>
                </a:solidFill>
                <a:latin typeface="Comic Sans MS" pitchFamily="66" charset="0"/>
              </a:defRPr>
            </a:lvl5pPr>
            <a:lvl6pPr marL="2514600" indent="-228600" eaLnBrk="0" fontAlgn="base" hangingPunct="0">
              <a:spcBef>
                <a:spcPct val="0"/>
              </a:spcBef>
              <a:spcAft>
                <a:spcPct val="0"/>
              </a:spcAft>
              <a:defRPr b="1">
                <a:solidFill>
                  <a:schemeClr val="tx1"/>
                </a:solidFill>
                <a:latin typeface="Comic Sans MS" pitchFamily="66" charset="0"/>
              </a:defRPr>
            </a:lvl6pPr>
            <a:lvl7pPr marL="2971800" indent="-228600" eaLnBrk="0" fontAlgn="base" hangingPunct="0">
              <a:spcBef>
                <a:spcPct val="0"/>
              </a:spcBef>
              <a:spcAft>
                <a:spcPct val="0"/>
              </a:spcAft>
              <a:defRPr b="1">
                <a:solidFill>
                  <a:schemeClr val="tx1"/>
                </a:solidFill>
                <a:latin typeface="Comic Sans MS" pitchFamily="66" charset="0"/>
              </a:defRPr>
            </a:lvl7pPr>
            <a:lvl8pPr marL="3429000" indent="-228600" eaLnBrk="0" fontAlgn="base" hangingPunct="0">
              <a:spcBef>
                <a:spcPct val="0"/>
              </a:spcBef>
              <a:spcAft>
                <a:spcPct val="0"/>
              </a:spcAft>
              <a:defRPr b="1">
                <a:solidFill>
                  <a:schemeClr val="tx1"/>
                </a:solidFill>
                <a:latin typeface="Comic Sans MS" pitchFamily="66" charset="0"/>
              </a:defRPr>
            </a:lvl8pPr>
            <a:lvl9pPr marL="3886200" indent="-228600" eaLnBrk="0" fontAlgn="base" hangingPunct="0">
              <a:spcBef>
                <a:spcPct val="0"/>
              </a:spcBef>
              <a:spcAft>
                <a:spcPct val="0"/>
              </a:spcAft>
              <a:defRPr b="1">
                <a:solidFill>
                  <a:schemeClr val="tx1"/>
                </a:solidFill>
                <a:latin typeface="Comic Sans MS" pitchFamily="66" charset="0"/>
              </a:defRPr>
            </a:lvl9pPr>
          </a:lstStyle>
          <a:p>
            <a:pPr>
              <a:defRPr/>
            </a:pPr>
            <a:r>
              <a:rPr lang="en-US" sz="1400" dirty="0" smtClean="0">
                <a:solidFill>
                  <a:srgbClr val="2A40E2"/>
                </a:solidFill>
              </a:rPr>
              <a:t>4/29/15</a:t>
            </a:r>
          </a:p>
        </p:txBody>
      </p:sp>
      <p:sp>
        <p:nvSpPr>
          <p:cNvPr id="1030" name="Line 6"/>
          <p:cNvSpPr>
            <a:spLocks noChangeShapeType="1"/>
          </p:cNvSpPr>
          <p:nvPr userDrawn="1"/>
        </p:nvSpPr>
        <p:spPr bwMode="auto">
          <a:xfrm>
            <a:off x="990600" y="685800"/>
            <a:ext cx="7162800" cy="0"/>
          </a:xfrm>
          <a:prstGeom prst="line">
            <a:avLst/>
          </a:prstGeom>
          <a:noFill/>
          <a:ln w="38100" cmpd="dbl">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1" name="Text Box 7"/>
          <p:cNvSpPr txBox="1">
            <a:spLocks noChangeArrowheads="1"/>
          </p:cNvSpPr>
          <p:nvPr userDrawn="1"/>
        </p:nvSpPr>
        <p:spPr bwMode="auto">
          <a:xfrm>
            <a:off x="2935288" y="6550025"/>
            <a:ext cx="3542935" cy="30776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b="1">
                <a:solidFill>
                  <a:schemeClr val="tx1"/>
                </a:solidFill>
                <a:latin typeface="Comic Sans MS" pitchFamily="66" charset="0"/>
              </a:defRPr>
            </a:lvl1pPr>
            <a:lvl2pPr marL="742950" indent="-285750">
              <a:defRPr b="1">
                <a:solidFill>
                  <a:schemeClr val="tx1"/>
                </a:solidFill>
                <a:latin typeface="Comic Sans MS" pitchFamily="66" charset="0"/>
              </a:defRPr>
            </a:lvl2pPr>
            <a:lvl3pPr marL="1143000" indent="-228600">
              <a:defRPr b="1">
                <a:solidFill>
                  <a:schemeClr val="tx1"/>
                </a:solidFill>
                <a:latin typeface="Comic Sans MS" pitchFamily="66" charset="0"/>
              </a:defRPr>
            </a:lvl3pPr>
            <a:lvl4pPr marL="1600200" indent="-228600">
              <a:defRPr b="1">
                <a:solidFill>
                  <a:schemeClr val="tx1"/>
                </a:solidFill>
                <a:latin typeface="Comic Sans MS" pitchFamily="66" charset="0"/>
              </a:defRPr>
            </a:lvl4pPr>
            <a:lvl5pPr marL="2057400" indent="-228600">
              <a:defRPr b="1">
                <a:solidFill>
                  <a:schemeClr val="tx1"/>
                </a:solidFill>
                <a:latin typeface="Comic Sans MS" pitchFamily="66" charset="0"/>
              </a:defRPr>
            </a:lvl5pPr>
            <a:lvl6pPr marL="2514600" indent="-228600" eaLnBrk="0" fontAlgn="base" hangingPunct="0">
              <a:spcBef>
                <a:spcPct val="0"/>
              </a:spcBef>
              <a:spcAft>
                <a:spcPct val="0"/>
              </a:spcAft>
              <a:defRPr b="1">
                <a:solidFill>
                  <a:schemeClr val="tx1"/>
                </a:solidFill>
                <a:latin typeface="Comic Sans MS" pitchFamily="66" charset="0"/>
              </a:defRPr>
            </a:lvl6pPr>
            <a:lvl7pPr marL="2971800" indent="-228600" eaLnBrk="0" fontAlgn="base" hangingPunct="0">
              <a:spcBef>
                <a:spcPct val="0"/>
              </a:spcBef>
              <a:spcAft>
                <a:spcPct val="0"/>
              </a:spcAft>
              <a:defRPr b="1">
                <a:solidFill>
                  <a:schemeClr val="tx1"/>
                </a:solidFill>
                <a:latin typeface="Comic Sans MS" pitchFamily="66" charset="0"/>
              </a:defRPr>
            </a:lvl7pPr>
            <a:lvl8pPr marL="3429000" indent="-228600" eaLnBrk="0" fontAlgn="base" hangingPunct="0">
              <a:spcBef>
                <a:spcPct val="0"/>
              </a:spcBef>
              <a:spcAft>
                <a:spcPct val="0"/>
              </a:spcAft>
              <a:defRPr b="1">
                <a:solidFill>
                  <a:schemeClr val="tx1"/>
                </a:solidFill>
                <a:latin typeface="Comic Sans MS" pitchFamily="66" charset="0"/>
              </a:defRPr>
            </a:lvl8pPr>
            <a:lvl9pPr marL="3886200" indent="-228600" eaLnBrk="0" fontAlgn="base" hangingPunct="0">
              <a:spcBef>
                <a:spcPct val="0"/>
              </a:spcBef>
              <a:spcAft>
                <a:spcPct val="0"/>
              </a:spcAft>
              <a:defRPr b="1">
                <a:solidFill>
                  <a:schemeClr val="tx1"/>
                </a:solidFill>
                <a:latin typeface="Comic Sans MS" pitchFamily="66" charset="0"/>
              </a:defRPr>
            </a:lvl9pPr>
          </a:lstStyle>
          <a:p>
            <a:pPr>
              <a:defRPr/>
            </a:pPr>
            <a:r>
              <a:rPr lang="en-US" sz="1400" dirty="0" err="1" smtClean="0">
                <a:solidFill>
                  <a:srgbClr val="2A40E2"/>
                </a:solidFill>
              </a:rPr>
              <a:t>Kubiatowicz</a:t>
            </a:r>
            <a:r>
              <a:rPr lang="en-US" sz="1400" dirty="0" smtClean="0">
                <a:solidFill>
                  <a:srgbClr val="2A40E2"/>
                </a:solidFill>
              </a:rPr>
              <a:t> CS162 ©UCB Spring 2015</a:t>
            </a:r>
          </a:p>
        </p:txBody>
      </p:sp>
    </p:spTree>
  </p:cSld>
  <p:clrMap bg1="lt1" tx1="dk1" bg2="lt2" tx2="dk2" accent1="accent1" accent2="accent2" accent3="accent3" accent4="accent4" accent5="accent5" accent6="accent6" hlink="hlink" folHlink="folHlink"/>
  <p:sldLayoutIdLst>
    <p:sldLayoutId id="2147483686"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7" r:id="rId13"/>
    <p:sldLayoutId id="2147483688" r:id="rId14"/>
    <p:sldLayoutId id="2147483689" r:id="rId15"/>
  </p:sldLayoutIdLs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p:tmplLst>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cTn>
              </p:par>
            </p:tnLst>
          </p:tmpl>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cTn>
              </p:par>
            </p:tnLst>
          </p:tmpl>
        </p:tmplLst>
      </p:bldP>
    </p:bldLst>
  </p:timing>
  <p:txStyles>
    <p:titleStyle>
      <a:lvl1pPr algn="ctr" rtl="0" eaLnBrk="0" fontAlgn="base" hangingPunct="0">
        <a:lnSpc>
          <a:spcPct val="90000"/>
        </a:lnSpc>
        <a:spcBef>
          <a:spcPct val="0"/>
        </a:spcBef>
        <a:spcAft>
          <a:spcPct val="0"/>
        </a:spcAft>
        <a:defRPr sz="2400" b="1">
          <a:solidFill>
            <a:srgbClr val="2A40E2"/>
          </a:solidFill>
          <a:latin typeface="+mj-lt"/>
          <a:ea typeface="+mj-ea"/>
          <a:cs typeface="+mj-cs"/>
        </a:defRPr>
      </a:lvl1pPr>
      <a:lvl2pPr algn="ctr" rtl="0" eaLnBrk="0" fontAlgn="base" hangingPunct="0">
        <a:lnSpc>
          <a:spcPct val="90000"/>
        </a:lnSpc>
        <a:spcBef>
          <a:spcPct val="0"/>
        </a:spcBef>
        <a:spcAft>
          <a:spcPct val="0"/>
        </a:spcAft>
        <a:defRPr sz="2400" b="1">
          <a:solidFill>
            <a:srgbClr val="2A40E2"/>
          </a:solidFill>
          <a:latin typeface="Comic Sans MS" pitchFamily="66" charset="0"/>
        </a:defRPr>
      </a:lvl2pPr>
      <a:lvl3pPr algn="ctr" rtl="0" eaLnBrk="0" fontAlgn="base" hangingPunct="0">
        <a:lnSpc>
          <a:spcPct val="90000"/>
        </a:lnSpc>
        <a:spcBef>
          <a:spcPct val="0"/>
        </a:spcBef>
        <a:spcAft>
          <a:spcPct val="0"/>
        </a:spcAft>
        <a:defRPr sz="2400" b="1">
          <a:solidFill>
            <a:srgbClr val="2A40E2"/>
          </a:solidFill>
          <a:latin typeface="Comic Sans MS" pitchFamily="66" charset="0"/>
        </a:defRPr>
      </a:lvl3pPr>
      <a:lvl4pPr algn="ctr" rtl="0" eaLnBrk="0" fontAlgn="base" hangingPunct="0">
        <a:lnSpc>
          <a:spcPct val="90000"/>
        </a:lnSpc>
        <a:spcBef>
          <a:spcPct val="0"/>
        </a:spcBef>
        <a:spcAft>
          <a:spcPct val="0"/>
        </a:spcAft>
        <a:defRPr sz="2400" b="1">
          <a:solidFill>
            <a:srgbClr val="2A40E2"/>
          </a:solidFill>
          <a:latin typeface="Comic Sans MS" pitchFamily="66" charset="0"/>
        </a:defRPr>
      </a:lvl4pPr>
      <a:lvl5pPr algn="ctr" rtl="0" eaLnBrk="0" fontAlgn="base" hangingPunct="0">
        <a:lnSpc>
          <a:spcPct val="90000"/>
        </a:lnSpc>
        <a:spcBef>
          <a:spcPct val="0"/>
        </a:spcBef>
        <a:spcAft>
          <a:spcPct val="0"/>
        </a:spcAft>
        <a:defRPr sz="2400" b="1">
          <a:solidFill>
            <a:srgbClr val="2A40E2"/>
          </a:solidFill>
          <a:latin typeface="Comic Sans MS" pitchFamily="66" charset="0"/>
        </a:defRPr>
      </a:lvl5pPr>
      <a:lvl6pPr marL="457200" algn="ctr" rtl="0" eaLnBrk="0" fontAlgn="base" hangingPunct="0">
        <a:lnSpc>
          <a:spcPct val="90000"/>
        </a:lnSpc>
        <a:spcBef>
          <a:spcPct val="0"/>
        </a:spcBef>
        <a:spcAft>
          <a:spcPct val="0"/>
        </a:spcAft>
        <a:defRPr sz="2400" b="1">
          <a:solidFill>
            <a:srgbClr val="2A40E2"/>
          </a:solidFill>
          <a:latin typeface="Comic Sans MS" pitchFamily="66" charset="0"/>
        </a:defRPr>
      </a:lvl6pPr>
      <a:lvl7pPr marL="914400" algn="ctr" rtl="0" eaLnBrk="0" fontAlgn="base" hangingPunct="0">
        <a:lnSpc>
          <a:spcPct val="90000"/>
        </a:lnSpc>
        <a:spcBef>
          <a:spcPct val="0"/>
        </a:spcBef>
        <a:spcAft>
          <a:spcPct val="0"/>
        </a:spcAft>
        <a:defRPr sz="2400" b="1">
          <a:solidFill>
            <a:srgbClr val="2A40E2"/>
          </a:solidFill>
          <a:latin typeface="Comic Sans MS" pitchFamily="66" charset="0"/>
        </a:defRPr>
      </a:lvl7pPr>
      <a:lvl8pPr marL="1371600" algn="ctr" rtl="0" eaLnBrk="0" fontAlgn="base" hangingPunct="0">
        <a:lnSpc>
          <a:spcPct val="90000"/>
        </a:lnSpc>
        <a:spcBef>
          <a:spcPct val="0"/>
        </a:spcBef>
        <a:spcAft>
          <a:spcPct val="0"/>
        </a:spcAft>
        <a:defRPr sz="2400" b="1">
          <a:solidFill>
            <a:srgbClr val="2A40E2"/>
          </a:solidFill>
          <a:latin typeface="Comic Sans MS" pitchFamily="66" charset="0"/>
        </a:defRPr>
      </a:lvl8pPr>
      <a:lvl9pPr marL="1828800" algn="ctr" rtl="0" eaLnBrk="0" fontAlgn="base" hangingPunct="0">
        <a:lnSpc>
          <a:spcPct val="90000"/>
        </a:lnSpc>
        <a:spcBef>
          <a:spcPct val="0"/>
        </a:spcBef>
        <a:spcAft>
          <a:spcPct val="0"/>
        </a:spcAft>
        <a:defRPr sz="2400" b="1">
          <a:solidFill>
            <a:srgbClr val="2A40E2"/>
          </a:solidFill>
          <a:latin typeface="Comic Sans MS" pitchFamily="66" charset="0"/>
        </a:defRPr>
      </a:lvl9pPr>
    </p:titleStyle>
    <p:bodyStyle>
      <a:lvl1pPr marL="285750" indent="-285750" algn="l" rtl="0" eaLnBrk="0" fontAlgn="base" hangingPunct="0">
        <a:lnSpc>
          <a:spcPct val="90000"/>
        </a:lnSpc>
        <a:spcBef>
          <a:spcPct val="30000"/>
        </a:spcBef>
        <a:spcAft>
          <a:spcPct val="0"/>
        </a:spcAft>
        <a:buSzPct val="100000"/>
        <a:buChar char="•"/>
        <a:defRPr sz="2400" b="1">
          <a:solidFill>
            <a:schemeClr val="tx1"/>
          </a:solidFill>
          <a:latin typeface="+mn-lt"/>
          <a:ea typeface="+mn-ea"/>
          <a:cs typeface="+mn-cs"/>
        </a:defRPr>
      </a:lvl1pPr>
      <a:lvl2pPr marL="685800" indent="-228600" algn="l" rtl="0" eaLnBrk="0" fontAlgn="base" hangingPunct="0">
        <a:lnSpc>
          <a:spcPct val="90000"/>
        </a:lnSpc>
        <a:spcBef>
          <a:spcPct val="30000"/>
        </a:spcBef>
        <a:spcAft>
          <a:spcPct val="0"/>
        </a:spcAft>
        <a:buSzPct val="100000"/>
        <a:buChar char="–"/>
        <a:defRPr sz="2200" b="1">
          <a:solidFill>
            <a:schemeClr val="tx1"/>
          </a:solidFill>
          <a:latin typeface="+mn-lt"/>
        </a:defRPr>
      </a:lvl2pPr>
      <a:lvl3pPr marL="1143000" indent="-228600" algn="l" rtl="0" eaLnBrk="0" fontAlgn="base" hangingPunct="0">
        <a:lnSpc>
          <a:spcPct val="90000"/>
        </a:lnSpc>
        <a:spcBef>
          <a:spcPct val="30000"/>
        </a:spcBef>
        <a:spcAft>
          <a:spcPct val="0"/>
        </a:spcAft>
        <a:buSzPct val="100000"/>
        <a:buChar char="»"/>
        <a:defRPr sz="2000" b="1">
          <a:solidFill>
            <a:schemeClr val="tx1"/>
          </a:solidFill>
          <a:latin typeface="+mn-lt"/>
        </a:defRPr>
      </a:lvl3pPr>
      <a:lvl4pPr marL="1543050" indent="-171450" algn="l" rtl="0" eaLnBrk="0" fontAlgn="base" hangingPunct="0">
        <a:lnSpc>
          <a:spcPct val="90000"/>
        </a:lnSpc>
        <a:spcBef>
          <a:spcPct val="30000"/>
        </a:spcBef>
        <a:spcAft>
          <a:spcPct val="0"/>
        </a:spcAft>
        <a:buSzPct val="100000"/>
        <a:buChar char="•"/>
        <a:defRPr sz="2000" b="1">
          <a:solidFill>
            <a:schemeClr val="tx1"/>
          </a:solidFill>
          <a:latin typeface="+mn-lt"/>
        </a:defRPr>
      </a:lvl4pPr>
      <a:lvl5pPr marL="2000250" indent="-171450" algn="l" rtl="0" eaLnBrk="0" fontAlgn="base" hangingPunct="0">
        <a:lnSpc>
          <a:spcPct val="90000"/>
        </a:lnSpc>
        <a:spcBef>
          <a:spcPct val="30000"/>
        </a:spcBef>
        <a:spcAft>
          <a:spcPct val="0"/>
        </a:spcAft>
        <a:buSzPct val="100000"/>
        <a:buChar char="–"/>
        <a:defRPr sz="2000" b="1">
          <a:solidFill>
            <a:schemeClr val="tx1"/>
          </a:solidFill>
          <a:latin typeface="+mn-lt"/>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2.xml.rels><?xml version="1.0" encoding="UTF-8" standalone="yes"?>
<Relationships xmlns="http://schemas.openxmlformats.org/package/2006/relationships"><Relationship Id="rId8" Type="http://schemas.openxmlformats.org/officeDocument/2006/relationships/image" Target="../media/image62.jpeg"/><Relationship Id="rId13" Type="http://schemas.openxmlformats.org/officeDocument/2006/relationships/hyperlink" Target="http://images.google.com/imgres?imgurl=http://static.howstuffworks.com/gif/cell-phone-nokia.jpg&amp;imgrefurl=http://electronics.howstuffworks.com/cell-phone.htm&amp;h=200&amp;w=200&amp;sz=22&amp;tbnid=ftqjm3_El-gJ:&amp;tbnh=99&amp;tbnw=99&amp;start=7&amp;prev=/images?q=cell+phone&amp;hl=en&amp;lr=&amp;ie=UTF-8" TargetMode="External"/><Relationship Id="rId3" Type="http://schemas.openxmlformats.org/officeDocument/2006/relationships/notesSlide" Target="../notesSlides/notesSlide6.xml"/><Relationship Id="rId7" Type="http://schemas.openxmlformats.org/officeDocument/2006/relationships/image" Target="../media/image61.jpeg"/><Relationship Id="rId12" Type="http://schemas.openxmlformats.org/officeDocument/2006/relationships/image" Target="../media/image66.png"/><Relationship Id="rId2" Type="http://schemas.openxmlformats.org/officeDocument/2006/relationships/slideLayout" Target="../slideLayouts/slideLayout2.xml"/><Relationship Id="rId16" Type="http://schemas.openxmlformats.org/officeDocument/2006/relationships/image" Target="../media/image69.jpeg"/><Relationship Id="rId1" Type="http://schemas.openxmlformats.org/officeDocument/2006/relationships/vmlDrawing" Target="../drawings/vmlDrawing3.vml"/><Relationship Id="rId6" Type="http://schemas.openxmlformats.org/officeDocument/2006/relationships/image" Target="../media/image60.jpe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68.jpeg"/><Relationship Id="rId10" Type="http://schemas.openxmlformats.org/officeDocument/2006/relationships/image" Target="../media/image64.jpeg"/><Relationship Id="rId4" Type="http://schemas.openxmlformats.org/officeDocument/2006/relationships/oleObject" Target="../embeddings/oleObject3.bin"/><Relationship Id="rId9" Type="http://schemas.openxmlformats.org/officeDocument/2006/relationships/image" Target="../media/image63.png"/><Relationship Id="rId14" Type="http://schemas.openxmlformats.org/officeDocument/2006/relationships/image" Target="../media/image67.jpeg"/></Relationships>
</file>

<file path=ppt/slides/_rels/slide13.xml.rels><?xml version="1.0" encoding="UTF-8" standalone="yes"?>
<Relationships xmlns="http://schemas.openxmlformats.org/package/2006/relationships"><Relationship Id="rId8" Type="http://schemas.openxmlformats.org/officeDocument/2006/relationships/image" Target="../media/image75.jpeg"/><Relationship Id="rId13" Type="http://schemas.openxmlformats.org/officeDocument/2006/relationships/image" Target="../media/image80.jpeg"/><Relationship Id="rId18" Type="http://schemas.openxmlformats.org/officeDocument/2006/relationships/image" Target="../media/image85.jpeg"/><Relationship Id="rId3" Type="http://schemas.openxmlformats.org/officeDocument/2006/relationships/image" Target="../media/image70.png"/><Relationship Id="rId21" Type="http://schemas.openxmlformats.org/officeDocument/2006/relationships/image" Target="../media/image88.png"/><Relationship Id="rId7" Type="http://schemas.openxmlformats.org/officeDocument/2006/relationships/image" Target="../media/image74.png"/><Relationship Id="rId12" Type="http://schemas.openxmlformats.org/officeDocument/2006/relationships/image" Target="../media/image79.png"/><Relationship Id="rId17" Type="http://schemas.openxmlformats.org/officeDocument/2006/relationships/image" Target="../media/image84.png"/><Relationship Id="rId2" Type="http://schemas.openxmlformats.org/officeDocument/2006/relationships/notesSlide" Target="../notesSlides/notesSlide7.xml"/><Relationship Id="rId16" Type="http://schemas.openxmlformats.org/officeDocument/2006/relationships/image" Target="../media/image83.png"/><Relationship Id="rId20"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73.jpeg"/><Relationship Id="rId11" Type="http://schemas.openxmlformats.org/officeDocument/2006/relationships/image" Target="../media/image78.png"/><Relationship Id="rId5" Type="http://schemas.openxmlformats.org/officeDocument/2006/relationships/image" Target="../media/image72.png"/><Relationship Id="rId15" Type="http://schemas.openxmlformats.org/officeDocument/2006/relationships/image" Target="../media/image82.jpeg"/><Relationship Id="rId10" Type="http://schemas.openxmlformats.org/officeDocument/2006/relationships/image" Target="../media/image77.jpeg"/><Relationship Id="rId19" Type="http://schemas.openxmlformats.org/officeDocument/2006/relationships/image" Target="../media/image86.jpe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81.jpeg"/><Relationship Id="rId22" Type="http://schemas.openxmlformats.org/officeDocument/2006/relationships/image" Target="../media/image89.jpeg"/></Relationships>
</file>

<file path=ppt/slides/_rels/slide14.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94.jpeg"/><Relationship Id="rId3" Type="http://schemas.openxmlformats.org/officeDocument/2006/relationships/notesSlide" Target="../notesSlides/notesSlide8.xml"/><Relationship Id="rId7" Type="http://schemas.openxmlformats.org/officeDocument/2006/relationships/image" Target="../media/image92.jpeg"/><Relationship Id="rId12" Type="http://schemas.openxmlformats.org/officeDocument/2006/relationships/image" Target="../media/image93.jpe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8.jpeg"/><Relationship Id="rId11" Type="http://schemas.openxmlformats.org/officeDocument/2006/relationships/image" Target="../media/image18.jpeg"/><Relationship Id="rId5" Type="http://schemas.openxmlformats.org/officeDocument/2006/relationships/image" Target="../media/image91.jpeg"/><Relationship Id="rId10" Type="http://schemas.openxmlformats.org/officeDocument/2006/relationships/image" Target="../media/image7.png"/><Relationship Id="rId4" Type="http://schemas.openxmlformats.org/officeDocument/2006/relationships/image" Target="../media/image90.jpeg"/><Relationship Id="rId9" Type="http://schemas.openxmlformats.org/officeDocument/2006/relationships/oleObject" Target="../embeddings/oleObject4.bin"/></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6.jpeg"/></Relationships>
</file>

<file path=ppt/slides/_rels/slide17.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101.gif"/><Relationship Id="rId5" Type="http://schemas.openxmlformats.org/officeDocument/2006/relationships/image" Target="../media/image100.png"/><Relationship Id="rId4" Type="http://schemas.openxmlformats.org/officeDocument/2006/relationships/image" Target="../media/image99.png"/></Relationships>
</file>

<file path=ppt/slides/_rels/slide1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9.xml.rels><?xml version="1.0" encoding="UTF-8" standalone="yes"?>
<Relationships xmlns="http://schemas.openxmlformats.org/package/2006/relationships"><Relationship Id="rId13" Type="http://schemas.openxmlformats.org/officeDocument/2006/relationships/image" Target="../media/image116.jpeg"/><Relationship Id="rId18" Type="http://schemas.openxmlformats.org/officeDocument/2006/relationships/image" Target="../media/image121.png"/><Relationship Id="rId26" Type="http://schemas.openxmlformats.org/officeDocument/2006/relationships/hyperlink" Target="http://www.zigbee.org/about/profile.asp?memberID=1365&amp;logo=/images/member_logos/dust.gif" TargetMode="External"/><Relationship Id="rId39" Type="http://schemas.openxmlformats.org/officeDocument/2006/relationships/image" Target="../media/image139.wmf"/><Relationship Id="rId21" Type="http://schemas.openxmlformats.org/officeDocument/2006/relationships/image" Target="../media/image124.png"/><Relationship Id="rId34" Type="http://schemas.openxmlformats.org/officeDocument/2006/relationships/image" Target="../media/image135.png"/><Relationship Id="rId42" Type="http://schemas.openxmlformats.org/officeDocument/2006/relationships/image" Target="../media/image142.png"/><Relationship Id="rId7" Type="http://schemas.openxmlformats.org/officeDocument/2006/relationships/image" Target="../media/image110.jpeg"/><Relationship Id="rId2" Type="http://schemas.openxmlformats.org/officeDocument/2006/relationships/notesSlide" Target="../notesSlides/notesSlide11.xml"/><Relationship Id="rId16" Type="http://schemas.openxmlformats.org/officeDocument/2006/relationships/image" Target="../media/image119.png"/><Relationship Id="rId29" Type="http://schemas.openxmlformats.org/officeDocument/2006/relationships/image" Target="../media/image131.png"/><Relationship Id="rId1" Type="http://schemas.openxmlformats.org/officeDocument/2006/relationships/slideLayout" Target="../slideLayouts/slideLayout4.xml"/><Relationship Id="rId6" Type="http://schemas.openxmlformats.org/officeDocument/2006/relationships/image" Target="../media/image109.png"/><Relationship Id="rId11" Type="http://schemas.openxmlformats.org/officeDocument/2006/relationships/image" Target="../media/image114.jpeg"/><Relationship Id="rId24" Type="http://schemas.openxmlformats.org/officeDocument/2006/relationships/image" Target="../media/image127.png"/><Relationship Id="rId32" Type="http://schemas.openxmlformats.org/officeDocument/2006/relationships/image" Target="../media/image134.jpeg"/><Relationship Id="rId37" Type="http://schemas.openxmlformats.org/officeDocument/2006/relationships/image" Target="../media/image137.png"/><Relationship Id="rId40" Type="http://schemas.openxmlformats.org/officeDocument/2006/relationships/image" Target="../media/image140.wmf"/><Relationship Id="rId45" Type="http://schemas.openxmlformats.org/officeDocument/2006/relationships/image" Target="../media/image145.png"/><Relationship Id="rId5" Type="http://schemas.openxmlformats.org/officeDocument/2006/relationships/image" Target="../media/image108.png"/><Relationship Id="rId15" Type="http://schemas.openxmlformats.org/officeDocument/2006/relationships/image" Target="../media/image118.jpeg"/><Relationship Id="rId23" Type="http://schemas.openxmlformats.org/officeDocument/2006/relationships/image" Target="../media/image126.png"/><Relationship Id="rId28" Type="http://schemas.openxmlformats.org/officeDocument/2006/relationships/image" Target="../media/image130.jpeg"/><Relationship Id="rId36" Type="http://schemas.openxmlformats.org/officeDocument/2006/relationships/hyperlink" Target="http://www.sensinode.com/" TargetMode="External"/><Relationship Id="rId10" Type="http://schemas.openxmlformats.org/officeDocument/2006/relationships/image" Target="../media/image113.jpeg"/><Relationship Id="rId19" Type="http://schemas.openxmlformats.org/officeDocument/2006/relationships/image" Target="../media/image122.png"/><Relationship Id="rId31" Type="http://schemas.openxmlformats.org/officeDocument/2006/relationships/image" Target="../media/image133.png"/><Relationship Id="rId44" Type="http://schemas.openxmlformats.org/officeDocument/2006/relationships/image" Target="../media/image144.png"/><Relationship Id="rId4" Type="http://schemas.openxmlformats.org/officeDocument/2006/relationships/image" Target="../media/image107.jpeg"/><Relationship Id="rId9" Type="http://schemas.openxmlformats.org/officeDocument/2006/relationships/image" Target="../media/image112.jpeg"/><Relationship Id="rId14" Type="http://schemas.openxmlformats.org/officeDocument/2006/relationships/image" Target="../media/image117.png"/><Relationship Id="rId22" Type="http://schemas.openxmlformats.org/officeDocument/2006/relationships/image" Target="../media/image125.png"/><Relationship Id="rId27" Type="http://schemas.openxmlformats.org/officeDocument/2006/relationships/image" Target="../media/image129.png"/><Relationship Id="rId30" Type="http://schemas.openxmlformats.org/officeDocument/2006/relationships/image" Target="../media/image132.png"/><Relationship Id="rId35" Type="http://schemas.openxmlformats.org/officeDocument/2006/relationships/image" Target="../media/image136.png"/><Relationship Id="rId43" Type="http://schemas.openxmlformats.org/officeDocument/2006/relationships/image" Target="../media/image143.png"/><Relationship Id="rId8" Type="http://schemas.openxmlformats.org/officeDocument/2006/relationships/image" Target="../media/image111.jpeg"/><Relationship Id="rId3" Type="http://schemas.openxmlformats.org/officeDocument/2006/relationships/image" Target="../media/image106.jpeg"/><Relationship Id="rId12" Type="http://schemas.openxmlformats.org/officeDocument/2006/relationships/image" Target="../media/image115.jpeg"/><Relationship Id="rId17" Type="http://schemas.openxmlformats.org/officeDocument/2006/relationships/image" Target="../media/image120.png"/><Relationship Id="rId25" Type="http://schemas.openxmlformats.org/officeDocument/2006/relationships/image" Target="../media/image128.jpeg"/><Relationship Id="rId33" Type="http://schemas.openxmlformats.org/officeDocument/2006/relationships/hyperlink" Target="http://www.sensicast.com/" TargetMode="External"/><Relationship Id="rId38" Type="http://schemas.openxmlformats.org/officeDocument/2006/relationships/image" Target="../media/image138.wmf"/><Relationship Id="rId46" Type="http://schemas.openxmlformats.org/officeDocument/2006/relationships/image" Target="../media/image146.png"/><Relationship Id="rId20" Type="http://schemas.openxmlformats.org/officeDocument/2006/relationships/image" Target="../media/image123.png"/><Relationship Id="rId41" Type="http://schemas.openxmlformats.org/officeDocument/2006/relationships/image" Target="../media/image14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49.png"/><Relationship Id="rId4" Type="http://schemas.openxmlformats.org/officeDocument/2006/relationships/image" Target="../media/image148.jpeg"/></Relationships>
</file>

<file path=ppt/slides/_rels/slide21.xml.rels><?xml version="1.0" encoding="UTF-8" standalone="yes"?>
<Relationships xmlns="http://schemas.openxmlformats.org/package/2006/relationships"><Relationship Id="rId13" Type="http://schemas.openxmlformats.org/officeDocument/2006/relationships/image" Target="../media/image12.jpeg"/><Relationship Id="rId18" Type="http://schemas.openxmlformats.org/officeDocument/2006/relationships/image" Target="../media/image15.jpeg"/><Relationship Id="rId26" Type="http://schemas.openxmlformats.org/officeDocument/2006/relationships/image" Target="../media/image23.jpeg"/><Relationship Id="rId3" Type="http://schemas.openxmlformats.org/officeDocument/2006/relationships/notesSlide" Target="../notesSlides/notesSlide13.xml"/><Relationship Id="rId21" Type="http://schemas.openxmlformats.org/officeDocument/2006/relationships/image" Target="../media/image18.jpeg"/><Relationship Id="rId34" Type="http://schemas.openxmlformats.org/officeDocument/2006/relationships/image" Target="../media/image30.jpeg"/><Relationship Id="rId7" Type="http://schemas.openxmlformats.org/officeDocument/2006/relationships/hyperlink" Target="http://images.google.com/imgres?imgurl=http://static.howstuffworks.com/gif/cell-phone-nokia.jpg&amp;imgrefurl=http://electronics.howstuffworks.com/cell-phone.htm&amp;h=200&amp;w=200&amp;sz=22&amp;tbnid=ftqjm3_El-gJ:&amp;tbnh=99&amp;tbnw=99&amp;start=7&amp;prev=/images?q=cell+phone&amp;hl=en&amp;lr=&amp;ie=UTF-8" TargetMode="External"/><Relationship Id="rId12" Type="http://schemas.openxmlformats.org/officeDocument/2006/relationships/image" Target="../media/image11.jpeg"/><Relationship Id="rId17" Type="http://schemas.openxmlformats.org/officeDocument/2006/relationships/image" Target="../media/image14.jpeg"/><Relationship Id="rId25" Type="http://schemas.openxmlformats.org/officeDocument/2006/relationships/image" Target="../media/image22.jpeg"/><Relationship Id="rId33" Type="http://schemas.openxmlformats.org/officeDocument/2006/relationships/hyperlink" Target="http://images.google.com/imgres?imgurl=http://www.global-b2b-network.com/direct/dbimage/50350172/Electric_Oven.jpg&amp;imgrefurl=http://www.global-b2b-network.com/b2b/93/95/474/279758/sell_convection_oven.html&amp;h=360&amp;w=360&amp;sz=29&amp;hl=en&amp;start=9&amp;um=1&amp;tbnid=f2_2EPjetBTEtM:&amp;tbnh=121&amp;tbnw=121&amp;prev=/images?q=oven&amp;svnum=10&amp;um=1&amp;hl=en&amp;client=firefox-a&amp;rls=org.mozilla:en-US:official&amp;sa=N" TargetMode="External"/><Relationship Id="rId2" Type="http://schemas.openxmlformats.org/officeDocument/2006/relationships/slideLayout" Target="../slideLayouts/slideLayout2.xml"/><Relationship Id="rId16" Type="http://schemas.openxmlformats.org/officeDocument/2006/relationships/image" Target="../media/image13.jpeg"/><Relationship Id="rId20" Type="http://schemas.openxmlformats.org/officeDocument/2006/relationships/image" Target="../media/image17.png"/><Relationship Id="rId29" Type="http://schemas.openxmlformats.org/officeDocument/2006/relationships/image" Target="../media/image26.jpeg"/><Relationship Id="rId1" Type="http://schemas.openxmlformats.org/officeDocument/2006/relationships/vmlDrawing" Target="../drawings/vmlDrawing5.vml"/><Relationship Id="rId6" Type="http://schemas.openxmlformats.org/officeDocument/2006/relationships/image" Target="../media/image3.jpeg"/><Relationship Id="rId11" Type="http://schemas.openxmlformats.org/officeDocument/2006/relationships/image" Target="../media/image10.jpeg"/><Relationship Id="rId24" Type="http://schemas.openxmlformats.org/officeDocument/2006/relationships/image" Target="../media/image21.jpeg"/><Relationship Id="rId32" Type="http://schemas.openxmlformats.org/officeDocument/2006/relationships/image" Target="../media/image29.jpeg"/><Relationship Id="rId5" Type="http://schemas.openxmlformats.org/officeDocument/2006/relationships/image" Target="../media/image2.jpeg"/><Relationship Id="rId15" Type="http://schemas.openxmlformats.org/officeDocument/2006/relationships/image" Target="../media/image7.png"/><Relationship Id="rId23" Type="http://schemas.openxmlformats.org/officeDocument/2006/relationships/image" Target="../media/image20.jpeg"/><Relationship Id="rId28" Type="http://schemas.openxmlformats.org/officeDocument/2006/relationships/image" Target="../media/image25.jpeg"/><Relationship Id="rId10" Type="http://schemas.openxmlformats.org/officeDocument/2006/relationships/image" Target="../media/image9.png"/><Relationship Id="rId19" Type="http://schemas.openxmlformats.org/officeDocument/2006/relationships/image" Target="../media/image16.jpeg"/><Relationship Id="rId31" Type="http://schemas.openxmlformats.org/officeDocument/2006/relationships/image" Target="../media/image28.jpeg"/><Relationship Id="rId4" Type="http://schemas.openxmlformats.org/officeDocument/2006/relationships/image" Target="../media/image1.png"/><Relationship Id="rId9" Type="http://schemas.openxmlformats.org/officeDocument/2006/relationships/image" Target="../media/image8.jpeg"/><Relationship Id="rId14" Type="http://schemas.openxmlformats.org/officeDocument/2006/relationships/oleObject" Target="../embeddings/oleObject5.bin"/><Relationship Id="rId22" Type="http://schemas.openxmlformats.org/officeDocument/2006/relationships/image" Target="../media/image19.jpeg"/><Relationship Id="rId27" Type="http://schemas.openxmlformats.org/officeDocument/2006/relationships/image" Target="../media/image24.jpeg"/><Relationship Id="rId30" Type="http://schemas.openxmlformats.org/officeDocument/2006/relationships/image" Target="../media/image27.emf"/><Relationship Id="rId8" Type="http://schemas.openxmlformats.org/officeDocument/2006/relationships/image" Target="../media/image4.jpeg"/></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oleObject" Target="../embeddings/oleObject11.bin"/><Relationship Id="rId3" Type="http://schemas.openxmlformats.org/officeDocument/2006/relationships/notesSlide" Target="../notesSlides/notesSlide14.xml"/><Relationship Id="rId7" Type="http://schemas.openxmlformats.org/officeDocument/2006/relationships/image" Target="../media/image150.wmf"/><Relationship Id="rId12"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6.bin"/><Relationship Id="rId11" Type="http://schemas.openxmlformats.org/officeDocument/2006/relationships/image" Target="../media/image151.wmf"/><Relationship Id="rId5" Type="http://schemas.openxmlformats.org/officeDocument/2006/relationships/image" Target="../media/image153.png"/><Relationship Id="rId15" Type="http://schemas.openxmlformats.org/officeDocument/2006/relationships/image" Target="../media/image155.png"/><Relationship Id="rId10" Type="http://schemas.openxmlformats.org/officeDocument/2006/relationships/oleObject" Target="../embeddings/oleObject9.bin"/><Relationship Id="rId4" Type="http://schemas.openxmlformats.org/officeDocument/2006/relationships/image" Target="../media/image152.png"/><Relationship Id="rId9" Type="http://schemas.openxmlformats.org/officeDocument/2006/relationships/oleObject" Target="../embeddings/oleObject8.bin"/><Relationship Id="rId14" Type="http://schemas.openxmlformats.org/officeDocument/2006/relationships/image" Target="../media/image15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6.wmf"/><Relationship Id="rId7"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3.bin"/><Relationship Id="rId5" Type="http://schemas.openxmlformats.org/officeDocument/2006/relationships/image" Target="../media/image151.wmf"/><Relationship Id="rId4" Type="http://schemas.openxmlformats.org/officeDocument/2006/relationships/oleObject" Target="../embeddings/oleObject12.bin"/><Relationship Id="rId9" Type="http://schemas.openxmlformats.org/officeDocument/2006/relationships/image" Target="../media/image158.w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1.png"/><Relationship Id="rId7"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images.google.com/imgres?imgurl=http://static.howstuffworks.com/gif/cell-phone-nokia.jpg&amp;imgrefurl=http://electronics.howstuffworks.com/cell-phone.htm&amp;h=200&amp;w=200&amp;sz=22&amp;tbnid=ftqjm3_El-gJ:&amp;tbnh=99&amp;tbnw=99&amp;start=7&amp;prev=/images?q=cell+phone&amp;hl=en&amp;lr=&amp;ie=UTF-8" TargetMode="External"/><Relationship Id="rId5" Type="http://schemas.openxmlformats.org/officeDocument/2006/relationships/image" Target="../media/image3.jpeg"/><Relationship Id="rId10" Type="http://schemas.openxmlformats.org/officeDocument/2006/relationships/image" Target="../media/image6.png"/><Relationship Id="rId4" Type="http://schemas.openxmlformats.org/officeDocument/2006/relationships/image" Target="../media/image2.jpeg"/><Relationship Id="rId9" Type="http://schemas.openxmlformats.org/officeDocument/2006/relationships/hyperlink" Target="http://us.wii.com/viewer_tvcm_usa.jsp?vid=1"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64.jpeg"/><Relationship Id="rId13" Type="http://schemas.openxmlformats.org/officeDocument/2006/relationships/image" Target="../media/image169.jpeg"/><Relationship Id="rId3" Type="http://schemas.openxmlformats.org/officeDocument/2006/relationships/image" Target="../media/image159.gif"/><Relationship Id="rId7" Type="http://schemas.openxmlformats.org/officeDocument/2006/relationships/image" Target="../media/image163.png"/><Relationship Id="rId12" Type="http://schemas.openxmlformats.org/officeDocument/2006/relationships/image" Target="../media/image16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62.png"/><Relationship Id="rId11" Type="http://schemas.openxmlformats.org/officeDocument/2006/relationships/image" Target="../media/image167.jpeg"/><Relationship Id="rId5" Type="http://schemas.openxmlformats.org/officeDocument/2006/relationships/image" Target="../media/image161.jpeg"/><Relationship Id="rId10" Type="http://schemas.openxmlformats.org/officeDocument/2006/relationships/image" Target="../media/image166.png"/><Relationship Id="rId4" Type="http://schemas.openxmlformats.org/officeDocument/2006/relationships/image" Target="../media/image160.png"/><Relationship Id="rId9" Type="http://schemas.openxmlformats.org/officeDocument/2006/relationships/image" Target="../media/image165.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70.jpg"/><Relationship Id="rId2" Type="http://schemas.openxmlformats.org/officeDocument/2006/relationships/image" Target="../media/image165.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3" Type="http://schemas.openxmlformats.org/officeDocument/2006/relationships/image" Target="../media/image12.jpeg"/><Relationship Id="rId18" Type="http://schemas.openxmlformats.org/officeDocument/2006/relationships/image" Target="../media/image15.jpeg"/><Relationship Id="rId26" Type="http://schemas.openxmlformats.org/officeDocument/2006/relationships/image" Target="../media/image23.jpeg"/><Relationship Id="rId3" Type="http://schemas.openxmlformats.org/officeDocument/2006/relationships/notesSlide" Target="../notesSlides/notesSlide4.xml"/><Relationship Id="rId21" Type="http://schemas.openxmlformats.org/officeDocument/2006/relationships/image" Target="../media/image18.jpeg"/><Relationship Id="rId34" Type="http://schemas.openxmlformats.org/officeDocument/2006/relationships/image" Target="../media/image30.jpeg"/><Relationship Id="rId7" Type="http://schemas.openxmlformats.org/officeDocument/2006/relationships/hyperlink" Target="http://images.google.com/imgres?imgurl=http://static.howstuffworks.com/gif/cell-phone-nokia.jpg&amp;imgrefurl=http://electronics.howstuffworks.com/cell-phone.htm&amp;h=200&amp;w=200&amp;sz=22&amp;tbnid=ftqjm3_El-gJ:&amp;tbnh=99&amp;tbnw=99&amp;start=7&amp;prev=/images?q=cell+phone&amp;hl=en&amp;lr=&amp;ie=UTF-8" TargetMode="External"/><Relationship Id="rId12" Type="http://schemas.openxmlformats.org/officeDocument/2006/relationships/image" Target="../media/image11.jpeg"/><Relationship Id="rId17" Type="http://schemas.openxmlformats.org/officeDocument/2006/relationships/image" Target="../media/image14.jpeg"/><Relationship Id="rId25" Type="http://schemas.openxmlformats.org/officeDocument/2006/relationships/image" Target="../media/image22.jpeg"/><Relationship Id="rId33" Type="http://schemas.openxmlformats.org/officeDocument/2006/relationships/hyperlink" Target="http://images.google.com/imgres?imgurl=http://www.global-b2b-network.com/direct/dbimage/50350172/Electric_Oven.jpg&amp;imgrefurl=http://www.global-b2b-network.com/b2b/93/95/474/279758/sell_convection_oven.html&amp;h=360&amp;w=360&amp;sz=29&amp;hl=en&amp;start=9&amp;um=1&amp;tbnid=f2_2EPjetBTEtM:&amp;tbnh=121&amp;tbnw=121&amp;prev=/images?q=oven&amp;svnum=10&amp;um=1&amp;hl=en&amp;client=firefox-a&amp;rls=org.mozilla:en-US:official&amp;sa=N" TargetMode="External"/><Relationship Id="rId2" Type="http://schemas.openxmlformats.org/officeDocument/2006/relationships/slideLayout" Target="../slideLayouts/slideLayout2.xml"/><Relationship Id="rId16" Type="http://schemas.openxmlformats.org/officeDocument/2006/relationships/image" Target="../media/image13.jpeg"/><Relationship Id="rId20" Type="http://schemas.openxmlformats.org/officeDocument/2006/relationships/image" Target="../media/image17.png"/><Relationship Id="rId29" Type="http://schemas.openxmlformats.org/officeDocument/2006/relationships/image" Target="../media/image26.jpeg"/><Relationship Id="rId1" Type="http://schemas.openxmlformats.org/officeDocument/2006/relationships/vmlDrawing" Target="../drawings/vmlDrawing1.vml"/><Relationship Id="rId6" Type="http://schemas.openxmlformats.org/officeDocument/2006/relationships/image" Target="../media/image3.jpeg"/><Relationship Id="rId11" Type="http://schemas.openxmlformats.org/officeDocument/2006/relationships/image" Target="../media/image10.jpeg"/><Relationship Id="rId24" Type="http://schemas.openxmlformats.org/officeDocument/2006/relationships/image" Target="../media/image21.jpeg"/><Relationship Id="rId32" Type="http://schemas.openxmlformats.org/officeDocument/2006/relationships/image" Target="../media/image29.jpeg"/><Relationship Id="rId5" Type="http://schemas.openxmlformats.org/officeDocument/2006/relationships/image" Target="../media/image2.jpeg"/><Relationship Id="rId15" Type="http://schemas.openxmlformats.org/officeDocument/2006/relationships/image" Target="../media/image7.png"/><Relationship Id="rId23" Type="http://schemas.openxmlformats.org/officeDocument/2006/relationships/image" Target="../media/image20.jpeg"/><Relationship Id="rId28" Type="http://schemas.openxmlformats.org/officeDocument/2006/relationships/image" Target="../media/image25.jpeg"/><Relationship Id="rId10" Type="http://schemas.openxmlformats.org/officeDocument/2006/relationships/image" Target="../media/image9.png"/><Relationship Id="rId19" Type="http://schemas.openxmlformats.org/officeDocument/2006/relationships/image" Target="../media/image16.jpeg"/><Relationship Id="rId31" Type="http://schemas.openxmlformats.org/officeDocument/2006/relationships/image" Target="../media/image28.jpeg"/><Relationship Id="rId4" Type="http://schemas.openxmlformats.org/officeDocument/2006/relationships/image" Target="../media/image1.png"/><Relationship Id="rId9" Type="http://schemas.openxmlformats.org/officeDocument/2006/relationships/image" Target="../media/image8.jpeg"/><Relationship Id="rId14" Type="http://schemas.openxmlformats.org/officeDocument/2006/relationships/oleObject" Target="../embeddings/oleObject1.bin"/><Relationship Id="rId22" Type="http://schemas.openxmlformats.org/officeDocument/2006/relationships/image" Target="../media/image19.jpeg"/><Relationship Id="rId27" Type="http://schemas.openxmlformats.org/officeDocument/2006/relationships/image" Target="../media/image24.jpeg"/><Relationship Id="rId30" Type="http://schemas.openxmlformats.org/officeDocument/2006/relationships/image" Target="../media/image27.emf"/><Relationship Id="rId8"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6" Type="http://schemas.openxmlformats.org/officeDocument/2006/relationships/oleObject" Target="../embeddings/oleObject29.bin"/><Relationship Id="rId21" Type="http://schemas.openxmlformats.org/officeDocument/2006/relationships/image" Target="../media/image181.wmf"/><Relationship Id="rId42" Type="http://schemas.openxmlformats.org/officeDocument/2006/relationships/oleObject" Target="../embeddings/oleObject41.bin"/><Relationship Id="rId47" Type="http://schemas.openxmlformats.org/officeDocument/2006/relationships/oleObject" Target="../embeddings/oleObject44.bin"/><Relationship Id="rId63" Type="http://schemas.openxmlformats.org/officeDocument/2006/relationships/oleObject" Target="../embeddings/oleObject54.bin"/><Relationship Id="rId68" Type="http://schemas.openxmlformats.org/officeDocument/2006/relationships/image" Target="../media/image197.emf"/><Relationship Id="rId2" Type="http://schemas.openxmlformats.org/officeDocument/2006/relationships/slideLayout" Target="../slideLayouts/slideLayout2.xml"/><Relationship Id="rId16" Type="http://schemas.openxmlformats.org/officeDocument/2006/relationships/image" Target="../media/image179.emf"/><Relationship Id="rId29" Type="http://schemas.openxmlformats.org/officeDocument/2006/relationships/image" Target="../media/image183.wmf"/><Relationship Id="rId11" Type="http://schemas.openxmlformats.org/officeDocument/2006/relationships/oleObject" Target="../embeddings/oleObject19.bin"/><Relationship Id="rId24" Type="http://schemas.openxmlformats.org/officeDocument/2006/relationships/oleObject" Target="../embeddings/oleObject28.bin"/><Relationship Id="rId32" Type="http://schemas.openxmlformats.org/officeDocument/2006/relationships/oleObject" Target="../embeddings/oleObject34.bin"/><Relationship Id="rId37" Type="http://schemas.openxmlformats.org/officeDocument/2006/relationships/oleObject" Target="../embeddings/oleObject38.bin"/><Relationship Id="rId40" Type="http://schemas.openxmlformats.org/officeDocument/2006/relationships/oleObject" Target="../embeddings/oleObject40.bin"/><Relationship Id="rId45" Type="http://schemas.openxmlformats.org/officeDocument/2006/relationships/oleObject" Target="../embeddings/oleObject43.bin"/><Relationship Id="rId53" Type="http://schemas.openxmlformats.org/officeDocument/2006/relationships/oleObject" Target="../embeddings/oleObject48.bin"/><Relationship Id="rId58" Type="http://schemas.openxmlformats.org/officeDocument/2006/relationships/oleObject" Target="../embeddings/oleObject51.bin"/><Relationship Id="rId66" Type="http://schemas.openxmlformats.org/officeDocument/2006/relationships/image" Target="../media/image196.emf"/><Relationship Id="rId74" Type="http://schemas.openxmlformats.org/officeDocument/2006/relationships/image" Target="../media/image200.wmf"/><Relationship Id="rId5" Type="http://schemas.openxmlformats.org/officeDocument/2006/relationships/oleObject" Target="../embeddings/oleObject16.bin"/><Relationship Id="rId61" Type="http://schemas.openxmlformats.org/officeDocument/2006/relationships/oleObject" Target="../embeddings/oleObject53.bin"/><Relationship Id="rId19" Type="http://schemas.openxmlformats.org/officeDocument/2006/relationships/oleObject" Target="../embeddings/oleObject24.bin"/><Relationship Id="rId14" Type="http://schemas.openxmlformats.org/officeDocument/2006/relationships/oleObject" Target="../embeddings/oleObject21.bin"/><Relationship Id="rId22" Type="http://schemas.openxmlformats.org/officeDocument/2006/relationships/oleObject" Target="../embeddings/oleObject26.bin"/><Relationship Id="rId27" Type="http://schemas.openxmlformats.org/officeDocument/2006/relationships/oleObject" Target="../embeddings/oleObject30.bin"/><Relationship Id="rId30" Type="http://schemas.openxmlformats.org/officeDocument/2006/relationships/oleObject" Target="../embeddings/oleObject32.bin"/><Relationship Id="rId35" Type="http://schemas.openxmlformats.org/officeDocument/2006/relationships/oleObject" Target="../embeddings/oleObject37.bin"/><Relationship Id="rId43" Type="http://schemas.openxmlformats.org/officeDocument/2006/relationships/image" Target="../media/image187.emf"/><Relationship Id="rId48" Type="http://schemas.openxmlformats.org/officeDocument/2006/relationships/image" Target="../media/image189.wmf"/><Relationship Id="rId56" Type="http://schemas.openxmlformats.org/officeDocument/2006/relationships/image" Target="../media/image192.wmf"/><Relationship Id="rId64" Type="http://schemas.openxmlformats.org/officeDocument/2006/relationships/image" Target="../media/image195.wmf"/><Relationship Id="rId69" Type="http://schemas.openxmlformats.org/officeDocument/2006/relationships/oleObject" Target="../embeddings/oleObject57.bin"/><Relationship Id="rId8" Type="http://schemas.openxmlformats.org/officeDocument/2006/relationships/image" Target="../media/image176.wmf"/><Relationship Id="rId51" Type="http://schemas.openxmlformats.org/officeDocument/2006/relationships/image" Target="../media/image190.wmf"/><Relationship Id="rId72" Type="http://schemas.openxmlformats.org/officeDocument/2006/relationships/image" Target="../media/image199.wmf"/><Relationship Id="rId3" Type="http://schemas.openxmlformats.org/officeDocument/2006/relationships/oleObject" Target="../embeddings/oleObject15.bin"/><Relationship Id="rId12" Type="http://schemas.openxmlformats.org/officeDocument/2006/relationships/image" Target="../media/image178.wmf"/><Relationship Id="rId17" Type="http://schemas.openxmlformats.org/officeDocument/2006/relationships/oleObject" Target="../embeddings/oleObject23.bin"/><Relationship Id="rId25" Type="http://schemas.openxmlformats.org/officeDocument/2006/relationships/image" Target="../media/image182.wmf"/><Relationship Id="rId33" Type="http://schemas.openxmlformats.org/officeDocument/2006/relationships/oleObject" Target="../embeddings/oleObject35.bin"/><Relationship Id="rId38" Type="http://schemas.openxmlformats.org/officeDocument/2006/relationships/oleObject" Target="../embeddings/oleObject39.bin"/><Relationship Id="rId46" Type="http://schemas.openxmlformats.org/officeDocument/2006/relationships/image" Target="../media/image188.wmf"/><Relationship Id="rId59" Type="http://schemas.openxmlformats.org/officeDocument/2006/relationships/oleObject" Target="../embeddings/oleObject52.bin"/><Relationship Id="rId67" Type="http://schemas.openxmlformats.org/officeDocument/2006/relationships/oleObject" Target="../embeddings/oleObject56.bin"/><Relationship Id="rId20" Type="http://schemas.openxmlformats.org/officeDocument/2006/relationships/oleObject" Target="../embeddings/oleObject25.bin"/><Relationship Id="rId41" Type="http://schemas.openxmlformats.org/officeDocument/2006/relationships/image" Target="../media/image186.wmf"/><Relationship Id="rId54" Type="http://schemas.openxmlformats.org/officeDocument/2006/relationships/image" Target="../media/image191.wmf"/><Relationship Id="rId62" Type="http://schemas.openxmlformats.org/officeDocument/2006/relationships/image" Target="../media/image194.emf"/><Relationship Id="rId70" Type="http://schemas.openxmlformats.org/officeDocument/2006/relationships/image" Target="../media/image198.wmf"/><Relationship Id="rId75" Type="http://schemas.openxmlformats.org/officeDocument/2006/relationships/oleObject" Target="../embeddings/oleObject60.bin"/><Relationship Id="rId1" Type="http://schemas.openxmlformats.org/officeDocument/2006/relationships/vmlDrawing" Target="../drawings/vmlDrawing8.vml"/><Relationship Id="rId6" Type="http://schemas.openxmlformats.org/officeDocument/2006/relationships/image" Target="../media/image175.wmf"/><Relationship Id="rId15" Type="http://schemas.openxmlformats.org/officeDocument/2006/relationships/oleObject" Target="../embeddings/oleObject22.bin"/><Relationship Id="rId23" Type="http://schemas.openxmlformats.org/officeDocument/2006/relationships/oleObject" Target="../embeddings/oleObject27.bin"/><Relationship Id="rId28" Type="http://schemas.openxmlformats.org/officeDocument/2006/relationships/oleObject" Target="../embeddings/oleObject31.bin"/><Relationship Id="rId36" Type="http://schemas.openxmlformats.org/officeDocument/2006/relationships/image" Target="../media/image184.emf"/><Relationship Id="rId49" Type="http://schemas.openxmlformats.org/officeDocument/2006/relationships/oleObject" Target="../embeddings/oleObject45.bin"/><Relationship Id="rId57" Type="http://schemas.openxmlformats.org/officeDocument/2006/relationships/oleObject" Target="../embeddings/oleObject50.bin"/><Relationship Id="rId10" Type="http://schemas.openxmlformats.org/officeDocument/2006/relationships/image" Target="../media/image177.wmf"/><Relationship Id="rId31" Type="http://schemas.openxmlformats.org/officeDocument/2006/relationships/oleObject" Target="../embeddings/oleObject33.bin"/><Relationship Id="rId44" Type="http://schemas.openxmlformats.org/officeDocument/2006/relationships/oleObject" Target="../embeddings/oleObject42.bin"/><Relationship Id="rId52" Type="http://schemas.openxmlformats.org/officeDocument/2006/relationships/oleObject" Target="../embeddings/oleObject47.bin"/><Relationship Id="rId60" Type="http://schemas.openxmlformats.org/officeDocument/2006/relationships/image" Target="../media/image193.emf"/><Relationship Id="rId65" Type="http://schemas.openxmlformats.org/officeDocument/2006/relationships/oleObject" Target="../embeddings/oleObject55.bin"/><Relationship Id="rId73" Type="http://schemas.openxmlformats.org/officeDocument/2006/relationships/oleObject" Target="../embeddings/oleObject59.bin"/><Relationship Id="rId4" Type="http://schemas.openxmlformats.org/officeDocument/2006/relationships/image" Target="../media/image174.wmf"/><Relationship Id="rId9" Type="http://schemas.openxmlformats.org/officeDocument/2006/relationships/oleObject" Target="../embeddings/oleObject18.bin"/><Relationship Id="rId13" Type="http://schemas.openxmlformats.org/officeDocument/2006/relationships/oleObject" Target="../embeddings/oleObject20.bin"/><Relationship Id="rId18" Type="http://schemas.openxmlformats.org/officeDocument/2006/relationships/image" Target="../media/image180.wmf"/><Relationship Id="rId39" Type="http://schemas.openxmlformats.org/officeDocument/2006/relationships/image" Target="../media/image185.wmf"/><Relationship Id="rId34" Type="http://schemas.openxmlformats.org/officeDocument/2006/relationships/oleObject" Target="../embeddings/oleObject36.bin"/><Relationship Id="rId50" Type="http://schemas.openxmlformats.org/officeDocument/2006/relationships/oleObject" Target="../embeddings/oleObject46.bin"/><Relationship Id="rId55" Type="http://schemas.openxmlformats.org/officeDocument/2006/relationships/oleObject" Target="../embeddings/oleObject49.bin"/><Relationship Id="rId76" Type="http://schemas.openxmlformats.org/officeDocument/2006/relationships/oleObject" Target="../embeddings/oleObject61.bin"/><Relationship Id="rId7" Type="http://schemas.openxmlformats.org/officeDocument/2006/relationships/oleObject" Target="../embeddings/oleObject17.bin"/><Relationship Id="rId71" Type="http://schemas.openxmlformats.org/officeDocument/2006/relationships/oleObject" Target="../embeddings/oleObject58.bin"/></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16.jpeg"/><Relationship Id="rId18" Type="http://schemas.openxmlformats.org/officeDocument/2006/relationships/image" Target="../media/image20.jpeg"/><Relationship Id="rId3" Type="http://schemas.openxmlformats.org/officeDocument/2006/relationships/notesSlide" Target="../notesSlides/notesSlide5.xml"/><Relationship Id="rId21" Type="http://schemas.openxmlformats.org/officeDocument/2006/relationships/image" Target="../media/image29.jpeg"/><Relationship Id="rId7" Type="http://schemas.openxmlformats.org/officeDocument/2006/relationships/image" Target="../media/image12.jpeg"/><Relationship Id="rId12" Type="http://schemas.openxmlformats.org/officeDocument/2006/relationships/image" Target="../media/image15.jpeg"/><Relationship Id="rId17" Type="http://schemas.openxmlformats.org/officeDocument/2006/relationships/image" Target="../media/image32.jpeg"/><Relationship Id="rId2" Type="http://schemas.openxmlformats.org/officeDocument/2006/relationships/slideLayout" Target="../slideLayouts/slideLayout15.xml"/><Relationship Id="rId16" Type="http://schemas.openxmlformats.org/officeDocument/2006/relationships/image" Target="../media/image19.jpeg"/><Relationship Id="rId20" Type="http://schemas.openxmlformats.org/officeDocument/2006/relationships/image" Target="../media/image22.jpeg"/><Relationship Id="rId1" Type="http://schemas.openxmlformats.org/officeDocument/2006/relationships/vmlDrawing" Target="../drawings/vmlDrawing2.vml"/><Relationship Id="rId6" Type="http://schemas.openxmlformats.org/officeDocument/2006/relationships/image" Target="../media/image11.jpeg"/><Relationship Id="rId11" Type="http://schemas.openxmlformats.org/officeDocument/2006/relationships/image" Target="../media/image14.jpeg"/><Relationship Id="rId5" Type="http://schemas.openxmlformats.org/officeDocument/2006/relationships/image" Target="../media/image10.jpeg"/><Relationship Id="rId15" Type="http://schemas.openxmlformats.org/officeDocument/2006/relationships/image" Target="../media/image18.jpeg"/><Relationship Id="rId10" Type="http://schemas.openxmlformats.org/officeDocument/2006/relationships/image" Target="../media/image13.jpeg"/><Relationship Id="rId19" Type="http://schemas.openxmlformats.org/officeDocument/2006/relationships/image" Target="../media/image21.jpeg"/><Relationship Id="rId4" Type="http://schemas.openxmlformats.org/officeDocument/2006/relationships/image" Target="../media/image31.png"/><Relationship Id="rId9" Type="http://schemas.openxmlformats.org/officeDocument/2006/relationships/image" Target="../media/image7.png"/><Relationship Id="rId14" Type="http://schemas.openxmlformats.org/officeDocument/2006/relationships/image" Target="../media/image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02.wmf"/><Relationship Id="rId2" Type="http://schemas.openxmlformats.org/officeDocument/2006/relationships/image" Target="../media/image201.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1.xml"/><Relationship Id="rId4" Type="http://schemas.openxmlformats.org/officeDocument/2006/relationships/image" Target="../media/image203.jpeg"/></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14.xml"/><Relationship Id="rId1" Type="http://schemas.openxmlformats.org/officeDocument/2006/relationships/vmlDrawing" Target="../drawings/vmlDrawing9.vml"/><Relationship Id="rId6" Type="http://schemas.openxmlformats.org/officeDocument/2006/relationships/image" Target="../media/image205.emf"/><Relationship Id="rId5" Type="http://schemas.openxmlformats.org/officeDocument/2006/relationships/oleObject" Target="../embeddings/oleObject63.bin"/><Relationship Id="rId4" Type="http://schemas.openxmlformats.org/officeDocument/2006/relationships/image" Target="../media/image204.emf"/></Relationships>
</file>

<file path=ppt/slides/_rels/slide57.xml.rels><?xml version="1.0" encoding="UTF-8" standalone="yes"?>
<Relationships xmlns="http://schemas.openxmlformats.org/package/2006/relationships"><Relationship Id="rId8" Type="http://schemas.openxmlformats.org/officeDocument/2006/relationships/image" Target="../media/image207.emf"/><Relationship Id="rId13" Type="http://schemas.openxmlformats.org/officeDocument/2006/relationships/oleObject" Target="../embeddings/oleObject68.bin"/><Relationship Id="rId3" Type="http://schemas.openxmlformats.org/officeDocument/2006/relationships/slideLayout" Target="../slideLayouts/slideLayout14.xml"/><Relationship Id="rId7" Type="http://schemas.openxmlformats.org/officeDocument/2006/relationships/oleObject" Target="../embeddings/oleObject65.bin"/><Relationship Id="rId12" Type="http://schemas.openxmlformats.org/officeDocument/2006/relationships/image" Target="../media/image209.emf"/><Relationship Id="rId2" Type="http://schemas.openxmlformats.org/officeDocument/2006/relationships/tags" Target="../tags/tag2.xml"/><Relationship Id="rId16" Type="http://schemas.openxmlformats.org/officeDocument/2006/relationships/image" Target="../media/image211.emf"/><Relationship Id="rId1" Type="http://schemas.openxmlformats.org/officeDocument/2006/relationships/vmlDrawing" Target="../drawings/vmlDrawing10.vml"/><Relationship Id="rId6" Type="http://schemas.openxmlformats.org/officeDocument/2006/relationships/image" Target="../media/image206.emf"/><Relationship Id="rId11" Type="http://schemas.openxmlformats.org/officeDocument/2006/relationships/oleObject" Target="../embeddings/oleObject67.bin"/><Relationship Id="rId5" Type="http://schemas.openxmlformats.org/officeDocument/2006/relationships/oleObject" Target="../embeddings/oleObject64.bin"/><Relationship Id="rId15" Type="http://schemas.openxmlformats.org/officeDocument/2006/relationships/oleObject" Target="../embeddings/oleObject69.bin"/><Relationship Id="rId10" Type="http://schemas.openxmlformats.org/officeDocument/2006/relationships/image" Target="../media/image208.emf"/><Relationship Id="rId4" Type="http://schemas.openxmlformats.org/officeDocument/2006/relationships/notesSlide" Target="../notesSlides/notesSlide25.xml"/><Relationship Id="rId9" Type="http://schemas.openxmlformats.org/officeDocument/2006/relationships/oleObject" Target="../embeddings/oleObject66.bin"/><Relationship Id="rId14" Type="http://schemas.openxmlformats.org/officeDocument/2006/relationships/image" Target="../media/image210.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13.wmf"/><Relationship Id="rId2" Type="http://schemas.openxmlformats.org/officeDocument/2006/relationships/image" Target="../media/image212.wmf"/><Relationship Id="rId1" Type="http://schemas.openxmlformats.org/officeDocument/2006/relationships/slideLayout" Target="../slideLayouts/slideLayout2.xml"/><Relationship Id="rId4" Type="http://schemas.openxmlformats.org/officeDocument/2006/relationships/image" Target="../media/image214.jpeg"/></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www.youtube.com/watch?v=6Cf7IL_eZ38"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12.xml"/><Relationship Id="rId1" Type="http://schemas.openxmlformats.org/officeDocument/2006/relationships/vmlDrawing" Target="../drawings/vmlDrawing11.vml"/><Relationship Id="rId4" Type="http://schemas.openxmlformats.org/officeDocument/2006/relationships/image" Target="../media/image215.wmf"/></Relationships>
</file>

<file path=ppt/slides/_rels/slide61.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3" Type="http://schemas.openxmlformats.org/officeDocument/2006/relationships/oleObject" Target="../embeddings/oleObject75.bin"/><Relationship Id="rId18" Type="http://schemas.openxmlformats.org/officeDocument/2006/relationships/image" Target="../media/image223.emf"/><Relationship Id="rId26" Type="http://schemas.openxmlformats.org/officeDocument/2006/relationships/oleObject" Target="../embeddings/oleObject83.bin"/><Relationship Id="rId39" Type="http://schemas.openxmlformats.org/officeDocument/2006/relationships/image" Target="../media/image232.emf"/><Relationship Id="rId21" Type="http://schemas.openxmlformats.org/officeDocument/2006/relationships/oleObject" Target="../embeddings/oleObject79.bin"/><Relationship Id="rId34" Type="http://schemas.openxmlformats.org/officeDocument/2006/relationships/oleObject" Target="../embeddings/oleObject87.bin"/><Relationship Id="rId42" Type="http://schemas.openxmlformats.org/officeDocument/2006/relationships/oleObject" Target="../embeddings/oleObject91.bin"/><Relationship Id="rId47" Type="http://schemas.openxmlformats.org/officeDocument/2006/relationships/oleObject" Target="../embeddings/oleObject94.bin"/><Relationship Id="rId50" Type="http://schemas.openxmlformats.org/officeDocument/2006/relationships/oleObject" Target="../embeddings/oleObject96.bin"/><Relationship Id="rId7" Type="http://schemas.openxmlformats.org/officeDocument/2006/relationships/oleObject" Target="../embeddings/oleObject72.bin"/><Relationship Id="rId2" Type="http://schemas.openxmlformats.org/officeDocument/2006/relationships/tags" Target="../tags/tag3.xml"/><Relationship Id="rId16" Type="http://schemas.openxmlformats.org/officeDocument/2006/relationships/image" Target="../media/image222.emf"/><Relationship Id="rId29" Type="http://schemas.openxmlformats.org/officeDocument/2006/relationships/image" Target="../media/image227.emf"/><Relationship Id="rId11" Type="http://schemas.openxmlformats.org/officeDocument/2006/relationships/image" Target="../media/image220.emf"/><Relationship Id="rId24" Type="http://schemas.openxmlformats.org/officeDocument/2006/relationships/oleObject" Target="../embeddings/oleObject82.bin"/><Relationship Id="rId32" Type="http://schemas.openxmlformats.org/officeDocument/2006/relationships/oleObject" Target="../embeddings/oleObject86.bin"/><Relationship Id="rId37" Type="http://schemas.openxmlformats.org/officeDocument/2006/relationships/image" Target="../media/image231.emf"/><Relationship Id="rId40" Type="http://schemas.openxmlformats.org/officeDocument/2006/relationships/oleObject" Target="../embeddings/oleObject90.bin"/><Relationship Id="rId45" Type="http://schemas.openxmlformats.org/officeDocument/2006/relationships/oleObject" Target="../embeddings/oleObject93.bin"/><Relationship Id="rId5" Type="http://schemas.openxmlformats.org/officeDocument/2006/relationships/oleObject" Target="../embeddings/oleObject71.bin"/><Relationship Id="rId15" Type="http://schemas.openxmlformats.org/officeDocument/2006/relationships/oleObject" Target="../embeddings/oleObject76.bin"/><Relationship Id="rId23" Type="http://schemas.openxmlformats.org/officeDocument/2006/relationships/oleObject" Target="../embeddings/oleObject81.bin"/><Relationship Id="rId28" Type="http://schemas.openxmlformats.org/officeDocument/2006/relationships/oleObject" Target="../embeddings/oleObject84.bin"/><Relationship Id="rId36" Type="http://schemas.openxmlformats.org/officeDocument/2006/relationships/oleObject" Target="../embeddings/oleObject88.bin"/><Relationship Id="rId49" Type="http://schemas.openxmlformats.org/officeDocument/2006/relationships/oleObject" Target="../embeddings/oleObject95.bin"/><Relationship Id="rId10" Type="http://schemas.openxmlformats.org/officeDocument/2006/relationships/oleObject" Target="../embeddings/oleObject73.bin"/><Relationship Id="rId19" Type="http://schemas.openxmlformats.org/officeDocument/2006/relationships/oleObject" Target="../embeddings/oleObject78.bin"/><Relationship Id="rId31" Type="http://schemas.openxmlformats.org/officeDocument/2006/relationships/image" Target="../media/image228.emf"/><Relationship Id="rId44" Type="http://schemas.openxmlformats.org/officeDocument/2006/relationships/oleObject" Target="../embeddings/oleObject92.bin"/><Relationship Id="rId4" Type="http://schemas.openxmlformats.org/officeDocument/2006/relationships/notesSlide" Target="../notesSlides/notesSlide26.xml"/><Relationship Id="rId9" Type="http://schemas.openxmlformats.org/officeDocument/2006/relationships/image" Target="../media/image238.png"/><Relationship Id="rId14" Type="http://schemas.openxmlformats.org/officeDocument/2006/relationships/image" Target="../media/image221.emf"/><Relationship Id="rId22" Type="http://schemas.openxmlformats.org/officeDocument/2006/relationships/oleObject" Target="../embeddings/oleObject80.bin"/><Relationship Id="rId27" Type="http://schemas.openxmlformats.org/officeDocument/2006/relationships/image" Target="../media/image226.emf"/><Relationship Id="rId30" Type="http://schemas.openxmlformats.org/officeDocument/2006/relationships/oleObject" Target="../embeddings/oleObject85.bin"/><Relationship Id="rId35" Type="http://schemas.openxmlformats.org/officeDocument/2006/relationships/image" Target="../media/image230.emf"/><Relationship Id="rId43" Type="http://schemas.openxmlformats.org/officeDocument/2006/relationships/image" Target="../media/image234.emf"/><Relationship Id="rId48" Type="http://schemas.openxmlformats.org/officeDocument/2006/relationships/image" Target="../media/image236.emf"/><Relationship Id="rId8" Type="http://schemas.openxmlformats.org/officeDocument/2006/relationships/image" Target="../media/image219.emf"/><Relationship Id="rId51" Type="http://schemas.openxmlformats.org/officeDocument/2006/relationships/image" Target="../media/image237.emf"/><Relationship Id="rId3" Type="http://schemas.openxmlformats.org/officeDocument/2006/relationships/slideLayout" Target="../slideLayouts/slideLayout12.xml"/><Relationship Id="rId12" Type="http://schemas.openxmlformats.org/officeDocument/2006/relationships/oleObject" Target="../embeddings/oleObject74.bin"/><Relationship Id="rId17" Type="http://schemas.openxmlformats.org/officeDocument/2006/relationships/oleObject" Target="../embeddings/oleObject77.bin"/><Relationship Id="rId25" Type="http://schemas.openxmlformats.org/officeDocument/2006/relationships/image" Target="../media/image225.emf"/><Relationship Id="rId33" Type="http://schemas.openxmlformats.org/officeDocument/2006/relationships/image" Target="../media/image229.emf"/><Relationship Id="rId38" Type="http://schemas.openxmlformats.org/officeDocument/2006/relationships/oleObject" Target="../embeddings/oleObject89.bin"/><Relationship Id="rId46" Type="http://schemas.openxmlformats.org/officeDocument/2006/relationships/image" Target="../media/image235.emf"/><Relationship Id="rId20" Type="http://schemas.openxmlformats.org/officeDocument/2006/relationships/image" Target="../media/image224.emf"/><Relationship Id="rId41" Type="http://schemas.openxmlformats.org/officeDocument/2006/relationships/image" Target="../media/image233.emf"/><Relationship Id="rId1" Type="http://schemas.openxmlformats.org/officeDocument/2006/relationships/vmlDrawing" Target="../drawings/vmlDrawing12.vml"/><Relationship Id="rId6" Type="http://schemas.openxmlformats.org/officeDocument/2006/relationships/image" Target="../media/image218.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40.wmf"/><Relationship Id="rId2" Type="http://schemas.openxmlformats.org/officeDocument/2006/relationships/image" Target="../media/image239.w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100.bin"/><Relationship Id="rId3" Type="http://schemas.openxmlformats.org/officeDocument/2006/relationships/oleObject" Target="../embeddings/oleObject97.bin"/><Relationship Id="rId7" Type="http://schemas.openxmlformats.org/officeDocument/2006/relationships/oleObject" Target="../embeddings/oleObject99.bin"/><Relationship Id="rId2" Type="http://schemas.openxmlformats.org/officeDocument/2006/relationships/slideLayout" Target="../slideLayouts/slideLayout14.xml"/><Relationship Id="rId1" Type="http://schemas.openxmlformats.org/officeDocument/2006/relationships/vmlDrawing" Target="../drawings/vmlDrawing13.vml"/><Relationship Id="rId6" Type="http://schemas.openxmlformats.org/officeDocument/2006/relationships/oleObject" Target="../embeddings/oleObject98.bin"/><Relationship Id="rId5" Type="http://schemas.openxmlformats.org/officeDocument/2006/relationships/image" Target="../media/image242.wmf"/><Relationship Id="rId4" Type="http://schemas.openxmlformats.org/officeDocument/2006/relationships/image" Target="../media/image241.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70.xml.rels><?xml version="1.0" encoding="UTF-8" standalone="yes"?>
<Relationships xmlns="http://schemas.openxmlformats.org/package/2006/relationships"><Relationship Id="rId3" Type="http://schemas.openxmlformats.org/officeDocument/2006/relationships/image" Target="../media/image243.wmf"/><Relationship Id="rId2" Type="http://schemas.openxmlformats.org/officeDocument/2006/relationships/image" Target="../media/image242.w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44.w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101.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245.emf"/></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80.xml.rels><?xml version="1.0" encoding="UTF-8" standalone="yes"?>
<Relationships xmlns="http://schemas.openxmlformats.org/package/2006/relationships"><Relationship Id="rId2" Type="http://schemas.openxmlformats.org/officeDocument/2006/relationships/image" Target="../media/image246.w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48.wmf"/><Relationship Id="rId2" Type="http://schemas.openxmlformats.org/officeDocument/2006/relationships/image" Target="../media/image247.w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50.wmf"/><Relationship Id="rId2" Type="http://schemas.openxmlformats.org/officeDocument/2006/relationships/image" Target="../media/image249.w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51.w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w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09600" y="1066800"/>
            <a:ext cx="7848600" cy="2286000"/>
          </a:xfrm>
          <a:noFill/>
        </p:spPr>
        <p:txBody>
          <a:bodyPr/>
          <a:lstStyle/>
          <a:p>
            <a:r>
              <a:rPr lang="en-US" altLang="en-US" sz="3000" dirty="0" smtClean="0"/>
              <a:t>CS162</a:t>
            </a:r>
            <a:br>
              <a:rPr lang="en-US" altLang="en-US" sz="3000" dirty="0" smtClean="0"/>
            </a:br>
            <a:r>
              <a:rPr lang="en-US" altLang="en-US" sz="3000" dirty="0" smtClean="0"/>
              <a:t>Operating Systems and</a:t>
            </a:r>
            <a:br>
              <a:rPr lang="en-US" altLang="en-US" sz="3000" dirty="0" smtClean="0"/>
            </a:br>
            <a:r>
              <a:rPr lang="en-US" altLang="en-US" sz="3000" dirty="0" smtClean="0"/>
              <a:t>Systems Programming</a:t>
            </a:r>
            <a:br>
              <a:rPr lang="en-US" altLang="en-US" sz="3000" dirty="0" smtClean="0"/>
            </a:br>
            <a:r>
              <a:rPr lang="en-US" altLang="en-US" sz="3000" dirty="0" smtClean="0"/>
              <a:t>Lecture </a:t>
            </a:r>
            <a:r>
              <a:rPr lang="en-US" altLang="en-US" sz="3000" dirty="0" smtClean="0"/>
              <a:t>25</a:t>
            </a:r>
            <a:r>
              <a:rPr lang="en-US" altLang="en-US" sz="3000" dirty="0" smtClean="0"/>
              <a:t/>
            </a:r>
            <a:br>
              <a:rPr lang="en-US" altLang="en-US" sz="3000" dirty="0" smtClean="0"/>
            </a:br>
            <a:r>
              <a:rPr lang="en-US" altLang="en-US" sz="3000" dirty="0" smtClean="0"/>
              <a:t> </a:t>
            </a:r>
            <a:br>
              <a:rPr lang="en-US" altLang="en-US" sz="3000" dirty="0" smtClean="0"/>
            </a:br>
            <a:r>
              <a:rPr lang="en-US" altLang="en-US" sz="3000" dirty="0" smtClean="0"/>
              <a:t>Extra Topics:</a:t>
            </a:r>
            <a:br>
              <a:rPr lang="en-US" altLang="en-US" sz="3000" dirty="0" smtClean="0"/>
            </a:br>
            <a:r>
              <a:rPr lang="en-US" altLang="en-US" sz="3000" dirty="0" err="1" smtClean="0"/>
              <a:t>IoT</a:t>
            </a:r>
            <a:r>
              <a:rPr lang="en-US" altLang="en-US" sz="3000" dirty="0" smtClean="0"/>
              <a:t>, Quantum Computing</a:t>
            </a:r>
            <a:endParaRPr lang="en-US" altLang="en-US" sz="3000" dirty="0" smtClean="0"/>
          </a:p>
        </p:txBody>
      </p:sp>
      <p:sp>
        <p:nvSpPr>
          <p:cNvPr id="3075" name="Rectangle 3"/>
          <p:cNvSpPr>
            <a:spLocks noGrp="1" noChangeArrowheads="1"/>
          </p:cNvSpPr>
          <p:nvPr>
            <p:ph type="subTitle" idx="1"/>
          </p:nvPr>
        </p:nvSpPr>
        <p:spPr>
          <a:xfrm>
            <a:off x="609600" y="4191000"/>
            <a:ext cx="8001000" cy="1447800"/>
          </a:xfrm>
          <a:noFill/>
        </p:spPr>
        <p:txBody>
          <a:bodyPr/>
          <a:lstStyle/>
          <a:p>
            <a:pPr marL="285750" indent="-285750"/>
            <a:r>
              <a:rPr lang="en-US" altLang="en-US" dirty="0" smtClean="0"/>
              <a:t>May 4</a:t>
            </a:r>
            <a:r>
              <a:rPr lang="en-US" altLang="en-US" baseline="30000" dirty="0" smtClean="0"/>
              <a:t>th</a:t>
            </a:r>
            <a:r>
              <a:rPr lang="en-US" altLang="en-US" dirty="0" smtClean="0"/>
              <a:t>, </a:t>
            </a:r>
            <a:r>
              <a:rPr lang="en-US" altLang="en-US" dirty="0" smtClean="0"/>
              <a:t>2015</a:t>
            </a:r>
          </a:p>
          <a:p>
            <a:pPr marL="285750" indent="-285750"/>
            <a:r>
              <a:rPr lang="en-US" altLang="en-US" dirty="0" smtClean="0"/>
              <a:t>Prof. John </a:t>
            </a:r>
            <a:r>
              <a:rPr lang="en-US" altLang="en-US" dirty="0" err="1" smtClean="0"/>
              <a:t>Kubiatowicz</a:t>
            </a:r>
            <a:endParaRPr lang="en-US" altLang="en-US" dirty="0" smtClean="0"/>
          </a:p>
          <a:p>
            <a:pPr marL="285750" indent="-285750"/>
            <a:r>
              <a:rPr lang="en-US" altLang="en-US" dirty="0" smtClean="0"/>
              <a:t>http://cs162.eecs.Berkeley.edu</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2014</a:t>
            </a:r>
            <a:endParaRPr lang="en-US" dirty="0"/>
          </a:p>
        </p:txBody>
      </p:sp>
      <p:pic>
        <p:nvPicPr>
          <p:cNvPr id="6" name="Picture 5"/>
          <p:cNvPicPr>
            <a:picLocks noChangeAspect="1"/>
          </p:cNvPicPr>
          <p:nvPr/>
        </p:nvPicPr>
        <p:blipFill>
          <a:blip r:embed="rId2"/>
          <a:stretch>
            <a:fillRect/>
          </a:stretch>
        </p:blipFill>
        <p:spPr>
          <a:xfrm>
            <a:off x="471697" y="1497588"/>
            <a:ext cx="2256218" cy="2256218"/>
          </a:xfrm>
          <a:prstGeom prst="rect">
            <a:avLst/>
          </a:prstGeom>
        </p:spPr>
      </p:pic>
      <p:pic>
        <p:nvPicPr>
          <p:cNvPr id="7" name="Picture 6"/>
          <p:cNvPicPr>
            <a:picLocks noChangeAspect="1"/>
          </p:cNvPicPr>
          <p:nvPr/>
        </p:nvPicPr>
        <p:blipFill>
          <a:blip r:embed="rId3"/>
          <a:stretch>
            <a:fillRect/>
          </a:stretch>
        </p:blipFill>
        <p:spPr>
          <a:xfrm>
            <a:off x="3934272" y="4143652"/>
            <a:ext cx="1882143" cy="2085379"/>
          </a:xfrm>
          <a:prstGeom prst="rect">
            <a:avLst/>
          </a:prstGeom>
        </p:spPr>
      </p:pic>
      <p:pic>
        <p:nvPicPr>
          <p:cNvPr id="8" name="Picture 7"/>
          <p:cNvPicPr>
            <a:picLocks noChangeAspect="1"/>
          </p:cNvPicPr>
          <p:nvPr/>
        </p:nvPicPr>
        <p:blipFill>
          <a:blip r:embed="rId4"/>
          <a:stretch>
            <a:fillRect/>
          </a:stretch>
        </p:blipFill>
        <p:spPr>
          <a:xfrm>
            <a:off x="4027268" y="1238713"/>
            <a:ext cx="2692071" cy="2495654"/>
          </a:xfrm>
          <a:prstGeom prst="rect">
            <a:avLst/>
          </a:prstGeom>
        </p:spPr>
      </p:pic>
      <p:pic>
        <p:nvPicPr>
          <p:cNvPr id="9" name="Picture 8"/>
          <p:cNvPicPr>
            <a:picLocks noChangeAspect="1"/>
          </p:cNvPicPr>
          <p:nvPr/>
        </p:nvPicPr>
        <p:blipFill>
          <a:blip r:embed="rId5"/>
          <a:stretch>
            <a:fillRect/>
          </a:stretch>
        </p:blipFill>
        <p:spPr>
          <a:xfrm>
            <a:off x="6490687" y="4594212"/>
            <a:ext cx="2235394" cy="2072297"/>
          </a:xfrm>
          <a:prstGeom prst="rect">
            <a:avLst/>
          </a:prstGeom>
        </p:spPr>
      </p:pic>
      <p:pic>
        <p:nvPicPr>
          <p:cNvPr id="11" name="Picture 10"/>
          <p:cNvPicPr>
            <a:picLocks noChangeAspect="1"/>
          </p:cNvPicPr>
          <p:nvPr/>
        </p:nvPicPr>
        <p:blipFill>
          <a:blip r:embed="rId6"/>
          <a:stretch>
            <a:fillRect/>
          </a:stretch>
        </p:blipFill>
        <p:spPr>
          <a:xfrm>
            <a:off x="150429" y="4873863"/>
            <a:ext cx="2765617" cy="1739505"/>
          </a:xfrm>
          <a:prstGeom prst="rect">
            <a:avLst/>
          </a:prstGeom>
        </p:spPr>
      </p:pic>
      <p:pic>
        <p:nvPicPr>
          <p:cNvPr id="12" name="Picture 11"/>
          <p:cNvPicPr>
            <a:picLocks noChangeAspect="1"/>
          </p:cNvPicPr>
          <p:nvPr/>
        </p:nvPicPr>
        <p:blipFill>
          <a:blip r:embed="rId7"/>
          <a:stretch>
            <a:fillRect/>
          </a:stretch>
        </p:blipFill>
        <p:spPr>
          <a:xfrm>
            <a:off x="6412166" y="676148"/>
            <a:ext cx="2731834" cy="2046239"/>
          </a:xfrm>
          <a:prstGeom prst="rect">
            <a:avLst/>
          </a:prstGeom>
        </p:spPr>
      </p:pic>
      <p:pic>
        <p:nvPicPr>
          <p:cNvPr id="13" name="Picture 12"/>
          <p:cNvPicPr>
            <a:picLocks noChangeAspect="1"/>
          </p:cNvPicPr>
          <p:nvPr/>
        </p:nvPicPr>
        <p:blipFill>
          <a:blip r:embed="rId8"/>
          <a:stretch>
            <a:fillRect/>
          </a:stretch>
        </p:blipFill>
        <p:spPr>
          <a:xfrm>
            <a:off x="6254319" y="2728305"/>
            <a:ext cx="2060376" cy="2060376"/>
          </a:xfrm>
          <a:prstGeom prst="rect">
            <a:avLst/>
          </a:prstGeom>
        </p:spPr>
      </p:pic>
      <p:pic>
        <p:nvPicPr>
          <p:cNvPr id="14" name="Picture 13"/>
          <p:cNvPicPr>
            <a:picLocks noChangeAspect="1"/>
          </p:cNvPicPr>
          <p:nvPr/>
        </p:nvPicPr>
        <p:blipFill>
          <a:blip r:embed="rId9"/>
          <a:stretch>
            <a:fillRect/>
          </a:stretch>
        </p:blipFill>
        <p:spPr>
          <a:xfrm>
            <a:off x="1218090" y="2899716"/>
            <a:ext cx="2607262" cy="1903400"/>
          </a:xfrm>
          <a:prstGeom prst="rect">
            <a:avLst/>
          </a:prstGeom>
        </p:spPr>
      </p:pic>
    </p:spTree>
    <p:extLst>
      <p:ext uri="{BB962C8B-B14F-4D97-AF65-F5344CB8AC3E}">
        <p14:creationId xmlns:p14="http://schemas.microsoft.com/office/powerpoint/2010/main" val="1418523695"/>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2014</a:t>
            </a:r>
            <a:endParaRPr lang="en-US" dirty="0"/>
          </a:p>
        </p:txBody>
      </p:sp>
      <p:pic>
        <p:nvPicPr>
          <p:cNvPr id="6" name="Picture 5" descr="Screen Shot 2014-01-05 at 9.01.2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0836" y="764161"/>
            <a:ext cx="4848319" cy="2834261"/>
          </a:xfrm>
          <a:prstGeom prst="rect">
            <a:avLst/>
          </a:prstGeom>
        </p:spPr>
      </p:pic>
      <p:pic>
        <p:nvPicPr>
          <p:cNvPr id="7" name="Picture 6"/>
          <p:cNvPicPr>
            <a:picLocks noChangeAspect="1"/>
          </p:cNvPicPr>
          <p:nvPr/>
        </p:nvPicPr>
        <p:blipFill>
          <a:blip r:embed="rId3"/>
          <a:stretch>
            <a:fillRect/>
          </a:stretch>
        </p:blipFill>
        <p:spPr>
          <a:xfrm>
            <a:off x="291529" y="2911128"/>
            <a:ext cx="2749940" cy="1713871"/>
          </a:xfrm>
          <a:prstGeom prst="rect">
            <a:avLst/>
          </a:prstGeom>
        </p:spPr>
      </p:pic>
      <p:pic>
        <p:nvPicPr>
          <p:cNvPr id="8" name="Picture 7"/>
          <p:cNvPicPr>
            <a:picLocks noChangeAspect="1"/>
          </p:cNvPicPr>
          <p:nvPr/>
        </p:nvPicPr>
        <p:blipFill>
          <a:blip r:embed="rId4"/>
          <a:stretch>
            <a:fillRect/>
          </a:stretch>
        </p:blipFill>
        <p:spPr>
          <a:xfrm>
            <a:off x="224263" y="4986211"/>
            <a:ext cx="2974860" cy="1645038"/>
          </a:xfrm>
          <a:prstGeom prst="rect">
            <a:avLst/>
          </a:prstGeom>
        </p:spPr>
      </p:pic>
      <p:pic>
        <p:nvPicPr>
          <p:cNvPr id="9" name="Picture 8"/>
          <p:cNvPicPr>
            <a:picLocks noChangeAspect="1"/>
          </p:cNvPicPr>
          <p:nvPr/>
        </p:nvPicPr>
        <p:blipFill>
          <a:blip r:embed="rId5"/>
          <a:stretch>
            <a:fillRect/>
          </a:stretch>
        </p:blipFill>
        <p:spPr>
          <a:xfrm>
            <a:off x="990600" y="764161"/>
            <a:ext cx="2571165" cy="2181275"/>
          </a:xfrm>
          <a:prstGeom prst="rect">
            <a:avLst/>
          </a:prstGeom>
        </p:spPr>
      </p:pic>
      <p:pic>
        <p:nvPicPr>
          <p:cNvPr id="10" name="Picture 9"/>
          <p:cNvPicPr>
            <a:picLocks noChangeAspect="1"/>
          </p:cNvPicPr>
          <p:nvPr/>
        </p:nvPicPr>
        <p:blipFill>
          <a:blip r:embed="rId6"/>
          <a:stretch>
            <a:fillRect/>
          </a:stretch>
        </p:blipFill>
        <p:spPr>
          <a:xfrm>
            <a:off x="5324060" y="4023490"/>
            <a:ext cx="3606800" cy="2247900"/>
          </a:xfrm>
          <a:prstGeom prst="rect">
            <a:avLst/>
          </a:prstGeom>
        </p:spPr>
      </p:pic>
    </p:spTree>
    <p:extLst>
      <p:ext uri="{BB962C8B-B14F-4D97-AF65-F5344CB8AC3E}">
        <p14:creationId xmlns:p14="http://schemas.microsoft.com/office/powerpoint/2010/main" val="1975326131"/>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954" name="Rectangle 2"/>
          <p:cNvSpPr>
            <a:spLocks noGrp="1" noChangeArrowheads="1"/>
          </p:cNvSpPr>
          <p:nvPr>
            <p:ph type="title"/>
          </p:nvPr>
        </p:nvSpPr>
        <p:spPr>
          <a:xfrm>
            <a:off x="685800" y="228600"/>
            <a:ext cx="7696200" cy="512763"/>
          </a:xfrm>
          <a:ln/>
        </p:spPr>
        <p:txBody>
          <a:bodyPr/>
          <a:lstStyle/>
          <a:p>
            <a:r>
              <a:rPr lang="en-US"/>
              <a:t>Broad Technology Trends</a:t>
            </a:r>
          </a:p>
        </p:txBody>
      </p:sp>
      <p:sp>
        <p:nvSpPr>
          <p:cNvPr id="893955" name="Rectangle 3"/>
          <p:cNvSpPr>
            <a:spLocks noGrp="1" noChangeArrowheads="1"/>
          </p:cNvSpPr>
          <p:nvPr>
            <p:ph type="body" idx="1"/>
          </p:nvPr>
        </p:nvSpPr>
        <p:spPr>
          <a:xfrm>
            <a:off x="228600" y="4648200"/>
            <a:ext cx="4267200" cy="457200"/>
          </a:xfrm>
          <a:ln/>
        </p:spPr>
        <p:txBody>
          <a:bodyPr/>
          <a:lstStyle/>
          <a:p>
            <a:pPr>
              <a:lnSpc>
                <a:spcPct val="80000"/>
              </a:lnSpc>
              <a:buFontTx/>
              <a:buNone/>
            </a:pPr>
            <a:r>
              <a:rPr lang="en-US" sz="1800"/>
              <a:t>Today: </a:t>
            </a:r>
            <a:r>
              <a:rPr lang="en-US" sz="1600"/>
              <a:t>1 million transistors per $</a:t>
            </a:r>
            <a:r>
              <a:rPr lang="en-US" sz="2000"/>
              <a:t> </a:t>
            </a:r>
          </a:p>
          <a:p>
            <a:pPr>
              <a:lnSpc>
                <a:spcPct val="80000"/>
              </a:lnSpc>
              <a:buFontTx/>
              <a:buNone/>
            </a:pPr>
            <a:endParaRPr lang="en-US" sz="2000"/>
          </a:p>
        </p:txBody>
      </p:sp>
      <p:graphicFrame>
        <p:nvGraphicFramePr>
          <p:cNvPr id="893956" name="Object 4"/>
          <p:cNvGraphicFramePr>
            <a:graphicFrameLocks noChangeAspect="1"/>
          </p:cNvGraphicFramePr>
          <p:nvPr/>
        </p:nvGraphicFramePr>
        <p:xfrm>
          <a:off x="304800" y="2133600"/>
          <a:ext cx="3657600" cy="2343150"/>
        </p:xfrm>
        <a:graphic>
          <a:graphicData uri="http://schemas.openxmlformats.org/presentationml/2006/ole">
            <mc:AlternateContent xmlns:mc="http://schemas.openxmlformats.org/markup-compatibility/2006">
              <mc:Choice xmlns:v="urn:schemas-microsoft-com:vml" Requires="v">
                <p:oleObj spid="_x0000_s18438" name="Bitmap Image" r:id="rId4" imgW="5733333" imgH="3457143" progId="Paint.Picture">
                  <p:embed/>
                </p:oleObj>
              </mc:Choice>
              <mc:Fallback>
                <p:oleObj name="Bitmap Image" r:id="rId4" imgW="5733333" imgH="3457143"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2133600"/>
                        <a:ext cx="3657600" cy="234315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893957" name="Picture 5" descr="finge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05775" y="5305425"/>
            <a:ext cx="768350" cy="5794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893958" name="Text Box 6"/>
          <p:cNvSpPr txBox="1">
            <a:spLocks noChangeArrowheads="1"/>
          </p:cNvSpPr>
          <p:nvPr/>
        </p:nvSpPr>
        <p:spPr bwMode="auto">
          <a:xfrm>
            <a:off x="304800" y="914400"/>
            <a:ext cx="3978275" cy="1066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1" hangingPunct="1"/>
            <a:r>
              <a:rPr lang="en-US" sz="2400" b="1"/>
              <a:t>Moore</a:t>
            </a:r>
            <a:r>
              <a:rPr lang="ja-JP" altLang="en-US" sz="2400" b="1">
                <a:latin typeface="Arial"/>
              </a:rPr>
              <a:t>’</a:t>
            </a:r>
            <a:r>
              <a:rPr lang="en-US" sz="2400" b="1"/>
              <a:t>s Law:</a:t>
            </a:r>
            <a:r>
              <a:rPr lang="en-US"/>
              <a:t> </a:t>
            </a:r>
            <a:r>
              <a:rPr lang="en-US" sz="2000"/>
              <a:t># transistors on cost-effective chip doubles every 18 months</a:t>
            </a:r>
          </a:p>
        </p:txBody>
      </p:sp>
      <p:grpSp>
        <p:nvGrpSpPr>
          <p:cNvPr id="893959" name="Group 7"/>
          <p:cNvGrpSpPr>
            <a:grpSpLocks/>
          </p:cNvGrpSpPr>
          <p:nvPr/>
        </p:nvGrpSpPr>
        <p:grpSpPr bwMode="auto">
          <a:xfrm>
            <a:off x="7924800" y="4578350"/>
            <a:ext cx="781050" cy="755650"/>
            <a:chOff x="4992" y="3124"/>
            <a:chExt cx="492" cy="476"/>
          </a:xfrm>
        </p:grpSpPr>
        <p:sp>
          <p:nvSpPr>
            <p:cNvPr id="893960" name="Text Box 8"/>
            <p:cNvSpPr txBox="1">
              <a:spLocks noChangeArrowheads="1"/>
            </p:cNvSpPr>
            <p:nvPr/>
          </p:nvSpPr>
          <p:spPr bwMode="auto">
            <a:xfrm>
              <a:off x="4992" y="3408"/>
              <a:ext cx="492" cy="19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r>
                <a:rPr lang="en-US" sz="1400" b="1" i="1">
                  <a:latin typeface="Verdana" charset="0"/>
                </a:rPr>
                <a:t>Mote!</a:t>
              </a:r>
            </a:p>
          </p:txBody>
        </p:sp>
        <p:pic>
          <p:nvPicPr>
            <p:cNvPr id="893961" name="Picture 9" descr="dot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06" y="3124"/>
              <a:ext cx="211" cy="260"/>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893962" name="Group 10"/>
          <p:cNvGrpSpPr>
            <a:grpSpLocks/>
          </p:cNvGrpSpPr>
          <p:nvPr/>
        </p:nvGrpSpPr>
        <p:grpSpPr bwMode="auto">
          <a:xfrm>
            <a:off x="3962401" y="1849437"/>
            <a:ext cx="4911724" cy="3560763"/>
            <a:chOff x="2688" y="1503"/>
            <a:chExt cx="2789" cy="2145"/>
          </a:xfrm>
        </p:grpSpPr>
        <p:sp>
          <p:nvSpPr>
            <p:cNvPr id="893963" name="Text Box 11"/>
            <p:cNvSpPr txBox="1">
              <a:spLocks noChangeArrowheads="1"/>
            </p:cNvSpPr>
            <p:nvPr/>
          </p:nvSpPr>
          <p:spPr bwMode="auto">
            <a:xfrm>
              <a:off x="4126" y="3436"/>
              <a:ext cx="466" cy="21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600">
                  <a:latin typeface="Verdana" charset="0"/>
                </a:rPr>
                <a:t>years</a:t>
              </a:r>
            </a:p>
          </p:txBody>
        </p:sp>
        <p:sp>
          <p:nvSpPr>
            <p:cNvPr id="893964" name="Text Box 12"/>
            <p:cNvSpPr txBox="1">
              <a:spLocks noChangeArrowheads="1"/>
            </p:cNvSpPr>
            <p:nvPr/>
          </p:nvSpPr>
          <p:spPr bwMode="auto">
            <a:xfrm>
              <a:off x="2688" y="1503"/>
              <a:ext cx="792" cy="3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600" b="1"/>
                <a:t>Computers</a:t>
              </a:r>
            </a:p>
            <a:p>
              <a:r>
                <a:rPr lang="en-US" sz="1600" b="1"/>
                <a:t>Per Person</a:t>
              </a:r>
            </a:p>
          </p:txBody>
        </p:sp>
        <p:sp>
          <p:nvSpPr>
            <p:cNvPr id="893965" name="Text Box 13"/>
            <p:cNvSpPr txBox="1">
              <a:spLocks noChangeArrowheads="1"/>
            </p:cNvSpPr>
            <p:nvPr/>
          </p:nvSpPr>
          <p:spPr bwMode="auto">
            <a:xfrm>
              <a:off x="3043" y="3155"/>
              <a:ext cx="421"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600" b="1"/>
                <a:t>10</a:t>
              </a:r>
              <a:r>
                <a:rPr lang="en-US" sz="1600" b="1" baseline="30000"/>
                <a:t>3</a:t>
              </a:r>
              <a:r>
                <a:rPr lang="en-US" sz="1600" b="1"/>
                <a:t>:1</a:t>
              </a:r>
            </a:p>
          </p:txBody>
        </p:sp>
        <p:sp>
          <p:nvSpPr>
            <p:cNvPr id="893966" name="Text Box 14"/>
            <p:cNvSpPr txBox="1">
              <a:spLocks noChangeArrowheads="1"/>
            </p:cNvSpPr>
            <p:nvPr/>
          </p:nvSpPr>
          <p:spPr bwMode="auto">
            <a:xfrm>
              <a:off x="3043" y="1824"/>
              <a:ext cx="421"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600" b="1"/>
                <a:t>1:10</a:t>
              </a:r>
              <a:r>
                <a:rPr lang="en-US" sz="1600" b="1" baseline="30000"/>
                <a:t>6</a:t>
              </a:r>
            </a:p>
          </p:txBody>
        </p:sp>
        <p:sp>
          <p:nvSpPr>
            <p:cNvPr id="893967" name="Text Box 15"/>
            <p:cNvSpPr txBox="1">
              <a:spLocks noChangeArrowheads="1"/>
            </p:cNvSpPr>
            <p:nvPr/>
          </p:nvSpPr>
          <p:spPr bwMode="auto">
            <a:xfrm>
              <a:off x="4800" y="2640"/>
              <a:ext cx="677" cy="19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r>
                <a:rPr lang="en-US" sz="1400">
                  <a:latin typeface="Verdana" charset="0"/>
                </a:rPr>
                <a:t>Laptop</a:t>
              </a:r>
            </a:p>
          </p:txBody>
        </p:sp>
        <p:sp>
          <p:nvSpPr>
            <p:cNvPr id="893968" name="Text Box 16"/>
            <p:cNvSpPr txBox="1">
              <a:spLocks noChangeArrowheads="1"/>
            </p:cNvSpPr>
            <p:nvPr/>
          </p:nvSpPr>
          <p:spPr bwMode="auto">
            <a:xfrm>
              <a:off x="4958" y="2814"/>
              <a:ext cx="394" cy="19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r>
                <a:rPr lang="en-US" sz="1400">
                  <a:latin typeface="Verdana" charset="0"/>
                </a:rPr>
                <a:t>PDA</a:t>
              </a:r>
            </a:p>
          </p:txBody>
        </p:sp>
        <p:sp>
          <p:nvSpPr>
            <p:cNvPr id="893969" name="Line 17"/>
            <p:cNvSpPr>
              <a:spLocks noChangeShapeType="1"/>
            </p:cNvSpPr>
            <p:nvPr/>
          </p:nvSpPr>
          <p:spPr bwMode="auto">
            <a:xfrm>
              <a:off x="3458" y="3385"/>
              <a:ext cx="1978" cy="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893970" name="Line 18"/>
            <p:cNvSpPr>
              <a:spLocks noChangeShapeType="1"/>
            </p:cNvSpPr>
            <p:nvPr/>
          </p:nvSpPr>
          <p:spPr bwMode="auto">
            <a:xfrm flipV="1">
              <a:off x="3462" y="1715"/>
              <a:ext cx="0" cy="1661"/>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pic>
          <p:nvPicPr>
            <p:cNvPr id="893971" name="Picture 19" descr="whirlwind-compute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86" y="1777"/>
              <a:ext cx="486" cy="348"/>
            </a:xfrm>
            <a:prstGeom prst="rect">
              <a:avLst/>
            </a:prstGeom>
            <a:noFill/>
            <a:extLst>
              <a:ext uri="{909E8E84-426E-40dd-AFC4-6F175D3DCCD1}">
                <a14:hiddenFill xmlns:a14="http://schemas.microsoft.com/office/drawing/2010/main" xmlns="">
                  <a:solidFill>
                    <a:srgbClr val="FFFFFF"/>
                  </a:solidFill>
                </a14:hiddenFill>
              </a:ext>
            </a:extLst>
          </p:spPr>
        </p:pic>
        <p:pic>
          <p:nvPicPr>
            <p:cNvPr id="893972" name="Picture 20" descr="360-6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36" y="2070"/>
              <a:ext cx="442" cy="327"/>
            </a:xfrm>
            <a:prstGeom prst="rect">
              <a:avLst/>
            </a:prstGeom>
            <a:noFill/>
            <a:extLst>
              <a:ext uri="{909E8E84-426E-40dd-AFC4-6F175D3DCCD1}">
                <a14:hiddenFill xmlns:a14="http://schemas.microsoft.com/office/drawing/2010/main" xmlns="">
                  <a:solidFill>
                    <a:srgbClr val="FFFFFF"/>
                  </a:solidFill>
                </a14:hiddenFill>
              </a:ext>
            </a:extLst>
          </p:spPr>
        </p:pic>
        <p:sp>
          <p:nvSpPr>
            <p:cNvPr id="893973" name="Text Box 21"/>
            <p:cNvSpPr txBox="1">
              <a:spLocks noChangeArrowheads="1"/>
            </p:cNvSpPr>
            <p:nvPr/>
          </p:nvSpPr>
          <p:spPr bwMode="auto">
            <a:xfrm>
              <a:off x="4154" y="1968"/>
              <a:ext cx="742" cy="19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r>
                <a:rPr lang="en-US" sz="1400">
                  <a:latin typeface="Verdana" charset="0"/>
                </a:rPr>
                <a:t>Mainframe</a:t>
              </a:r>
            </a:p>
          </p:txBody>
        </p:sp>
        <p:pic>
          <p:nvPicPr>
            <p:cNvPr id="893974" name="Picture 22" descr="vax11-78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108" y="2307"/>
              <a:ext cx="272" cy="296"/>
            </a:xfrm>
            <a:prstGeom prst="rect">
              <a:avLst/>
            </a:prstGeom>
            <a:noFill/>
            <a:extLst>
              <a:ext uri="{909E8E84-426E-40dd-AFC4-6F175D3DCCD1}">
                <a14:hiddenFill xmlns:a14="http://schemas.microsoft.com/office/drawing/2010/main" xmlns="">
                  <a:solidFill>
                    <a:srgbClr val="FFFFFF"/>
                  </a:solidFill>
                </a14:hiddenFill>
              </a:ext>
            </a:extLst>
          </p:spPr>
        </p:pic>
        <p:sp>
          <p:nvSpPr>
            <p:cNvPr id="893975" name="Text Box 23"/>
            <p:cNvSpPr txBox="1">
              <a:spLocks noChangeArrowheads="1"/>
            </p:cNvSpPr>
            <p:nvPr/>
          </p:nvSpPr>
          <p:spPr bwMode="auto">
            <a:xfrm>
              <a:off x="4386" y="2216"/>
              <a:ext cx="468" cy="19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r>
                <a:rPr lang="en-US" sz="1400" dirty="0">
                  <a:latin typeface="Verdana" charset="0"/>
                </a:rPr>
                <a:t>Mini</a:t>
              </a:r>
            </a:p>
          </p:txBody>
        </p:sp>
        <p:pic>
          <p:nvPicPr>
            <p:cNvPr id="893976" name="Picture 24" descr="sun3+3d"/>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284" y="2488"/>
              <a:ext cx="303" cy="259"/>
            </a:xfrm>
            <a:prstGeom prst="rect">
              <a:avLst/>
            </a:prstGeom>
            <a:noFill/>
            <a:extLst>
              <a:ext uri="{909E8E84-426E-40dd-AFC4-6F175D3DCCD1}">
                <a14:hiddenFill xmlns:a14="http://schemas.microsoft.com/office/drawing/2010/main" xmlns="">
                  <a:solidFill>
                    <a:srgbClr val="FFFFFF"/>
                  </a:solidFill>
                </a14:hiddenFill>
              </a:ext>
            </a:extLst>
          </p:spPr>
        </p:pic>
        <p:sp>
          <p:nvSpPr>
            <p:cNvPr id="893977" name="Text Box 25"/>
            <p:cNvSpPr txBox="1">
              <a:spLocks noChangeArrowheads="1"/>
            </p:cNvSpPr>
            <p:nvPr/>
          </p:nvSpPr>
          <p:spPr bwMode="auto">
            <a:xfrm>
              <a:off x="4547" y="2397"/>
              <a:ext cx="829" cy="19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r>
                <a:rPr lang="en-US" sz="1400">
                  <a:latin typeface="Verdana" charset="0"/>
                </a:rPr>
                <a:t>Workstation</a:t>
              </a:r>
            </a:p>
          </p:txBody>
        </p:sp>
        <p:sp>
          <p:nvSpPr>
            <p:cNvPr id="893978" name="Text Box 26"/>
            <p:cNvSpPr txBox="1">
              <a:spLocks noChangeArrowheads="1"/>
            </p:cNvSpPr>
            <p:nvPr/>
          </p:nvSpPr>
          <p:spPr bwMode="auto">
            <a:xfrm>
              <a:off x="4704" y="2544"/>
              <a:ext cx="309" cy="19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r>
                <a:rPr lang="en-US" sz="1400">
                  <a:latin typeface="Verdana" charset="0"/>
                </a:rPr>
                <a:t>PC</a:t>
              </a:r>
            </a:p>
          </p:txBody>
        </p:sp>
        <p:pic>
          <p:nvPicPr>
            <p:cNvPr id="893979" name="Picture 27" descr="IBM_ThinkPad@ThinkPad_A_Series"/>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635" y="2760"/>
              <a:ext cx="233" cy="227"/>
            </a:xfrm>
            <a:prstGeom prst="rect">
              <a:avLst/>
            </a:prstGeom>
            <a:noFill/>
            <a:extLst>
              <a:ext uri="{909E8E84-426E-40dd-AFC4-6F175D3DCCD1}">
                <a14:hiddenFill xmlns:a14="http://schemas.microsoft.com/office/drawing/2010/main" xmlns="">
                  <a:solidFill>
                    <a:srgbClr val="FFFFFF"/>
                  </a:solidFill>
                </a14:hiddenFill>
              </a:ext>
            </a:extLst>
          </p:spPr>
        </p:pic>
        <p:pic>
          <p:nvPicPr>
            <p:cNvPr id="893980" name="Picture 28" descr="cell-phone-nokia">
              <a:hlinkClick r:id="rId13"/>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031" y="3078"/>
              <a:ext cx="175" cy="133"/>
            </a:xfrm>
            <a:prstGeom prst="rect">
              <a:avLst/>
            </a:prstGeom>
            <a:noFill/>
            <a:extLst>
              <a:ext uri="{909E8E84-426E-40dd-AFC4-6F175D3DCCD1}">
                <a14:hiddenFill xmlns:a14="http://schemas.microsoft.com/office/drawing/2010/main" xmlns="">
                  <a:solidFill>
                    <a:srgbClr val="FFFFFF"/>
                  </a:solidFill>
                </a14:hiddenFill>
              </a:ext>
            </a:extLst>
          </p:spPr>
        </p:pic>
        <p:pic>
          <p:nvPicPr>
            <p:cNvPr id="893981" name="Picture 29" descr="pcsm"/>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503" y="2624"/>
              <a:ext cx="157" cy="221"/>
            </a:xfrm>
            <a:prstGeom prst="rect">
              <a:avLst/>
            </a:prstGeom>
            <a:noFill/>
            <a:extLst>
              <a:ext uri="{909E8E84-426E-40dd-AFC4-6F175D3DCCD1}">
                <a14:hiddenFill xmlns:a14="http://schemas.microsoft.com/office/drawing/2010/main" xmlns="">
                  <a:solidFill>
                    <a:srgbClr val="FFFFFF"/>
                  </a:solidFill>
                </a14:hiddenFill>
              </a:ext>
            </a:extLst>
          </p:spPr>
        </p:pic>
        <p:pic>
          <p:nvPicPr>
            <p:cNvPr id="893982" name="Picture 30" descr="palm"/>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803" y="2984"/>
              <a:ext cx="126" cy="1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93983" name="Rectangle 31"/>
            <p:cNvSpPr>
              <a:spLocks noChangeArrowheads="1"/>
            </p:cNvSpPr>
            <p:nvPr/>
          </p:nvSpPr>
          <p:spPr bwMode="auto">
            <a:xfrm>
              <a:off x="5064" y="2934"/>
              <a:ext cx="322"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1400">
                  <a:latin typeface="Verdana" charset="0"/>
                </a:rPr>
                <a:t>Cell</a:t>
              </a:r>
            </a:p>
          </p:txBody>
        </p:sp>
        <p:sp>
          <p:nvSpPr>
            <p:cNvPr id="893984" name="Text Box 32"/>
            <p:cNvSpPr txBox="1">
              <a:spLocks noChangeArrowheads="1"/>
            </p:cNvSpPr>
            <p:nvPr/>
          </p:nvSpPr>
          <p:spPr bwMode="auto">
            <a:xfrm>
              <a:off x="3163" y="2712"/>
              <a:ext cx="301"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600" b="1"/>
                <a:t>1:1</a:t>
              </a:r>
            </a:p>
          </p:txBody>
        </p:sp>
        <p:sp>
          <p:nvSpPr>
            <p:cNvPr id="893985" name="Text Box 33"/>
            <p:cNvSpPr txBox="1">
              <a:spLocks noChangeArrowheads="1"/>
            </p:cNvSpPr>
            <p:nvPr/>
          </p:nvSpPr>
          <p:spPr bwMode="auto">
            <a:xfrm>
              <a:off x="3043" y="2304"/>
              <a:ext cx="421"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600" b="1"/>
                <a:t>1:10</a:t>
              </a:r>
              <a:r>
                <a:rPr lang="en-US" sz="1600" b="1" baseline="30000"/>
                <a:t>3</a:t>
              </a:r>
            </a:p>
          </p:txBody>
        </p:sp>
      </p:grpSp>
      <p:sp>
        <p:nvSpPr>
          <p:cNvPr id="893986" name="Text Box 34"/>
          <p:cNvSpPr txBox="1">
            <a:spLocks noChangeArrowheads="1"/>
          </p:cNvSpPr>
          <p:nvPr/>
        </p:nvSpPr>
        <p:spPr bwMode="auto">
          <a:xfrm>
            <a:off x="4708525" y="914400"/>
            <a:ext cx="3978275" cy="762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1" hangingPunct="1"/>
            <a:r>
              <a:rPr lang="en-US" sz="2400" b="1"/>
              <a:t>Bell</a:t>
            </a:r>
            <a:r>
              <a:rPr lang="ja-JP" altLang="en-US" sz="2400" b="1">
                <a:latin typeface="Arial"/>
              </a:rPr>
              <a:t>’</a:t>
            </a:r>
            <a:r>
              <a:rPr lang="en-US" sz="2400" b="1"/>
              <a:t>s Law: </a:t>
            </a:r>
            <a:r>
              <a:rPr lang="en-US" sz="2000" b="1"/>
              <a:t>a new computer class emerges every 10 years</a:t>
            </a:r>
            <a:endParaRPr lang="en-US" sz="1600"/>
          </a:p>
        </p:txBody>
      </p:sp>
      <p:sp>
        <p:nvSpPr>
          <p:cNvPr id="893987" name="Rectangle 35"/>
          <p:cNvSpPr>
            <a:spLocks noChangeArrowheads="1"/>
          </p:cNvSpPr>
          <p:nvPr/>
        </p:nvSpPr>
        <p:spPr bwMode="auto">
          <a:xfrm>
            <a:off x="987425" y="5321300"/>
            <a:ext cx="560705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1" hangingPunct="1"/>
            <a:r>
              <a:rPr lang="en-US">
                <a:solidFill>
                  <a:srgbClr val="00387D"/>
                </a:solidFill>
              </a:rPr>
              <a:t>Same fabrication technology provides CMOS radios for communication and micro-sensors</a:t>
            </a:r>
          </a:p>
        </p:txBody>
      </p:sp>
    </p:spTree>
    <p:extLst>
      <p:ext uri="{BB962C8B-B14F-4D97-AF65-F5344CB8AC3E}">
        <p14:creationId xmlns:p14="http://schemas.microsoft.com/office/powerpoint/2010/main" val="14895867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3958"/>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0"/>
                                  </p:stCondLst>
                                  <p:childTnLst>
                                    <p:set>
                                      <p:cBhvr>
                                        <p:cTn id="9" dur="1" fill="hold">
                                          <p:stCondLst>
                                            <p:cond delay="0"/>
                                          </p:stCondLst>
                                        </p:cTn>
                                        <p:tgtEl>
                                          <p:spTgt spid="893956"/>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93955">
                                            <p:bg/>
                                          </p:spTgt>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93955">
                                            <p:txEl>
                                              <p:pRg st="0" end="0"/>
                                            </p:txEl>
                                          </p:spTgt>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893986"/>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893962"/>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893987"/>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nodeType="clickEffect">
                                  <p:stCondLst>
                                    <p:cond delay="0"/>
                                  </p:stCondLst>
                                  <p:childTnLst>
                                    <p:set>
                                      <p:cBhvr>
                                        <p:cTn id="33" dur="1" fill="hold">
                                          <p:stCondLst>
                                            <p:cond delay="0"/>
                                          </p:stCondLst>
                                        </p:cTn>
                                        <p:tgtEl>
                                          <p:spTgt spid="893959"/>
                                        </p:tgtEl>
                                        <p:attrNameLst>
                                          <p:attrName>style.visibility</p:attrName>
                                        </p:attrNameLst>
                                      </p:cBhvr>
                                      <p:to>
                                        <p:strVal val="visible"/>
                                      </p:to>
                                    </p:set>
                                    <p:animEffect transition="in" filter="fade">
                                      <p:cBhvr>
                                        <p:cTn id="34" dur="2000"/>
                                        <p:tgtEl>
                                          <p:spTgt spid="893959"/>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4" presetClass="entr" presetSubtype="32" fill="hold" nodeType="clickEffect">
                                  <p:stCondLst>
                                    <p:cond delay="0"/>
                                  </p:stCondLst>
                                  <p:childTnLst>
                                    <p:set>
                                      <p:cBhvr>
                                        <p:cTn id="38" dur="1" fill="hold">
                                          <p:stCondLst>
                                            <p:cond delay="0"/>
                                          </p:stCondLst>
                                        </p:cTn>
                                        <p:tgtEl>
                                          <p:spTgt spid="893957"/>
                                        </p:tgtEl>
                                        <p:attrNameLst>
                                          <p:attrName>style.visibility</p:attrName>
                                        </p:attrNameLst>
                                      </p:cBhvr>
                                      <p:to>
                                        <p:strVal val="visible"/>
                                      </p:to>
                                    </p:set>
                                    <p:animEffect transition="in" filter="box(out)">
                                      <p:cBhvr>
                                        <p:cTn id="39" dur="500"/>
                                        <p:tgtEl>
                                          <p:spTgt spid="8939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3955" grpId="0" build="p" animBg="1"/>
      <p:bldP spid="893958" grpId="0"/>
      <p:bldP spid="893986" grpId="0"/>
      <p:bldP spid="89398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22" name="Oval 2" descr="chip2"/>
          <p:cNvSpPr>
            <a:spLocks noChangeArrowheads="1"/>
          </p:cNvSpPr>
          <p:nvPr/>
        </p:nvSpPr>
        <p:spPr bwMode="auto">
          <a:xfrm>
            <a:off x="1219200" y="4267200"/>
            <a:ext cx="7010400" cy="914400"/>
          </a:xfrm>
          <a:prstGeom prst="ellipse">
            <a:avLst/>
          </a:prstGeom>
          <a:blipFill dpi="0" rotWithShape="1">
            <a:blip r:embed="rId3"/>
            <a:srcRect/>
            <a:stretch>
              <a:fillRect/>
            </a:stretch>
          </a:blip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endParaRPr lang="en-US" sz="2400">
              <a:cs typeface="ＭＳ Ｐゴシック" charset="0"/>
            </a:endParaRPr>
          </a:p>
        </p:txBody>
      </p:sp>
      <p:sp>
        <p:nvSpPr>
          <p:cNvPr id="798723" name="Rectangle 3"/>
          <p:cNvSpPr>
            <a:spLocks noGrp="1" noChangeArrowheads="1"/>
          </p:cNvSpPr>
          <p:nvPr>
            <p:ph type="title"/>
          </p:nvPr>
        </p:nvSpPr>
        <p:spPr>
          <a:xfrm>
            <a:off x="685800" y="228600"/>
            <a:ext cx="7696200" cy="600075"/>
          </a:xfrm>
          <a:ln/>
        </p:spPr>
        <p:txBody>
          <a:bodyPr/>
          <a:lstStyle/>
          <a:p>
            <a:r>
              <a:rPr lang="ja-JP" altLang="en-US">
                <a:latin typeface="Arial"/>
              </a:rPr>
              <a:t>‘</a:t>
            </a:r>
            <a:r>
              <a:rPr lang="en-US"/>
              <a:t>Low-Tech</a:t>
            </a:r>
            <a:r>
              <a:rPr lang="ja-JP" altLang="en-US">
                <a:latin typeface="Arial"/>
              </a:rPr>
              <a:t>’</a:t>
            </a:r>
            <a:r>
              <a:rPr lang="en-US"/>
              <a:t> Enabling Technology</a:t>
            </a:r>
          </a:p>
        </p:txBody>
      </p:sp>
      <p:pic>
        <p:nvPicPr>
          <p:cNvPr id="7987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4038600"/>
            <a:ext cx="1009650" cy="989013"/>
          </a:xfrm>
          <a:prstGeom prst="rect">
            <a:avLst/>
          </a:prstGeom>
          <a:noFill/>
          <a:extLst>
            <a:ext uri="{909E8E84-426E-40dd-AFC4-6F175D3DCCD1}">
              <a14:hiddenFill xmlns:a14="http://schemas.microsoft.com/office/drawing/2010/main" xmlns="">
                <a:solidFill>
                  <a:srgbClr val="FFFFFF"/>
                </a:solidFill>
              </a14:hiddenFill>
            </a:ext>
          </a:extLst>
        </p:spPr>
      </p:pic>
      <p:grpSp>
        <p:nvGrpSpPr>
          <p:cNvPr id="798725" name="Group 5"/>
          <p:cNvGrpSpPr>
            <a:grpSpLocks/>
          </p:cNvGrpSpPr>
          <p:nvPr/>
        </p:nvGrpSpPr>
        <p:grpSpPr bwMode="auto">
          <a:xfrm>
            <a:off x="609600" y="4495800"/>
            <a:ext cx="2182813" cy="1219200"/>
            <a:chOff x="384" y="3024"/>
            <a:chExt cx="1375" cy="768"/>
          </a:xfrm>
        </p:grpSpPr>
        <p:sp>
          <p:nvSpPr>
            <p:cNvPr id="798726" name="Text Box 6"/>
            <p:cNvSpPr txBox="1">
              <a:spLocks noChangeArrowheads="1"/>
            </p:cNvSpPr>
            <p:nvPr/>
          </p:nvSpPr>
          <p:spPr bwMode="auto">
            <a:xfrm>
              <a:off x="384" y="3504"/>
              <a:ext cx="1375"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400">
                  <a:solidFill>
                    <a:srgbClr val="000B18"/>
                  </a:solidFill>
                  <a:cs typeface="ＭＳ Ｐゴシック" charset="0"/>
                </a:rPr>
                <a:t>Microcontroller</a:t>
              </a:r>
            </a:p>
          </p:txBody>
        </p:sp>
        <p:pic>
          <p:nvPicPr>
            <p:cNvPr id="79872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8" y="3024"/>
              <a:ext cx="372" cy="264"/>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798728" name="Group 8"/>
          <p:cNvGrpSpPr>
            <a:grpSpLocks/>
          </p:cNvGrpSpPr>
          <p:nvPr/>
        </p:nvGrpSpPr>
        <p:grpSpPr bwMode="auto">
          <a:xfrm>
            <a:off x="4268788" y="4343400"/>
            <a:ext cx="2301875" cy="1736725"/>
            <a:chOff x="2689" y="2928"/>
            <a:chExt cx="1450" cy="1094"/>
          </a:xfrm>
        </p:grpSpPr>
        <p:sp>
          <p:nvSpPr>
            <p:cNvPr id="798729" name="Text Box 9"/>
            <p:cNvSpPr txBox="1">
              <a:spLocks noChangeArrowheads="1"/>
            </p:cNvSpPr>
            <p:nvPr/>
          </p:nvSpPr>
          <p:spPr bwMode="auto">
            <a:xfrm>
              <a:off x="2689" y="3504"/>
              <a:ext cx="1450" cy="5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sz="2400">
                  <a:solidFill>
                    <a:srgbClr val="000B18"/>
                  </a:solidFill>
                  <a:cs typeface="ＭＳ Ｐゴシック" charset="0"/>
                </a:rPr>
                <a:t>Radio</a:t>
              </a:r>
            </a:p>
            <a:p>
              <a:pPr algn="ctr"/>
              <a:r>
                <a:rPr lang="en-US" sz="2400">
                  <a:solidFill>
                    <a:srgbClr val="000B18"/>
                  </a:solidFill>
                  <a:cs typeface="ＭＳ Ｐゴシック" charset="0"/>
                </a:rPr>
                <a:t>Communication</a:t>
              </a:r>
            </a:p>
          </p:txBody>
        </p:sp>
        <p:pic>
          <p:nvPicPr>
            <p:cNvPr id="798730" name="Picture 10" descr="The image “http://www.hometoys.com/htinews/aug04/articles/chipcon/chipgraphics.jpg” cannot be displayed, because it contains error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8" y="2928"/>
              <a:ext cx="480" cy="438"/>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798731" name="Group 11"/>
          <p:cNvGrpSpPr>
            <a:grpSpLocks/>
          </p:cNvGrpSpPr>
          <p:nvPr/>
        </p:nvGrpSpPr>
        <p:grpSpPr bwMode="auto">
          <a:xfrm>
            <a:off x="2897188" y="4495800"/>
            <a:ext cx="1250950" cy="1584325"/>
            <a:chOff x="1825" y="3024"/>
            <a:chExt cx="788" cy="998"/>
          </a:xfrm>
        </p:grpSpPr>
        <p:sp>
          <p:nvSpPr>
            <p:cNvPr id="798732" name="Text Box 12"/>
            <p:cNvSpPr txBox="1">
              <a:spLocks noChangeArrowheads="1"/>
            </p:cNvSpPr>
            <p:nvPr/>
          </p:nvSpPr>
          <p:spPr bwMode="auto">
            <a:xfrm>
              <a:off x="1825" y="3504"/>
              <a:ext cx="788" cy="5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sz="2400">
                  <a:solidFill>
                    <a:srgbClr val="000B18"/>
                  </a:solidFill>
                  <a:cs typeface="ＭＳ Ｐゴシック" charset="0"/>
                </a:rPr>
                <a:t>Flash</a:t>
              </a:r>
            </a:p>
            <a:p>
              <a:pPr algn="ctr"/>
              <a:r>
                <a:rPr lang="en-US" sz="2400">
                  <a:solidFill>
                    <a:srgbClr val="000B18"/>
                  </a:solidFill>
                  <a:cs typeface="ＭＳ Ｐゴシック" charset="0"/>
                </a:rPr>
                <a:t>Storage</a:t>
              </a:r>
            </a:p>
          </p:txBody>
        </p:sp>
        <p:pic>
          <p:nvPicPr>
            <p:cNvPr id="798733"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2" y="3024"/>
              <a:ext cx="384" cy="27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798734" name="Group 14"/>
          <p:cNvGrpSpPr>
            <a:grpSpLocks/>
          </p:cNvGrpSpPr>
          <p:nvPr/>
        </p:nvGrpSpPr>
        <p:grpSpPr bwMode="auto">
          <a:xfrm>
            <a:off x="3048000" y="2286000"/>
            <a:ext cx="1219200" cy="1893888"/>
            <a:chOff x="1920" y="1632"/>
            <a:chExt cx="768" cy="1193"/>
          </a:xfrm>
        </p:grpSpPr>
        <p:pic>
          <p:nvPicPr>
            <p:cNvPr id="798735" name="Picture 15" descr="The image “http://www.st.com/stonline/products/families/memories/fl_nor_emb/icons/fl058557ph.jpg” cannot be displayed, because it contains error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20" y="1632"/>
              <a:ext cx="768" cy="541"/>
            </a:xfrm>
            <a:prstGeom prst="rect">
              <a:avLst/>
            </a:prstGeom>
            <a:noFill/>
            <a:extLst>
              <a:ext uri="{909E8E84-426E-40dd-AFC4-6F175D3DCCD1}">
                <a14:hiddenFill xmlns:a14="http://schemas.microsoft.com/office/drawing/2010/main" xmlns="">
                  <a:solidFill>
                    <a:srgbClr val="FFFFFF"/>
                  </a:solidFill>
                </a14:hiddenFill>
              </a:ext>
            </a:extLst>
          </p:spPr>
        </p:pic>
        <p:pic>
          <p:nvPicPr>
            <p:cNvPr id="798736" name="Picture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68" y="2496"/>
              <a:ext cx="672" cy="32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798737" name="Group 17"/>
          <p:cNvGrpSpPr>
            <a:grpSpLocks/>
          </p:cNvGrpSpPr>
          <p:nvPr/>
        </p:nvGrpSpPr>
        <p:grpSpPr bwMode="auto">
          <a:xfrm>
            <a:off x="4876800" y="1752600"/>
            <a:ext cx="1290638" cy="2133600"/>
            <a:chOff x="3072" y="1296"/>
            <a:chExt cx="813" cy="1344"/>
          </a:xfrm>
        </p:grpSpPr>
        <p:pic>
          <p:nvPicPr>
            <p:cNvPr id="798738" name="Picture 18" descr="The image “http://img.shopping.com/cctool/PrdImg/images/pr/177X150/00/01/54/ea/a6/22342310.JPG” cannot be displayed, because it contains errors."/>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20" y="1296"/>
              <a:ext cx="765" cy="648"/>
            </a:xfrm>
            <a:prstGeom prst="rect">
              <a:avLst/>
            </a:prstGeom>
            <a:noFill/>
            <a:extLst>
              <a:ext uri="{909E8E84-426E-40dd-AFC4-6F175D3DCCD1}">
                <a14:hiddenFill xmlns:a14="http://schemas.microsoft.com/office/drawing/2010/main" xmlns="">
                  <a:solidFill>
                    <a:srgbClr val="FFFFFF"/>
                  </a:solidFill>
                </a14:hiddenFill>
              </a:ext>
            </a:extLst>
          </p:spPr>
        </p:pic>
        <p:pic>
          <p:nvPicPr>
            <p:cNvPr id="798739" name="Picture 19" descr="The image “http://us.st11.yimg.com/us.st.yimg.com/I/aaaremotes_1918_32249782” cannot be displayed, because it contains errors."/>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60" y="2256"/>
              <a:ext cx="384" cy="384"/>
            </a:xfrm>
            <a:prstGeom prst="rect">
              <a:avLst/>
            </a:prstGeom>
            <a:noFill/>
            <a:extLst>
              <a:ext uri="{909E8E84-426E-40dd-AFC4-6F175D3DCCD1}">
                <a14:hiddenFill xmlns:a14="http://schemas.microsoft.com/office/drawing/2010/main" xmlns="">
                  <a:solidFill>
                    <a:srgbClr val="FFFFFF"/>
                  </a:solidFill>
                </a14:hiddenFill>
              </a:ext>
            </a:extLst>
          </p:spPr>
        </p:pic>
        <p:pic>
          <p:nvPicPr>
            <p:cNvPr id="798740" name="Picture 20"/>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072" y="1968"/>
              <a:ext cx="252" cy="432"/>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798741" name="Group 21"/>
          <p:cNvGrpSpPr>
            <a:grpSpLocks/>
          </p:cNvGrpSpPr>
          <p:nvPr/>
        </p:nvGrpSpPr>
        <p:grpSpPr bwMode="auto">
          <a:xfrm>
            <a:off x="6705600" y="2362200"/>
            <a:ext cx="1535113" cy="3454400"/>
            <a:chOff x="4080" y="1104"/>
            <a:chExt cx="1272" cy="2766"/>
          </a:xfrm>
        </p:grpSpPr>
        <p:sp>
          <p:nvSpPr>
            <p:cNvPr id="798742" name="Text Box 22"/>
            <p:cNvSpPr txBox="1">
              <a:spLocks noChangeArrowheads="1"/>
            </p:cNvSpPr>
            <p:nvPr/>
          </p:nvSpPr>
          <p:spPr bwMode="auto">
            <a:xfrm>
              <a:off x="4272" y="3504"/>
              <a:ext cx="1080" cy="3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FFFFFF"/>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400">
                  <a:solidFill>
                    <a:srgbClr val="000B18"/>
                  </a:solidFill>
                  <a:cs typeface="ＭＳ Ｐゴシック" charset="0"/>
                </a:rPr>
                <a:t>Sensors</a:t>
              </a:r>
            </a:p>
          </p:txBody>
        </p:sp>
        <p:pic>
          <p:nvPicPr>
            <p:cNvPr id="798743" name="Picture 23" descr="thermo"/>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12" y="1728"/>
              <a:ext cx="768" cy="6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miter lim="800000"/>
                  <a:headEnd/>
                  <a:tailEnd/>
                </a14:hiddenLine>
              </a:ext>
            </a:extLst>
          </p:spPr>
        </p:pic>
        <p:pic>
          <p:nvPicPr>
            <p:cNvPr id="798744" name="Picture 24" descr="guage"/>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320" y="1104"/>
              <a:ext cx="480" cy="4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miter lim="800000"/>
                  <a:headEnd/>
                  <a:tailEnd/>
                </a14:hiddenLine>
              </a:ext>
            </a:extLst>
          </p:spPr>
        </p:pic>
        <p:pic>
          <p:nvPicPr>
            <p:cNvPr id="798745" name="Picture 25" descr="instrument"/>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080" y="1584"/>
              <a:ext cx="480" cy="4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miter lim="800000"/>
                  <a:headEnd/>
                  <a:tailEnd/>
                </a14:hiddenLine>
              </a:ext>
            </a:extLst>
          </p:spPr>
        </p:pic>
        <p:pic>
          <p:nvPicPr>
            <p:cNvPr id="798746" name="Picture 26" descr="accel"/>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04" y="1296"/>
              <a:ext cx="432" cy="4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miter lim="800000"/>
                  <a:headEnd/>
                  <a:tailEnd/>
                </a14:hiddenLine>
              </a:ext>
            </a:extLst>
          </p:spPr>
        </p:pic>
        <p:pic>
          <p:nvPicPr>
            <p:cNvPr id="798747" name="Picture 2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224" y="2160"/>
              <a:ext cx="396" cy="2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miter lim="800000"/>
                  <a:headEnd/>
                  <a:tailEnd/>
                </a14:hiddenLine>
              </a:ext>
            </a:extLst>
          </p:spPr>
        </p:pic>
      </p:grpSp>
      <p:grpSp>
        <p:nvGrpSpPr>
          <p:cNvPr id="798748" name="Group 28"/>
          <p:cNvGrpSpPr>
            <a:grpSpLocks/>
          </p:cNvGrpSpPr>
          <p:nvPr/>
        </p:nvGrpSpPr>
        <p:grpSpPr bwMode="auto">
          <a:xfrm>
            <a:off x="381000" y="1066800"/>
            <a:ext cx="3581400" cy="3209925"/>
            <a:chOff x="240" y="864"/>
            <a:chExt cx="2256" cy="2022"/>
          </a:xfrm>
        </p:grpSpPr>
        <p:pic>
          <p:nvPicPr>
            <p:cNvPr id="798749" name="Picture 29" descr="The image “http://www.st.com/stonline/products/families/memories/fl_nor_emb/icons/adsl.jpg” cannot be displayed, because it contains errors."/>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04" y="1968"/>
              <a:ext cx="900" cy="636"/>
            </a:xfrm>
            <a:prstGeom prst="rect">
              <a:avLst/>
            </a:prstGeom>
            <a:noFill/>
            <a:extLst>
              <a:ext uri="{909E8E84-426E-40dd-AFC4-6F175D3DCCD1}">
                <a14:hiddenFill xmlns:a14="http://schemas.microsoft.com/office/drawing/2010/main" xmlns="">
                  <a:solidFill>
                    <a:srgbClr val="FFFFFF"/>
                  </a:solidFill>
                </a14:hiddenFill>
              </a:ext>
            </a:extLst>
          </p:spPr>
        </p:pic>
        <p:pic>
          <p:nvPicPr>
            <p:cNvPr id="798750" name="Picture 30" descr="The image “http://focus.ti.com/graphics/auto/tms470.jpg” cannot be displayed, because it contains errors."/>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40" y="1296"/>
              <a:ext cx="1500" cy="786"/>
            </a:xfrm>
            <a:prstGeom prst="rect">
              <a:avLst/>
            </a:prstGeom>
            <a:noFill/>
            <a:extLst>
              <a:ext uri="{909E8E84-426E-40dd-AFC4-6F175D3DCCD1}">
                <a14:hiddenFill xmlns:a14="http://schemas.microsoft.com/office/drawing/2010/main" xmlns="">
                  <a:solidFill>
                    <a:srgbClr val="FFFFFF"/>
                  </a:solidFill>
                </a14:hiddenFill>
              </a:ext>
            </a:extLst>
          </p:spPr>
        </p:pic>
        <p:pic>
          <p:nvPicPr>
            <p:cNvPr id="798751" name="Picture 3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36" y="864"/>
              <a:ext cx="960" cy="625"/>
            </a:xfrm>
            <a:prstGeom prst="rect">
              <a:avLst/>
            </a:prstGeom>
            <a:noFill/>
            <a:extLst>
              <a:ext uri="{909E8E84-426E-40dd-AFC4-6F175D3DCCD1}">
                <a14:hiddenFill xmlns:a14="http://schemas.microsoft.com/office/drawing/2010/main" xmlns="">
                  <a:solidFill>
                    <a:srgbClr val="FFFFFF"/>
                  </a:solidFill>
                </a14:hiddenFill>
              </a:ext>
            </a:extLst>
          </p:spPr>
        </p:pic>
        <p:pic>
          <p:nvPicPr>
            <p:cNvPr id="798752" name="Picture 3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28" y="2496"/>
              <a:ext cx="588" cy="390"/>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798753" name="Text Box 33"/>
          <p:cNvSpPr txBox="1">
            <a:spLocks noChangeArrowheads="1"/>
          </p:cNvSpPr>
          <p:nvPr/>
        </p:nvSpPr>
        <p:spPr bwMode="auto">
          <a:xfrm>
            <a:off x="4343400" y="6143625"/>
            <a:ext cx="1822450" cy="39687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000" b="1">
                <a:solidFill>
                  <a:schemeClr val="accent2"/>
                </a:solidFill>
                <a:cs typeface="ＭＳ Ｐゴシック" charset="0"/>
              </a:rPr>
              <a:t>IEEE 802.15.4</a:t>
            </a:r>
          </a:p>
        </p:txBody>
      </p:sp>
      <p:pic>
        <p:nvPicPr>
          <p:cNvPr id="798754" name="Picture 34" descr="The image “http://www.emersonprocess.com/rosemount/products/temperature/images/248sml.jpg” cannot be displayed, because it contains errors."/>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162800" y="609600"/>
            <a:ext cx="1666875" cy="1620838"/>
          </a:xfrm>
          <a:prstGeom prst="rect">
            <a:avLst/>
          </a:prstGeom>
          <a:noFill/>
          <a:extLst>
            <a:ext uri="{909E8E84-426E-40dd-AFC4-6F175D3DCCD1}">
              <a14:hiddenFill xmlns:a14="http://schemas.microsoft.com/office/drawing/2010/main" xmlns="">
                <a:solidFill>
                  <a:srgbClr val="FFFFFF"/>
                </a:solidFill>
              </a14:hiddenFill>
            </a:ext>
          </a:extLst>
        </p:spPr>
      </p:pic>
      <p:sp>
        <p:nvSpPr>
          <p:cNvPr id="798755" name="AutoShape 35"/>
          <p:cNvSpPr>
            <a:spLocks noChangeArrowheads="1"/>
          </p:cNvSpPr>
          <p:nvPr/>
        </p:nvSpPr>
        <p:spPr bwMode="auto">
          <a:xfrm rot="-4973630">
            <a:off x="6196013" y="1042987"/>
            <a:ext cx="457200" cy="1419225"/>
          </a:xfrm>
          <a:prstGeom prst="upDownArrow">
            <a:avLst>
              <a:gd name="adj1" fmla="val 50000"/>
              <a:gd name="adj2" fmla="val 62083"/>
            </a:avLst>
          </a:prstGeom>
          <a:solidFill>
            <a:schemeClr val="bg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756" name="Text Box 36"/>
          <p:cNvSpPr txBox="1">
            <a:spLocks noChangeArrowheads="1"/>
          </p:cNvSpPr>
          <p:nvPr/>
        </p:nvSpPr>
        <p:spPr bwMode="auto">
          <a:xfrm>
            <a:off x="5851525" y="1019175"/>
            <a:ext cx="1301750" cy="457200"/>
          </a:xfrm>
          <a:prstGeom prst="rect">
            <a:avLst/>
          </a:prstGeom>
          <a:noFill/>
          <a:ln>
            <a:noFill/>
          </a:ln>
          <a:effectLst/>
          <a:extLst>
            <a:ext uri="{909E8E84-426E-40dd-AFC4-6F175D3DCCD1}">
              <a14:hiddenFill xmlns:a14="http://schemas.microsoft.com/office/drawing/2010/main" xmlns="">
                <a:solidFill>
                  <a:schemeClr val="bg2"/>
                </a:solidFill>
              </a14:hiddenFill>
            </a:ext>
            <a:ext uri="{91240B29-F687-4f45-9708-019B960494DF}">
              <a14:hiddenLine xmlns:a14="http://schemas.microsoft.com/office/drawing/2010/main" xmlns="" w="9525">
                <a:solidFill>
                  <a:srgbClr val="D1D6D9"/>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1" hangingPunct="1"/>
            <a:r>
              <a:rPr lang="en-US" sz="2400">
                <a:solidFill>
                  <a:srgbClr val="FF0000"/>
                </a:solidFill>
              </a:rPr>
              <a:t>Network</a:t>
            </a:r>
          </a:p>
        </p:txBody>
      </p:sp>
      <p:pic>
        <p:nvPicPr>
          <p:cNvPr id="798757" name="Picture 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4495800"/>
            <a:ext cx="590550" cy="419100"/>
          </a:xfrm>
          <a:prstGeom prst="rect">
            <a:avLst/>
          </a:prstGeom>
          <a:noFill/>
          <a:extLst>
            <a:ext uri="{909E8E84-426E-40dd-AFC4-6F175D3DCCD1}">
              <a14:hiddenFill xmlns:a14="http://schemas.microsoft.com/office/drawing/2010/main" xmlns="">
                <a:solidFill>
                  <a:srgbClr val="FFFFFF"/>
                </a:solidFill>
              </a14:hiddenFill>
            </a:ext>
          </a:extLst>
        </p:spPr>
      </p:pic>
      <p:pic>
        <p:nvPicPr>
          <p:cNvPr id="798758" name="Picture 38" descr="The image “http://www.hometoys.com/htinews/aug04/articles/chipcon/chipgraphics.jpg” cannot be displayed, because it contains error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9200" y="4343400"/>
            <a:ext cx="762000" cy="693738"/>
          </a:xfrm>
          <a:prstGeom prst="rect">
            <a:avLst/>
          </a:prstGeom>
          <a:noFill/>
          <a:extLst>
            <a:ext uri="{909E8E84-426E-40dd-AFC4-6F175D3DCCD1}">
              <a14:hiddenFill xmlns:a14="http://schemas.microsoft.com/office/drawing/2010/main" xmlns="">
                <a:solidFill>
                  <a:srgbClr val="FFFFFF"/>
                </a:solidFill>
              </a14:hiddenFill>
            </a:ext>
          </a:extLst>
        </p:spPr>
      </p:pic>
      <p:pic>
        <p:nvPicPr>
          <p:cNvPr id="798759" name="Picture 3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2800" y="4495800"/>
            <a:ext cx="609600" cy="44291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529576370"/>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9872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4" fill="hold" nodeType="clickEffect">
                                  <p:stCondLst>
                                    <p:cond delay="0"/>
                                  </p:stCondLst>
                                  <p:childTnLst>
                                    <p:set>
                                      <p:cBhvr>
                                        <p:cTn id="10" dur="1" fill="hold">
                                          <p:stCondLst>
                                            <p:cond delay="0"/>
                                          </p:stCondLst>
                                        </p:cTn>
                                        <p:tgtEl>
                                          <p:spTgt spid="798748"/>
                                        </p:tgtEl>
                                        <p:attrNameLst>
                                          <p:attrName>style.visibility</p:attrName>
                                        </p:attrNameLst>
                                      </p:cBhvr>
                                      <p:to>
                                        <p:strVal val="visible"/>
                                      </p:to>
                                    </p:set>
                                    <p:animEffect transition="in" filter="wipe(down)">
                                      <p:cBhvr>
                                        <p:cTn id="11" dur="500"/>
                                        <p:tgtEl>
                                          <p:spTgt spid="79874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798731"/>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nodeType="clickEffect">
                                  <p:stCondLst>
                                    <p:cond delay="0"/>
                                  </p:stCondLst>
                                  <p:childTnLst>
                                    <p:set>
                                      <p:cBhvr>
                                        <p:cTn id="19" dur="1" fill="hold">
                                          <p:stCondLst>
                                            <p:cond delay="0"/>
                                          </p:stCondLst>
                                        </p:cTn>
                                        <p:tgtEl>
                                          <p:spTgt spid="798734"/>
                                        </p:tgtEl>
                                        <p:attrNameLst>
                                          <p:attrName>style.visibility</p:attrName>
                                        </p:attrNameLst>
                                      </p:cBhvr>
                                      <p:to>
                                        <p:strVal val="visible"/>
                                      </p:to>
                                    </p:set>
                                    <p:animEffect transition="in" filter="wipe(down)">
                                      <p:cBhvr>
                                        <p:cTn id="20" dur="500"/>
                                        <p:tgtEl>
                                          <p:spTgt spid="79873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798728"/>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4" fill="hold" nodeType="clickEffect">
                                  <p:stCondLst>
                                    <p:cond delay="0"/>
                                  </p:stCondLst>
                                  <p:childTnLst>
                                    <p:set>
                                      <p:cBhvr>
                                        <p:cTn id="28" dur="1" fill="hold">
                                          <p:stCondLst>
                                            <p:cond delay="0"/>
                                          </p:stCondLst>
                                        </p:cTn>
                                        <p:tgtEl>
                                          <p:spTgt spid="798737"/>
                                        </p:tgtEl>
                                        <p:attrNameLst>
                                          <p:attrName>style.visibility</p:attrName>
                                        </p:attrNameLst>
                                      </p:cBhvr>
                                      <p:to>
                                        <p:strVal val="visible"/>
                                      </p:to>
                                    </p:set>
                                    <p:animEffect transition="in" filter="wipe(down)">
                                      <p:cBhvr>
                                        <p:cTn id="29" dur="500"/>
                                        <p:tgtEl>
                                          <p:spTgt spid="798737"/>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98753"/>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nodeType="clickEffect">
                                  <p:stCondLst>
                                    <p:cond delay="0"/>
                                  </p:stCondLst>
                                  <p:childTnLst>
                                    <p:set>
                                      <p:cBhvr>
                                        <p:cTn id="37" dur="1" fill="hold">
                                          <p:stCondLst>
                                            <p:cond delay="0"/>
                                          </p:stCondLst>
                                        </p:cTn>
                                        <p:tgtEl>
                                          <p:spTgt spid="798741"/>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32" fill="hold" nodeType="clickEffect">
                                  <p:stCondLst>
                                    <p:cond delay="0"/>
                                  </p:stCondLst>
                                  <p:childTnLst>
                                    <p:set>
                                      <p:cBhvr>
                                        <p:cTn id="41" dur="1" fill="hold">
                                          <p:stCondLst>
                                            <p:cond delay="0"/>
                                          </p:stCondLst>
                                        </p:cTn>
                                        <p:tgtEl>
                                          <p:spTgt spid="798724"/>
                                        </p:tgtEl>
                                        <p:attrNameLst>
                                          <p:attrName>style.visibility</p:attrName>
                                        </p:attrNameLst>
                                      </p:cBhvr>
                                      <p:to>
                                        <p:strVal val="visible"/>
                                      </p:to>
                                    </p:set>
                                    <p:animEffect transition="in" filter="box(out)">
                                      <p:cBhvr>
                                        <p:cTn id="42" dur="500"/>
                                        <p:tgtEl>
                                          <p:spTgt spid="79872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0" presetClass="path" presetSubtype="0" accel="50000" decel="50000" fill="hold" nodeType="clickEffect">
                                  <p:stCondLst>
                                    <p:cond delay="0"/>
                                  </p:stCondLst>
                                  <p:childTnLst>
                                    <p:animMotion origin="layout" path="M -6.38889E-6 -1.3876E-7 L 0.01909 -0.16975 L 0.3342 -0.34852 L 0.60399 -0.45791 " pathEditMode="relative" ptsTypes="AAAA">
                                      <p:cBhvr>
                                        <p:cTn id="46" dur="2000" fill="hold"/>
                                        <p:tgtEl>
                                          <p:spTgt spid="798757"/>
                                        </p:tgtEl>
                                        <p:attrNameLst>
                                          <p:attrName>ppt_x</p:attrName>
                                          <p:attrName>ppt_y</p:attrName>
                                        </p:attrNameLst>
                                      </p:cBhvr>
                                    </p:animMotion>
                                  </p:childTnLst>
                                  <p:subTnLst>
                                    <p:set>
                                      <p:cBhvr override="childStyle">
                                        <p:cTn dur="1" fill="hold" display="0" masterRel="sameClick" afterEffect="1">
                                          <p:stCondLst>
                                            <p:cond evt="end" delay="0">
                                              <p:tn val="45"/>
                                            </p:cond>
                                          </p:stCondLst>
                                        </p:cTn>
                                        <p:tgtEl>
                                          <p:spTgt spid="798757"/>
                                        </p:tgtEl>
                                        <p:attrNameLst>
                                          <p:attrName>style.visibility</p:attrName>
                                        </p:attrNameLst>
                                      </p:cBhvr>
                                      <p:to>
                                        <p:strVal val="hidden"/>
                                      </p:to>
                                    </p:set>
                                  </p:subTnLst>
                                </p:cTn>
                              </p:par>
                            </p:childTnLst>
                          </p:cTn>
                        </p:par>
                        <p:par>
                          <p:cTn id="47" fill="hold" nodeType="afterGroup">
                            <p:stCondLst>
                              <p:cond delay="2000"/>
                            </p:stCondLst>
                            <p:childTnLst>
                              <p:par>
                                <p:cTn id="48" presetID="0" presetClass="path" presetSubtype="0" accel="50000" decel="50000" fill="hold" nodeType="afterEffect">
                                  <p:stCondLst>
                                    <p:cond delay="0"/>
                                  </p:stCondLst>
                                  <p:childTnLst>
                                    <p:animMotion origin="layout" path="M 0 -1.70213E-6 L 0.02743 -0.13321 L 0.19583 -0.31221 L 0.44792 -0.43987 " pathEditMode="relative" ptsTypes="AAAA">
                                      <p:cBhvr>
                                        <p:cTn id="49" dur="2000" fill="hold"/>
                                        <p:tgtEl>
                                          <p:spTgt spid="798759"/>
                                        </p:tgtEl>
                                        <p:attrNameLst>
                                          <p:attrName>ppt_x</p:attrName>
                                          <p:attrName>ppt_y</p:attrName>
                                        </p:attrNameLst>
                                      </p:cBhvr>
                                    </p:animMotion>
                                  </p:childTnLst>
                                  <p:subTnLst>
                                    <p:set>
                                      <p:cBhvr override="childStyle">
                                        <p:cTn dur="1" fill="hold" display="0" masterRel="sameClick" afterEffect="1">
                                          <p:stCondLst>
                                            <p:cond evt="end" delay="0">
                                              <p:tn val="48"/>
                                            </p:cond>
                                          </p:stCondLst>
                                        </p:cTn>
                                        <p:tgtEl>
                                          <p:spTgt spid="798759"/>
                                        </p:tgtEl>
                                        <p:attrNameLst>
                                          <p:attrName>style.visibility</p:attrName>
                                        </p:attrNameLst>
                                      </p:cBhvr>
                                      <p:to>
                                        <p:strVal val="hidden"/>
                                      </p:to>
                                    </p:set>
                                  </p:subTnLst>
                                </p:cTn>
                              </p:par>
                            </p:childTnLst>
                          </p:cTn>
                        </p:par>
                        <p:par>
                          <p:cTn id="50" fill="hold" nodeType="afterGroup">
                            <p:stCondLst>
                              <p:cond delay="4000"/>
                            </p:stCondLst>
                            <p:childTnLst>
                              <p:par>
                                <p:cTn id="51" presetID="0" presetClass="path" presetSubtype="0" accel="50000" decel="50000" fill="hold" nodeType="afterEffect">
                                  <p:stCondLst>
                                    <p:cond delay="0"/>
                                  </p:stCondLst>
                                  <p:childTnLst>
                                    <p:animMotion origin="layout" path="M -4.72222E-6 -3.38575E-6 L 0.02743 -0.19889 L 0.10139 -0.3395 L 0.25469 -0.41975 " pathEditMode="relative" ptsTypes="AAAA">
                                      <p:cBhvr>
                                        <p:cTn id="52" dur="2000" fill="hold"/>
                                        <p:tgtEl>
                                          <p:spTgt spid="798758"/>
                                        </p:tgtEl>
                                        <p:attrNameLst>
                                          <p:attrName>ppt_x</p:attrName>
                                          <p:attrName>ppt_y</p:attrName>
                                        </p:attrNameLst>
                                      </p:cBhvr>
                                    </p:animMotion>
                                  </p:childTnLst>
                                  <p:subTnLst>
                                    <p:set>
                                      <p:cBhvr override="childStyle">
                                        <p:cTn dur="1" fill="hold" display="0" masterRel="sameClick" afterEffect="1">
                                          <p:stCondLst>
                                            <p:cond evt="end" delay="0">
                                              <p:tn val="51"/>
                                            </p:cond>
                                          </p:stCondLst>
                                        </p:cTn>
                                        <p:tgtEl>
                                          <p:spTgt spid="798758"/>
                                        </p:tgtEl>
                                        <p:attrNameLst>
                                          <p:attrName>style.visibility</p:attrName>
                                        </p:attrNameLst>
                                      </p:cBhvr>
                                      <p:to>
                                        <p:strVal val="hidden"/>
                                      </p:to>
                                    </p:set>
                                  </p:subTnLst>
                                </p:cTn>
                              </p:par>
                            </p:childTnLst>
                          </p:cTn>
                        </p:par>
                        <p:par>
                          <p:cTn id="53" fill="hold" nodeType="afterGroup">
                            <p:stCondLst>
                              <p:cond delay="6000"/>
                            </p:stCondLst>
                            <p:childTnLst>
                              <p:par>
                                <p:cTn id="54" presetID="55" presetClass="entr" presetSubtype="0" fill="hold" grpId="0" nodeType="afterEffect">
                                  <p:stCondLst>
                                    <p:cond delay="1000"/>
                                  </p:stCondLst>
                                  <p:childTnLst>
                                    <p:set>
                                      <p:cBhvr>
                                        <p:cTn id="55" dur="1" fill="hold">
                                          <p:stCondLst>
                                            <p:cond delay="0"/>
                                          </p:stCondLst>
                                        </p:cTn>
                                        <p:tgtEl>
                                          <p:spTgt spid="798755"/>
                                        </p:tgtEl>
                                        <p:attrNameLst>
                                          <p:attrName>style.visibility</p:attrName>
                                        </p:attrNameLst>
                                      </p:cBhvr>
                                      <p:to>
                                        <p:strVal val="visible"/>
                                      </p:to>
                                    </p:set>
                                    <p:anim calcmode="lin" valueType="num">
                                      <p:cBhvr>
                                        <p:cTn id="56" dur="1000" fill="hold"/>
                                        <p:tgtEl>
                                          <p:spTgt spid="798755"/>
                                        </p:tgtEl>
                                        <p:attrNameLst>
                                          <p:attrName>ppt_w</p:attrName>
                                        </p:attrNameLst>
                                      </p:cBhvr>
                                      <p:tavLst>
                                        <p:tav tm="0">
                                          <p:val>
                                            <p:strVal val="#ppt_w*0.70"/>
                                          </p:val>
                                        </p:tav>
                                        <p:tav tm="100000">
                                          <p:val>
                                            <p:strVal val="#ppt_w"/>
                                          </p:val>
                                        </p:tav>
                                      </p:tavLst>
                                    </p:anim>
                                    <p:anim calcmode="lin" valueType="num">
                                      <p:cBhvr>
                                        <p:cTn id="57" dur="1000" fill="hold"/>
                                        <p:tgtEl>
                                          <p:spTgt spid="798755"/>
                                        </p:tgtEl>
                                        <p:attrNameLst>
                                          <p:attrName>ppt_h</p:attrName>
                                        </p:attrNameLst>
                                      </p:cBhvr>
                                      <p:tavLst>
                                        <p:tav tm="0">
                                          <p:val>
                                            <p:strVal val="#ppt_h"/>
                                          </p:val>
                                        </p:tav>
                                        <p:tav tm="100000">
                                          <p:val>
                                            <p:strVal val="#ppt_h"/>
                                          </p:val>
                                        </p:tav>
                                      </p:tavLst>
                                    </p:anim>
                                    <p:animEffect transition="in" filter="fade">
                                      <p:cBhvr>
                                        <p:cTn id="58" dur="1000"/>
                                        <p:tgtEl>
                                          <p:spTgt spid="798755"/>
                                        </p:tgtEl>
                                      </p:cBhvr>
                                    </p:animEffect>
                                  </p:childTnLst>
                                </p:cTn>
                              </p:par>
                              <p:par>
                                <p:cTn id="59" presetID="55" presetClass="entr" presetSubtype="0" fill="hold" grpId="0" nodeType="withEffect">
                                  <p:stCondLst>
                                    <p:cond delay="1000"/>
                                  </p:stCondLst>
                                  <p:childTnLst>
                                    <p:set>
                                      <p:cBhvr>
                                        <p:cTn id="60" dur="1" fill="hold">
                                          <p:stCondLst>
                                            <p:cond delay="0"/>
                                          </p:stCondLst>
                                        </p:cTn>
                                        <p:tgtEl>
                                          <p:spTgt spid="798756"/>
                                        </p:tgtEl>
                                        <p:attrNameLst>
                                          <p:attrName>style.visibility</p:attrName>
                                        </p:attrNameLst>
                                      </p:cBhvr>
                                      <p:to>
                                        <p:strVal val="visible"/>
                                      </p:to>
                                    </p:set>
                                    <p:anim calcmode="lin" valueType="num">
                                      <p:cBhvr>
                                        <p:cTn id="61" dur="1000" fill="hold"/>
                                        <p:tgtEl>
                                          <p:spTgt spid="798756"/>
                                        </p:tgtEl>
                                        <p:attrNameLst>
                                          <p:attrName>ppt_w</p:attrName>
                                        </p:attrNameLst>
                                      </p:cBhvr>
                                      <p:tavLst>
                                        <p:tav tm="0">
                                          <p:val>
                                            <p:strVal val="#ppt_w*0.70"/>
                                          </p:val>
                                        </p:tav>
                                        <p:tav tm="100000">
                                          <p:val>
                                            <p:strVal val="#ppt_w"/>
                                          </p:val>
                                        </p:tav>
                                      </p:tavLst>
                                    </p:anim>
                                    <p:anim calcmode="lin" valueType="num">
                                      <p:cBhvr>
                                        <p:cTn id="62" dur="1000" fill="hold"/>
                                        <p:tgtEl>
                                          <p:spTgt spid="798756"/>
                                        </p:tgtEl>
                                        <p:attrNameLst>
                                          <p:attrName>ppt_h</p:attrName>
                                        </p:attrNameLst>
                                      </p:cBhvr>
                                      <p:tavLst>
                                        <p:tav tm="0">
                                          <p:val>
                                            <p:strVal val="#ppt_h"/>
                                          </p:val>
                                        </p:tav>
                                        <p:tav tm="100000">
                                          <p:val>
                                            <p:strVal val="#ppt_h"/>
                                          </p:val>
                                        </p:tav>
                                      </p:tavLst>
                                    </p:anim>
                                    <p:animEffect transition="in" filter="fade">
                                      <p:cBhvr>
                                        <p:cTn id="63" dur="1000"/>
                                        <p:tgtEl>
                                          <p:spTgt spid="7987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53" grpId="0" animBg="1"/>
      <p:bldP spid="798755" grpId="0" animBg="1"/>
      <p:bldP spid="798756" grpId="0"/>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1618" name="Rectangle 2"/>
          <p:cNvSpPr>
            <a:spLocks noGrp="1" noChangeArrowheads="1"/>
          </p:cNvSpPr>
          <p:nvPr>
            <p:ph type="title"/>
          </p:nvPr>
        </p:nvSpPr>
        <p:spPr/>
        <p:txBody>
          <a:bodyPr/>
          <a:lstStyle/>
          <a:p>
            <a:pPr>
              <a:lnSpc>
                <a:spcPct val="140000"/>
              </a:lnSpc>
            </a:pPr>
            <a:r>
              <a:rPr lang="en-US"/>
              <a:t>The Systems Challenge</a:t>
            </a:r>
          </a:p>
        </p:txBody>
      </p:sp>
      <p:sp>
        <p:nvSpPr>
          <p:cNvPr id="751619" name="Line 3"/>
          <p:cNvSpPr>
            <a:spLocks noChangeShapeType="1"/>
          </p:cNvSpPr>
          <p:nvPr/>
        </p:nvSpPr>
        <p:spPr bwMode="auto">
          <a:xfrm flipH="1" flipV="1">
            <a:off x="5181600" y="1484312"/>
            <a:ext cx="444500" cy="66040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751620" name="Text Box 4"/>
          <p:cNvSpPr txBox="1">
            <a:spLocks noChangeArrowheads="1"/>
          </p:cNvSpPr>
          <p:nvPr/>
        </p:nvSpPr>
        <p:spPr bwMode="auto">
          <a:xfrm>
            <a:off x="5562600" y="2146300"/>
            <a:ext cx="1517650" cy="36671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spcBef>
                <a:spcPct val="50000"/>
              </a:spcBef>
            </a:pPr>
            <a:r>
              <a:rPr lang="en-US" b="1">
                <a:solidFill>
                  <a:schemeClr val="accent2"/>
                </a:solidFill>
                <a:cs typeface="Arial" charset="0"/>
              </a:rPr>
              <a:t>applications</a:t>
            </a:r>
          </a:p>
        </p:txBody>
      </p:sp>
      <p:grpSp>
        <p:nvGrpSpPr>
          <p:cNvPr id="751621" name="Group 5"/>
          <p:cNvGrpSpPr>
            <a:grpSpLocks/>
          </p:cNvGrpSpPr>
          <p:nvPr/>
        </p:nvGrpSpPr>
        <p:grpSpPr bwMode="auto">
          <a:xfrm>
            <a:off x="5295900" y="2665412"/>
            <a:ext cx="2071688" cy="1866900"/>
            <a:chOff x="3336" y="1848"/>
            <a:chExt cx="1305" cy="1176"/>
          </a:xfrm>
        </p:grpSpPr>
        <p:sp>
          <p:nvSpPr>
            <p:cNvPr id="751622" name="Text Box 6"/>
            <p:cNvSpPr txBox="1">
              <a:spLocks noChangeArrowheads="1"/>
            </p:cNvSpPr>
            <p:nvPr/>
          </p:nvSpPr>
          <p:spPr bwMode="auto">
            <a:xfrm>
              <a:off x="4084" y="1878"/>
              <a:ext cx="557" cy="21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spcBef>
                  <a:spcPct val="50000"/>
                </a:spcBef>
              </a:pPr>
              <a:r>
                <a:rPr lang="en-US" sz="1600" b="1">
                  <a:solidFill>
                    <a:schemeClr val="hlink"/>
                  </a:solidFill>
                  <a:cs typeface="Arial" charset="0"/>
                </a:rPr>
                <a:t>service</a:t>
              </a:r>
            </a:p>
          </p:txBody>
        </p:sp>
        <p:sp>
          <p:nvSpPr>
            <p:cNvPr id="751623" name="Text Box 7"/>
            <p:cNvSpPr txBox="1">
              <a:spLocks noChangeArrowheads="1"/>
            </p:cNvSpPr>
            <p:nvPr/>
          </p:nvSpPr>
          <p:spPr bwMode="auto">
            <a:xfrm>
              <a:off x="3723" y="2198"/>
              <a:ext cx="607" cy="21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spcBef>
                  <a:spcPct val="50000"/>
                </a:spcBef>
              </a:pPr>
              <a:r>
                <a:rPr lang="en-US" sz="1600" b="1">
                  <a:solidFill>
                    <a:schemeClr val="hlink"/>
                  </a:solidFill>
                  <a:cs typeface="Arial" charset="0"/>
                </a:rPr>
                <a:t>network</a:t>
              </a:r>
            </a:p>
          </p:txBody>
        </p:sp>
        <p:sp>
          <p:nvSpPr>
            <p:cNvPr id="751624" name="Text Box 8"/>
            <p:cNvSpPr txBox="1">
              <a:spLocks noChangeArrowheads="1"/>
            </p:cNvSpPr>
            <p:nvPr/>
          </p:nvSpPr>
          <p:spPr bwMode="auto">
            <a:xfrm>
              <a:off x="3748" y="2486"/>
              <a:ext cx="557" cy="21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spcBef>
                  <a:spcPct val="50000"/>
                </a:spcBef>
              </a:pPr>
              <a:r>
                <a:rPr lang="en-US" sz="1600" b="1">
                  <a:solidFill>
                    <a:schemeClr val="hlink"/>
                  </a:solidFill>
                  <a:cs typeface="Arial" charset="0"/>
                </a:rPr>
                <a:t>system</a:t>
              </a:r>
            </a:p>
          </p:txBody>
        </p:sp>
        <p:sp>
          <p:nvSpPr>
            <p:cNvPr id="751625" name="Text Box 9"/>
            <p:cNvSpPr txBox="1">
              <a:spLocks noChangeArrowheads="1"/>
            </p:cNvSpPr>
            <p:nvPr/>
          </p:nvSpPr>
          <p:spPr bwMode="auto">
            <a:xfrm>
              <a:off x="3602" y="2766"/>
              <a:ext cx="849" cy="21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spcBef>
                  <a:spcPct val="50000"/>
                </a:spcBef>
              </a:pPr>
              <a:r>
                <a:rPr lang="en-US" sz="1600" b="1">
                  <a:solidFill>
                    <a:schemeClr val="hlink"/>
                  </a:solidFill>
                  <a:cs typeface="Arial" charset="0"/>
                </a:rPr>
                <a:t>architecture</a:t>
              </a:r>
            </a:p>
          </p:txBody>
        </p:sp>
        <p:sp>
          <p:nvSpPr>
            <p:cNvPr id="751626" name="Rectangle 10"/>
            <p:cNvSpPr>
              <a:spLocks noChangeArrowheads="1"/>
            </p:cNvSpPr>
            <p:nvPr/>
          </p:nvSpPr>
          <p:spPr bwMode="auto">
            <a:xfrm>
              <a:off x="3536" y="2480"/>
              <a:ext cx="968" cy="272"/>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751627" name="Rectangle 11"/>
            <p:cNvSpPr>
              <a:spLocks noChangeArrowheads="1"/>
            </p:cNvSpPr>
            <p:nvPr/>
          </p:nvSpPr>
          <p:spPr bwMode="auto">
            <a:xfrm>
              <a:off x="3536" y="2752"/>
              <a:ext cx="968" cy="272"/>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751628" name="Text Box 12"/>
            <p:cNvSpPr txBox="1">
              <a:spLocks noChangeArrowheads="1"/>
            </p:cNvSpPr>
            <p:nvPr/>
          </p:nvSpPr>
          <p:spPr bwMode="auto">
            <a:xfrm>
              <a:off x="3356" y="1905"/>
              <a:ext cx="465" cy="259"/>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nSpc>
                  <a:spcPct val="40000"/>
                </a:lnSpc>
                <a:spcBef>
                  <a:spcPct val="50000"/>
                </a:spcBef>
              </a:pPr>
              <a:r>
                <a:rPr lang="en-US" sz="1600" b="1">
                  <a:solidFill>
                    <a:schemeClr val="hlink"/>
                  </a:solidFill>
                  <a:cs typeface="Arial" charset="0"/>
                </a:rPr>
                <a:t>data </a:t>
              </a:r>
            </a:p>
            <a:p>
              <a:pPr>
                <a:lnSpc>
                  <a:spcPct val="40000"/>
                </a:lnSpc>
                <a:spcBef>
                  <a:spcPct val="50000"/>
                </a:spcBef>
              </a:pPr>
              <a:r>
                <a:rPr lang="en-US" sz="1600" b="1">
                  <a:solidFill>
                    <a:schemeClr val="hlink"/>
                  </a:solidFill>
                  <a:cs typeface="Arial" charset="0"/>
                </a:rPr>
                <a:t>mgmt</a:t>
              </a:r>
            </a:p>
          </p:txBody>
        </p:sp>
        <p:sp>
          <p:nvSpPr>
            <p:cNvPr id="751629" name="Freeform 13"/>
            <p:cNvSpPr>
              <a:spLocks/>
            </p:cNvSpPr>
            <p:nvPr/>
          </p:nvSpPr>
          <p:spPr bwMode="auto">
            <a:xfrm>
              <a:off x="3728" y="2168"/>
              <a:ext cx="576" cy="312"/>
            </a:xfrm>
            <a:custGeom>
              <a:avLst/>
              <a:gdLst>
                <a:gd name="T0" fmla="*/ 0 w 576"/>
                <a:gd name="T1" fmla="*/ 312 h 312"/>
                <a:gd name="T2" fmla="*/ 0 w 576"/>
                <a:gd name="T3" fmla="*/ 0 h 312"/>
                <a:gd name="T4" fmla="*/ 576 w 576"/>
                <a:gd name="T5" fmla="*/ 0 h 312"/>
                <a:gd name="T6" fmla="*/ 576 w 576"/>
                <a:gd name="T7" fmla="*/ 312 h 312"/>
              </a:gdLst>
              <a:ahLst/>
              <a:cxnLst>
                <a:cxn ang="0">
                  <a:pos x="T0" y="T1"/>
                </a:cxn>
                <a:cxn ang="0">
                  <a:pos x="T2" y="T3"/>
                </a:cxn>
                <a:cxn ang="0">
                  <a:pos x="T4" y="T5"/>
                </a:cxn>
                <a:cxn ang="0">
                  <a:pos x="T6" y="T7"/>
                </a:cxn>
              </a:cxnLst>
              <a:rect l="0" t="0" r="r" b="b"/>
              <a:pathLst>
                <a:path w="576" h="312">
                  <a:moveTo>
                    <a:pt x="0" y="312"/>
                  </a:moveTo>
                  <a:lnTo>
                    <a:pt x="0" y="0"/>
                  </a:lnTo>
                  <a:lnTo>
                    <a:pt x="576" y="0"/>
                  </a:lnTo>
                  <a:lnTo>
                    <a:pt x="576" y="312"/>
                  </a:lnTo>
                </a:path>
              </a:pathLst>
            </a:custGeom>
            <a:noFill/>
            <a:ln w="12700" cap="flat" cmpd="sng">
              <a:solidFill>
                <a:schemeClr val="tx1"/>
              </a:solidFill>
              <a:prstDash val="solid"/>
              <a:round/>
              <a:headEnd type="none" w="sm" len="sm"/>
              <a:tailEnd type="none" w="sm" len="sm"/>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751630" name="Freeform 14"/>
            <p:cNvSpPr>
              <a:spLocks/>
            </p:cNvSpPr>
            <p:nvPr/>
          </p:nvSpPr>
          <p:spPr bwMode="auto">
            <a:xfrm>
              <a:off x="3336" y="1856"/>
              <a:ext cx="480" cy="640"/>
            </a:xfrm>
            <a:custGeom>
              <a:avLst/>
              <a:gdLst>
                <a:gd name="T0" fmla="*/ 480 w 480"/>
                <a:gd name="T1" fmla="*/ 312 h 640"/>
                <a:gd name="T2" fmla="*/ 480 w 480"/>
                <a:gd name="T3" fmla="*/ 0 h 640"/>
                <a:gd name="T4" fmla="*/ 0 w 480"/>
                <a:gd name="T5" fmla="*/ 0 h 640"/>
                <a:gd name="T6" fmla="*/ 0 w 480"/>
                <a:gd name="T7" fmla="*/ 640 h 640"/>
                <a:gd name="T8" fmla="*/ 208 w 480"/>
                <a:gd name="T9" fmla="*/ 640 h 640"/>
              </a:gdLst>
              <a:ahLst/>
              <a:cxnLst>
                <a:cxn ang="0">
                  <a:pos x="T0" y="T1"/>
                </a:cxn>
                <a:cxn ang="0">
                  <a:pos x="T2" y="T3"/>
                </a:cxn>
                <a:cxn ang="0">
                  <a:pos x="T4" y="T5"/>
                </a:cxn>
                <a:cxn ang="0">
                  <a:pos x="T6" y="T7"/>
                </a:cxn>
                <a:cxn ang="0">
                  <a:pos x="T8" y="T9"/>
                </a:cxn>
              </a:cxnLst>
              <a:rect l="0" t="0" r="r" b="b"/>
              <a:pathLst>
                <a:path w="480" h="640">
                  <a:moveTo>
                    <a:pt x="480" y="312"/>
                  </a:moveTo>
                  <a:lnTo>
                    <a:pt x="480" y="0"/>
                  </a:lnTo>
                  <a:lnTo>
                    <a:pt x="0" y="0"/>
                  </a:lnTo>
                  <a:lnTo>
                    <a:pt x="0" y="640"/>
                  </a:lnTo>
                  <a:lnTo>
                    <a:pt x="208" y="640"/>
                  </a:lnTo>
                </a:path>
              </a:pathLst>
            </a:custGeom>
            <a:noFill/>
            <a:ln w="12700" cap="flat" cmpd="sng">
              <a:solidFill>
                <a:schemeClr val="tx1"/>
              </a:solidFill>
              <a:prstDash val="solid"/>
              <a:round/>
              <a:headEnd type="none" w="sm" len="sm"/>
              <a:tailEnd type="none" w="sm" len="sm"/>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751631" name="Freeform 15"/>
            <p:cNvSpPr>
              <a:spLocks/>
            </p:cNvSpPr>
            <p:nvPr/>
          </p:nvSpPr>
          <p:spPr bwMode="auto">
            <a:xfrm>
              <a:off x="4104" y="1848"/>
              <a:ext cx="480" cy="640"/>
            </a:xfrm>
            <a:custGeom>
              <a:avLst/>
              <a:gdLst>
                <a:gd name="T0" fmla="*/ 0 w 480"/>
                <a:gd name="T1" fmla="*/ 312 h 640"/>
                <a:gd name="T2" fmla="*/ 0 w 480"/>
                <a:gd name="T3" fmla="*/ 0 h 640"/>
                <a:gd name="T4" fmla="*/ 480 w 480"/>
                <a:gd name="T5" fmla="*/ 0 h 640"/>
                <a:gd name="T6" fmla="*/ 480 w 480"/>
                <a:gd name="T7" fmla="*/ 640 h 640"/>
                <a:gd name="T8" fmla="*/ 408 w 480"/>
                <a:gd name="T9" fmla="*/ 640 h 640"/>
              </a:gdLst>
              <a:ahLst/>
              <a:cxnLst>
                <a:cxn ang="0">
                  <a:pos x="T0" y="T1"/>
                </a:cxn>
                <a:cxn ang="0">
                  <a:pos x="T2" y="T3"/>
                </a:cxn>
                <a:cxn ang="0">
                  <a:pos x="T4" y="T5"/>
                </a:cxn>
                <a:cxn ang="0">
                  <a:pos x="T6" y="T7"/>
                </a:cxn>
                <a:cxn ang="0">
                  <a:pos x="T8" y="T9"/>
                </a:cxn>
              </a:cxnLst>
              <a:rect l="0" t="0" r="r" b="b"/>
              <a:pathLst>
                <a:path w="480" h="640">
                  <a:moveTo>
                    <a:pt x="0" y="312"/>
                  </a:moveTo>
                  <a:lnTo>
                    <a:pt x="0" y="0"/>
                  </a:lnTo>
                  <a:lnTo>
                    <a:pt x="480" y="0"/>
                  </a:lnTo>
                  <a:lnTo>
                    <a:pt x="480" y="640"/>
                  </a:lnTo>
                  <a:lnTo>
                    <a:pt x="408" y="640"/>
                  </a:lnTo>
                </a:path>
              </a:pathLst>
            </a:custGeom>
            <a:noFill/>
            <a:ln w="12700" cap="flat" cmpd="sng">
              <a:solidFill>
                <a:schemeClr val="tx1"/>
              </a:solidFill>
              <a:prstDash val="solid"/>
              <a:round/>
              <a:headEnd type="none" w="sm" len="sm"/>
              <a:tailEnd type="none" w="sm" len="sm"/>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sp>
        <p:nvSpPr>
          <p:cNvPr id="751632" name="Freeform 16"/>
          <p:cNvSpPr>
            <a:spLocks/>
          </p:cNvSpPr>
          <p:nvPr/>
        </p:nvSpPr>
        <p:spPr bwMode="auto">
          <a:xfrm>
            <a:off x="5486400" y="2170112"/>
            <a:ext cx="1524000" cy="495300"/>
          </a:xfrm>
          <a:custGeom>
            <a:avLst/>
            <a:gdLst>
              <a:gd name="T0" fmla="*/ 0 w 848"/>
              <a:gd name="T1" fmla="*/ 312 h 312"/>
              <a:gd name="T2" fmla="*/ 0 w 848"/>
              <a:gd name="T3" fmla="*/ 0 h 312"/>
              <a:gd name="T4" fmla="*/ 848 w 848"/>
              <a:gd name="T5" fmla="*/ 0 h 312"/>
              <a:gd name="T6" fmla="*/ 848 w 848"/>
              <a:gd name="T7" fmla="*/ 312 h 312"/>
            </a:gdLst>
            <a:ahLst/>
            <a:cxnLst>
              <a:cxn ang="0">
                <a:pos x="T0" y="T1"/>
              </a:cxn>
              <a:cxn ang="0">
                <a:pos x="T2" y="T3"/>
              </a:cxn>
              <a:cxn ang="0">
                <a:pos x="T4" y="T5"/>
              </a:cxn>
              <a:cxn ang="0">
                <a:pos x="T6" y="T7"/>
              </a:cxn>
            </a:cxnLst>
            <a:rect l="0" t="0" r="r" b="b"/>
            <a:pathLst>
              <a:path w="848" h="312">
                <a:moveTo>
                  <a:pt x="0" y="312"/>
                </a:moveTo>
                <a:lnTo>
                  <a:pt x="0" y="0"/>
                </a:lnTo>
                <a:lnTo>
                  <a:pt x="848" y="0"/>
                </a:lnTo>
                <a:lnTo>
                  <a:pt x="848" y="312"/>
                </a:lnTo>
              </a:path>
            </a:pathLst>
          </a:custGeom>
          <a:noFill/>
          <a:ln w="12700" cap="flat" cmpd="sng">
            <a:solidFill>
              <a:schemeClr val="tx1"/>
            </a:solidFill>
            <a:prstDash val="solid"/>
            <a:round/>
            <a:headEnd type="none" w="sm" len="sm"/>
            <a:tailEnd type="none" w="sm" len="sm"/>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751634" name="Text Box 18"/>
          <p:cNvSpPr txBox="1">
            <a:spLocks noGrp="1" noChangeArrowheads="1"/>
          </p:cNvSpPr>
          <p:nvPr>
            <p:ph type="body" idx="1"/>
          </p:nvPr>
        </p:nvSpPr>
        <p:spPr>
          <a:xfrm>
            <a:off x="762000" y="762000"/>
            <a:ext cx="7467600" cy="266700"/>
          </a:xfrm>
          <a:noFill/>
          <a:ln/>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Lst>
        </p:spPr>
        <p:txBody>
          <a:bodyPr>
            <a:normAutofit fontScale="77500" lnSpcReduction="20000"/>
          </a:bodyPr>
          <a:lstStyle/>
          <a:p>
            <a:pPr>
              <a:spcBef>
                <a:spcPct val="50000"/>
              </a:spcBef>
              <a:buFontTx/>
              <a:buNone/>
            </a:pPr>
            <a:r>
              <a:rPr lang="en-US" sz="2000">
                <a:solidFill>
                  <a:schemeClr val="hlink"/>
                </a:solidFill>
              </a:rPr>
              <a:t>Monitoring &amp;  Managing Spaces and Things</a:t>
            </a:r>
          </a:p>
        </p:txBody>
      </p:sp>
      <p:sp>
        <p:nvSpPr>
          <p:cNvPr id="751637" name="Text Box 21"/>
          <p:cNvSpPr txBox="1">
            <a:spLocks noChangeArrowheads="1"/>
          </p:cNvSpPr>
          <p:nvPr/>
        </p:nvSpPr>
        <p:spPr bwMode="auto">
          <a:xfrm>
            <a:off x="5638800" y="5370512"/>
            <a:ext cx="1403350" cy="36671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spcBef>
                <a:spcPct val="50000"/>
              </a:spcBef>
            </a:pPr>
            <a:r>
              <a:rPr lang="en-US" b="1">
                <a:solidFill>
                  <a:schemeClr val="accent2"/>
                </a:solidFill>
                <a:cs typeface="Arial" charset="0"/>
              </a:rPr>
              <a:t>technology</a:t>
            </a:r>
          </a:p>
        </p:txBody>
      </p:sp>
      <p:pic>
        <p:nvPicPr>
          <p:cNvPr id="751638" name="Picture 22" descr="golempenn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0400" y="5141912"/>
            <a:ext cx="533400" cy="474663"/>
          </a:xfrm>
          <a:prstGeom prst="rect">
            <a:avLst/>
          </a:prstGeom>
          <a:noFill/>
          <a:extLst>
            <a:ext uri="{909E8E84-426E-40dd-AFC4-6F175D3DCCD1}">
              <a14:hiddenFill xmlns:a14="http://schemas.microsoft.com/office/drawing/2010/main" xmlns="">
                <a:solidFill>
                  <a:srgbClr val="FFFFFF"/>
                </a:solidFill>
              </a14:hiddenFill>
            </a:ext>
          </a:extLst>
        </p:spPr>
      </p:pic>
      <p:pic>
        <p:nvPicPr>
          <p:cNvPr id="751639" name="Picture 23" descr="GolemDustSysSEM1_30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57400" y="5218112"/>
            <a:ext cx="838200" cy="644525"/>
          </a:xfrm>
          <a:prstGeom prst="rect">
            <a:avLst/>
          </a:prstGeom>
          <a:noFill/>
          <a:extLst>
            <a:ext uri="{909E8E84-426E-40dd-AFC4-6F175D3DCCD1}">
              <a14:hiddenFill xmlns:a14="http://schemas.microsoft.com/office/drawing/2010/main" xmlns="">
                <a:solidFill>
                  <a:srgbClr val="FFFFFF"/>
                </a:solidFill>
              </a14:hiddenFill>
            </a:ext>
          </a:extLst>
        </p:spPr>
      </p:pic>
      <p:sp>
        <p:nvSpPr>
          <p:cNvPr id="751640" name="Text Box 24"/>
          <p:cNvSpPr txBox="1">
            <a:spLocks noChangeArrowheads="1"/>
          </p:cNvSpPr>
          <p:nvPr/>
        </p:nvSpPr>
        <p:spPr bwMode="auto">
          <a:xfrm>
            <a:off x="4572000" y="4989512"/>
            <a:ext cx="852488" cy="3048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00" b="1">
                <a:cs typeface="Arial" charset="0"/>
              </a:rPr>
              <a:t>sensing</a:t>
            </a:r>
          </a:p>
        </p:txBody>
      </p:sp>
      <p:sp>
        <p:nvSpPr>
          <p:cNvPr id="751641" name="Rectangle 25"/>
          <p:cNvSpPr>
            <a:spLocks noChangeArrowheads="1"/>
          </p:cNvSpPr>
          <p:nvPr/>
        </p:nvSpPr>
        <p:spPr bwMode="auto">
          <a:xfrm>
            <a:off x="4495800" y="4913312"/>
            <a:ext cx="914400" cy="60960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751642" name="Text Box 26"/>
          <p:cNvSpPr txBox="1">
            <a:spLocks noChangeArrowheads="1"/>
          </p:cNvSpPr>
          <p:nvPr/>
        </p:nvSpPr>
        <p:spPr bwMode="auto">
          <a:xfrm>
            <a:off x="7620000" y="5294312"/>
            <a:ext cx="717550" cy="3048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00" b="1">
                <a:cs typeface="Arial" charset="0"/>
              </a:rPr>
              <a:t>Power</a:t>
            </a:r>
          </a:p>
        </p:txBody>
      </p:sp>
      <p:sp>
        <p:nvSpPr>
          <p:cNvPr id="751643" name="Rectangle 27"/>
          <p:cNvSpPr>
            <a:spLocks noChangeArrowheads="1"/>
          </p:cNvSpPr>
          <p:nvPr/>
        </p:nvSpPr>
        <p:spPr bwMode="auto">
          <a:xfrm>
            <a:off x="7620000" y="5218112"/>
            <a:ext cx="685800" cy="43180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751644" name="Text Box 28"/>
          <p:cNvSpPr txBox="1">
            <a:spLocks noChangeArrowheads="1"/>
          </p:cNvSpPr>
          <p:nvPr/>
        </p:nvSpPr>
        <p:spPr bwMode="auto">
          <a:xfrm>
            <a:off x="5257800" y="4760912"/>
            <a:ext cx="787400" cy="3048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00" b="1">
                <a:cs typeface="Arial" charset="0"/>
              </a:rPr>
              <a:t>Comm.</a:t>
            </a:r>
          </a:p>
        </p:txBody>
      </p:sp>
      <p:sp>
        <p:nvSpPr>
          <p:cNvPr id="751645" name="Rectangle 29"/>
          <p:cNvSpPr>
            <a:spLocks noChangeArrowheads="1"/>
          </p:cNvSpPr>
          <p:nvPr/>
        </p:nvSpPr>
        <p:spPr bwMode="auto">
          <a:xfrm>
            <a:off x="5257800" y="4684712"/>
            <a:ext cx="685800" cy="43180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751646" name="Text Box 30"/>
          <p:cNvSpPr txBox="1">
            <a:spLocks noChangeArrowheads="1"/>
          </p:cNvSpPr>
          <p:nvPr/>
        </p:nvSpPr>
        <p:spPr bwMode="auto">
          <a:xfrm>
            <a:off x="6858000" y="4837112"/>
            <a:ext cx="803275" cy="3048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00" b="1">
                <a:cs typeface="Arial" charset="0"/>
              </a:rPr>
              <a:t>actuate</a:t>
            </a:r>
          </a:p>
        </p:txBody>
      </p:sp>
      <p:sp>
        <p:nvSpPr>
          <p:cNvPr id="751647" name="Rectangle 31"/>
          <p:cNvSpPr>
            <a:spLocks noChangeArrowheads="1"/>
          </p:cNvSpPr>
          <p:nvPr/>
        </p:nvSpPr>
        <p:spPr bwMode="auto">
          <a:xfrm>
            <a:off x="6858000" y="4760912"/>
            <a:ext cx="898525" cy="620713"/>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751648" name="Text Box 32"/>
          <p:cNvSpPr txBox="1">
            <a:spLocks noChangeArrowheads="1"/>
          </p:cNvSpPr>
          <p:nvPr/>
        </p:nvSpPr>
        <p:spPr bwMode="auto">
          <a:xfrm>
            <a:off x="914400" y="5980112"/>
            <a:ext cx="7467600" cy="296863"/>
          </a:xfrm>
          <a:prstGeom prst="rect">
            <a:avLst/>
          </a:prstGeom>
          <a:solidFill>
            <a:schemeClr val="bg1"/>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lvl1pPr marL="285750" indent="-285750">
              <a:defRPr sz="2400">
                <a:solidFill>
                  <a:schemeClr val="tx1"/>
                </a:solidFill>
                <a:latin typeface="Times New Roman" charset="0"/>
                <a:ea typeface="ＭＳ Ｐゴシック" charset="0"/>
              </a:defRPr>
            </a:lvl1pPr>
            <a:lvl2pPr marL="685800" indent="-22860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543050" indent="-171450">
              <a:defRPr sz="2400">
                <a:solidFill>
                  <a:schemeClr val="tx1"/>
                </a:solidFill>
                <a:latin typeface="Times New Roman" charset="0"/>
                <a:ea typeface="ＭＳ Ｐゴシック" charset="0"/>
              </a:defRPr>
            </a:lvl4pPr>
            <a:lvl5pPr marL="2000250" indent="-171450">
              <a:defRPr sz="2400">
                <a:solidFill>
                  <a:schemeClr val="tx1"/>
                </a:solidFill>
                <a:latin typeface="Times New Roman" charset="0"/>
                <a:ea typeface="ＭＳ Ｐゴシック" charset="0"/>
              </a:defRPr>
            </a:lvl5pPr>
            <a:lvl6pPr marL="2457450" indent="-171450" eaLnBrk="0" fontAlgn="base" hangingPunct="0">
              <a:spcBef>
                <a:spcPct val="0"/>
              </a:spcBef>
              <a:spcAft>
                <a:spcPct val="0"/>
              </a:spcAft>
              <a:defRPr sz="2400">
                <a:solidFill>
                  <a:schemeClr val="tx1"/>
                </a:solidFill>
                <a:latin typeface="Times New Roman" charset="0"/>
                <a:ea typeface="ＭＳ Ｐゴシック" charset="0"/>
              </a:defRPr>
            </a:lvl6pPr>
            <a:lvl7pPr marL="2914650" indent="-171450" eaLnBrk="0" fontAlgn="base" hangingPunct="0">
              <a:spcBef>
                <a:spcPct val="0"/>
              </a:spcBef>
              <a:spcAft>
                <a:spcPct val="0"/>
              </a:spcAft>
              <a:defRPr sz="2400">
                <a:solidFill>
                  <a:schemeClr val="tx1"/>
                </a:solidFill>
                <a:latin typeface="Times New Roman" charset="0"/>
                <a:ea typeface="ＭＳ Ｐゴシック" charset="0"/>
              </a:defRPr>
            </a:lvl7pPr>
            <a:lvl8pPr marL="3371850" indent="-171450" eaLnBrk="0" fontAlgn="base" hangingPunct="0">
              <a:spcBef>
                <a:spcPct val="0"/>
              </a:spcBef>
              <a:spcAft>
                <a:spcPct val="0"/>
              </a:spcAft>
              <a:defRPr sz="2400">
                <a:solidFill>
                  <a:schemeClr val="tx1"/>
                </a:solidFill>
                <a:latin typeface="Times New Roman" charset="0"/>
                <a:ea typeface="ＭＳ Ｐゴシック" charset="0"/>
              </a:defRPr>
            </a:lvl8pPr>
            <a:lvl9pPr marL="3829050" indent="-17145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50000"/>
              </a:spcBef>
            </a:pPr>
            <a:r>
              <a:rPr lang="en-US" sz="2000" b="1">
                <a:solidFill>
                  <a:schemeClr val="hlink"/>
                </a:solidFill>
                <a:latin typeface="Arial" charset="0"/>
                <a:cs typeface="Arial" charset="0"/>
              </a:rPr>
              <a:t>Miniature, low-power connections to the physical world</a:t>
            </a:r>
          </a:p>
        </p:txBody>
      </p:sp>
      <p:sp>
        <p:nvSpPr>
          <p:cNvPr id="751649" name="Line 33"/>
          <p:cNvSpPr>
            <a:spLocks noChangeShapeType="1"/>
          </p:cNvSpPr>
          <p:nvPr/>
        </p:nvSpPr>
        <p:spPr bwMode="auto">
          <a:xfrm rot="15029573" flipH="1" flipV="1">
            <a:off x="5245100" y="5535612"/>
            <a:ext cx="304800" cy="58420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751650" name="AutoShape 34"/>
          <p:cNvSpPr>
            <a:spLocks noChangeArrowheads="1"/>
          </p:cNvSpPr>
          <p:nvPr/>
        </p:nvSpPr>
        <p:spPr bwMode="auto">
          <a:xfrm>
            <a:off x="2286000" y="2551112"/>
            <a:ext cx="609600" cy="2514600"/>
          </a:xfrm>
          <a:prstGeom prst="upDownArrow">
            <a:avLst>
              <a:gd name="adj1" fmla="val 33333"/>
              <a:gd name="adj2" fmla="val 53377"/>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51651" name="Text Box 35"/>
          <p:cNvSpPr txBox="1">
            <a:spLocks noChangeArrowheads="1"/>
          </p:cNvSpPr>
          <p:nvPr/>
        </p:nvSpPr>
        <p:spPr bwMode="auto">
          <a:xfrm>
            <a:off x="5867400" y="4989512"/>
            <a:ext cx="579438" cy="3048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00" b="1">
                <a:cs typeface="Arial" charset="0"/>
              </a:rPr>
              <a:t>Proc</a:t>
            </a:r>
          </a:p>
        </p:txBody>
      </p:sp>
      <p:sp>
        <p:nvSpPr>
          <p:cNvPr id="751652" name="Rectangle 36"/>
          <p:cNvSpPr>
            <a:spLocks noChangeArrowheads="1"/>
          </p:cNvSpPr>
          <p:nvPr/>
        </p:nvSpPr>
        <p:spPr bwMode="auto">
          <a:xfrm>
            <a:off x="5867400" y="4913312"/>
            <a:ext cx="685800" cy="43180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751653" name="Text Box 37"/>
          <p:cNvSpPr txBox="1">
            <a:spLocks noChangeArrowheads="1"/>
          </p:cNvSpPr>
          <p:nvPr/>
        </p:nvSpPr>
        <p:spPr bwMode="auto">
          <a:xfrm>
            <a:off x="6248400" y="4684712"/>
            <a:ext cx="638175" cy="3048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00" b="1">
                <a:cs typeface="Arial" charset="0"/>
              </a:rPr>
              <a:t>Store</a:t>
            </a:r>
          </a:p>
        </p:txBody>
      </p:sp>
      <p:sp>
        <p:nvSpPr>
          <p:cNvPr id="751654" name="Rectangle 38"/>
          <p:cNvSpPr>
            <a:spLocks noChangeArrowheads="1"/>
          </p:cNvSpPr>
          <p:nvPr/>
        </p:nvSpPr>
        <p:spPr bwMode="auto">
          <a:xfrm>
            <a:off x="6248400" y="4608512"/>
            <a:ext cx="685800" cy="43180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endParaRPr lang="en-US"/>
          </a:p>
        </p:txBody>
      </p:sp>
      <p:pic>
        <p:nvPicPr>
          <p:cNvPr id="751655" name="Picture 39" descr="finge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6800" y="4989512"/>
            <a:ext cx="838200" cy="577850"/>
          </a:xfrm>
          <a:prstGeom prst="rect">
            <a:avLst/>
          </a:prstGeom>
          <a:noFill/>
          <a:extLst>
            <a:ext uri="{909E8E84-426E-40dd-AFC4-6F175D3DCCD1}">
              <a14:hiddenFill xmlns:a14="http://schemas.microsoft.com/office/drawing/2010/main" xmlns="">
                <a:solidFill>
                  <a:srgbClr val="FFFFFF"/>
                </a:solidFill>
              </a14:hiddenFill>
            </a:ext>
          </a:extLst>
        </p:spPr>
      </p:pic>
      <p:pic>
        <p:nvPicPr>
          <p:cNvPr id="751661" name="Picture 45" descr="Elizabeth_1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81400" y="1560512"/>
            <a:ext cx="1268413" cy="714375"/>
          </a:xfrm>
          <a:prstGeom prst="rect">
            <a:avLst/>
          </a:prstGeom>
          <a:noFill/>
          <a:extLst>
            <a:ext uri="{909E8E84-426E-40dd-AFC4-6F175D3DCCD1}">
              <a14:hiddenFill xmlns:a14="http://schemas.microsoft.com/office/drawing/2010/main" xmlns="">
                <a:solidFill>
                  <a:srgbClr val="FFFFFF"/>
                </a:solidFill>
              </a14:hiddenFill>
            </a:ext>
          </a:extLst>
        </p:spPr>
      </p:pic>
      <p:pic>
        <p:nvPicPr>
          <p:cNvPr id="751662" name="Picture 46" descr="manufacturi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0600" y="1255712"/>
            <a:ext cx="1066800" cy="896938"/>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751663" name="Object 47"/>
          <p:cNvGraphicFramePr>
            <a:graphicFrameLocks noChangeAspect="1"/>
          </p:cNvGraphicFramePr>
          <p:nvPr/>
        </p:nvGraphicFramePr>
        <p:xfrm>
          <a:off x="1905000" y="1331912"/>
          <a:ext cx="990600" cy="990600"/>
        </p:xfrm>
        <a:graphic>
          <a:graphicData uri="http://schemas.openxmlformats.org/presentationml/2006/ole">
            <mc:AlternateContent xmlns:mc="http://schemas.openxmlformats.org/markup-compatibility/2006">
              <mc:Choice xmlns:v="urn:schemas-microsoft-com:vml" Requires="v">
                <p:oleObj spid="_x0000_s19461" name="Bitmap Image" r:id="rId9" imgW="1238423" imgH="1238423" progId="Paint.Picture">
                  <p:embed/>
                </p:oleObj>
              </mc:Choice>
              <mc:Fallback>
                <p:oleObj name="Bitmap Image" r:id="rId9" imgW="1238423" imgH="1238423" progId="Paint.Picture">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05000" y="1331912"/>
                        <a:ext cx="990600" cy="9906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751664" name="Picture 48" descr="Figure 1. A boy pumps water from a tube well . . ."/>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95600" y="1179512"/>
            <a:ext cx="846138" cy="914400"/>
          </a:xfrm>
          <a:prstGeom prst="rect">
            <a:avLst/>
          </a:prstGeom>
          <a:noFill/>
          <a:ln w="9525">
            <a:solidFill>
              <a:schemeClr val="tx1"/>
            </a:solidFill>
            <a:miter lim="800000"/>
            <a:headEnd/>
            <a:tailEnd/>
          </a:ln>
          <a:effectLst>
            <a:outerShdw blurRad="63500" dist="38099" dir="2700000" algn="ctr" rotWithShape="0">
              <a:srgbClr val="000000">
                <a:alpha val="74998"/>
              </a:srgbClr>
            </a:outerShdw>
          </a:effectLst>
          <a:extLst>
            <a:ext uri="{909E8E84-426E-40dd-AFC4-6F175D3DCCD1}">
              <a14:hiddenFill xmlns:a14="http://schemas.microsoft.com/office/drawing/2010/main" xmlns="">
                <a:solidFill>
                  <a:srgbClr val="FFFFFF"/>
                </a:solidFill>
              </a14:hiddenFill>
            </a:ext>
          </a:extLst>
        </p:spPr>
      </p:pic>
      <p:pic>
        <p:nvPicPr>
          <p:cNvPr id="751665" name="Picture 49" descr="open%20office%20east"/>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28600" y="1103312"/>
            <a:ext cx="1219200" cy="930275"/>
          </a:xfrm>
          <a:prstGeom prst="rect">
            <a:avLst/>
          </a:prstGeom>
          <a:noFill/>
          <a:ln>
            <a:noFill/>
          </a:ln>
          <a:effectLst>
            <a:outerShdw blurRad="63500" dist="107763" dir="2700000" algn="ctr" rotWithShape="0">
              <a:srgbClr val="000000">
                <a:alpha val="74998"/>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51666" name="Picture 50" descr="che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219200" y="1484312"/>
            <a:ext cx="76835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404609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51650"/>
                                        </p:tgtEl>
                                        <p:attrNameLst>
                                          <p:attrName>style.visibility</p:attrName>
                                        </p:attrNameLst>
                                      </p:cBhvr>
                                      <p:to>
                                        <p:strVal val="visible"/>
                                      </p:to>
                                    </p:set>
                                    <p:animEffect transition="in" filter="box(in)">
                                      <p:cBhvr>
                                        <p:cTn id="7" dur="500"/>
                                        <p:tgtEl>
                                          <p:spTgt spid="7516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51621"/>
                                        </p:tgtEl>
                                        <p:attrNameLst>
                                          <p:attrName>style.visibility</p:attrName>
                                        </p:attrNameLst>
                                      </p:cBhvr>
                                      <p:to>
                                        <p:strVal val="visible"/>
                                      </p:to>
                                    </p:set>
                                    <p:animEffect transition="in" filter="dissolve">
                                      <p:cBhvr>
                                        <p:cTn id="12" dur="500"/>
                                        <p:tgtEl>
                                          <p:spTgt spid="751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165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Rectangle 2"/>
          <p:cNvSpPr>
            <a:spLocks noGrp="1" noChangeArrowheads="1"/>
          </p:cNvSpPr>
          <p:nvPr>
            <p:ph type="title"/>
          </p:nvPr>
        </p:nvSpPr>
        <p:spPr>
          <a:xfrm>
            <a:off x="615382" y="-1"/>
            <a:ext cx="7633367" cy="1034429"/>
          </a:xfrm>
        </p:spPr>
        <p:txBody>
          <a:bodyPr>
            <a:normAutofit/>
          </a:bodyPr>
          <a:lstStyle/>
          <a:p>
            <a:r>
              <a:rPr lang="en-US" dirty="0" smtClean="0"/>
              <a:t>Key WSN Research Developments</a:t>
            </a:r>
            <a:endParaRPr lang="en-US" dirty="0"/>
          </a:p>
        </p:txBody>
      </p:sp>
      <p:sp>
        <p:nvSpPr>
          <p:cNvPr id="476163" name="Rectangle 3"/>
          <p:cNvSpPr>
            <a:spLocks noGrp="1" noChangeArrowheads="1"/>
          </p:cNvSpPr>
          <p:nvPr>
            <p:ph type="body" idx="1"/>
          </p:nvPr>
        </p:nvSpPr>
        <p:spPr>
          <a:xfrm>
            <a:off x="152400" y="838200"/>
            <a:ext cx="8839200" cy="5562600"/>
          </a:xfrm>
        </p:spPr>
        <p:txBody>
          <a:bodyPr>
            <a:normAutofit fontScale="92500" lnSpcReduction="20000"/>
          </a:bodyPr>
          <a:lstStyle/>
          <a:p>
            <a:r>
              <a:rPr lang="en-US" dirty="0" smtClean="0">
                <a:solidFill>
                  <a:srgbClr val="3366FF"/>
                </a:solidFill>
              </a:rPr>
              <a:t>Event-Driven Component-Base Operating System</a:t>
            </a:r>
          </a:p>
          <a:p>
            <a:pPr lvl="1"/>
            <a:r>
              <a:rPr lang="en-US" dirty="0" smtClean="0"/>
              <a:t>Framework for building System &amp; Network abstractions</a:t>
            </a:r>
          </a:p>
          <a:p>
            <a:pPr lvl="1"/>
            <a:r>
              <a:rPr lang="en-US" dirty="0" smtClean="0"/>
              <a:t>Low-Power Protocols</a:t>
            </a:r>
          </a:p>
          <a:p>
            <a:pPr lvl="1"/>
            <a:r>
              <a:rPr lang="en-US" dirty="0" smtClean="0"/>
              <a:t>Hardware and Application Specific</a:t>
            </a:r>
          </a:p>
          <a:p>
            <a:r>
              <a:rPr lang="en-US" dirty="0" smtClean="0">
                <a:solidFill>
                  <a:srgbClr val="3366FF"/>
                </a:solidFill>
              </a:rPr>
              <a:t>Idle </a:t>
            </a:r>
            <a:r>
              <a:rPr lang="en-US" dirty="0">
                <a:solidFill>
                  <a:srgbClr val="3366FF"/>
                </a:solidFill>
              </a:rPr>
              <a:t>listening</a:t>
            </a:r>
            <a:endParaRPr lang="en-US" dirty="0" smtClean="0">
              <a:solidFill>
                <a:srgbClr val="3366FF"/>
              </a:solidFill>
            </a:endParaRPr>
          </a:p>
          <a:p>
            <a:pPr lvl="1"/>
            <a:r>
              <a:rPr lang="en-US" dirty="0" smtClean="0"/>
              <a:t>All the energy is consumed by listening for a packet to receive</a:t>
            </a:r>
          </a:p>
          <a:p>
            <a:pPr lvl="1">
              <a:buFontTx/>
              <a:buNone/>
            </a:pPr>
            <a:r>
              <a:rPr lang="en-US" dirty="0" smtClean="0"/>
              <a:t>=</a:t>
            </a:r>
            <a:r>
              <a:rPr lang="en-US" dirty="0"/>
              <a:t>&gt; Turn radio on only when there is something to hear</a:t>
            </a:r>
          </a:p>
          <a:p>
            <a:r>
              <a:rPr lang="en-US" dirty="0">
                <a:solidFill>
                  <a:srgbClr val="3366FF"/>
                </a:solidFill>
              </a:rPr>
              <a:t>Reliable routing on Low-Power &amp; </a:t>
            </a:r>
            <a:r>
              <a:rPr lang="en-US" dirty="0" err="1">
                <a:solidFill>
                  <a:srgbClr val="3366FF"/>
                </a:solidFill>
              </a:rPr>
              <a:t>Lossy</a:t>
            </a:r>
            <a:r>
              <a:rPr lang="en-US" dirty="0">
                <a:solidFill>
                  <a:srgbClr val="3366FF"/>
                </a:solidFill>
              </a:rPr>
              <a:t> Links</a:t>
            </a:r>
          </a:p>
          <a:p>
            <a:pPr lvl="1"/>
            <a:r>
              <a:rPr lang="en-US" dirty="0"/>
              <a:t>Power, Range, Obstructions =&gt; multi-hop</a:t>
            </a:r>
          </a:p>
          <a:p>
            <a:pPr lvl="1"/>
            <a:r>
              <a:rPr lang="en-US" dirty="0"/>
              <a:t>Always at edge of SNR</a:t>
            </a:r>
            <a:r>
              <a:rPr lang="en-US" dirty="0" smtClean="0"/>
              <a:t>     </a:t>
            </a:r>
            <a:r>
              <a:rPr lang="en-US" dirty="0" smtClean="0"/>
              <a:t> =&gt; </a:t>
            </a:r>
            <a:r>
              <a:rPr lang="en-US" dirty="0"/>
              <a:t>loss</a:t>
            </a:r>
            <a:r>
              <a:rPr lang="en-US" dirty="0" smtClean="0"/>
              <a:t> is common</a:t>
            </a:r>
          </a:p>
          <a:p>
            <a:pPr lvl="1">
              <a:buFontTx/>
              <a:buNone/>
            </a:pPr>
            <a:r>
              <a:rPr lang="en-US" dirty="0"/>
              <a:t>=&gt; monitoring, retransmission, and local rerouting</a:t>
            </a:r>
          </a:p>
          <a:p>
            <a:r>
              <a:rPr lang="en-US" dirty="0">
                <a:solidFill>
                  <a:srgbClr val="3366FF"/>
                </a:solidFill>
              </a:rPr>
              <a:t>Trickle – don’t flood  </a:t>
            </a:r>
            <a:r>
              <a:rPr lang="en-US" dirty="0"/>
              <a:t>(</a:t>
            </a:r>
            <a:r>
              <a:rPr lang="en-US" dirty="0" err="1"/>
              <a:t>tx</a:t>
            </a:r>
            <a:r>
              <a:rPr lang="en-US" dirty="0"/>
              <a:t> rate &lt; 1/density, and &lt; info change)</a:t>
            </a:r>
          </a:p>
          <a:p>
            <a:pPr lvl="1"/>
            <a:r>
              <a:rPr lang="en-US" dirty="0"/>
              <a:t>Connectivity is determined by physical points of interest, not network designer.</a:t>
            </a:r>
            <a:r>
              <a:rPr lang="en-US" dirty="0" smtClean="0"/>
              <a:t> </a:t>
            </a:r>
          </a:p>
          <a:p>
            <a:pPr lvl="1"/>
            <a:r>
              <a:rPr lang="en-US" dirty="0"/>
              <a:t>never naively respond to a broadcast</a:t>
            </a:r>
          </a:p>
          <a:p>
            <a:pPr lvl="1"/>
            <a:r>
              <a:rPr lang="en-US" dirty="0"/>
              <a:t>re-broadcast very very </a:t>
            </a:r>
            <a:r>
              <a:rPr lang="en-US" dirty="0" smtClean="0"/>
              <a:t>politely</a:t>
            </a:r>
            <a:endParaRPr lang="en-US" dirty="0"/>
          </a:p>
        </p:txBody>
      </p:sp>
    </p:spTree>
    <p:extLst>
      <p:ext uri="{BB962C8B-B14F-4D97-AF65-F5344CB8AC3E}">
        <p14:creationId xmlns:p14="http://schemas.microsoft.com/office/powerpoint/2010/main" val="22263626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61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616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616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616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7616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616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616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7616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616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616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616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76163">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6163">
                                            <p:txEl>
                                              <p:pRg st="12" end="1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6163">
                                            <p:txEl>
                                              <p:pRg st="13" end="1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7616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616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609600" y="1271954"/>
            <a:ext cx="3429000" cy="3604846"/>
            <a:chOff x="0" y="0"/>
            <a:chExt cx="2720" cy="2792"/>
          </a:xfrm>
        </p:grpSpPr>
        <p:sp>
          <p:nvSpPr>
            <p:cNvPr id="405507" name="AutoShape 3"/>
            <p:cNvSpPr>
              <a:spLocks/>
            </p:cNvSpPr>
            <p:nvPr/>
          </p:nvSpPr>
          <p:spPr bwMode="auto">
            <a:xfrm>
              <a:off x="0" y="0"/>
              <a:ext cx="2720" cy="2792"/>
            </a:xfrm>
            <a:prstGeom prst="roundRect">
              <a:avLst>
                <a:gd name="adj" fmla="val 4407"/>
              </a:avLst>
            </a:prstGeom>
            <a:gradFill rotWithShape="0">
              <a:gsLst>
                <a:gs pos="0">
                  <a:srgbClr val="FFFFFF"/>
                </a:gs>
                <a:gs pos="100000">
                  <a:srgbClr val="004080"/>
                </a:gs>
              </a:gsLst>
              <a:lin ang="5400000" scaled="1"/>
            </a:gradFill>
            <a:ln w="25400">
              <a:solidFill>
                <a:srgbClr val="011706"/>
              </a:solidFill>
              <a:round/>
              <a:headEnd/>
              <a:tailEnd/>
            </a:ln>
            <a:effectLst>
              <a:outerShdw blurRad="127000" dist="76199" dir="2700000" algn="ctr" rotWithShape="0">
                <a:schemeClr val="bg2">
                  <a:alpha val="75000"/>
                </a:schemeClr>
              </a:outerShdw>
            </a:effectLst>
          </p:spPr>
          <p:txBody>
            <a:bodyPr lIns="0" tIns="0" rIns="0" bIns="0">
              <a:prstTxWarp prst="textNoShape">
                <a:avLst/>
              </a:prstTxWarp>
            </a:bodyPr>
            <a:lstStyle/>
            <a:p>
              <a:endParaRPr lang="en-US"/>
            </a:p>
          </p:txBody>
        </p:sp>
        <p:pic>
          <p:nvPicPr>
            <p:cNvPr id="405508" name="Picture 4"/>
            <p:cNvPicPr>
              <a:picLocks noChangeAspect="1" noChangeArrowheads="1"/>
            </p:cNvPicPr>
            <p:nvPr/>
          </p:nvPicPr>
          <p:blipFill>
            <a:blip r:embed="rId3"/>
            <a:srcRect/>
            <a:stretch>
              <a:fillRect/>
            </a:stretch>
          </p:blipFill>
          <p:spPr bwMode="auto">
            <a:xfrm>
              <a:off x="96" y="120"/>
              <a:ext cx="2523" cy="1544"/>
            </a:xfrm>
            <a:prstGeom prst="rect">
              <a:avLst/>
            </a:prstGeom>
            <a:noFill/>
            <a:ln w="12700">
              <a:solidFill>
                <a:srgbClr val="011706"/>
              </a:solidFill>
              <a:miter lim="800000"/>
              <a:headEnd/>
              <a:tailEnd/>
            </a:ln>
            <a:effectLst>
              <a:outerShdw blurRad="127000" dist="76199" dir="2700000" algn="ctr" rotWithShape="0">
                <a:schemeClr val="bg2">
                  <a:alpha val="75000"/>
                </a:schemeClr>
              </a:outerShdw>
            </a:effectLst>
          </p:spPr>
        </p:pic>
      </p:grpSp>
      <p:sp>
        <p:nvSpPr>
          <p:cNvPr id="405704" name="Rectangle 200"/>
          <p:cNvSpPr>
            <a:spLocks noGrp="1" noChangeArrowheads="1"/>
          </p:cNvSpPr>
          <p:nvPr>
            <p:ph type="title"/>
          </p:nvPr>
        </p:nvSpPr>
        <p:spPr>
          <a:xfrm>
            <a:off x="610119" y="0"/>
            <a:ext cx="7767118" cy="895350"/>
          </a:xfrm>
        </p:spPr>
        <p:txBody>
          <a:bodyPr>
            <a:normAutofit/>
          </a:bodyPr>
          <a:lstStyle/>
          <a:p>
            <a:r>
              <a:rPr lang="en-US" dirty="0" smtClean="0"/>
              <a:t>Internet of Every Thing – </a:t>
            </a:r>
            <a:r>
              <a:rPr lang="en-US" sz="3200" dirty="0" smtClean="0"/>
              <a:t>Realized 2008</a:t>
            </a:r>
            <a:endParaRPr lang="en-US" dirty="0"/>
          </a:p>
        </p:txBody>
      </p:sp>
      <p:sp>
        <p:nvSpPr>
          <p:cNvPr id="405705" name="Rectangle 201"/>
          <p:cNvSpPr>
            <a:spLocks noGrp="1" noChangeArrowheads="1"/>
          </p:cNvSpPr>
          <p:nvPr>
            <p:ph type="body" idx="1"/>
          </p:nvPr>
        </p:nvSpPr>
        <p:spPr>
          <a:xfrm>
            <a:off x="0" y="5332307"/>
            <a:ext cx="4191000" cy="1052513"/>
          </a:xfrm>
        </p:spPr>
        <p:txBody>
          <a:bodyPr>
            <a:noAutofit/>
          </a:bodyPr>
          <a:lstStyle/>
          <a:p>
            <a:r>
              <a:rPr lang="en-US" sz="2400" dirty="0"/>
              <a:t>Footprint, power, packet size, &amp; </a:t>
            </a:r>
            <a:r>
              <a:rPr lang="en-US" sz="2400" dirty="0" smtClean="0"/>
              <a:t>bandwidth</a:t>
            </a:r>
          </a:p>
          <a:p>
            <a:r>
              <a:rPr lang="en-US" sz="2400" dirty="0" smtClean="0"/>
              <a:t>Open version 27k / 4.6k</a:t>
            </a:r>
            <a:endParaRPr lang="en-US" sz="2400" dirty="0"/>
          </a:p>
        </p:txBody>
      </p:sp>
      <p:graphicFrame>
        <p:nvGraphicFramePr>
          <p:cNvPr id="405510" name="Group 6"/>
          <p:cNvGraphicFramePr>
            <a:graphicFrameLocks noGrp="1"/>
          </p:cNvGraphicFramePr>
          <p:nvPr>
            <p:extLst/>
          </p:nvPr>
        </p:nvGraphicFramePr>
        <p:xfrm>
          <a:off x="4527550" y="1023938"/>
          <a:ext cx="4224338" cy="4973640"/>
        </p:xfrm>
        <a:graphic>
          <a:graphicData uri="http://schemas.openxmlformats.org/drawingml/2006/table">
            <a:tbl>
              <a:tblPr/>
              <a:tblGrid>
                <a:gridCol w="2219325"/>
                <a:gridCol w="1001713"/>
                <a:gridCol w="1003300"/>
              </a:tblGrid>
              <a:tr h="309563">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endParaRPr kumimoji="0" lang="en-US" sz="900" b="0" i="0" u="none" strike="noStrike" cap="none" normalizeH="0" baseline="0">
                        <a:ln>
                          <a:noFill/>
                        </a:ln>
                        <a:solidFill>
                          <a:schemeClr val="tx1"/>
                        </a:solidFill>
                        <a:effectLst/>
                        <a:latin typeface="Arial"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76200" cap="flat" cmpd="sng" algn="ctr">
                      <a:solidFill>
                        <a:srgbClr val="FF6666"/>
                      </a:solidFill>
                      <a:prstDash val="solid"/>
                      <a:round/>
                      <a:headEnd type="none" w="med" len="med"/>
                      <a:tailEnd type="none" w="med" len="med"/>
                    </a:lnB>
                    <a:lnTlToBr>
                      <a:noFill/>
                    </a:lnTlToBr>
                    <a:lnBlToTr>
                      <a:noFill/>
                    </a:lnBlToTr>
                    <a:solidFill>
                      <a:srgbClr val="7F7F7F">
                        <a:alpha val="49803"/>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dirty="0">
                          <a:ln>
                            <a:noFill/>
                          </a:ln>
                          <a:solidFill>
                            <a:srgbClr val="FFFFFF"/>
                          </a:solidFill>
                          <a:effectLst/>
                          <a:latin typeface="Arial" charset="0"/>
                        </a:rPr>
                        <a:t>ROM</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76200" cap="flat" cmpd="sng" algn="ctr">
                      <a:solidFill>
                        <a:srgbClr val="FF6666"/>
                      </a:solidFill>
                      <a:prstDash val="solid"/>
                      <a:round/>
                      <a:headEnd type="none" w="med" len="med"/>
                      <a:tailEnd type="none" w="med" len="med"/>
                    </a:lnB>
                    <a:lnTlToBr>
                      <a:noFill/>
                    </a:lnTlToBr>
                    <a:lnBlToTr>
                      <a:noFill/>
                    </a:lnBlToTr>
                    <a:solidFill>
                      <a:srgbClr val="7F7F7F">
                        <a:alpha val="49803"/>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dirty="0">
                          <a:ln>
                            <a:noFill/>
                          </a:ln>
                          <a:solidFill>
                            <a:srgbClr val="FFFFFF"/>
                          </a:solidFill>
                          <a:effectLst/>
                          <a:latin typeface="Arial" charset="0"/>
                        </a:rPr>
                        <a:t>RAM</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76200" cap="flat" cmpd="sng" algn="ctr">
                      <a:solidFill>
                        <a:srgbClr val="FF6666"/>
                      </a:solidFill>
                      <a:prstDash val="solid"/>
                      <a:round/>
                      <a:headEnd type="none" w="med" len="med"/>
                      <a:tailEnd type="none" w="med" len="med"/>
                    </a:lnB>
                    <a:lnTlToBr>
                      <a:noFill/>
                    </a:lnTlToBr>
                    <a:lnBlToTr>
                      <a:noFill/>
                    </a:lnBlToTr>
                    <a:solidFill>
                      <a:srgbClr val="7F7F7F">
                        <a:alpha val="49803"/>
                      </a:srgbClr>
                    </a:solidFill>
                  </a:tcPr>
                </a:tc>
              </a:tr>
              <a:tr h="312738">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200" b="1" i="0" u="none" strike="noStrike" cap="none" normalizeH="0" baseline="0" dirty="0">
                          <a:ln>
                            <a:noFill/>
                          </a:ln>
                          <a:solidFill>
                            <a:schemeClr val="tx1"/>
                          </a:solidFill>
                          <a:effectLst/>
                          <a:latin typeface="Arial" charset="0"/>
                        </a:rPr>
                        <a:t>CC2420 Driver</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76200" cap="flat" cmpd="sng" algn="ctr">
                      <a:solidFill>
                        <a:srgbClr val="FF6666"/>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7F7F7F">
                        <a:alpha val="49803"/>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dirty="0">
                          <a:ln>
                            <a:noFill/>
                          </a:ln>
                          <a:solidFill>
                            <a:srgbClr val="FFFF00"/>
                          </a:solidFill>
                          <a:effectLst/>
                          <a:latin typeface="Arial" charset="0"/>
                        </a:rPr>
                        <a:t>3149</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76200" cap="flat" cmpd="sng" algn="ctr">
                      <a:solidFill>
                        <a:srgbClr val="FF6666"/>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dirty="0">
                          <a:ln>
                            <a:noFill/>
                          </a:ln>
                          <a:solidFill>
                            <a:srgbClr val="FFFF00"/>
                          </a:solidFill>
                          <a:effectLst/>
                          <a:latin typeface="Arial" charset="0"/>
                        </a:rPr>
                        <a:t>272</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76200" cap="flat" cmpd="sng" algn="ctr">
                      <a:solidFill>
                        <a:srgbClr val="FF6666"/>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1"/>
                    </a:solidFill>
                  </a:tcPr>
                </a:tc>
              </a:tr>
              <a:tr h="279400">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200" b="1" i="0" u="none" strike="noStrike" cap="none" normalizeH="0" baseline="0">
                          <a:ln>
                            <a:noFill/>
                          </a:ln>
                          <a:solidFill>
                            <a:schemeClr val="tx1"/>
                          </a:solidFill>
                          <a:effectLst/>
                          <a:latin typeface="Arial" charset="0"/>
                        </a:rPr>
                        <a:t>802.15.4 Encryption</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7F7F7F">
                        <a:alpha val="49803"/>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dirty="0">
                          <a:ln>
                            <a:noFill/>
                          </a:ln>
                          <a:solidFill>
                            <a:srgbClr val="FFFF00"/>
                          </a:solidFill>
                          <a:effectLst/>
                          <a:latin typeface="Arial" charset="0"/>
                        </a:rPr>
                        <a:t>1194</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dirty="0">
                          <a:ln>
                            <a:noFill/>
                          </a:ln>
                          <a:solidFill>
                            <a:srgbClr val="FFFF00"/>
                          </a:solidFill>
                          <a:effectLst/>
                          <a:latin typeface="Arial" charset="0"/>
                        </a:rPr>
                        <a:t>101</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1"/>
                    </a:solidFill>
                  </a:tcPr>
                </a:tc>
              </a:tr>
              <a:tr h="279400">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200" b="1" i="0" u="none" strike="noStrike" cap="none" normalizeH="0" baseline="0">
                          <a:ln>
                            <a:noFill/>
                          </a:ln>
                          <a:solidFill>
                            <a:schemeClr val="tx1"/>
                          </a:solidFill>
                          <a:effectLst/>
                          <a:latin typeface="Arial" charset="0"/>
                        </a:rPr>
                        <a:t>Media Access Control</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7F7F7F">
                        <a:alpha val="49803"/>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dirty="0">
                          <a:ln>
                            <a:noFill/>
                          </a:ln>
                          <a:solidFill>
                            <a:srgbClr val="FFFF00"/>
                          </a:solidFill>
                          <a:effectLst/>
                          <a:latin typeface="Arial" charset="0"/>
                        </a:rPr>
                        <a:t>330</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a:ln>
                            <a:noFill/>
                          </a:ln>
                          <a:solidFill>
                            <a:srgbClr val="FFFF00"/>
                          </a:solidFill>
                          <a:effectLst/>
                          <a:latin typeface="Arial" charset="0"/>
                        </a:rPr>
                        <a:t>9</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1"/>
                    </a:solidFill>
                  </a:tcPr>
                </a:tc>
              </a:tr>
              <a:tr h="311150">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200" b="1" i="0" u="none" strike="noStrike" cap="none" normalizeH="0" baseline="0">
                          <a:ln>
                            <a:noFill/>
                          </a:ln>
                          <a:solidFill>
                            <a:schemeClr val="tx1"/>
                          </a:solidFill>
                          <a:effectLst/>
                          <a:latin typeface="Arial" charset="0"/>
                        </a:rPr>
                        <a:t>Media Management Control</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76200" cap="flat" cmpd="sng" algn="ctr">
                      <a:solidFill>
                        <a:srgbClr val="FF6666"/>
                      </a:solidFill>
                      <a:prstDash val="solid"/>
                      <a:round/>
                      <a:headEnd type="none" w="med" len="med"/>
                      <a:tailEnd type="none" w="med" len="med"/>
                    </a:lnB>
                    <a:lnTlToBr>
                      <a:noFill/>
                    </a:lnTlToBr>
                    <a:lnBlToTr>
                      <a:noFill/>
                    </a:lnBlToTr>
                    <a:solidFill>
                      <a:srgbClr val="7F7F7F">
                        <a:alpha val="49803"/>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a:ln>
                            <a:noFill/>
                          </a:ln>
                          <a:solidFill>
                            <a:srgbClr val="FFFF00"/>
                          </a:solidFill>
                          <a:effectLst/>
                          <a:latin typeface="Arial" charset="0"/>
                        </a:rPr>
                        <a:t>1348</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76200" cap="flat" cmpd="sng" algn="ctr">
                      <a:solidFill>
                        <a:srgbClr val="FF6666"/>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dirty="0">
                          <a:ln>
                            <a:noFill/>
                          </a:ln>
                          <a:solidFill>
                            <a:srgbClr val="FFFF00"/>
                          </a:solidFill>
                          <a:effectLst/>
                          <a:latin typeface="Arial" charset="0"/>
                        </a:rPr>
                        <a:t>20</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76200" cap="flat" cmpd="sng" algn="ctr">
                      <a:solidFill>
                        <a:srgbClr val="FF6666"/>
                      </a:solidFill>
                      <a:prstDash val="solid"/>
                      <a:round/>
                      <a:headEnd type="none" w="med" len="med"/>
                      <a:tailEnd type="none" w="med" len="med"/>
                    </a:lnB>
                    <a:lnTlToBr>
                      <a:noFill/>
                    </a:lnTlToBr>
                    <a:lnBlToTr>
                      <a:noFill/>
                    </a:lnBlToTr>
                    <a:solidFill>
                      <a:schemeClr val="accent1"/>
                    </a:solidFill>
                  </a:tcPr>
                </a:tc>
              </a:tr>
              <a:tr h="311150">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200" b="1" i="0" u="none" strike="noStrike" cap="none" normalizeH="0" baseline="0">
                          <a:ln>
                            <a:noFill/>
                          </a:ln>
                          <a:solidFill>
                            <a:schemeClr val="tx1"/>
                          </a:solidFill>
                          <a:effectLst/>
                          <a:latin typeface="Arial" charset="0"/>
                        </a:rPr>
                        <a:t>6LoWPAN + IPv6</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76200" cap="flat" cmpd="sng" algn="ctr">
                      <a:solidFill>
                        <a:srgbClr val="FF6666"/>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7F7F7F">
                        <a:alpha val="49803"/>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a:ln>
                            <a:noFill/>
                          </a:ln>
                          <a:solidFill>
                            <a:srgbClr val="FFFF00"/>
                          </a:solidFill>
                          <a:effectLst/>
                          <a:latin typeface="Arial" charset="0"/>
                        </a:rPr>
                        <a:t>2550</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76200" cap="flat" cmpd="sng" algn="ctr">
                      <a:solidFill>
                        <a:srgbClr val="FF6666"/>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a:ln>
                            <a:noFill/>
                          </a:ln>
                          <a:solidFill>
                            <a:srgbClr val="FFFF00"/>
                          </a:solidFill>
                          <a:effectLst/>
                          <a:latin typeface="Arial" charset="0"/>
                        </a:rPr>
                        <a:t>0</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76200" cap="flat" cmpd="sng" algn="ctr">
                      <a:solidFill>
                        <a:srgbClr val="FF6666"/>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1"/>
                    </a:solidFill>
                  </a:tcPr>
                </a:tc>
              </a:tr>
              <a:tr h="279400">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200" b="1" i="0" u="none" strike="noStrike" cap="none" normalizeH="0" baseline="0">
                          <a:ln>
                            <a:noFill/>
                          </a:ln>
                          <a:solidFill>
                            <a:schemeClr val="tx1"/>
                          </a:solidFill>
                          <a:effectLst/>
                          <a:latin typeface="Arial" charset="0"/>
                        </a:rPr>
                        <a:t>Checksums</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7F7F7F">
                        <a:alpha val="49803"/>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a:ln>
                            <a:noFill/>
                          </a:ln>
                          <a:solidFill>
                            <a:srgbClr val="FFFF00"/>
                          </a:solidFill>
                          <a:effectLst/>
                          <a:latin typeface="Arial" charset="0"/>
                        </a:rPr>
                        <a:t>134</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dirty="0">
                          <a:ln>
                            <a:noFill/>
                          </a:ln>
                          <a:solidFill>
                            <a:srgbClr val="FFFF00"/>
                          </a:solidFill>
                          <a:effectLst/>
                          <a:latin typeface="Arial" charset="0"/>
                        </a:rPr>
                        <a:t>0</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1"/>
                    </a:solidFill>
                  </a:tcPr>
                </a:tc>
              </a:tr>
              <a:tr h="279400">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200" b="1" i="0" u="none" strike="noStrike" cap="none" normalizeH="0" baseline="0">
                          <a:ln>
                            <a:noFill/>
                          </a:ln>
                          <a:solidFill>
                            <a:schemeClr val="tx1"/>
                          </a:solidFill>
                          <a:effectLst/>
                          <a:latin typeface="Arial" charset="0"/>
                        </a:rPr>
                        <a:t>SLAAC</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7F7F7F">
                        <a:alpha val="49803"/>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a:ln>
                            <a:noFill/>
                          </a:ln>
                          <a:solidFill>
                            <a:srgbClr val="FFFF00"/>
                          </a:solidFill>
                          <a:effectLst/>
                          <a:latin typeface="Arial" charset="0"/>
                        </a:rPr>
                        <a:t>216</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dirty="0">
                          <a:ln>
                            <a:noFill/>
                          </a:ln>
                          <a:solidFill>
                            <a:srgbClr val="FFFF00"/>
                          </a:solidFill>
                          <a:effectLst/>
                          <a:latin typeface="Arial" charset="0"/>
                        </a:rPr>
                        <a:t>32</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1"/>
                    </a:solidFill>
                  </a:tcPr>
                </a:tc>
              </a:tr>
              <a:tr h="279400">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200" b="1" i="0" u="none" strike="noStrike" cap="none" normalizeH="0" baseline="0">
                          <a:ln>
                            <a:noFill/>
                          </a:ln>
                          <a:solidFill>
                            <a:schemeClr val="tx1"/>
                          </a:solidFill>
                          <a:effectLst/>
                          <a:latin typeface="Arial" charset="0"/>
                        </a:rPr>
                        <a:t>DHCPv6 Client</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7F7F7F">
                        <a:alpha val="49803"/>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a:ln>
                            <a:noFill/>
                          </a:ln>
                          <a:solidFill>
                            <a:srgbClr val="FFFF00"/>
                          </a:solidFill>
                          <a:effectLst/>
                          <a:latin typeface="Arial" charset="0"/>
                        </a:rPr>
                        <a:t>212</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dirty="0">
                          <a:ln>
                            <a:noFill/>
                          </a:ln>
                          <a:solidFill>
                            <a:srgbClr val="FFFF00"/>
                          </a:solidFill>
                          <a:effectLst/>
                          <a:latin typeface="Arial" charset="0"/>
                        </a:rPr>
                        <a:t>3</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1"/>
                    </a:solidFill>
                  </a:tcPr>
                </a:tc>
              </a:tr>
              <a:tr h="279400">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200" b="1" i="0" u="none" strike="noStrike" cap="none" normalizeH="0" baseline="0">
                          <a:ln>
                            <a:noFill/>
                          </a:ln>
                          <a:solidFill>
                            <a:schemeClr val="tx1"/>
                          </a:solidFill>
                          <a:effectLst/>
                          <a:latin typeface="Arial" charset="0"/>
                        </a:rPr>
                        <a:t>DHCPv6 Proxy</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7F7F7F">
                        <a:alpha val="49803"/>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a:ln>
                            <a:noFill/>
                          </a:ln>
                          <a:solidFill>
                            <a:srgbClr val="FFFF00"/>
                          </a:solidFill>
                          <a:effectLst/>
                          <a:latin typeface="Arial" charset="0"/>
                        </a:rPr>
                        <a:t>104</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dirty="0">
                          <a:ln>
                            <a:noFill/>
                          </a:ln>
                          <a:solidFill>
                            <a:srgbClr val="FFFF00"/>
                          </a:solidFill>
                          <a:effectLst/>
                          <a:latin typeface="Arial" charset="0"/>
                        </a:rPr>
                        <a:t>2</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1"/>
                    </a:solidFill>
                  </a:tcPr>
                </a:tc>
              </a:tr>
              <a:tr h="279400">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200" b="1" i="0" u="none" strike="noStrike" cap="none" normalizeH="0" baseline="0">
                          <a:ln>
                            <a:noFill/>
                          </a:ln>
                          <a:solidFill>
                            <a:schemeClr val="tx1"/>
                          </a:solidFill>
                          <a:effectLst/>
                          <a:latin typeface="Arial" charset="0"/>
                        </a:rPr>
                        <a:t>ICMPv6</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7F7F7F">
                        <a:alpha val="49803"/>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a:ln>
                            <a:noFill/>
                          </a:ln>
                          <a:solidFill>
                            <a:srgbClr val="FFFF00"/>
                          </a:solidFill>
                          <a:effectLst/>
                          <a:latin typeface="Arial" charset="0"/>
                        </a:rPr>
                        <a:t>522</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dirty="0">
                          <a:ln>
                            <a:noFill/>
                          </a:ln>
                          <a:solidFill>
                            <a:srgbClr val="FFFF00"/>
                          </a:solidFill>
                          <a:effectLst/>
                          <a:latin typeface="Arial" charset="0"/>
                        </a:rPr>
                        <a:t>0</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1"/>
                    </a:solidFill>
                  </a:tcPr>
                </a:tc>
              </a:tr>
              <a:tr h="279400">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200" b="1" i="0" u="none" strike="noStrike" cap="none" normalizeH="0" baseline="0">
                          <a:ln>
                            <a:noFill/>
                          </a:ln>
                          <a:solidFill>
                            <a:schemeClr val="tx1"/>
                          </a:solidFill>
                          <a:effectLst/>
                          <a:latin typeface="Arial" charset="0"/>
                        </a:rPr>
                        <a:t>Unicast Forwarder</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7F7F7F">
                        <a:alpha val="49803"/>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a:ln>
                            <a:noFill/>
                          </a:ln>
                          <a:solidFill>
                            <a:srgbClr val="FFFF00"/>
                          </a:solidFill>
                          <a:effectLst/>
                          <a:latin typeface="Arial" charset="0"/>
                        </a:rPr>
                        <a:t>1158</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dirty="0">
                          <a:ln>
                            <a:noFill/>
                          </a:ln>
                          <a:solidFill>
                            <a:srgbClr val="FFFF00"/>
                          </a:solidFill>
                          <a:effectLst/>
                          <a:latin typeface="Arial" charset="0"/>
                        </a:rPr>
                        <a:t>451</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1"/>
                    </a:solidFill>
                  </a:tcPr>
                </a:tc>
              </a:tr>
              <a:tr h="280988">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200" b="1" i="0" u="none" strike="noStrike" cap="none" normalizeH="0" baseline="0">
                          <a:ln>
                            <a:noFill/>
                          </a:ln>
                          <a:solidFill>
                            <a:schemeClr val="tx1"/>
                          </a:solidFill>
                          <a:effectLst/>
                          <a:latin typeface="Arial" charset="0"/>
                        </a:rPr>
                        <a:t>Multicast Forwarder</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7F7F7F">
                        <a:alpha val="49803"/>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a:ln>
                            <a:noFill/>
                          </a:ln>
                          <a:solidFill>
                            <a:srgbClr val="FFFF00"/>
                          </a:solidFill>
                          <a:effectLst/>
                          <a:latin typeface="Arial" charset="0"/>
                        </a:rPr>
                        <a:t>352</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dirty="0">
                          <a:ln>
                            <a:noFill/>
                          </a:ln>
                          <a:solidFill>
                            <a:srgbClr val="FFFF00"/>
                          </a:solidFill>
                          <a:effectLst/>
                          <a:latin typeface="Arial" charset="0"/>
                        </a:rPr>
                        <a:t>4</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1"/>
                    </a:solidFill>
                  </a:tcPr>
                </a:tc>
              </a:tr>
              <a:tr h="277813">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200" b="1" i="0" u="none" strike="noStrike" cap="none" normalizeH="0" baseline="0" dirty="0">
                          <a:ln>
                            <a:noFill/>
                          </a:ln>
                          <a:solidFill>
                            <a:schemeClr val="tx1"/>
                          </a:solidFill>
                          <a:effectLst/>
                          <a:latin typeface="Arial" charset="0"/>
                        </a:rPr>
                        <a:t>Message Buffers</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7F7F7F">
                        <a:alpha val="49803"/>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a:ln>
                            <a:noFill/>
                          </a:ln>
                          <a:solidFill>
                            <a:srgbClr val="FFFF00"/>
                          </a:solidFill>
                          <a:effectLst/>
                          <a:latin typeface="Arial" charset="0"/>
                        </a:rPr>
                        <a:t>0</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dirty="0">
                          <a:ln>
                            <a:noFill/>
                          </a:ln>
                          <a:solidFill>
                            <a:srgbClr val="FFFF00"/>
                          </a:solidFill>
                          <a:effectLst/>
                          <a:latin typeface="Arial" charset="0"/>
                        </a:rPr>
                        <a:t>2048</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1"/>
                    </a:solidFill>
                  </a:tcPr>
                </a:tc>
              </a:tr>
              <a:tr h="312738">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200" b="1" i="0" u="none" strike="noStrike" cap="none" normalizeH="0" baseline="0">
                          <a:ln>
                            <a:noFill/>
                          </a:ln>
                          <a:solidFill>
                            <a:schemeClr val="tx1"/>
                          </a:solidFill>
                          <a:effectLst/>
                          <a:latin typeface="Arial" charset="0"/>
                        </a:rPr>
                        <a:t>Router</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76200" cap="flat" cmpd="sng" algn="ctr">
                      <a:solidFill>
                        <a:srgbClr val="FF6666"/>
                      </a:solidFill>
                      <a:prstDash val="solid"/>
                      <a:round/>
                      <a:headEnd type="none" w="med" len="med"/>
                      <a:tailEnd type="none" w="med" len="med"/>
                    </a:lnB>
                    <a:lnTlToBr>
                      <a:noFill/>
                    </a:lnTlToBr>
                    <a:lnBlToTr>
                      <a:noFill/>
                    </a:lnBlToTr>
                    <a:solidFill>
                      <a:srgbClr val="7F7F7F">
                        <a:alpha val="49803"/>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a:ln>
                            <a:noFill/>
                          </a:ln>
                          <a:solidFill>
                            <a:srgbClr val="FFFF00"/>
                          </a:solidFill>
                          <a:effectLst/>
                          <a:latin typeface="Arial" charset="0"/>
                        </a:rPr>
                        <a:t>2050</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76200" cap="flat" cmpd="sng" algn="ctr">
                      <a:solidFill>
                        <a:srgbClr val="FF6666"/>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dirty="0">
                          <a:ln>
                            <a:noFill/>
                          </a:ln>
                          <a:solidFill>
                            <a:srgbClr val="FFFF00"/>
                          </a:solidFill>
                          <a:effectLst/>
                          <a:latin typeface="Arial" charset="0"/>
                        </a:rPr>
                        <a:t>106</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76200" cap="flat" cmpd="sng" algn="ctr">
                      <a:solidFill>
                        <a:srgbClr val="FF6666"/>
                      </a:solidFill>
                      <a:prstDash val="solid"/>
                      <a:round/>
                      <a:headEnd type="none" w="med" len="med"/>
                      <a:tailEnd type="none" w="med" len="med"/>
                    </a:lnB>
                    <a:lnTlToBr>
                      <a:noFill/>
                    </a:lnTlToBr>
                    <a:lnBlToTr>
                      <a:noFill/>
                    </a:lnBlToTr>
                    <a:solidFill>
                      <a:schemeClr val="accent1"/>
                    </a:solidFill>
                  </a:tcPr>
                </a:tc>
              </a:tr>
              <a:tr h="311150">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200" b="1" i="0" u="none" strike="noStrike" cap="none" normalizeH="0" baseline="0">
                          <a:ln>
                            <a:noFill/>
                          </a:ln>
                          <a:solidFill>
                            <a:schemeClr val="tx1"/>
                          </a:solidFill>
                          <a:effectLst/>
                          <a:latin typeface="Arial" charset="0"/>
                        </a:rPr>
                        <a:t>UDP</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76200" cap="flat" cmpd="sng" algn="ctr">
                      <a:solidFill>
                        <a:srgbClr val="FF6666"/>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7F7F7F">
                        <a:alpha val="49803"/>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a:ln>
                            <a:noFill/>
                          </a:ln>
                          <a:solidFill>
                            <a:srgbClr val="FFFF00"/>
                          </a:solidFill>
                          <a:effectLst/>
                          <a:latin typeface="Arial" charset="0"/>
                        </a:rPr>
                        <a:t>450</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76200" cap="flat" cmpd="sng" algn="ctr">
                      <a:solidFill>
                        <a:srgbClr val="FF6666"/>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dirty="0">
                          <a:ln>
                            <a:noFill/>
                          </a:ln>
                          <a:solidFill>
                            <a:srgbClr val="FFFF00"/>
                          </a:solidFill>
                          <a:effectLst/>
                          <a:latin typeface="Arial" charset="0"/>
                        </a:rPr>
                        <a:t>6</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76200" cap="flat" cmpd="sng" algn="ctr">
                      <a:solidFill>
                        <a:srgbClr val="FF6666"/>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1"/>
                    </a:solidFill>
                  </a:tcPr>
                </a:tc>
              </a:tr>
              <a:tr h="311150">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200" b="1" i="0" u="none" strike="noStrike" cap="none" normalizeH="0" baseline="0" dirty="0">
                          <a:ln>
                            <a:noFill/>
                          </a:ln>
                          <a:solidFill>
                            <a:schemeClr val="tx1"/>
                          </a:solidFill>
                          <a:effectLst/>
                          <a:latin typeface="Arial" charset="0"/>
                        </a:rPr>
                        <a:t>TCP</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76200" cap="flat" cmpd="sng" algn="ctr">
                      <a:solidFill>
                        <a:srgbClr val="FF6666"/>
                      </a:solidFill>
                      <a:prstDash val="solid"/>
                      <a:round/>
                      <a:headEnd type="none" w="med" len="med"/>
                      <a:tailEnd type="none" w="med" len="med"/>
                    </a:lnB>
                    <a:lnTlToBr>
                      <a:noFill/>
                    </a:lnTlToBr>
                    <a:lnBlToTr>
                      <a:noFill/>
                    </a:lnBlToTr>
                    <a:solidFill>
                      <a:srgbClr val="7F7F7F">
                        <a:alpha val="49803"/>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a:ln>
                            <a:noFill/>
                          </a:ln>
                          <a:solidFill>
                            <a:srgbClr val="FFFF00"/>
                          </a:solidFill>
                          <a:effectLst/>
                          <a:latin typeface="Arial" charset="0"/>
                        </a:rPr>
                        <a:t>1674</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76200" cap="flat" cmpd="sng" algn="ctr">
                      <a:solidFill>
                        <a:srgbClr val="FF6666"/>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400" b="1" i="0" u="none" strike="noStrike" cap="none" normalizeH="0" baseline="0" dirty="0">
                          <a:ln>
                            <a:noFill/>
                          </a:ln>
                          <a:solidFill>
                            <a:srgbClr val="FFFF00"/>
                          </a:solidFill>
                          <a:effectLst/>
                          <a:latin typeface="Arial" charset="0"/>
                        </a:rPr>
                        <a:t>50</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76200" cap="flat" cmpd="sng" algn="ctr">
                      <a:solidFill>
                        <a:srgbClr val="FF6666"/>
                      </a:solidFill>
                      <a:prstDash val="solid"/>
                      <a:round/>
                      <a:headEnd type="none" w="med" len="med"/>
                      <a:tailEnd type="none" w="med" len="med"/>
                    </a:lnB>
                    <a:lnTlToBr>
                      <a:noFill/>
                    </a:lnTlToBr>
                    <a:lnBlToTr>
                      <a:noFill/>
                    </a:lnBlToTr>
                    <a:solidFill>
                      <a:schemeClr val="accent1"/>
                    </a:solidFill>
                  </a:tcPr>
                </a:tc>
              </a:tr>
            </a:tbl>
          </a:graphicData>
        </a:graphic>
      </p:graphicFrame>
      <p:grpSp>
        <p:nvGrpSpPr>
          <p:cNvPr id="3" name="Group 180"/>
          <p:cNvGrpSpPr>
            <a:grpSpLocks/>
          </p:cNvGrpSpPr>
          <p:nvPr/>
        </p:nvGrpSpPr>
        <p:grpSpPr bwMode="auto">
          <a:xfrm>
            <a:off x="1219200" y="3657600"/>
            <a:ext cx="2009775" cy="1116012"/>
            <a:chOff x="0" y="0"/>
            <a:chExt cx="1656" cy="1000"/>
          </a:xfrm>
        </p:grpSpPr>
        <p:sp>
          <p:nvSpPr>
            <p:cNvPr id="405702" name="Rectangle 198"/>
            <p:cNvSpPr>
              <a:spLocks/>
            </p:cNvSpPr>
            <p:nvPr/>
          </p:nvSpPr>
          <p:spPr bwMode="auto">
            <a:xfrm>
              <a:off x="86" y="768"/>
              <a:ext cx="1465" cy="232"/>
            </a:xfrm>
            <a:prstGeom prst="rect">
              <a:avLst/>
            </a:prstGeom>
            <a:noFill/>
            <a:ln w="12700">
              <a:noFill/>
              <a:miter lim="800000"/>
              <a:headEnd/>
              <a:tailEnd/>
            </a:ln>
          </p:spPr>
          <p:txBody>
            <a:bodyPr wrap="none" lIns="0" tIns="0" rIns="0" bIns="0" anchor="ctr">
              <a:prstTxWarp prst="textNoShape">
                <a:avLst/>
              </a:prstTxWarp>
              <a:spAutoFit/>
            </a:bodyPr>
            <a:lstStyle/>
            <a:p>
              <a:pPr algn="ctr" defTabSz="642938"/>
              <a:r>
                <a:rPr lang="en-US" sz="1700" dirty="0">
                  <a:solidFill>
                    <a:srgbClr val="FFC967"/>
                  </a:solidFill>
                  <a:latin typeface="Gill Sans" charset="0"/>
                  <a:sym typeface="Gill Sans" charset="0"/>
                </a:rPr>
                <a:t>(including runtime)</a:t>
              </a:r>
            </a:p>
          </p:txBody>
        </p:sp>
      </p:grpSp>
      <p:sp>
        <p:nvSpPr>
          <p:cNvPr id="405706" name="Text Box 202"/>
          <p:cNvSpPr txBox="1">
            <a:spLocks noChangeArrowheads="1"/>
          </p:cNvSpPr>
          <p:nvPr/>
        </p:nvSpPr>
        <p:spPr bwMode="auto">
          <a:xfrm>
            <a:off x="165100" y="4953000"/>
            <a:ext cx="4192891" cy="400110"/>
          </a:xfrm>
          <a:prstGeom prst="rect">
            <a:avLst/>
          </a:prstGeom>
          <a:noFill/>
          <a:ln w="9525">
            <a:noFill/>
            <a:miter lim="800000"/>
            <a:headEnd/>
            <a:tailEnd/>
          </a:ln>
          <a:effectLst/>
        </p:spPr>
        <p:txBody>
          <a:bodyPr wrap="square">
            <a:prstTxWarp prst="textNoShape">
              <a:avLst/>
            </a:prstTxWarp>
            <a:spAutoFit/>
          </a:bodyPr>
          <a:lstStyle/>
          <a:p>
            <a:r>
              <a:rPr lang="en-US" sz="2000" dirty="0" smtClean="0"/>
              <a:t>* </a:t>
            </a:r>
            <a:r>
              <a:rPr lang="en-US" sz="1200" dirty="0" smtClean="0"/>
              <a:t>Production </a:t>
            </a:r>
            <a:r>
              <a:rPr lang="en-US" sz="1200" dirty="0"/>
              <a:t>implementation on TI msp430/</a:t>
            </a:r>
            <a:r>
              <a:rPr lang="en-US" sz="1200" dirty="0" smtClean="0"/>
              <a:t>cc2420</a:t>
            </a:r>
            <a:r>
              <a:rPr lang="en-US" sz="2000" dirty="0" smtClean="0"/>
              <a:t> </a:t>
            </a:r>
            <a:endParaRPr lang="en-US" sz="2000" dirty="0"/>
          </a:p>
        </p:txBody>
      </p:sp>
      <p:graphicFrame>
        <p:nvGraphicFramePr>
          <p:cNvPr id="405685" name="Group 181"/>
          <p:cNvGraphicFramePr>
            <a:graphicFrameLocks noGrp="1"/>
          </p:cNvGraphicFramePr>
          <p:nvPr/>
        </p:nvGraphicFramePr>
        <p:xfrm>
          <a:off x="1066800" y="3581400"/>
          <a:ext cx="2362200" cy="793424"/>
        </p:xfrm>
        <a:graphic>
          <a:graphicData uri="http://schemas.openxmlformats.org/drawingml/2006/table">
            <a:tbl>
              <a:tblPr/>
              <a:tblGrid>
                <a:gridCol w="1181101"/>
                <a:gridCol w="1181099"/>
              </a:tblGrid>
              <a:tr h="342901">
                <a:tc>
                  <a:txBody>
                    <a:bodyPr/>
                    <a:lstStyle/>
                    <a:p>
                      <a:pPr marL="0" marR="0" lvl="0" indent="0" algn="r" defTabSz="914400" rtl="0" eaLnBrk="1" fontAlgn="base" latinLnBrk="0" hangingPunct="1">
                        <a:lnSpc>
                          <a:spcPct val="100000"/>
                        </a:lnSpc>
                        <a:spcBef>
                          <a:spcPct val="0"/>
                        </a:spcBef>
                        <a:spcAft>
                          <a:spcPct val="0"/>
                        </a:spcAft>
                        <a:buClrTx/>
                        <a:buSzTx/>
                        <a:buFontTx/>
                        <a:buNone/>
                        <a:tabLst>
                          <a:tab pos="914400" algn="l"/>
                        </a:tabLst>
                      </a:pPr>
                      <a:r>
                        <a:rPr kumimoji="0" lang="en-US" sz="1900" b="0" i="0" u="none" strike="noStrike" cap="none" normalizeH="0" baseline="0" dirty="0">
                          <a:ln>
                            <a:noFill/>
                          </a:ln>
                          <a:solidFill>
                            <a:srgbClr val="FFC967"/>
                          </a:solidFill>
                          <a:effectLst/>
                          <a:latin typeface="Arial" charset="0"/>
                        </a:rPr>
                        <a:t>24038</a:t>
                      </a:r>
                    </a:p>
                  </a:txBody>
                  <a:tcPr marL="53576" marR="53576" marT="53576" marB="53576" anchor="ctr" horzOverflow="overflow">
                    <a:lnL cap="flat">
                      <a:noFill/>
                    </a:lnL>
                    <a:lnR cap="flat">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14400" algn="l"/>
                        </a:tabLst>
                      </a:pPr>
                      <a:r>
                        <a:rPr kumimoji="0" lang="en-US" sz="1900" b="0" i="0" u="none" strike="noStrike" cap="none" normalizeH="0" baseline="0" dirty="0">
                          <a:ln>
                            <a:noFill/>
                          </a:ln>
                          <a:solidFill>
                            <a:srgbClr val="FFC967"/>
                          </a:solidFill>
                          <a:effectLst/>
                          <a:latin typeface="Arial" charset="0"/>
                        </a:rPr>
                        <a:t>ROM</a:t>
                      </a:r>
                    </a:p>
                  </a:txBody>
                  <a:tcPr marL="53576" marR="53576" marT="53576" marB="53576" anchor="ctr" horzOverflow="overflow">
                    <a:lnL cap="flat">
                      <a:noFill/>
                    </a:lnL>
                    <a:lnR cap="flat">
                      <a:noFill/>
                    </a:lnR>
                    <a:lnT cap="flat">
                      <a:noFill/>
                    </a:lnT>
                    <a:lnB cap="flat">
                      <a:noFill/>
                    </a:lnB>
                    <a:lnTlToBr>
                      <a:noFill/>
                    </a:lnTlToBr>
                    <a:lnBlToTr>
                      <a:noFill/>
                    </a:lnBlToTr>
                    <a:noFill/>
                  </a:tcPr>
                </a:tc>
              </a:tr>
              <a:tr h="342901">
                <a:tc>
                  <a:txBody>
                    <a:bodyPr/>
                    <a:lstStyle/>
                    <a:p>
                      <a:pPr marL="0" marR="0" lvl="0" indent="0" algn="r" defTabSz="914400" rtl="0" eaLnBrk="1" fontAlgn="base" latinLnBrk="0" hangingPunct="1">
                        <a:lnSpc>
                          <a:spcPct val="100000"/>
                        </a:lnSpc>
                        <a:spcBef>
                          <a:spcPct val="0"/>
                        </a:spcBef>
                        <a:spcAft>
                          <a:spcPct val="0"/>
                        </a:spcAft>
                        <a:buClrTx/>
                        <a:buSzTx/>
                        <a:buFontTx/>
                        <a:buNone/>
                        <a:tabLst>
                          <a:tab pos="914400" algn="l"/>
                        </a:tabLst>
                      </a:pPr>
                      <a:r>
                        <a:rPr kumimoji="0" lang="en-US" sz="1900" b="0" i="0" u="none" strike="noStrike" cap="none" normalizeH="0" baseline="0">
                          <a:ln>
                            <a:noFill/>
                          </a:ln>
                          <a:solidFill>
                            <a:srgbClr val="FFC967"/>
                          </a:solidFill>
                          <a:effectLst/>
                          <a:latin typeface="Arial" charset="0"/>
                        </a:rPr>
                        <a:t>3598</a:t>
                      </a:r>
                    </a:p>
                  </a:txBody>
                  <a:tcPr marL="53576" marR="53576" marT="53576" marB="53576" anchor="ctr" horzOverflow="overflow">
                    <a:lnL cap="flat">
                      <a:noFill/>
                    </a:lnL>
                    <a:lnR cap="flat">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14400" algn="l"/>
                        </a:tabLst>
                      </a:pPr>
                      <a:r>
                        <a:rPr kumimoji="0" lang="en-US" sz="1900" b="0" i="0" u="none" strike="noStrike" cap="none" normalizeH="0" baseline="0" dirty="0">
                          <a:ln>
                            <a:noFill/>
                          </a:ln>
                          <a:solidFill>
                            <a:srgbClr val="FFC967"/>
                          </a:solidFill>
                          <a:effectLst/>
                          <a:latin typeface="Arial" charset="0"/>
                        </a:rPr>
                        <a:t>RAM</a:t>
                      </a:r>
                    </a:p>
                  </a:txBody>
                  <a:tcPr marL="53576" marR="53576" marT="53576" marB="53576" anchor="ctr" horzOverflow="overflow">
                    <a:lnL cap="flat">
                      <a:noFill/>
                    </a:lnL>
                    <a:lnR cap="flat">
                      <a:noFill/>
                    </a:lnR>
                    <a:lnT cap="flat">
                      <a:noFill/>
                    </a:lnT>
                    <a:lnB cap="flat">
                      <a:noFill/>
                    </a:lnB>
                    <a:lnTlToBr>
                      <a:noFill/>
                    </a:lnTlToBr>
                    <a:lnBlToTr>
                      <a:noFill/>
                    </a:lnBlToTr>
                    <a:noFill/>
                  </a:tcPr>
                </a:tc>
              </a:tr>
            </a:tbl>
          </a:graphicData>
        </a:graphic>
      </p:graphicFrame>
      <p:pic>
        <p:nvPicPr>
          <p:cNvPr id="15" name="Picture 201" descr="logo_color_jpg"/>
          <p:cNvPicPr>
            <a:picLocks noChangeAspect="1" noChangeArrowheads="1"/>
          </p:cNvPicPr>
          <p:nvPr/>
        </p:nvPicPr>
        <p:blipFill>
          <a:blip r:embed="rId4"/>
          <a:srcRect/>
          <a:stretch>
            <a:fillRect/>
          </a:stretch>
        </p:blipFill>
        <p:spPr bwMode="auto">
          <a:xfrm>
            <a:off x="7239000" y="6096000"/>
            <a:ext cx="1676400" cy="579411"/>
          </a:xfrm>
          <a:prstGeom prst="rect">
            <a:avLst/>
          </a:prstGeom>
          <a:noFill/>
        </p:spPr>
      </p:pic>
    </p:spTree>
    <p:extLst>
      <p:ext uri="{BB962C8B-B14F-4D97-AF65-F5344CB8AC3E}">
        <p14:creationId xmlns:p14="http://schemas.microsoft.com/office/powerpoint/2010/main" val="449318533"/>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9923" y="0"/>
            <a:ext cx="7981351" cy="1066800"/>
          </a:xfrm>
        </p:spPr>
        <p:txBody>
          <a:bodyPr>
            <a:normAutofit/>
          </a:bodyPr>
          <a:lstStyle/>
          <a:p>
            <a:pPr algn="l"/>
            <a:r>
              <a:rPr lang="en-US" dirty="0" smtClean="0"/>
              <a:t>Internet of Every Thing – </a:t>
            </a:r>
            <a:r>
              <a:rPr lang="en-US" sz="3200" dirty="0" smtClean="0"/>
              <a:t>standardized 2010</a:t>
            </a:r>
            <a:endParaRPr lang="en-US" dirty="0"/>
          </a:p>
        </p:txBody>
      </p:sp>
      <p:pic>
        <p:nvPicPr>
          <p:cNvPr id="5" name="Picture 4" descr="Screen shot 2010-10-10 at 8.19.33 AM.png"/>
          <p:cNvPicPr>
            <a:picLocks noChangeAspect="1"/>
          </p:cNvPicPr>
          <p:nvPr/>
        </p:nvPicPr>
        <p:blipFill>
          <a:blip r:embed="rId2"/>
          <a:stretch>
            <a:fillRect/>
          </a:stretch>
        </p:blipFill>
        <p:spPr>
          <a:xfrm>
            <a:off x="2880147" y="771638"/>
            <a:ext cx="6172200" cy="4631735"/>
          </a:xfrm>
          <a:prstGeom prst="rect">
            <a:avLst/>
          </a:prstGeom>
          <a:ln>
            <a:solidFill>
              <a:srgbClr val="4F81BD"/>
            </a:solidFill>
          </a:ln>
        </p:spPr>
      </p:pic>
      <p:pic>
        <p:nvPicPr>
          <p:cNvPr id="4" name="Picture 3" descr="Screen shot 2010-10-10 at 8.04.10 AM.png"/>
          <p:cNvPicPr>
            <a:picLocks noChangeAspect="1"/>
          </p:cNvPicPr>
          <p:nvPr/>
        </p:nvPicPr>
        <p:blipFill>
          <a:blip r:embed="rId3"/>
          <a:stretch>
            <a:fillRect/>
          </a:stretch>
        </p:blipFill>
        <p:spPr>
          <a:xfrm>
            <a:off x="594147" y="1533638"/>
            <a:ext cx="3962400" cy="2145445"/>
          </a:xfrm>
          <a:prstGeom prst="rect">
            <a:avLst/>
          </a:prstGeom>
          <a:ln>
            <a:solidFill>
              <a:srgbClr val="4F81BD"/>
            </a:solidFill>
          </a:ln>
        </p:spPr>
      </p:pic>
      <p:pic>
        <p:nvPicPr>
          <p:cNvPr id="7" name="Picture 6" descr="Screen shot 2010-10-10 at 8.21.50 AM.png"/>
          <p:cNvPicPr>
            <a:picLocks noChangeAspect="1"/>
          </p:cNvPicPr>
          <p:nvPr/>
        </p:nvPicPr>
        <p:blipFill>
          <a:blip r:embed="rId4"/>
          <a:stretch>
            <a:fillRect/>
          </a:stretch>
        </p:blipFill>
        <p:spPr>
          <a:xfrm>
            <a:off x="441747" y="3667238"/>
            <a:ext cx="2057400" cy="1015921"/>
          </a:xfrm>
          <a:prstGeom prst="rect">
            <a:avLst/>
          </a:prstGeom>
          <a:ln>
            <a:solidFill>
              <a:srgbClr val="4F81BD"/>
            </a:solidFill>
          </a:ln>
        </p:spPr>
      </p:pic>
      <p:pic>
        <p:nvPicPr>
          <p:cNvPr id="9" name="Picture 8" descr="Screen shot 2010-10-10 at 8.22.34 AM.png"/>
          <p:cNvPicPr>
            <a:picLocks noChangeAspect="1"/>
          </p:cNvPicPr>
          <p:nvPr/>
        </p:nvPicPr>
        <p:blipFill>
          <a:blip r:embed="rId5"/>
          <a:stretch>
            <a:fillRect/>
          </a:stretch>
        </p:blipFill>
        <p:spPr>
          <a:xfrm>
            <a:off x="517947" y="5382866"/>
            <a:ext cx="6477000" cy="798972"/>
          </a:xfrm>
          <a:prstGeom prst="rect">
            <a:avLst/>
          </a:prstGeom>
          <a:ln>
            <a:solidFill>
              <a:srgbClr val="4F81BD"/>
            </a:solidFill>
          </a:ln>
        </p:spPr>
      </p:pic>
      <p:pic>
        <p:nvPicPr>
          <p:cNvPr id="6" name="Picture 5" descr="logo.gif"/>
          <p:cNvPicPr>
            <a:picLocks noChangeAspect="1"/>
          </p:cNvPicPr>
          <p:nvPr/>
        </p:nvPicPr>
        <p:blipFill>
          <a:blip r:embed="rId6"/>
          <a:stretch>
            <a:fillRect/>
          </a:stretch>
        </p:blipFill>
        <p:spPr>
          <a:xfrm>
            <a:off x="136947" y="4810238"/>
            <a:ext cx="2060575" cy="635159"/>
          </a:xfrm>
          <a:prstGeom prst="rect">
            <a:avLst/>
          </a:prstGeom>
          <a:ln>
            <a:solidFill>
              <a:srgbClr val="4F81BD"/>
            </a:solidFill>
          </a:ln>
        </p:spPr>
      </p:pic>
      <p:pic>
        <p:nvPicPr>
          <p:cNvPr id="10" name="Picture 9" descr="Screen shot 2010-10-10 at 8.51.57 AM.png"/>
          <p:cNvPicPr>
            <a:picLocks noChangeAspect="1"/>
          </p:cNvPicPr>
          <p:nvPr/>
        </p:nvPicPr>
        <p:blipFill>
          <a:blip r:embed="rId7"/>
          <a:stretch>
            <a:fillRect/>
          </a:stretch>
        </p:blipFill>
        <p:spPr>
          <a:xfrm>
            <a:off x="7071147" y="5496038"/>
            <a:ext cx="927100" cy="612959"/>
          </a:xfrm>
          <a:prstGeom prst="rect">
            <a:avLst/>
          </a:prstGeom>
        </p:spPr>
      </p:pic>
    </p:spTree>
    <p:extLst>
      <p:ext uri="{BB962C8B-B14F-4D97-AF65-F5344CB8AC3E}">
        <p14:creationId xmlns:p14="http://schemas.microsoft.com/office/powerpoint/2010/main" val="1460897452"/>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Smart meter rollouts</a:t>
            </a:r>
            <a:endParaRPr lang="en-US" dirty="0"/>
          </a:p>
        </p:txBody>
      </p:sp>
      <p:sp>
        <p:nvSpPr>
          <p:cNvPr id="6" name="Rectangle 5"/>
          <p:cNvSpPr/>
          <p:nvPr/>
        </p:nvSpPr>
        <p:spPr>
          <a:xfrm>
            <a:off x="563010" y="5996577"/>
            <a:ext cx="7633366" cy="307777"/>
          </a:xfrm>
          <a:prstGeom prst="rect">
            <a:avLst/>
          </a:prstGeom>
        </p:spPr>
        <p:txBody>
          <a:bodyPr wrap="square">
            <a:spAutoFit/>
          </a:bodyPr>
          <a:lstStyle/>
          <a:p>
            <a:r>
              <a:rPr lang="en-US" sz="1400" b="0" dirty="0" smtClean="0"/>
              <a:t>http://www.edisonfoundation.net/iee/Documents/IEE_SmartMeterRollouts_0512.pdf</a:t>
            </a:r>
            <a:endParaRPr lang="en-US" sz="1400" b="0" dirty="0"/>
          </a:p>
        </p:txBody>
      </p:sp>
      <p:pic>
        <p:nvPicPr>
          <p:cNvPr id="9" name="Picture 8" descr="Screen shot 2012-11-04 at 8.11.01 PM.png"/>
          <p:cNvPicPr>
            <a:picLocks noChangeAspect="1"/>
          </p:cNvPicPr>
          <p:nvPr/>
        </p:nvPicPr>
        <p:blipFill>
          <a:blip r:embed="rId2"/>
          <a:stretch>
            <a:fillRect/>
          </a:stretch>
        </p:blipFill>
        <p:spPr>
          <a:xfrm>
            <a:off x="681109" y="1305010"/>
            <a:ext cx="7086600" cy="4356100"/>
          </a:xfrm>
          <a:prstGeom prst="rect">
            <a:avLst/>
          </a:prstGeom>
        </p:spPr>
      </p:pic>
      <p:pic>
        <p:nvPicPr>
          <p:cNvPr id="7" name="Picture 6" descr="Screen shot 2012-11-04 at 8.10.15 PM.png"/>
          <p:cNvPicPr>
            <a:picLocks noChangeAspect="1"/>
          </p:cNvPicPr>
          <p:nvPr/>
        </p:nvPicPr>
        <p:blipFill>
          <a:blip r:embed="rId3"/>
          <a:stretch>
            <a:fillRect/>
          </a:stretch>
        </p:blipFill>
        <p:spPr>
          <a:xfrm>
            <a:off x="6932564" y="3681108"/>
            <a:ext cx="1915788" cy="2304550"/>
          </a:xfrm>
          <a:prstGeom prst="rect">
            <a:avLst/>
          </a:prstGeom>
        </p:spPr>
      </p:pic>
      <p:pic>
        <p:nvPicPr>
          <p:cNvPr id="10" name="Picture 9" descr="Screen shot 2012-11-04 at 8.13.13 PM.png"/>
          <p:cNvPicPr>
            <a:picLocks noChangeAspect="1"/>
          </p:cNvPicPr>
          <p:nvPr/>
        </p:nvPicPr>
        <p:blipFill>
          <a:blip r:embed="rId4"/>
          <a:stretch>
            <a:fillRect/>
          </a:stretch>
        </p:blipFill>
        <p:spPr>
          <a:xfrm>
            <a:off x="5428401" y="847399"/>
            <a:ext cx="3750620" cy="2149415"/>
          </a:xfrm>
          <a:prstGeom prst="rect">
            <a:avLst/>
          </a:prstGeom>
        </p:spPr>
      </p:pic>
      <p:grpSp>
        <p:nvGrpSpPr>
          <p:cNvPr id="15" name="Group 14"/>
          <p:cNvGrpSpPr/>
          <p:nvPr/>
        </p:nvGrpSpPr>
        <p:grpSpPr>
          <a:xfrm>
            <a:off x="909361" y="3497791"/>
            <a:ext cx="2562775" cy="1060616"/>
            <a:chOff x="909361" y="3771082"/>
            <a:chExt cx="2562775" cy="1060616"/>
          </a:xfrm>
        </p:grpSpPr>
        <p:sp>
          <p:nvSpPr>
            <p:cNvPr id="11" name="Rounded Rectangle 10"/>
            <p:cNvSpPr/>
            <p:nvPr/>
          </p:nvSpPr>
          <p:spPr>
            <a:xfrm>
              <a:off x="909361" y="3771082"/>
              <a:ext cx="1990174" cy="1060616"/>
            </a:xfrm>
            <a:prstGeom prst="roundRect">
              <a:avLst/>
            </a:prstGeom>
            <a:solidFill>
              <a:schemeClr val="accent3">
                <a:lumMod val="40000"/>
                <a:lumOff val="60000"/>
                <a:alpha val="22000"/>
              </a:schemeClr>
            </a:solidFill>
            <a:ln>
              <a:solidFill>
                <a:schemeClr val="bg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971325" y="4317310"/>
              <a:ext cx="2500811" cy="338554"/>
            </a:xfrm>
            <a:prstGeom prst="rect">
              <a:avLst/>
            </a:prstGeom>
            <a:noFill/>
          </p:spPr>
          <p:txBody>
            <a:bodyPr wrap="square" rtlCol="0">
              <a:spAutoFit/>
            </a:bodyPr>
            <a:lstStyle/>
            <a:p>
              <a:r>
                <a:rPr lang="en-US" sz="1600" b="0" dirty="0" smtClean="0">
                  <a:solidFill>
                    <a:schemeClr val="accent2">
                      <a:lumMod val="75000"/>
                    </a:schemeClr>
                  </a:solidFill>
                </a:rPr>
                <a:t>Proprietary / </a:t>
              </a:r>
              <a:r>
                <a:rPr lang="en-US" sz="1600" b="0" dirty="0" err="1" smtClean="0">
                  <a:solidFill>
                    <a:schemeClr val="accent2">
                      <a:lumMod val="75000"/>
                    </a:schemeClr>
                  </a:solidFill>
                </a:rPr>
                <a:t>Zigbee</a:t>
              </a:r>
              <a:endParaRPr lang="en-US" sz="1600" b="0" dirty="0">
                <a:solidFill>
                  <a:schemeClr val="accent2">
                    <a:lumMod val="75000"/>
                  </a:schemeClr>
                </a:solidFill>
              </a:endParaRPr>
            </a:p>
          </p:txBody>
        </p:sp>
      </p:grpSp>
      <p:grpSp>
        <p:nvGrpSpPr>
          <p:cNvPr id="16" name="Group 15"/>
          <p:cNvGrpSpPr/>
          <p:nvPr/>
        </p:nvGrpSpPr>
        <p:grpSpPr>
          <a:xfrm>
            <a:off x="2389686" y="838200"/>
            <a:ext cx="3278031" cy="2544973"/>
            <a:chOff x="2389686" y="1073674"/>
            <a:chExt cx="3278031" cy="2849770"/>
          </a:xfrm>
        </p:grpSpPr>
        <p:sp>
          <p:nvSpPr>
            <p:cNvPr id="13" name="Rounded Rectangle 12"/>
            <p:cNvSpPr/>
            <p:nvPr/>
          </p:nvSpPr>
          <p:spPr>
            <a:xfrm>
              <a:off x="2389686" y="1073674"/>
              <a:ext cx="3278031" cy="2849770"/>
            </a:xfrm>
            <a:prstGeom prst="roundRect">
              <a:avLst/>
            </a:prstGeom>
            <a:solidFill>
              <a:schemeClr val="accent3">
                <a:lumMod val="40000"/>
                <a:lumOff val="60000"/>
                <a:alpha val="22000"/>
              </a:schemeClr>
            </a:solidFill>
            <a:ln>
              <a:solidFill>
                <a:schemeClr val="bg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2389686" y="1307557"/>
              <a:ext cx="2500811" cy="448029"/>
            </a:xfrm>
            <a:prstGeom prst="rect">
              <a:avLst/>
            </a:prstGeom>
            <a:noFill/>
          </p:spPr>
          <p:txBody>
            <a:bodyPr wrap="square" rtlCol="0">
              <a:spAutoFit/>
            </a:bodyPr>
            <a:lstStyle/>
            <a:p>
              <a:r>
                <a:rPr lang="en-US" sz="2000" b="0" dirty="0" smtClean="0">
                  <a:solidFill>
                    <a:schemeClr val="accent2">
                      <a:lumMod val="75000"/>
                    </a:schemeClr>
                  </a:solidFill>
                </a:rPr>
                <a:t>Open IPv6, …</a:t>
              </a:r>
              <a:endParaRPr lang="en-US" sz="2000" b="0" dirty="0">
                <a:solidFill>
                  <a:schemeClr val="accent2">
                    <a:lumMod val="75000"/>
                  </a:schemeClr>
                </a:solidFill>
              </a:endParaRPr>
            </a:p>
          </p:txBody>
        </p:sp>
      </p:grpSp>
    </p:spTree>
    <p:extLst>
      <p:ext uri="{BB962C8B-B14F-4D97-AF65-F5344CB8AC3E}">
        <p14:creationId xmlns:p14="http://schemas.microsoft.com/office/powerpoint/2010/main" val="27015001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2"/>
          <p:cNvSpPr>
            <a:spLocks noGrp="1" noChangeArrowheads="1"/>
          </p:cNvSpPr>
          <p:nvPr>
            <p:ph type="title"/>
          </p:nvPr>
        </p:nvSpPr>
        <p:spPr>
          <a:xfrm>
            <a:off x="723900" y="88113"/>
            <a:ext cx="7597775" cy="792163"/>
          </a:xfrm>
        </p:spPr>
        <p:txBody>
          <a:bodyPr/>
          <a:lstStyle/>
          <a:p>
            <a:r>
              <a:rPr lang="en-US" dirty="0" smtClean="0">
                <a:ea typeface="ＭＳ Ｐゴシック" charset="-128"/>
                <a:cs typeface="ＭＳ Ｐゴシック" charset="-128"/>
              </a:rPr>
              <a:t>The Mote/</a:t>
            </a:r>
            <a:r>
              <a:rPr lang="en-US" dirty="0" err="1" smtClean="0">
                <a:ea typeface="ＭＳ Ｐゴシック" charset="-128"/>
                <a:cs typeface="ＭＳ Ｐゴシック" charset="-128"/>
              </a:rPr>
              <a:t>TinyOS</a:t>
            </a:r>
            <a:r>
              <a:rPr lang="en-US" dirty="0" smtClean="0">
                <a:ea typeface="ＭＳ Ｐゴシック" charset="-128"/>
                <a:cs typeface="ＭＳ Ｐゴシック" charset="-128"/>
              </a:rPr>
              <a:t> revolution…</a:t>
            </a:r>
          </a:p>
        </p:txBody>
      </p:sp>
      <p:sp>
        <p:nvSpPr>
          <p:cNvPr id="38917" name="Text Box 3"/>
          <p:cNvSpPr txBox="1">
            <a:spLocks noChangeArrowheads="1"/>
          </p:cNvSpPr>
          <p:nvPr/>
        </p:nvSpPr>
        <p:spPr bwMode="auto">
          <a:xfrm>
            <a:off x="304800" y="2946400"/>
            <a:ext cx="1003300" cy="461963"/>
          </a:xfrm>
          <a:prstGeom prst="rect">
            <a:avLst/>
          </a:prstGeom>
          <a:noFill/>
          <a:ln w="12700">
            <a:noFill/>
            <a:miter lim="800000"/>
            <a:headEnd type="none" w="sm" len="sm"/>
            <a:tailEnd type="none" w="sm" len="sm"/>
          </a:ln>
        </p:spPr>
        <p:txBody>
          <a:bodyPr>
            <a:prstTxWarp prst="textNoShape">
              <a:avLst/>
            </a:prstTxWarp>
            <a:spAutoFit/>
          </a:bodyPr>
          <a:lstStyle/>
          <a:p>
            <a:pPr algn="ctr"/>
            <a:r>
              <a:rPr lang="en-US" sz="1200">
                <a:solidFill>
                  <a:srgbClr val="FF0000"/>
                </a:solidFill>
              </a:rPr>
              <a:t>SmartDust</a:t>
            </a:r>
          </a:p>
          <a:p>
            <a:pPr algn="ctr"/>
            <a:r>
              <a:rPr lang="en-US" sz="1200">
                <a:solidFill>
                  <a:srgbClr val="FF0000"/>
                </a:solidFill>
              </a:rPr>
              <a:t>WeC</a:t>
            </a:r>
          </a:p>
        </p:txBody>
      </p:sp>
      <p:sp>
        <p:nvSpPr>
          <p:cNvPr id="38918" name="Text Box 4"/>
          <p:cNvSpPr txBox="1">
            <a:spLocks noChangeArrowheads="1"/>
          </p:cNvSpPr>
          <p:nvPr/>
        </p:nvSpPr>
        <p:spPr bwMode="auto">
          <a:xfrm>
            <a:off x="1557338" y="3048000"/>
            <a:ext cx="804862" cy="300082"/>
          </a:xfrm>
          <a:prstGeom prst="rect">
            <a:avLst/>
          </a:prstGeom>
          <a:noFill/>
          <a:ln w="12700">
            <a:noFill/>
            <a:miter lim="800000"/>
            <a:headEnd type="none" w="sm" len="sm"/>
            <a:tailEnd type="none" w="sm" len="sm"/>
          </a:ln>
        </p:spPr>
        <p:txBody>
          <a:bodyPr wrap="square">
            <a:prstTxWarp prst="textNoShape">
              <a:avLst/>
            </a:prstTxWarp>
            <a:spAutoFit/>
          </a:bodyPr>
          <a:lstStyle/>
          <a:p>
            <a:pPr algn="ctr">
              <a:lnSpc>
                <a:spcPct val="70000"/>
              </a:lnSpc>
              <a:spcBef>
                <a:spcPct val="50000"/>
              </a:spcBef>
            </a:pPr>
            <a:r>
              <a:rPr lang="en-US" sz="1800" dirty="0">
                <a:solidFill>
                  <a:srgbClr val="FF0000"/>
                </a:solidFill>
              </a:rPr>
              <a:t>Rene</a:t>
            </a:r>
            <a:endParaRPr lang="en-US" sz="1600" dirty="0">
              <a:solidFill>
                <a:srgbClr val="FF0000"/>
              </a:solidFill>
            </a:endParaRPr>
          </a:p>
        </p:txBody>
      </p:sp>
      <p:sp>
        <p:nvSpPr>
          <p:cNvPr id="38919" name="Text Box 5"/>
          <p:cNvSpPr txBox="1">
            <a:spLocks noChangeArrowheads="1"/>
          </p:cNvSpPr>
          <p:nvPr/>
        </p:nvSpPr>
        <p:spPr bwMode="auto">
          <a:xfrm>
            <a:off x="1733550" y="1547813"/>
            <a:ext cx="815975" cy="477837"/>
          </a:xfrm>
          <a:prstGeom prst="rect">
            <a:avLst/>
          </a:prstGeom>
          <a:noFill/>
          <a:ln w="12700">
            <a:noFill/>
            <a:miter lim="800000"/>
            <a:headEnd type="none" w="sm" len="sm"/>
            <a:tailEnd type="none" w="sm" len="sm"/>
          </a:ln>
        </p:spPr>
        <p:txBody>
          <a:bodyPr>
            <a:prstTxWarp prst="textNoShape">
              <a:avLst/>
            </a:prstTxWarp>
            <a:spAutoFit/>
          </a:bodyPr>
          <a:lstStyle/>
          <a:p>
            <a:pPr algn="ctr">
              <a:spcBef>
                <a:spcPct val="50000"/>
              </a:spcBef>
            </a:pPr>
            <a:r>
              <a:rPr lang="en-US" sz="1200"/>
              <a:t>Intel</a:t>
            </a:r>
          </a:p>
          <a:p>
            <a:pPr algn="ctr">
              <a:lnSpc>
                <a:spcPct val="50000"/>
              </a:lnSpc>
              <a:spcBef>
                <a:spcPct val="50000"/>
              </a:spcBef>
            </a:pPr>
            <a:r>
              <a:rPr lang="en-US" sz="1200"/>
              <a:t>rene’</a:t>
            </a:r>
          </a:p>
        </p:txBody>
      </p:sp>
      <p:pic>
        <p:nvPicPr>
          <p:cNvPr id="38920" name="Picture 6" descr="wec"/>
          <p:cNvPicPr>
            <a:picLocks noChangeAspect="1" noChangeArrowheads="1"/>
          </p:cNvPicPr>
          <p:nvPr/>
        </p:nvPicPr>
        <p:blipFill>
          <a:blip r:embed="rId3"/>
          <a:srcRect/>
          <a:stretch>
            <a:fillRect/>
          </a:stretch>
        </p:blipFill>
        <p:spPr bwMode="auto">
          <a:xfrm>
            <a:off x="723900" y="2617788"/>
            <a:ext cx="407988" cy="295275"/>
          </a:xfrm>
          <a:prstGeom prst="rect">
            <a:avLst/>
          </a:prstGeom>
          <a:noFill/>
          <a:ln w="9525">
            <a:noFill/>
            <a:miter lim="800000"/>
            <a:headEnd/>
            <a:tailEnd/>
          </a:ln>
        </p:spPr>
      </p:pic>
      <p:pic>
        <p:nvPicPr>
          <p:cNvPr id="38921" name="Picture 7" descr="rene"/>
          <p:cNvPicPr>
            <a:picLocks noChangeAspect="1" noChangeArrowheads="1"/>
          </p:cNvPicPr>
          <p:nvPr/>
        </p:nvPicPr>
        <p:blipFill>
          <a:blip r:embed="rId4"/>
          <a:srcRect/>
          <a:stretch>
            <a:fillRect/>
          </a:stretch>
        </p:blipFill>
        <p:spPr bwMode="auto">
          <a:xfrm>
            <a:off x="1614488" y="2492375"/>
            <a:ext cx="509587" cy="546100"/>
          </a:xfrm>
          <a:prstGeom prst="rect">
            <a:avLst/>
          </a:prstGeom>
          <a:noFill/>
          <a:ln w="9525">
            <a:noFill/>
            <a:miter lim="800000"/>
            <a:headEnd/>
            <a:tailEnd/>
          </a:ln>
        </p:spPr>
      </p:pic>
      <p:sp>
        <p:nvSpPr>
          <p:cNvPr id="38922" name="AutoShape 8"/>
          <p:cNvSpPr>
            <a:spLocks noChangeArrowheads="1"/>
          </p:cNvSpPr>
          <p:nvPr/>
        </p:nvSpPr>
        <p:spPr bwMode="auto">
          <a:xfrm>
            <a:off x="1258888" y="2722563"/>
            <a:ext cx="304800" cy="188912"/>
          </a:xfrm>
          <a:prstGeom prst="rightArrow">
            <a:avLst>
              <a:gd name="adj1" fmla="val 60417"/>
              <a:gd name="adj2" fmla="val 70573"/>
            </a:avLst>
          </a:prstGeom>
          <a:solidFill>
            <a:schemeClr val="bg1"/>
          </a:solidFill>
          <a:ln w="12700">
            <a:solidFill>
              <a:schemeClr val="tx1"/>
            </a:solidFill>
            <a:miter lim="800000"/>
            <a:headEnd type="none" w="sm" len="sm"/>
            <a:tailEnd type="none" w="sm" len="sm"/>
          </a:ln>
        </p:spPr>
        <p:txBody>
          <a:bodyPr wrap="none" anchor="ctr">
            <a:prstTxWarp prst="textNoShape">
              <a:avLst/>
            </a:prstTxWarp>
          </a:bodyPr>
          <a:lstStyle/>
          <a:p>
            <a:endParaRPr lang="en-US"/>
          </a:p>
        </p:txBody>
      </p:sp>
      <p:sp>
        <p:nvSpPr>
          <p:cNvPr id="38923" name="AutoShape 9"/>
          <p:cNvSpPr>
            <a:spLocks noChangeArrowheads="1"/>
          </p:cNvSpPr>
          <p:nvPr/>
        </p:nvSpPr>
        <p:spPr bwMode="auto">
          <a:xfrm rot="1693615">
            <a:off x="1854200" y="3486150"/>
            <a:ext cx="306388" cy="188913"/>
          </a:xfrm>
          <a:prstGeom prst="rightArrow">
            <a:avLst>
              <a:gd name="adj1" fmla="val 60417"/>
              <a:gd name="adj2" fmla="val 70941"/>
            </a:avLst>
          </a:prstGeom>
          <a:solidFill>
            <a:schemeClr val="bg1"/>
          </a:solidFill>
          <a:ln w="12700">
            <a:solidFill>
              <a:schemeClr val="tx1"/>
            </a:solidFill>
            <a:miter lim="800000"/>
            <a:headEnd type="none" w="sm" len="sm"/>
            <a:tailEnd type="none" w="sm" len="sm"/>
          </a:ln>
        </p:spPr>
        <p:txBody>
          <a:bodyPr wrap="none" anchor="ctr">
            <a:prstTxWarp prst="textNoShape">
              <a:avLst/>
            </a:prstTxWarp>
          </a:bodyPr>
          <a:lstStyle/>
          <a:p>
            <a:endParaRPr lang="en-US"/>
          </a:p>
        </p:txBody>
      </p:sp>
      <p:sp>
        <p:nvSpPr>
          <p:cNvPr id="38924" name="Line 10"/>
          <p:cNvSpPr>
            <a:spLocks noChangeShapeType="1"/>
          </p:cNvSpPr>
          <p:nvPr/>
        </p:nvSpPr>
        <p:spPr bwMode="auto">
          <a:xfrm flipV="1">
            <a:off x="2565400" y="1358900"/>
            <a:ext cx="46038" cy="3900488"/>
          </a:xfrm>
          <a:prstGeom prst="line">
            <a:avLst/>
          </a:prstGeom>
          <a:noFill/>
          <a:ln w="12700">
            <a:solidFill>
              <a:schemeClr val="tx1"/>
            </a:solidFill>
            <a:prstDash val="dash"/>
            <a:round/>
            <a:headEnd type="none" w="sm" len="sm"/>
            <a:tailEnd type="none" w="sm" len="sm"/>
          </a:ln>
        </p:spPr>
        <p:txBody>
          <a:bodyPr>
            <a:prstTxWarp prst="textNoShape">
              <a:avLst/>
            </a:prstTxWarp>
          </a:bodyPr>
          <a:lstStyle/>
          <a:p>
            <a:endParaRPr lang="en-US"/>
          </a:p>
        </p:txBody>
      </p:sp>
      <p:sp>
        <p:nvSpPr>
          <p:cNvPr id="38925" name="Line 11"/>
          <p:cNvSpPr>
            <a:spLocks noChangeShapeType="1"/>
          </p:cNvSpPr>
          <p:nvPr/>
        </p:nvSpPr>
        <p:spPr bwMode="auto">
          <a:xfrm>
            <a:off x="228600" y="5029200"/>
            <a:ext cx="861060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38926" name="Text Box 16"/>
          <p:cNvSpPr txBox="1">
            <a:spLocks noChangeArrowheads="1"/>
          </p:cNvSpPr>
          <p:nvPr/>
        </p:nvSpPr>
        <p:spPr bwMode="auto">
          <a:xfrm>
            <a:off x="838200" y="5065713"/>
            <a:ext cx="404813" cy="338137"/>
          </a:xfrm>
          <a:prstGeom prst="rect">
            <a:avLst/>
          </a:prstGeom>
          <a:noFill/>
          <a:ln w="9525">
            <a:noFill/>
            <a:miter lim="800000"/>
            <a:headEnd/>
            <a:tailEnd/>
          </a:ln>
        </p:spPr>
        <p:txBody>
          <a:bodyPr>
            <a:prstTxWarp prst="textNoShape">
              <a:avLst/>
            </a:prstTxWarp>
            <a:spAutoFit/>
          </a:bodyPr>
          <a:lstStyle/>
          <a:p>
            <a:r>
              <a:rPr lang="en-US" sz="1600" b="0"/>
              <a:t>99</a:t>
            </a:r>
          </a:p>
        </p:txBody>
      </p:sp>
      <p:sp>
        <p:nvSpPr>
          <p:cNvPr id="38927" name="Text Box 17"/>
          <p:cNvSpPr txBox="1">
            <a:spLocks noChangeArrowheads="1"/>
          </p:cNvSpPr>
          <p:nvPr/>
        </p:nvSpPr>
        <p:spPr bwMode="auto">
          <a:xfrm>
            <a:off x="304800" y="5065713"/>
            <a:ext cx="404813" cy="338137"/>
          </a:xfrm>
          <a:prstGeom prst="rect">
            <a:avLst/>
          </a:prstGeom>
          <a:noFill/>
          <a:ln w="9525">
            <a:noFill/>
            <a:miter lim="800000"/>
            <a:headEnd/>
            <a:tailEnd/>
          </a:ln>
        </p:spPr>
        <p:txBody>
          <a:bodyPr>
            <a:prstTxWarp prst="textNoShape">
              <a:avLst/>
            </a:prstTxWarp>
            <a:spAutoFit/>
          </a:bodyPr>
          <a:lstStyle/>
          <a:p>
            <a:r>
              <a:rPr lang="en-US" sz="1600" b="0" dirty="0"/>
              <a:t>98</a:t>
            </a:r>
          </a:p>
        </p:txBody>
      </p:sp>
      <p:sp>
        <p:nvSpPr>
          <p:cNvPr id="38928" name="Text Box 18"/>
          <p:cNvSpPr txBox="1">
            <a:spLocks noChangeArrowheads="1"/>
          </p:cNvSpPr>
          <p:nvPr/>
        </p:nvSpPr>
        <p:spPr bwMode="auto">
          <a:xfrm>
            <a:off x="1371600" y="5051425"/>
            <a:ext cx="404813" cy="338138"/>
          </a:xfrm>
          <a:prstGeom prst="rect">
            <a:avLst/>
          </a:prstGeom>
          <a:noFill/>
          <a:ln w="9525">
            <a:noFill/>
            <a:miter lim="800000"/>
            <a:headEnd/>
            <a:tailEnd/>
          </a:ln>
        </p:spPr>
        <p:txBody>
          <a:bodyPr>
            <a:prstTxWarp prst="textNoShape">
              <a:avLst/>
            </a:prstTxWarp>
            <a:spAutoFit/>
          </a:bodyPr>
          <a:lstStyle/>
          <a:p>
            <a:r>
              <a:rPr lang="en-US" sz="1600" b="0" dirty="0"/>
              <a:t>00</a:t>
            </a:r>
          </a:p>
        </p:txBody>
      </p:sp>
      <p:sp>
        <p:nvSpPr>
          <p:cNvPr id="38929" name="Text Box 19"/>
          <p:cNvSpPr txBox="1">
            <a:spLocks noChangeArrowheads="1"/>
          </p:cNvSpPr>
          <p:nvPr/>
        </p:nvSpPr>
        <p:spPr bwMode="auto">
          <a:xfrm>
            <a:off x="2057400" y="5051425"/>
            <a:ext cx="404813" cy="584775"/>
          </a:xfrm>
          <a:prstGeom prst="rect">
            <a:avLst/>
          </a:prstGeom>
          <a:noFill/>
          <a:ln w="9525">
            <a:noFill/>
            <a:miter lim="800000"/>
            <a:headEnd/>
            <a:tailEnd/>
          </a:ln>
        </p:spPr>
        <p:txBody>
          <a:bodyPr>
            <a:prstTxWarp prst="textNoShape">
              <a:avLst/>
            </a:prstTxWarp>
            <a:spAutoFit/>
          </a:bodyPr>
          <a:lstStyle/>
          <a:p>
            <a:r>
              <a:rPr lang="en-US" sz="1600" b="0" dirty="0" smtClean="0"/>
              <a:t>0</a:t>
            </a:r>
            <a:br>
              <a:rPr lang="en-US" sz="1600" b="0" dirty="0" smtClean="0"/>
            </a:br>
            <a:r>
              <a:rPr lang="en-US" sz="1600" b="0" dirty="0" smtClean="0"/>
              <a:t>1</a:t>
            </a:r>
            <a:endParaRPr lang="en-US" sz="1600" b="0" dirty="0"/>
          </a:p>
        </p:txBody>
      </p:sp>
      <p:sp>
        <p:nvSpPr>
          <p:cNvPr id="38930" name="Text Box 20"/>
          <p:cNvSpPr txBox="1">
            <a:spLocks noChangeArrowheads="1"/>
          </p:cNvSpPr>
          <p:nvPr/>
        </p:nvSpPr>
        <p:spPr bwMode="auto">
          <a:xfrm>
            <a:off x="4114800" y="5051425"/>
            <a:ext cx="404813" cy="338138"/>
          </a:xfrm>
          <a:prstGeom prst="rect">
            <a:avLst/>
          </a:prstGeom>
          <a:noFill/>
          <a:ln w="9525">
            <a:noFill/>
            <a:miter lim="800000"/>
            <a:headEnd/>
            <a:tailEnd/>
          </a:ln>
        </p:spPr>
        <p:txBody>
          <a:bodyPr>
            <a:prstTxWarp prst="textNoShape">
              <a:avLst/>
            </a:prstTxWarp>
            <a:spAutoFit/>
          </a:bodyPr>
          <a:lstStyle/>
          <a:p>
            <a:r>
              <a:rPr lang="en-US" sz="1600" b="0"/>
              <a:t>03</a:t>
            </a:r>
          </a:p>
        </p:txBody>
      </p:sp>
      <p:sp>
        <p:nvSpPr>
          <p:cNvPr id="38931" name="Text Box 21"/>
          <p:cNvSpPr txBox="1">
            <a:spLocks noChangeArrowheads="1"/>
          </p:cNvSpPr>
          <p:nvPr/>
        </p:nvSpPr>
        <p:spPr bwMode="auto">
          <a:xfrm>
            <a:off x="3048000" y="5051425"/>
            <a:ext cx="404813" cy="338138"/>
          </a:xfrm>
          <a:prstGeom prst="rect">
            <a:avLst/>
          </a:prstGeom>
          <a:noFill/>
          <a:ln w="9525">
            <a:noFill/>
            <a:miter lim="800000"/>
            <a:headEnd/>
            <a:tailEnd/>
          </a:ln>
        </p:spPr>
        <p:txBody>
          <a:bodyPr>
            <a:prstTxWarp prst="textNoShape">
              <a:avLst/>
            </a:prstTxWarp>
            <a:spAutoFit/>
          </a:bodyPr>
          <a:lstStyle/>
          <a:p>
            <a:r>
              <a:rPr lang="en-US" sz="1600" b="0"/>
              <a:t>02</a:t>
            </a:r>
          </a:p>
        </p:txBody>
      </p:sp>
      <p:sp>
        <p:nvSpPr>
          <p:cNvPr id="38932" name="Text Box 22"/>
          <p:cNvSpPr txBox="1">
            <a:spLocks noChangeArrowheads="1"/>
          </p:cNvSpPr>
          <p:nvPr/>
        </p:nvSpPr>
        <p:spPr bwMode="auto">
          <a:xfrm>
            <a:off x="5334000" y="5051425"/>
            <a:ext cx="404813" cy="338138"/>
          </a:xfrm>
          <a:prstGeom prst="rect">
            <a:avLst/>
          </a:prstGeom>
          <a:noFill/>
          <a:ln w="9525">
            <a:noFill/>
            <a:miter lim="800000"/>
            <a:headEnd/>
            <a:tailEnd/>
          </a:ln>
        </p:spPr>
        <p:txBody>
          <a:bodyPr>
            <a:prstTxWarp prst="textNoShape">
              <a:avLst/>
            </a:prstTxWarp>
            <a:spAutoFit/>
          </a:bodyPr>
          <a:lstStyle/>
          <a:p>
            <a:r>
              <a:rPr lang="en-US" sz="1600" b="0"/>
              <a:t>04</a:t>
            </a:r>
          </a:p>
        </p:txBody>
      </p:sp>
      <p:sp>
        <p:nvSpPr>
          <p:cNvPr id="38933" name="Text Box 23"/>
          <p:cNvSpPr txBox="1">
            <a:spLocks noChangeArrowheads="1"/>
          </p:cNvSpPr>
          <p:nvPr/>
        </p:nvSpPr>
        <p:spPr bwMode="auto">
          <a:xfrm>
            <a:off x="7062788" y="5029200"/>
            <a:ext cx="404812" cy="338138"/>
          </a:xfrm>
          <a:prstGeom prst="rect">
            <a:avLst/>
          </a:prstGeom>
          <a:noFill/>
          <a:ln w="9525">
            <a:noFill/>
            <a:miter lim="800000"/>
            <a:headEnd/>
            <a:tailEnd/>
          </a:ln>
        </p:spPr>
        <p:txBody>
          <a:bodyPr>
            <a:prstTxWarp prst="textNoShape">
              <a:avLst/>
            </a:prstTxWarp>
            <a:spAutoFit/>
          </a:bodyPr>
          <a:lstStyle/>
          <a:p>
            <a:r>
              <a:rPr lang="en-US" sz="1600" b="0"/>
              <a:t>06</a:t>
            </a:r>
          </a:p>
        </p:txBody>
      </p:sp>
      <p:sp>
        <p:nvSpPr>
          <p:cNvPr id="38934" name="Text Box 24"/>
          <p:cNvSpPr txBox="1">
            <a:spLocks noChangeArrowheads="1"/>
          </p:cNvSpPr>
          <p:nvPr/>
        </p:nvSpPr>
        <p:spPr bwMode="auto">
          <a:xfrm>
            <a:off x="6400800" y="5051425"/>
            <a:ext cx="404813" cy="338138"/>
          </a:xfrm>
          <a:prstGeom prst="rect">
            <a:avLst/>
          </a:prstGeom>
          <a:noFill/>
          <a:ln w="9525">
            <a:noFill/>
            <a:miter lim="800000"/>
            <a:headEnd/>
            <a:tailEnd/>
          </a:ln>
        </p:spPr>
        <p:txBody>
          <a:bodyPr>
            <a:prstTxWarp prst="textNoShape">
              <a:avLst/>
            </a:prstTxWarp>
            <a:spAutoFit/>
          </a:bodyPr>
          <a:lstStyle/>
          <a:p>
            <a:r>
              <a:rPr lang="en-US" sz="1600" b="0"/>
              <a:t>05</a:t>
            </a:r>
          </a:p>
        </p:txBody>
      </p:sp>
      <p:sp>
        <p:nvSpPr>
          <p:cNvPr id="38935" name="Text Box 25"/>
          <p:cNvSpPr txBox="1">
            <a:spLocks noChangeArrowheads="1"/>
          </p:cNvSpPr>
          <p:nvPr/>
        </p:nvSpPr>
        <p:spPr bwMode="auto">
          <a:xfrm>
            <a:off x="7620000" y="5029200"/>
            <a:ext cx="404813" cy="338138"/>
          </a:xfrm>
          <a:prstGeom prst="rect">
            <a:avLst/>
          </a:prstGeom>
          <a:noFill/>
          <a:ln w="9525">
            <a:noFill/>
            <a:miter lim="800000"/>
            <a:headEnd/>
            <a:tailEnd/>
          </a:ln>
        </p:spPr>
        <p:txBody>
          <a:bodyPr>
            <a:prstTxWarp prst="textNoShape">
              <a:avLst/>
            </a:prstTxWarp>
            <a:spAutoFit/>
          </a:bodyPr>
          <a:lstStyle/>
          <a:p>
            <a:r>
              <a:rPr lang="en-US" sz="1600" b="0" dirty="0"/>
              <a:t>07</a:t>
            </a:r>
          </a:p>
        </p:txBody>
      </p:sp>
      <p:sp>
        <p:nvSpPr>
          <p:cNvPr id="38936" name="Text Box 27"/>
          <p:cNvSpPr txBox="1">
            <a:spLocks noChangeArrowheads="1"/>
          </p:cNvSpPr>
          <p:nvPr/>
        </p:nvSpPr>
        <p:spPr bwMode="auto">
          <a:xfrm rot="10800000">
            <a:off x="591801" y="5410200"/>
            <a:ext cx="430887" cy="838200"/>
          </a:xfrm>
          <a:prstGeom prst="rect">
            <a:avLst/>
          </a:prstGeom>
          <a:noFill/>
          <a:ln w="9525">
            <a:noFill/>
            <a:miter lim="800000"/>
            <a:headEnd/>
            <a:tailEnd/>
          </a:ln>
        </p:spPr>
        <p:txBody>
          <a:bodyPr vert="eaVert">
            <a:prstTxWarp prst="textNoShape">
              <a:avLst/>
            </a:prstTxWarp>
            <a:spAutoFit/>
          </a:bodyPr>
          <a:lstStyle/>
          <a:p>
            <a:pPr algn="r">
              <a:spcBef>
                <a:spcPct val="50000"/>
              </a:spcBef>
            </a:pPr>
            <a:r>
              <a:rPr lang="en-US" sz="1600" b="0" dirty="0">
                <a:solidFill>
                  <a:srgbClr val="3366FF"/>
                </a:solidFill>
              </a:rPr>
              <a:t>SENSIT</a:t>
            </a:r>
          </a:p>
        </p:txBody>
      </p:sp>
      <p:sp>
        <p:nvSpPr>
          <p:cNvPr id="38937" name="Text Box 29"/>
          <p:cNvSpPr txBox="1">
            <a:spLocks noChangeArrowheads="1"/>
          </p:cNvSpPr>
          <p:nvPr/>
        </p:nvSpPr>
        <p:spPr bwMode="auto">
          <a:xfrm rot="10800000">
            <a:off x="882313" y="5410200"/>
            <a:ext cx="430887" cy="1143000"/>
          </a:xfrm>
          <a:prstGeom prst="rect">
            <a:avLst/>
          </a:prstGeom>
          <a:noFill/>
          <a:ln w="9525">
            <a:noFill/>
            <a:miter lim="800000"/>
            <a:headEnd/>
            <a:tailEnd/>
          </a:ln>
        </p:spPr>
        <p:txBody>
          <a:bodyPr vert="eaVert">
            <a:prstTxWarp prst="textNoShape">
              <a:avLst/>
            </a:prstTxWarp>
            <a:spAutoFit/>
          </a:bodyPr>
          <a:lstStyle/>
          <a:p>
            <a:pPr algn="r">
              <a:spcBef>
                <a:spcPct val="50000"/>
              </a:spcBef>
            </a:pPr>
            <a:r>
              <a:rPr lang="en-US" sz="1600">
                <a:solidFill>
                  <a:srgbClr val="3366FF"/>
                </a:solidFill>
              </a:rPr>
              <a:t>Expedition</a:t>
            </a:r>
            <a:endParaRPr lang="en-US">
              <a:solidFill>
                <a:srgbClr val="3366FF"/>
              </a:solidFill>
            </a:endParaRPr>
          </a:p>
        </p:txBody>
      </p:sp>
      <p:sp>
        <p:nvSpPr>
          <p:cNvPr id="38938" name="Text Box 30"/>
          <p:cNvSpPr txBox="1">
            <a:spLocks noChangeArrowheads="1"/>
          </p:cNvSpPr>
          <p:nvPr/>
        </p:nvSpPr>
        <p:spPr bwMode="auto">
          <a:xfrm rot="10800000">
            <a:off x="2326957" y="5410200"/>
            <a:ext cx="492443" cy="838200"/>
          </a:xfrm>
          <a:prstGeom prst="rect">
            <a:avLst/>
          </a:prstGeom>
          <a:noFill/>
          <a:ln w="9525">
            <a:noFill/>
            <a:miter lim="800000"/>
            <a:headEnd/>
            <a:tailEnd/>
          </a:ln>
        </p:spPr>
        <p:txBody>
          <a:bodyPr vert="eaVert">
            <a:prstTxWarp prst="textNoShape">
              <a:avLst/>
            </a:prstTxWarp>
            <a:spAutoFit/>
          </a:bodyPr>
          <a:lstStyle/>
          <a:p>
            <a:pPr algn="r">
              <a:spcBef>
                <a:spcPct val="50000"/>
              </a:spcBef>
            </a:pPr>
            <a:r>
              <a:rPr lang="en-US" sz="2000" dirty="0">
                <a:solidFill>
                  <a:srgbClr val="3366FF"/>
                </a:solidFill>
              </a:rPr>
              <a:t>NEST</a:t>
            </a:r>
          </a:p>
        </p:txBody>
      </p:sp>
      <p:sp>
        <p:nvSpPr>
          <p:cNvPr id="38939" name="Text Box 31"/>
          <p:cNvSpPr txBox="1">
            <a:spLocks noChangeArrowheads="1"/>
          </p:cNvSpPr>
          <p:nvPr/>
        </p:nvSpPr>
        <p:spPr bwMode="auto">
          <a:xfrm rot="10800000">
            <a:off x="5943600" y="5410199"/>
            <a:ext cx="677108" cy="914400"/>
          </a:xfrm>
          <a:prstGeom prst="rect">
            <a:avLst/>
          </a:prstGeom>
          <a:noFill/>
          <a:ln w="9525">
            <a:noFill/>
            <a:miter lim="800000"/>
            <a:headEnd/>
            <a:tailEnd/>
          </a:ln>
        </p:spPr>
        <p:txBody>
          <a:bodyPr vert="eaVert">
            <a:prstTxWarp prst="textNoShape">
              <a:avLst/>
            </a:prstTxWarp>
            <a:spAutoFit/>
          </a:bodyPr>
          <a:lstStyle/>
          <a:p>
            <a:pPr algn="r">
              <a:spcBef>
                <a:spcPct val="50000"/>
              </a:spcBef>
            </a:pPr>
            <a:r>
              <a:rPr lang="en-US" sz="1600" b="1" dirty="0">
                <a:solidFill>
                  <a:srgbClr val="FF0000"/>
                </a:solidFill>
              </a:rPr>
              <a:t>NETS/ NOSS</a:t>
            </a:r>
          </a:p>
        </p:txBody>
      </p:sp>
      <p:sp>
        <p:nvSpPr>
          <p:cNvPr id="38940" name="Text Box 32"/>
          <p:cNvSpPr txBox="1">
            <a:spLocks noChangeArrowheads="1"/>
          </p:cNvSpPr>
          <p:nvPr/>
        </p:nvSpPr>
        <p:spPr bwMode="auto">
          <a:xfrm rot="10800000">
            <a:off x="4010403" y="5410199"/>
            <a:ext cx="677108" cy="1087437"/>
          </a:xfrm>
          <a:prstGeom prst="rect">
            <a:avLst/>
          </a:prstGeom>
          <a:noFill/>
          <a:ln w="9525">
            <a:noFill/>
            <a:miter lim="800000"/>
            <a:headEnd/>
            <a:tailEnd/>
          </a:ln>
        </p:spPr>
        <p:txBody>
          <a:bodyPr vert="eaVert" wrap="square">
            <a:prstTxWarp prst="textNoShape">
              <a:avLst/>
            </a:prstTxWarp>
            <a:spAutoFit/>
          </a:bodyPr>
          <a:lstStyle/>
          <a:p>
            <a:pPr algn="r">
              <a:spcBef>
                <a:spcPct val="50000"/>
              </a:spcBef>
            </a:pPr>
            <a:r>
              <a:rPr lang="en-US" sz="1600" b="1" dirty="0">
                <a:solidFill>
                  <a:srgbClr val="FF0000"/>
                </a:solidFill>
              </a:rPr>
              <a:t>CENS STC</a:t>
            </a:r>
          </a:p>
        </p:txBody>
      </p:sp>
      <p:sp>
        <p:nvSpPr>
          <p:cNvPr id="38941" name="Rectangle 33"/>
          <p:cNvSpPr>
            <a:spLocks noChangeArrowheads="1"/>
          </p:cNvSpPr>
          <p:nvPr/>
        </p:nvSpPr>
        <p:spPr bwMode="auto">
          <a:xfrm rot="-5400000">
            <a:off x="3472656" y="5682456"/>
            <a:ext cx="914400" cy="369888"/>
          </a:xfrm>
          <a:prstGeom prst="rect">
            <a:avLst/>
          </a:prstGeom>
          <a:noFill/>
          <a:ln w="9525">
            <a:noFill/>
            <a:miter lim="800000"/>
            <a:headEnd/>
            <a:tailEnd/>
          </a:ln>
        </p:spPr>
        <p:txBody>
          <a:bodyPr wrap="square">
            <a:prstTxWarp prst="textNoShape">
              <a:avLst/>
            </a:prstTxWarp>
            <a:spAutoFit/>
          </a:bodyPr>
          <a:lstStyle/>
          <a:p>
            <a:pPr algn="r"/>
            <a:r>
              <a:rPr lang="en-US" sz="1800" b="1" i="1" dirty="0">
                <a:solidFill>
                  <a:srgbClr val="FF0000"/>
                </a:solidFill>
              </a:rPr>
              <a:t>NSF</a:t>
            </a:r>
          </a:p>
        </p:txBody>
      </p:sp>
      <p:sp>
        <p:nvSpPr>
          <p:cNvPr id="38942" name="Text Box 34"/>
          <p:cNvSpPr txBox="1">
            <a:spLocks noChangeArrowheads="1"/>
          </p:cNvSpPr>
          <p:nvPr/>
        </p:nvSpPr>
        <p:spPr bwMode="auto">
          <a:xfrm rot="10800000">
            <a:off x="7323892" y="5410200"/>
            <a:ext cx="677108" cy="914400"/>
          </a:xfrm>
          <a:prstGeom prst="rect">
            <a:avLst/>
          </a:prstGeom>
          <a:noFill/>
          <a:ln w="9525">
            <a:noFill/>
            <a:miter lim="800000"/>
            <a:headEnd/>
            <a:tailEnd/>
          </a:ln>
        </p:spPr>
        <p:txBody>
          <a:bodyPr vert="eaVert">
            <a:prstTxWarp prst="textNoShape">
              <a:avLst/>
            </a:prstTxWarp>
            <a:spAutoFit/>
          </a:bodyPr>
          <a:lstStyle/>
          <a:p>
            <a:pPr algn="r">
              <a:spcBef>
                <a:spcPct val="50000"/>
              </a:spcBef>
            </a:pPr>
            <a:r>
              <a:rPr lang="en-US" sz="1600" b="1" dirty="0">
                <a:solidFill>
                  <a:srgbClr val="FF0000"/>
                </a:solidFill>
              </a:rPr>
              <a:t>Cyber-Physical</a:t>
            </a:r>
          </a:p>
        </p:txBody>
      </p:sp>
      <p:grpSp>
        <p:nvGrpSpPr>
          <p:cNvPr id="2" name="Group 37"/>
          <p:cNvGrpSpPr>
            <a:grpSpLocks/>
          </p:cNvGrpSpPr>
          <p:nvPr/>
        </p:nvGrpSpPr>
        <p:grpSpPr bwMode="auto">
          <a:xfrm>
            <a:off x="1971675" y="1143000"/>
            <a:ext cx="5953125" cy="3733800"/>
            <a:chOff x="1386" y="720"/>
            <a:chExt cx="4374" cy="2352"/>
          </a:xfrm>
        </p:grpSpPr>
        <p:pic>
          <p:nvPicPr>
            <p:cNvPr id="38952" name="Picture 38" descr="The image “http://www.moteiv.com/images/2004/header-logo.gif” cannot be displayed, because it contains errors."/>
            <p:cNvPicPr>
              <a:picLocks noChangeAspect="1" noChangeArrowheads="1"/>
            </p:cNvPicPr>
            <p:nvPr/>
          </p:nvPicPr>
          <p:blipFill>
            <a:blip r:embed="rId5"/>
            <a:srcRect/>
            <a:stretch>
              <a:fillRect/>
            </a:stretch>
          </p:blipFill>
          <p:spPr bwMode="auto">
            <a:xfrm>
              <a:off x="4528" y="1807"/>
              <a:ext cx="368" cy="263"/>
            </a:xfrm>
            <a:prstGeom prst="rect">
              <a:avLst/>
            </a:prstGeom>
            <a:noFill/>
            <a:ln w="9525">
              <a:noFill/>
              <a:miter lim="800000"/>
              <a:headEnd/>
              <a:tailEnd/>
            </a:ln>
          </p:spPr>
        </p:pic>
        <p:pic>
          <p:nvPicPr>
            <p:cNvPr id="38953" name="Picture 39" descr="Telos Mote"/>
            <p:cNvPicPr>
              <a:picLocks noChangeAspect="1" noChangeArrowheads="1"/>
            </p:cNvPicPr>
            <p:nvPr/>
          </p:nvPicPr>
          <p:blipFill>
            <a:blip r:embed="rId6"/>
            <a:srcRect/>
            <a:stretch>
              <a:fillRect/>
            </a:stretch>
          </p:blipFill>
          <p:spPr bwMode="auto">
            <a:xfrm>
              <a:off x="3546" y="1358"/>
              <a:ext cx="658" cy="542"/>
            </a:xfrm>
            <a:prstGeom prst="rect">
              <a:avLst/>
            </a:prstGeom>
            <a:noFill/>
            <a:ln w="9525">
              <a:noFill/>
              <a:miter lim="800000"/>
              <a:headEnd/>
              <a:tailEnd/>
            </a:ln>
          </p:spPr>
        </p:pic>
        <p:sp>
          <p:nvSpPr>
            <p:cNvPr id="38954" name="Text Box 40"/>
            <p:cNvSpPr txBox="1">
              <a:spLocks noChangeArrowheads="1"/>
            </p:cNvSpPr>
            <p:nvPr/>
          </p:nvSpPr>
          <p:spPr bwMode="auto">
            <a:xfrm>
              <a:off x="1850" y="1920"/>
              <a:ext cx="599" cy="212"/>
            </a:xfrm>
            <a:prstGeom prst="rect">
              <a:avLst/>
            </a:prstGeom>
            <a:noFill/>
            <a:ln w="12700">
              <a:noFill/>
              <a:miter lim="800000"/>
              <a:headEnd type="none" w="sm" len="sm"/>
              <a:tailEnd type="none" w="sm" len="sm"/>
            </a:ln>
          </p:spPr>
          <p:txBody>
            <a:bodyPr>
              <a:prstTxWarp prst="textNoShape">
                <a:avLst/>
              </a:prstTxWarp>
              <a:spAutoFit/>
            </a:bodyPr>
            <a:lstStyle/>
            <a:p>
              <a:pPr algn="ctr">
                <a:spcBef>
                  <a:spcPct val="50000"/>
                </a:spcBef>
              </a:pPr>
              <a:r>
                <a:rPr lang="en-US" sz="1600">
                  <a:solidFill>
                    <a:srgbClr val="FF0000"/>
                  </a:solidFill>
                </a:rPr>
                <a:t>Mica</a:t>
              </a:r>
            </a:p>
          </p:txBody>
        </p:sp>
        <p:sp>
          <p:nvSpPr>
            <p:cNvPr id="38955" name="Text Box 41"/>
            <p:cNvSpPr txBox="1">
              <a:spLocks noChangeArrowheads="1"/>
            </p:cNvSpPr>
            <p:nvPr/>
          </p:nvSpPr>
          <p:spPr bwMode="auto">
            <a:xfrm>
              <a:off x="1729" y="1029"/>
              <a:ext cx="548" cy="288"/>
            </a:xfrm>
            <a:prstGeom prst="rect">
              <a:avLst/>
            </a:prstGeom>
            <a:noFill/>
            <a:ln w="12700">
              <a:noFill/>
              <a:miter lim="800000"/>
              <a:headEnd type="none" w="sm" len="sm"/>
              <a:tailEnd type="none" w="sm" len="sm"/>
            </a:ln>
          </p:spPr>
          <p:txBody>
            <a:bodyPr wrap="none">
              <a:prstTxWarp prst="textNoShape">
                <a:avLst/>
              </a:prstTxWarp>
              <a:spAutoFit/>
            </a:bodyPr>
            <a:lstStyle/>
            <a:p>
              <a:pPr algn="ctr"/>
              <a:r>
                <a:rPr lang="en-US" sz="1200"/>
                <a:t>Intel/UCB</a:t>
              </a:r>
            </a:p>
            <a:p>
              <a:pPr algn="ctr"/>
              <a:r>
                <a:rPr lang="en-US" sz="1200"/>
                <a:t>dot</a:t>
              </a:r>
            </a:p>
          </p:txBody>
        </p:sp>
        <p:sp>
          <p:nvSpPr>
            <p:cNvPr id="38956" name="Text Box 42"/>
            <p:cNvSpPr txBox="1">
              <a:spLocks noChangeArrowheads="1"/>
            </p:cNvSpPr>
            <p:nvPr/>
          </p:nvSpPr>
          <p:spPr bwMode="auto">
            <a:xfrm>
              <a:off x="3155" y="839"/>
              <a:ext cx="421" cy="288"/>
            </a:xfrm>
            <a:prstGeom prst="rect">
              <a:avLst/>
            </a:prstGeom>
            <a:noFill/>
            <a:ln w="12700">
              <a:noFill/>
              <a:miter lim="800000"/>
              <a:headEnd type="none" w="sm" len="sm"/>
              <a:tailEnd type="none" w="sm" len="sm"/>
            </a:ln>
          </p:spPr>
          <p:txBody>
            <a:bodyPr wrap="none">
              <a:prstTxWarp prst="textNoShape">
                <a:avLst/>
              </a:prstTxWarp>
              <a:spAutoFit/>
            </a:bodyPr>
            <a:lstStyle/>
            <a:p>
              <a:pPr algn="ctr"/>
              <a:r>
                <a:rPr lang="en-US" sz="1200"/>
                <a:t>Intel</a:t>
              </a:r>
            </a:p>
            <a:p>
              <a:pPr algn="ctr"/>
              <a:r>
                <a:rPr lang="en-US" sz="1200"/>
                <a:t>iMOTE</a:t>
              </a:r>
            </a:p>
          </p:txBody>
        </p:sp>
        <p:sp>
          <p:nvSpPr>
            <p:cNvPr id="38957" name="Text Box 43"/>
            <p:cNvSpPr txBox="1">
              <a:spLocks noChangeArrowheads="1"/>
            </p:cNvSpPr>
            <p:nvPr/>
          </p:nvSpPr>
          <p:spPr bwMode="auto">
            <a:xfrm>
              <a:off x="2784" y="2160"/>
              <a:ext cx="415" cy="288"/>
            </a:xfrm>
            <a:prstGeom prst="rect">
              <a:avLst/>
            </a:prstGeom>
            <a:noFill/>
            <a:ln w="12700">
              <a:noFill/>
              <a:miter lim="800000"/>
              <a:headEnd type="none" w="sm" len="sm"/>
              <a:tailEnd type="none" w="sm" len="sm"/>
            </a:ln>
          </p:spPr>
          <p:txBody>
            <a:bodyPr wrap="none">
              <a:prstTxWarp prst="textNoShape">
                <a:avLst/>
              </a:prstTxWarp>
              <a:spAutoFit/>
            </a:bodyPr>
            <a:lstStyle/>
            <a:p>
              <a:r>
                <a:rPr lang="en-US" sz="1200"/>
                <a:t>XBOW</a:t>
              </a:r>
            </a:p>
            <a:p>
              <a:r>
                <a:rPr lang="en-US" sz="1200"/>
                <a:t>cc-dot</a:t>
              </a:r>
            </a:p>
          </p:txBody>
        </p:sp>
        <p:sp>
          <p:nvSpPr>
            <p:cNvPr id="38958" name="Text Box 44"/>
            <p:cNvSpPr txBox="1">
              <a:spLocks noChangeArrowheads="1"/>
            </p:cNvSpPr>
            <p:nvPr/>
          </p:nvSpPr>
          <p:spPr bwMode="auto">
            <a:xfrm>
              <a:off x="3368" y="2139"/>
              <a:ext cx="415" cy="288"/>
            </a:xfrm>
            <a:prstGeom prst="rect">
              <a:avLst/>
            </a:prstGeom>
            <a:noFill/>
            <a:ln w="12700">
              <a:noFill/>
              <a:miter lim="800000"/>
              <a:headEnd type="none" w="sm" len="sm"/>
              <a:tailEnd type="none" w="sm" len="sm"/>
            </a:ln>
          </p:spPr>
          <p:txBody>
            <a:bodyPr wrap="none">
              <a:prstTxWarp prst="textNoShape">
                <a:avLst/>
              </a:prstTxWarp>
              <a:spAutoFit/>
            </a:bodyPr>
            <a:lstStyle/>
            <a:p>
              <a:r>
                <a:rPr lang="en-US" sz="1200"/>
                <a:t>XBOW</a:t>
              </a:r>
            </a:p>
            <a:p>
              <a:r>
                <a:rPr lang="en-US" sz="1200"/>
                <a:t>mica2</a:t>
              </a:r>
            </a:p>
          </p:txBody>
        </p:sp>
        <p:sp>
          <p:nvSpPr>
            <p:cNvPr id="38959" name="Text Box 45"/>
            <p:cNvSpPr txBox="1">
              <a:spLocks noChangeArrowheads="1"/>
            </p:cNvSpPr>
            <p:nvPr/>
          </p:nvSpPr>
          <p:spPr bwMode="auto">
            <a:xfrm>
              <a:off x="1573" y="2177"/>
              <a:ext cx="415" cy="288"/>
            </a:xfrm>
            <a:prstGeom prst="rect">
              <a:avLst/>
            </a:prstGeom>
            <a:noFill/>
            <a:ln w="12700">
              <a:noFill/>
              <a:miter lim="800000"/>
              <a:headEnd type="none" w="sm" len="sm"/>
              <a:tailEnd type="none" w="sm" len="sm"/>
            </a:ln>
          </p:spPr>
          <p:txBody>
            <a:bodyPr wrap="none">
              <a:prstTxWarp prst="textNoShape">
                <a:avLst/>
              </a:prstTxWarp>
              <a:spAutoFit/>
            </a:bodyPr>
            <a:lstStyle/>
            <a:p>
              <a:r>
                <a:rPr lang="en-US" sz="1200"/>
                <a:t>XBOW</a:t>
              </a:r>
            </a:p>
            <a:p>
              <a:r>
                <a:rPr lang="en-US" sz="1200"/>
                <a:t>rene2</a:t>
              </a:r>
            </a:p>
          </p:txBody>
        </p:sp>
        <p:sp>
          <p:nvSpPr>
            <p:cNvPr id="38960" name="Text Box 46"/>
            <p:cNvSpPr txBox="1">
              <a:spLocks noChangeArrowheads="1"/>
            </p:cNvSpPr>
            <p:nvPr/>
          </p:nvSpPr>
          <p:spPr bwMode="auto">
            <a:xfrm>
              <a:off x="2496" y="1152"/>
              <a:ext cx="451" cy="288"/>
            </a:xfrm>
            <a:prstGeom prst="rect">
              <a:avLst/>
            </a:prstGeom>
            <a:noFill/>
            <a:ln w="12700">
              <a:noFill/>
              <a:miter lim="800000"/>
              <a:headEnd type="none" w="sm" len="sm"/>
              <a:tailEnd type="none" w="sm" len="sm"/>
            </a:ln>
          </p:spPr>
          <p:txBody>
            <a:bodyPr wrap="none">
              <a:prstTxWarp prst="textNoShape">
                <a:avLst/>
              </a:prstTxWarp>
              <a:spAutoFit/>
            </a:bodyPr>
            <a:lstStyle/>
            <a:p>
              <a:pPr algn="ctr"/>
              <a:r>
                <a:rPr lang="en-US" sz="1200"/>
                <a:t>Intel</a:t>
              </a:r>
            </a:p>
            <a:p>
              <a:pPr algn="ctr"/>
              <a:r>
                <a:rPr lang="en-US" sz="1200"/>
                <a:t>cf-mica</a:t>
              </a:r>
            </a:p>
          </p:txBody>
        </p:sp>
        <p:sp>
          <p:nvSpPr>
            <p:cNvPr id="38961" name="Text Box 47"/>
            <p:cNvSpPr txBox="1">
              <a:spLocks noChangeArrowheads="1"/>
            </p:cNvSpPr>
            <p:nvPr/>
          </p:nvSpPr>
          <p:spPr bwMode="auto">
            <a:xfrm>
              <a:off x="2555" y="2574"/>
              <a:ext cx="472" cy="288"/>
            </a:xfrm>
            <a:prstGeom prst="rect">
              <a:avLst/>
            </a:prstGeom>
            <a:noFill/>
            <a:ln w="12700">
              <a:noFill/>
              <a:miter lim="800000"/>
              <a:headEnd type="none" w="sm" len="sm"/>
              <a:tailEnd type="none" w="sm" len="sm"/>
            </a:ln>
          </p:spPr>
          <p:txBody>
            <a:bodyPr wrap="none">
              <a:prstTxWarp prst="textNoShape">
                <a:avLst/>
              </a:prstTxWarp>
              <a:spAutoFit/>
            </a:bodyPr>
            <a:lstStyle/>
            <a:p>
              <a:pPr algn="ctr"/>
              <a:r>
                <a:rPr lang="en-US" sz="1200"/>
                <a:t>Bosch</a:t>
              </a:r>
            </a:p>
            <a:p>
              <a:pPr algn="ctr"/>
              <a:r>
                <a:rPr lang="en-US" sz="1200"/>
                <a:t>cc-mica</a:t>
              </a:r>
            </a:p>
          </p:txBody>
        </p:sp>
        <p:sp>
          <p:nvSpPr>
            <p:cNvPr id="38962" name="Text Box 48"/>
            <p:cNvSpPr txBox="1">
              <a:spLocks noChangeArrowheads="1"/>
            </p:cNvSpPr>
            <p:nvPr/>
          </p:nvSpPr>
          <p:spPr bwMode="auto">
            <a:xfrm>
              <a:off x="3120" y="2784"/>
              <a:ext cx="565" cy="288"/>
            </a:xfrm>
            <a:prstGeom prst="rect">
              <a:avLst/>
            </a:prstGeom>
            <a:noFill/>
            <a:ln w="12700">
              <a:noFill/>
              <a:miter lim="800000"/>
              <a:headEnd type="none" w="sm" len="sm"/>
              <a:tailEnd type="none" w="sm" len="sm"/>
            </a:ln>
          </p:spPr>
          <p:txBody>
            <a:bodyPr wrap="none">
              <a:prstTxWarp prst="textNoShape">
                <a:avLst/>
              </a:prstTxWarp>
              <a:spAutoFit/>
            </a:bodyPr>
            <a:lstStyle/>
            <a:p>
              <a:pPr algn="ctr"/>
              <a:r>
                <a:rPr lang="en-US" sz="1200"/>
                <a:t>Dust Inc</a:t>
              </a:r>
            </a:p>
            <a:p>
              <a:pPr algn="ctr"/>
              <a:r>
                <a:rPr lang="en-US" sz="1200"/>
                <a:t>blue cc-TI</a:t>
              </a:r>
            </a:p>
          </p:txBody>
        </p:sp>
        <p:pic>
          <p:nvPicPr>
            <p:cNvPr id="38963" name="Picture 49" descr="mica"/>
            <p:cNvPicPr>
              <a:picLocks noChangeAspect="1" noChangeArrowheads="1"/>
            </p:cNvPicPr>
            <p:nvPr/>
          </p:nvPicPr>
          <p:blipFill>
            <a:blip r:embed="rId7"/>
            <a:srcRect/>
            <a:stretch>
              <a:fillRect/>
            </a:stretch>
          </p:blipFill>
          <p:spPr bwMode="auto">
            <a:xfrm>
              <a:off x="1909" y="1609"/>
              <a:ext cx="487" cy="311"/>
            </a:xfrm>
            <a:prstGeom prst="rect">
              <a:avLst/>
            </a:prstGeom>
            <a:noFill/>
            <a:ln w="9525">
              <a:noFill/>
              <a:miter lim="800000"/>
              <a:headEnd/>
              <a:tailEnd/>
            </a:ln>
          </p:spPr>
        </p:pic>
        <p:pic>
          <p:nvPicPr>
            <p:cNvPr id="38964" name="Picture 50" descr="dot"/>
            <p:cNvPicPr>
              <a:picLocks noChangeAspect="1" noChangeArrowheads="1"/>
            </p:cNvPicPr>
            <p:nvPr/>
          </p:nvPicPr>
          <p:blipFill>
            <a:blip r:embed="rId8"/>
            <a:srcRect/>
            <a:stretch>
              <a:fillRect/>
            </a:stretch>
          </p:blipFill>
          <p:spPr bwMode="auto">
            <a:xfrm>
              <a:off x="1685" y="1292"/>
              <a:ext cx="262" cy="269"/>
            </a:xfrm>
            <a:prstGeom prst="rect">
              <a:avLst/>
            </a:prstGeom>
            <a:noFill/>
            <a:ln w="9525">
              <a:noFill/>
              <a:miter lim="800000"/>
              <a:headEnd/>
              <a:tailEnd/>
            </a:ln>
          </p:spPr>
        </p:pic>
        <p:sp>
          <p:nvSpPr>
            <p:cNvPr id="38965" name="AutoShape 51"/>
            <p:cNvSpPr>
              <a:spLocks noChangeArrowheads="1"/>
            </p:cNvSpPr>
            <p:nvPr/>
          </p:nvSpPr>
          <p:spPr bwMode="auto">
            <a:xfrm>
              <a:off x="1573" y="1689"/>
              <a:ext cx="336" cy="118"/>
            </a:xfrm>
            <a:prstGeom prst="rightArrow">
              <a:avLst>
                <a:gd name="adj1" fmla="val 60417"/>
                <a:gd name="adj2" fmla="val 106780"/>
              </a:avLst>
            </a:prstGeom>
            <a:solidFill>
              <a:schemeClr val="bg1"/>
            </a:solidFill>
            <a:ln w="12700">
              <a:solidFill>
                <a:schemeClr val="tx1"/>
              </a:solidFill>
              <a:miter lim="800000"/>
              <a:headEnd type="none" w="sm" len="sm"/>
              <a:tailEnd type="none" w="sm" len="sm"/>
            </a:ln>
          </p:spPr>
          <p:txBody>
            <a:bodyPr wrap="none" anchor="ctr">
              <a:prstTxWarp prst="textNoShape">
                <a:avLst/>
              </a:prstTxWarp>
            </a:bodyPr>
            <a:lstStyle/>
            <a:p>
              <a:endParaRPr lang="en-US"/>
            </a:p>
          </p:txBody>
        </p:sp>
        <p:sp>
          <p:nvSpPr>
            <p:cNvPr id="38966" name="AutoShape 52"/>
            <p:cNvSpPr>
              <a:spLocks noChangeArrowheads="1"/>
            </p:cNvSpPr>
            <p:nvPr/>
          </p:nvSpPr>
          <p:spPr bwMode="auto">
            <a:xfrm rot="-3185904">
              <a:off x="1323" y="1355"/>
              <a:ext cx="238" cy="112"/>
            </a:xfrm>
            <a:prstGeom prst="rightArrow">
              <a:avLst>
                <a:gd name="adj1" fmla="val 60417"/>
                <a:gd name="adj2" fmla="val 79688"/>
              </a:avLst>
            </a:prstGeom>
            <a:solidFill>
              <a:schemeClr val="bg1"/>
            </a:solidFill>
            <a:ln w="12700">
              <a:solidFill>
                <a:schemeClr val="tx1"/>
              </a:solidFill>
              <a:miter lim="800000"/>
              <a:headEnd type="none" w="sm" len="sm"/>
              <a:tailEnd type="none" w="sm" len="sm"/>
            </a:ln>
          </p:spPr>
          <p:txBody>
            <a:bodyPr wrap="none" anchor="ctr">
              <a:prstTxWarp prst="textNoShape">
                <a:avLst/>
              </a:prstTxWarp>
            </a:bodyPr>
            <a:lstStyle/>
            <a:p>
              <a:endParaRPr lang="en-US"/>
            </a:p>
          </p:txBody>
        </p:sp>
        <p:sp>
          <p:nvSpPr>
            <p:cNvPr id="38967" name="AutoShape 53"/>
            <p:cNvSpPr>
              <a:spLocks noChangeArrowheads="1"/>
            </p:cNvSpPr>
            <p:nvPr/>
          </p:nvSpPr>
          <p:spPr bwMode="auto">
            <a:xfrm rot="-1902748">
              <a:off x="1535" y="1490"/>
              <a:ext cx="225" cy="119"/>
            </a:xfrm>
            <a:prstGeom prst="rightArrow">
              <a:avLst>
                <a:gd name="adj1" fmla="val 60417"/>
                <a:gd name="adj2" fmla="val 70903"/>
              </a:avLst>
            </a:prstGeom>
            <a:solidFill>
              <a:schemeClr val="bg1"/>
            </a:solidFill>
            <a:ln w="12700">
              <a:solidFill>
                <a:schemeClr val="tx1"/>
              </a:solidFill>
              <a:miter lim="800000"/>
              <a:headEnd type="none" w="sm" len="sm"/>
              <a:tailEnd type="none" w="sm" len="sm"/>
            </a:ln>
          </p:spPr>
          <p:txBody>
            <a:bodyPr wrap="none" anchor="ctr">
              <a:prstTxWarp prst="textNoShape">
                <a:avLst/>
              </a:prstTxWarp>
            </a:bodyPr>
            <a:lstStyle/>
            <a:p>
              <a:endParaRPr lang="en-US"/>
            </a:p>
          </p:txBody>
        </p:sp>
        <p:sp>
          <p:nvSpPr>
            <p:cNvPr id="38968" name="AutoShape 54"/>
            <p:cNvSpPr>
              <a:spLocks noChangeArrowheads="1"/>
            </p:cNvSpPr>
            <p:nvPr/>
          </p:nvSpPr>
          <p:spPr bwMode="auto">
            <a:xfrm rot="-1719267">
              <a:off x="2321" y="1411"/>
              <a:ext cx="337" cy="119"/>
            </a:xfrm>
            <a:prstGeom prst="rightArrow">
              <a:avLst>
                <a:gd name="adj1" fmla="val 60417"/>
                <a:gd name="adj2" fmla="val 106197"/>
              </a:avLst>
            </a:prstGeom>
            <a:solidFill>
              <a:schemeClr val="bg1"/>
            </a:solidFill>
            <a:ln w="12700">
              <a:solidFill>
                <a:schemeClr val="tx1"/>
              </a:solidFill>
              <a:miter lim="800000"/>
              <a:headEnd type="none" w="sm" len="sm"/>
              <a:tailEnd type="none" w="sm" len="sm"/>
            </a:ln>
          </p:spPr>
          <p:txBody>
            <a:bodyPr wrap="none" anchor="ctr">
              <a:prstTxWarp prst="textNoShape">
                <a:avLst/>
              </a:prstTxWarp>
            </a:bodyPr>
            <a:lstStyle/>
            <a:p>
              <a:endParaRPr lang="en-US"/>
            </a:p>
          </p:txBody>
        </p:sp>
        <p:sp>
          <p:nvSpPr>
            <p:cNvPr id="38969" name="Text Box 55"/>
            <p:cNvSpPr txBox="1">
              <a:spLocks noChangeArrowheads="1"/>
            </p:cNvSpPr>
            <p:nvPr/>
          </p:nvSpPr>
          <p:spPr bwMode="auto">
            <a:xfrm>
              <a:off x="2995" y="2456"/>
              <a:ext cx="598" cy="288"/>
            </a:xfrm>
            <a:prstGeom prst="rect">
              <a:avLst/>
            </a:prstGeom>
            <a:noFill/>
            <a:ln w="12700">
              <a:noFill/>
              <a:miter lim="800000"/>
              <a:headEnd type="none" w="sm" len="sm"/>
              <a:tailEnd type="none" w="sm" len="sm"/>
            </a:ln>
          </p:spPr>
          <p:txBody>
            <a:bodyPr wrap="none">
              <a:prstTxWarp prst="textNoShape">
                <a:avLst/>
              </a:prstTxWarp>
              <a:spAutoFit/>
            </a:bodyPr>
            <a:lstStyle/>
            <a:p>
              <a:pPr algn="ctr"/>
              <a:r>
                <a:rPr lang="en-US" sz="1200"/>
                <a:t>digital sun</a:t>
              </a:r>
            </a:p>
            <a:p>
              <a:pPr algn="ctr"/>
              <a:r>
                <a:rPr lang="en-US" sz="1200"/>
                <a:t>rain-mica</a:t>
              </a:r>
            </a:p>
          </p:txBody>
        </p:sp>
        <p:sp>
          <p:nvSpPr>
            <p:cNvPr id="38970" name="Text Box 56"/>
            <p:cNvSpPr txBox="1">
              <a:spLocks noChangeArrowheads="1"/>
            </p:cNvSpPr>
            <p:nvPr/>
          </p:nvSpPr>
          <p:spPr bwMode="auto">
            <a:xfrm>
              <a:off x="2321" y="2139"/>
              <a:ext cx="415" cy="288"/>
            </a:xfrm>
            <a:prstGeom prst="rect">
              <a:avLst/>
            </a:prstGeom>
            <a:noFill/>
            <a:ln w="12700">
              <a:noFill/>
              <a:miter lim="800000"/>
              <a:headEnd type="none" w="sm" len="sm"/>
              <a:tailEnd type="none" w="sm" len="sm"/>
            </a:ln>
          </p:spPr>
          <p:txBody>
            <a:bodyPr wrap="none">
              <a:prstTxWarp prst="textNoShape">
                <a:avLst/>
              </a:prstTxWarp>
              <a:spAutoFit/>
            </a:bodyPr>
            <a:lstStyle/>
            <a:p>
              <a:r>
                <a:rPr lang="en-US" sz="1200"/>
                <a:t>XBOW</a:t>
              </a:r>
            </a:p>
            <a:p>
              <a:r>
                <a:rPr lang="en-US" sz="1200"/>
                <a:t>mica</a:t>
              </a:r>
            </a:p>
          </p:txBody>
        </p:sp>
        <p:sp>
          <p:nvSpPr>
            <p:cNvPr id="38971" name="AutoShape 57"/>
            <p:cNvSpPr>
              <a:spLocks noChangeArrowheads="1"/>
            </p:cNvSpPr>
            <p:nvPr/>
          </p:nvSpPr>
          <p:spPr bwMode="auto">
            <a:xfrm rot="1693615">
              <a:off x="2021" y="2164"/>
              <a:ext cx="337" cy="119"/>
            </a:xfrm>
            <a:prstGeom prst="rightArrow">
              <a:avLst>
                <a:gd name="adj1" fmla="val 60417"/>
                <a:gd name="adj2" fmla="val 106197"/>
              </a:avLst>
            </a:prstGeom>
            <a:solidFill>
              <a:schemeClr val="bg1"/>
            </a:solidFill>
            <a:ln w="12700">
              <a:solidFill>
                <a:schemeClr val="tx1"/>
              </a:solidFill>
              <a:miter lim="800000"/>
              <a:headEnd type="none" w="sm" len="sm"/>
              <a:tailEnd type="none" w="sm" len="sm"/>
            </a:ln>
          </p:spPr>
          <p:txBody>
            <a:bodyPr wrap="none" anchor="ctr">
              <a:prstTxWarp prst="textNoShape">
                <a:avLst/>
              </a:prstTxWarp>
            </a:bodyPr>
            <a:lstStyle/>
            <a:p>
              <a:endParaRPr lang="en-US"/>
            </a:p>
          </p:txBody>
        </p:sp>
        <p:sp>
          <p:nvSpPr>
            <p:cNvPr id="38972" name="AutoShape 58"/>
            <p:cNvSpPr>
              <a:spLocks noChangeArrowheads="1"/>
            </p:cNvSpPr>
            <p:nvPr/>
          </p:nvSpPr>
          <p:spPr bwMode="auto">
            <a:xfrm>
              <a:off x="2621" y="2243"/>
              <a:ext cx="224" cy="119"/>
            </a:xfrm>
            <a:prstGeom prst="rightArrow">
              <a:avLst>
                <a:gd name="adj1" fmla="val 60417"/>
                <a:gd name="adj2" fmla="val 70588"/>
              </a:avLst>
            </a:prstGeom>
            <a:solidFill>
              <a:schemeClr val="bg1"/>
            </a:solidFill>
            <a:ln w="12700">
              <a:solidFill>
                <a:schemeClr val="tx1"/>
              </a:solidFill>
              <a:miter lim="800000"/>
              <a:headEnd type="none" w="sm" len="sm"/>
              <a:tailEnd type="none" w="sm" len="sm"/>
            </a:ln>
          </p:spPr>
          <p:txBody>
            <a:bodyPr wrap="none" anchor="ctr">
              <a:prstTxWarp prst="textNoShape">
                <a:avLst/>
              </a:prstTxWarp>
            </a:bodyPr>
            <a:lstStyle/>
            <a:p>
              <a:endParaRPr lang="en-US"/>
            </a:p>
          </p:txBody>
        </p:sp>
        <p:sp>
          <p:nvSpPr>
            <p:cNvPr id="38973" name="AutoShape 59"/>
            <p:cNvSpPr>
              <a:spLocks noChangeArrowheads="1"/>
            </p:cNvSpPr>
            <p:nvPr/>
          </p:nvSpPr>
          <p:spPr bwMode="auto">
            <a:xfrm>
              <a:off x="3144" y="2243"/>
              <a:ext cx="224" cy="119"/>
            </a:xfrm>
            <a:prstGeom prst="rightArrow">
              <a:avLst>
                <a:gd name="adj1" fmla="val 60417"/>
                <a:gd name="adj2" fmla="val 70588"/>
              </a:avLst>
            </a:prstGeom>
            <a:solidFill>
              <a:schemeClr val="bg1"/>
            </a:solidFill>
            <a:ln w="12700">
              <a:solidFill>
                <a:schemeClr val="tx1"/>
              </a:solidFill>
              <a:miter lim="800000"/>
              <a:headEnd type="none" w="sm" len="sm"/>
              <a:tailEnd type="none" w="sm" len="sm"/>
            </a:ln>
          </p:spPr>
          <p:txBody>
            <a:bodyPr wrap="none" anchor="ctr">
              <a:prstTxWarp prst="textNoShape">
                <a:avLst/>
              </a:prstTxWarp>
            </a:bodyPr>
            <a:lstStyle/>
            <a:p>
              <a:endParaRPr lang="en-US"/>
            </a:p>
          </p:txBody>
        </p:sp>
        <p:sp>
          <p:nvSpPr>
            <p:cNvPr id="38974" name="Text Box 60"/>
            <p:cNvSpPr txBox="1">
              <a:spLocks noChangeArrowheads="1"/>
            </p:cNvSpPr>
            <p:nvPr/>
          </p:nvSpPr>
          <p:spPr bwMode="auto">
            <a:xfrm>
              <a:off x="2657" y="720"/>
              <a:ext cx="521" cy="173"/>
            </a:xfrm>
            <a:prstGeom prst="rect">
              <a:avLst/>
            </a:prstGeom>
            <a:noFill/>
            <a:ln w="12700">
              <a:noFill/>
              <a:miter lim="800000"/>
              <a:headEnd type="none" w="sm" len="sm"/>
              <a:tailEnd type="none" w="sm" len="sm"/>
            </a:ln>
          </p:spPr>
          <p:txBody>
            <a:bodyPr wrap="none">
              <a:prstTxWarp prst="textNoShape">
                <a:avLst/>
              </a:prstTxWarp>
              <a:spAutoFit/>
            </a:bodyPr>
            <a:lstStyle/>
            <a:p>
              <a:r>
                <a:rPr lang="en-US" sz="1200" b="0"/>
                <a:t>zeevo BT</a:t>
              </a:r>
            </a:p>
          </p:txBody>
        </p:sp>
        <p:sp>
          <p:nvSpPr>
            <p:cNvPr id="38975" name="AutoShape 61"/>
            <p:cNvSpPr>
              <a:spLocks noChangeArrowheads="1"/>
            </p:cNvSpPr>
            <p:nvPr/>
          </p:nvSpPr>
          <p:spPr bwMode="auto">
            <a:xfrm rot="-1347779">
              <a:off x="2882" y="1134"/>
              <a:ext cx="318" cy="99"/>
            </a:xfrm>
            <a:prstGeom prst="rightArrow">
              <a:avLst>
                <a:gd name="adj1" fmla="val 60417"/>
                <a:gd name="adj2" fmla="val 120455"/>
              </a:avLst>
            </a:prstGeom>
            <a:solidFill>
              <a:schemeClr val="bg1"/>
            </a:solidFill>
            <a:ln w="12700">
              <a:solidFill>
                <a:schemeClr val="tx1"/>
              </a:solidFill>
              <a:miter lim="800000"/>
              <a:headEnd type="none" w="sm" len="sm"/>
              <a:tailEnd type="none" w="sm" len="sm"/>
            </a:ln>
          </p:spPr>
          <p:txBody>
            <a:bodyPr wrap="none" anchor="ctr">
              <a:prstTxWarp prst="textNoShape">
                <a:avLst/>
              </a:prstTxWarp>
            </a:bodyPr>
            <a:lstStyle/>
            <a:p>
              <a:endParaRPr lang="en-US"/>
            </a:p>
          </p:txBody>
        </p:sp>
        <p:sp>
          <p:nvSpPr>
            <p:cNvPr id="38976" name="AutoShape 62"/>
            <p:cNvSpPr>
              <a:spLocks noChangeArrowheads="1"/>
            </p:cNvSpPr>
            <p:nvPr/>
          </p:nvSpPr>
          <p:spPr bwMode="auto">
            <a:xfrm>
              <a:off x="3556" y="896"/>
              <a:ext cx="560" cy="119"/>
            </a:xfrm>
            <a:prstGeom prst="rightArrow">
              <a:avLst>
                <a:gd name="adj1" fmla="val 60417"/>
                <a:gd name="adj2" fmla="val 176471"/>
              </a:avLst>
            </a:prstGeom>
            <a:solidFill>
              <a:schemeClr val="bg1"/>
            </a:solidFill>
            <a:ln w="12700">
              <a:solidFill>
                <a:schemeClr val="tx1"/>
              </a:solidFill>
              <a:miter lim="800000"/>
              <a:headEnd type="none" w="sm" len="sm"/>
              <a:tailEnd type="none" w="sm" len="sm"/>
            </a:ln>
          </p:spPr>
          <p:txBody>
            <a:bodyPr wrap="none" anchor="ctr">
              <a:prstTxWarp prst="textNoShape">
                <a:avLst/>
              </a:prstTxWarp>
            </a:bodyPr>
            <a:lstStyle/>
            <a:p>
              <a:endParaRPr lang="en-US"/>
            </a:p>
          </p:txBody>
        </p:sp>
        <p:sp>
          <p:nvSpPr>
            <p:cNvPr id="38977" name="AutoShape 63"/>
            <p:cNvSpPr>
              <a:spLocks noChangeArrowheads="1"/>
            </p:cNvSpPr>
            <p:nvPr/>
          </p:nvSpPr>
          <p:spPr bwMode="auto">
            <a:xfrm rot="1693615">
              <a:off x="2470" y="2481"/>
              <a:ext cx="225" cy="119"/>
            </a:xfrm>
            <a:prstGeom prst="rightArrow">
              <a:avLst>
                <a:gd name="adj1" fmla="val 60417"/>
                <a:gd name="adj2" fmla="val 70903"/>
              </a:avLst>
            </a:prstGeom>
            <a:solidFill>
              <a:schemeClr val="bg1"/>
            </a:solidFill>
            <a:ln w="12700">
              <a:solidFill>
                <a:schemeClr val="tx1"/>
              </a:solidFill>
              <a:miter lim="800000"/>
              <a:headEnd type="none" w="sm" len="sm"/>
              <a:tailEnd type="none" w="sm" len="sm"/>
            </a:ln>
          </p:spPr>
          <p:txBody>
            <a:bodyPr wrap="none" anchor="ctr">
              <a:prstTxWarp prst="textNoShape">
                <a:avLst/>
              </a:prstTxWarp>
            </a:bodyPr>
            <a:lstStyle/>
            <a:p>
              <a:endParaRPr lang="en-US"/>
            </a:p>
          </p:txBody>
        </p:sp>
        <p:sp>
          <p:nvSpPr>
            <p:cNvPr id="38978" name="AutoShape 64"/>
            <p:cNvSpPr>
              <a:spLocks noChangeArrowheads="1"/>
            </p:cNvSpPr>
            <p:nvPr/>
          </p:nvSpPr>
          <p:spPr bwMode="auto">
            <a:xfrm rot="1693615">
              <a:off x="2978" y="2807"/>
              <a:ext cx="225" cy="118"/>
            </a:xfrm>
            <a:prstGeom prst="rightArrow">
              <a:avLst>
                <a:gd name="adj1" fmla="val 60417"/>
                <a:gd name="adj2" fmla="val 71504"/>
              </a:avLst>
            </a:prstGeom>
            <a:solidFill>
              <a:schemeClr val="bg1"/>
            </a:solidFill>
            <a:ln w="12700">
              <a:solidFill>
                <a:schemeClr val="tx1"/>
              </a:solidFill>
              <a:miter lim="800000"/>
              <a:headEnd type="none" w="sm" len="sm"/>
              <a:tailEnd type="none" w="sm" len="sm"/>
            </a:ln>
          </p:spPr>
          <p:txBody>
            <a:bodyPr wrap="none" anchor="ctr">
              <a:prstTxWarp prst="textNoShape">
                <a:avLst/>
              </a:prstTxWarp>
            </a:bodyPr>
            <a:lstStyle/>
            <a:p>
              <a:endParaRPr lang="en-US"/>
            </a:p>
          </p:txBody>
        </p:sp>
        <p:sp>
          <p:nvSpPr>
            <p:cNvPr id="38979" name="Line 65"/>
            <p:cNvSpPr>
              <a:spLocks noChangeShapeType="1"/>
            </p:cNvSpPr>
            <p:nvPr/>
          </p:nvSpPr>
          <p:spPr bwMode="auto">
            <a:xfrm>
              <a:off x="3069" y="825"/>
              <a:ext cx="150" cy="79"/>
            </a:xfrm>
            <a:prstGeom prst="line">
              <a:avLst/>
            </a:prstGeom>
            <a:noFill/>
            <a:ln w="12700">
              <a:solidFill>
                <a:schemeClr val="tx1"/>
              </a:solidFill>
              <a:round/>
              <a:headEnd type="none" w="sm" len="sm"/>
              <a:tailEnd type="triangle" w="sm" len="sm"/>
            </a:ln>
          </p:spPr>
          <p:txBody>
            <a:bodyPr>
              <a:prstTxWarp prst="textNoShape">
                <a:avLst/>
              </a:prstTxWarp>
            </a:bodyPr>
            <a:lstStyle/>
            <a:p>
              <a:endParaRPr lang="en-US"/>
            </a:p>
          </p:txBody>
        </p:sp>
        <p:sp>
          <p:nvSpPr>
            <p:cNvPr id="38980" name="Text Box 66"/>
            <p:cNvSpPr txBox="1">
              <a:spLocks noChangeArrowheads="1"/>
            </p:cNvSpPr>
            <p:nvPr/>
          </p:nvSpPr>
          <p:spPr bwMode="auto">
            <a:xfrm>
              <a:off x="3386" y="1920"/>
              <a:ext cx="599" cy="212"/>
            </a:xfrm>
            <a:prstGeom prst="rect">
              <a:avLst/>
            </a:prstGeom>
            <a:noFill/>
            <a:ln w="12700">
              <a:noFill/>
              <a:miter lim="800000"/>
              <a:headEnd type="none" w="sm" len="sm"/>
              <a:tailEnd type="none" w="sm" len="sm"/>
            </a:ln>
          </p:spPr>
          <p:txBody>
            <a:bodyPr>
              <a:prstTxWarp prst="textNoShape">
                <a:avLst/>
              </a:prstTxWarp>
              <a:spAutoFit/>
            </a:bodyPr>
            <a:lstStyle/>
            <a:p>
              <a:pPr algn="ctr">
                <a:spcBef>
                  <a:spcPct val="50000"/>
                </a:spcBef>
              </a:pPr>
              <a:r>
                <a:rPr lang="en-US" sz="1600">
                  <a:solidFill>
                    <a:srgbClr val="FF0000"/>
                  </a:solidFill>
                </a:rPr>
                <a:t>Telos</a:t>
              </a:r>
            </a:p>
          </p:txBody>
        </p:sp>
        <p:sp>
          <p:nvSpPr>
            <p:cNvPr id="38981" name="Text Box 67"/>
            <p:cNvSpPr txBox="1">
              <a:spLocks noChangeArrowheads="1"/>
            </p:cNvSpPr>
            <p:nvPr/>
          </p:nvSpPr>
          <p:spPr bwMode="auto">
            <a:xfrm>
              <a:off x="3893" y="2218"/>
              <a:ext cx="415" cy="288"/>
            </a:xfrm>
            <a:prstGeom prst="rect">
              <a:avLst/>
            </a:prstGeom>
            <a:noFill/>
            <a:ln w="12700">
              <a:noFill/>
              <a:miter lim="800000"/>
              <a:headEnd type="none" w="sm" len="sm"/>
              <a:tailEnd type="none" w="sm" len="sm"/>
            </a:ln>
          </p:spPr>
          <p:txBody>
            <a:bodyPr wrap="none">
              <a:prstTxWarp prst="textNoShape">
                <a:avLst/>
              </a:prstTxWarp>
              <a:spAutoFit/>
            </a:bodyPr>
            <a:lstStyle/>
            <a:p>
              <a:r>
                <a:rPr lang="en-US" sz="1200"/>
                <a:t>XBOW</a:t>
              </a:r>
            </a:p>
            <a:p>
              <a:r>
                <a:rPr lang="en-US" sz="1200"/>
                <a:t>micaZ</a:t>
              </a:r>
            </a:p>
          </p:txBody>
        </p:sp>
        <p:sp>
          <p:nvSpPr>
            <p:cNvPr id="38982" name="AutoShape 68"/>
            <p:cNvSpPr>
              <a:spLocks noChangeArrowheads="1"/>
            </p:cNvSpPr>
            <p:nvPr/>
          </p:nvSpPr>
          <p:spPr bwMode="auto">
            <a:xfrm>
              <a:off x="3705" y="2243"/>
              <a:ext cx="225" cy="119"/>
            </a:xfrm>
            <a:prstGeom prst="rightArrow">
              <a:avLst>
                <a:gd name="adj1" fmla="val 60417"/>
                <a:gd name="adj2" fmla="val 70903"/>
              </a:avLst>
            </a:prstGeom>
            <a:solidFill>
              <a:schemeClr val="bg1"/>
            </a:solidFill>
            <a:ln w="12700">
              <a:solidFill>
                <a:schemeClr val="tx1"/>
              </a:solidFill>
              <a:miter lim="800000"/>
              <a:headEnd type="none" w="sm" len="sm"/>
              <a:tailEnd type="none" w="sm" len="sm"/>
            </a:ln>
          </p:spPr>
          <p:txBody>
            <a:bodyPr wrap="none" anchor="ctr">
              <a:prstTxWarp prst="textNoShape">
                <a:avLst/>
              </a:prstTxWarp>
            </a:bodyPr>
            <a:lstStyle/>
            <a:p>
              <a:endParaRPr lang="en-US"/>
            </a:p>
          </p:txBody>
        </p:sp>
        <p:sp>
          <p:nvSpPr>
            <p:cNvPr id="38983" name="AutoShape 69"/>
            <p:cNvSpPr>
              <a:spLocks noChangeArrowheads="1"/>
            </p:cNvSpPr>
            <p:nvPr/>
          </p:nvSpPr>
          <p:spPr bwMode="auto">
            <a:xfrm>
              <a:off x="3312" y="1776"/>
              <a:ext cx="337" cy="119"/>
            </a:xfrm>
            <a:prstGeom prst="rightArrow">
              <a:avLst>
                <a:gd name="adj1" fmla="val 60417"/>
                <a:gd name="adj2" fmla="val 106197"/>
              </a:avLst>
            </a:prstGeom>
            <a:solidFill>
              <a:schemeClr val="bg1"/>
            </a:solidFill>
            <a:ln w="12700">
              <a:solidFill>
                <a:schemeClr val="tx1"/>
              </a:solidFill>
              <a:miter lim="800000"/>
              <a:headEnd type="none" w="sm" len="sm"/>
              <a:tailEnd type="none" w="sm" len="sm"/>
            </a:ln>
          </p:spPr>
          <p:txBody>
            <a:bodyPr wrap="none" anchor="ctr">
              <a:prstTxWarp prst="textNoShape">
                <a:avLst/>
              </a:prstTxWarp>
            </a:bodyPr>
            <a:lstStyle/>
            <a:p>
              <a:endParaRPr lang="en-US"/>
            </a:p>
          </p:txBody>
        </p:sp>
        <p:pic>
          <p:nvPicPr>
            <p:cNvPr id="38984" name="Picture 70" descr="weather-bottom"/>
            <p:cNvPicPr>
              <a:picLocks noChangeAspect="1" noChangeArrowheads="1"/>
            </p:cNvPicPr>
            <p:nvPr/>
          </p:nvPicPr>
          <p:blipFill>
            <a:blip r:embed="rId9"/>
            <a:srcRect/>
            <a:stretch>
              <a:fillRect/>
            </a:stretch>
          </p:blipFill>
          <p:spPr bwMode="auto">
            <a:xfrm>
              <a:off x="2996" y="1670"/>
              <a:ext cx="215" cy="325"/>
            </a:xfrm>
            <a:prstGeom prst="rect">
              <a:avLst/>
            </a:prstGeom>
            <a:noFill/>
            <a:ln w="9525">
              <a:noFill/>
              <a:miter lim="800000"/>
              <a:headEnd/>
              <a:tailEnd/>
            </a:ln>
          </p:spPr>
        </p:pic>
        <p:pic>
          <p:nvPicPr>
            <p:cNvPr id="38985" name="Picture 71" descr="burrow"/>
            <p:cNvPicPr>
              <a:picLocks noChangeAspect="1" noChangeArrowheads="1"/>
            </p:cNvPicPr>
            <p:nvPr/>
          </p:nvPicPr>
          <p:blipFill>
            <a:blip r:embed="rId10"/>
            <a:srcRect/>
            <a:stretch>
              <a:fillRect/>
            </a:stretch>
          </p:blipFill>
          <p:spPr bwMode="auto">
            <a:xfrm>
              <a:off x="2695" y="1570"/>
              <a:ext cx="254" cy="277"/>
            </a:xfrm>
            <a:prstGeom prst="rect">
              <a:avLst/>
            </a:prstGeom>
            <a:noFill/>
            <a:ln w="9525">
              <a:noFill/>
              <a:miter lim="800000"/>
              <a:headEnd/>
              <a:tailEnd/>
            </a:ln>
          </p:spPr>
        </p:pic>
        <p:pic>
          <p:nvPicPr>
            <p:cNvPr id="38986" name="Picture 72" descr="stack"/>
            <p:cNvPicPr>
              <a:picLocks noChangeAspect="1" noChangeArrowheads="1"/>
            </p:cNvPicPr>
            <p:nvPr/>
          </p:nvPicPr>
          <p:blipFill>
            <a:blip r:embed="rId11"/>
            <a:srcRect/>
            <a:stretch>
              <a:fillRect/>
            </a:stretch>
          </p:blipFill>
          <p:spPr bwMode="auto">
            <a:xfrm>
              <a:off x="3032" y="1332"/>
              <a:ext cx="221" cy="317"/>
            </a:xfrm>
            <a:prstGeom prst="rect">
              <a:avLst/>
            </a:prstGeom>
            <a:noFill/>
            <a:ln w="9525">
              <a:noFill/>
              <a:miter lim="800000"/>
              <a:headEnd/>
              <a:tailEnd/>
            </a:ln>
          </p:spPr>
        </p:pic>
        <p:sp>
          <p:nvSpPr>
            <p:cNvPr id="38987" name="Text Box 73"/>
            <p:cNvSpPr txBox="1">
              <a:spLocks noChangeArrowheads="1"/>
            </p:cNvSpPr>
            <p:nvPr/>
          </p:nvSpPr>
          <p:spPr bwMode="auto">
            <a:xfrm>
              <a:off x="4101" y="831"/>
              <a:ext cx="447" cy="288"/>
            </a:xfrm>
            <a:prstGeom prst="rect">
              <a:avLst/>
            </a:prstGeom>
            <a:noFill/>
            <a:ln w="12700">
              <a:noFill/>
              <a:miter lim="800000"/>
              <a:headEnd type="none" w="sm" len="sm"/>
              <a:tailEnd type="none" w="sm" len="sm"/>
            </a:ln>
          </p:spPr>
          <p:txBody>
            <a:bodyPr wrap="none">
              <a:prstTxWarp prst="textNoShape">
                <a:avLst/>
              </a:prstTxWarp>
              <a:spAutoFit/>
            </a:bodyPr>
            <a:lstStyle/>
            <a:p>
              <a:pPr algn="ctr"/>
              <a:r>
                <a:rPr lang="en-US" sz="1200"/>
                <a:t>Intel</a:t>
              </a:r>
            </a:p>
            <a:p>
              <a:pPr algn="ctr"/>
              <a:r>
                <a:rPr lang="en-US" sz="1200"/>
                <a:t>MOTE2</a:t>
              </a:r>
            </a:p>
          </p:txBody>
        </p:sp>
        <p:sp>
          <p:nvSpPr>
            <p:cNvPr id="38988" name="Text Box 74"/>
            <p:cNvSpPr txBox="1">
              <a:spLocks noChangeArrowheads="1"/>
            </p:cNvSpPr>
            <p:nvPr/>
          </p:nvSpPr>
          <p:spPr bwMode="auto">
            <a:xfrm>
              <a:off x="3888" y="1104"/>
              <a:ext cx="367" cy="173"/>
            </a:xfrm>
            <a:prstGeom prst="rect">
              <a:avLst/>
            </a:prstGeom>
            <a:noFill/>
            <a:ln w="9525">
              <a:noFill/>
              <a:miter lim="800000"/>
              <a:headEnd/>
              <a:tailEnd/>
            </a:ln>
          </p:spPr>
          <p:txBody>
            <a:bodyPr wrap="none">
              <a:prstTxWarp prst="textNoShape">
                <a:avLst/>
              </a:prstTxWarp>
              <a:spAutoFit/>
            </a:bodyPr>
            <a:lstStyle/>
            <a:p>
              <a:r>
                <a:rPr lang="en-US" sz="1200" b="0">
                  <a:latin typeface="Arial Black" charset="0"/>
                </a:rPr>
                <a:t>Eyes</a:t>
              </a:r>
            </a:p>
          </p:txBody>
        </p:sp>
        <p:sp>
          <p:nvSpPr>
            <p:cNvPr id="38989" name="Text Box 75"/>
            <p:cNvSpPr txBox="1">
              <a:spLocks noChangeArrowheads="1"/>
            </p:cNvSpPr>
            <p:nvPr/>
          </p:nvSpPr>
          <p:spPr bwMode="auto">
            <a:xfrm>
              <a:off x="3504" y="1056"/>
              <a:ext cx="562" cy="173"/>
            </a:xfrm>
            <a:prstGeom prst="rect">
              <a:avLst/>
            </a:prstGeom>
            <a:noFill/>
            <a:ln w="9525">
              <a:noFill/>
              <a:miter lim="800000"/>
              <a:headEnd/>
              <a:tailEnd/>
            </a:ln>
          </p:spPr>
          <p:txBody>
            <a:bodyPr>
              <a:prstTxWarp prst="textNoShape">
                <a:avLst/>
              </a:prstTxWarp>
              <a:spAutoFit/>
            </a:bodyPr>
            <a:lstStyle/>
            <a:p>
              <a:r>
                <a:rPr lang="en-US" sz="1200" b="0">
                  <a:latin typeface="Arial Black" charset="0"/>
                </a:rPr>
                <a:t>BTNode</a:t>
              </a:r>
            </a:p>
          </p:txBody>
        </p:sp>
        <p:grpSp>
          <p:nvGrpSpPr>
            <p:cNvPr id="3" name="Group 76"/>
            <p:cNvGrpSpPr>
              <a:grpSpLocks/>
            </p:cNvGrpSpPr>
            <p:nvPr/>
          </p:nvGrpSpPr>
          <p:grpSpPr bwMode="auto">
            <a:xfrm>
              <a:off x="4453" y="1428"/>
              <a:ext cx="375" cy="396"/>
              <a:chOff x="3120" y="816"/>
              <a:chExt cx="2496" cy="2496"/>
            </a:xfrm>
          </p:grpSpPr>
          <p:pic>
            <p:nvPicPr>
              <p:cNvPr id="39019" name="Picture 77" descr="battery-supercap"/>
              <p:cNvPicPr>
                <a:picLocks noChangeAspect="1" noChangeArrowheads="1"/>
              </p:cNvPicPr>
              <p:nvPr/>
            </p:nvPicPr>
            <p:blipFill>
              <a:blip r:embed="rId12">
                <a:clrChange>
                  <a:clrFrom>
                    <a:srgbClr val="FFFFFF"/>
                  </a:clrFrom>
                  <a:clrTo>
                    <a:srgbClr val="FFFFFF">
                      <a:alpha val="0"/>
                    </a:srgbClr>
                  </a:clrTo>
                </a:clrChange>
              </a:blip>
              <a:srcRect/>
              <a:stretch>
                <a:fillRect/>
              </a:stretch>
            </p:blipFill>
            <p:spPr bwMode="auto">
              <a:xfrm>
                <a:off x="3479" y="1776"/>
                <a:ext cx="1753" cy="1144"/>
              </a:xfrm>
              <a:prstGeom prst="rect">
                <a:avLst/>
              </a:prstGeom>
              <a:noFill/>
              <a:ln w="9525">
                <a:noFill/>
                <a:miter lim="800000"/>
                <a:headEnd/>
                <a:tailEnd/>
              </a:ln>
            </p:spPr>
          </p:pic>
          <p:pic>
            <p:nvPicPr>
              <p:cNvPr id="39020" name="Picture 78" descr="xsm"/>
              <p:cNvPicPr>
                <a:picLocks noChangeAspect="1" noChangeArrowheads="1"/>
              </p:cNvPicPr>
              <p:nvPr/>
            </p:nvPicPr>
            <p:blipFill>
              <a:blip r:embed="rId13">
                <a:clrChange>
                  <a:clrFrom>
                    <a:srgbClr val="FFFFFF"/>
                  </a:clrFrom>
                  <a:clrTo>
                    <a:srgbClr val="FFFFFF">
                      <a:alpha val="0"/>
                    </a:srgbClr>
                  </a:clrTo>
                </a:clrChange>
              </a:blip>
              <a:srcRect/>
              <a:stretch>
                <a:fillRect/>
              </a:stretch>
            </p:blipFill>
            <p:spPr bwMode="auto">
              <a:xfrm rot="194878">
                <a:off x="3408" y="1056"/>
                <a:ext cx="1920" cy="1441"/>
              </a:xfrm>
              <a:prstGeom prst="rect">
                <a:avLst/>
              </a:prstGeom>
              <a:noFill/>
              <a:ln w="9525">
                <a:noFill/>
                <a:miter lim="800000"/>
                <a:headEnd/>
                <a:tailEnd/>
              </a:ln>
            </p:spPr>
          </p:pic>
          <p:pic>
            <p:nvPicPr>
              <p:cNvPr id="39021" name="Picture 79" descr="telos-revb-blue"/>
              <p:cNvPicPr>
                <a:picLocks noChangeAspect="1" noChangeArrowheads="1"/>
              </p:cNvPicPr>
              <p:nvPr/>
            </p:nvPicPr>
            <p:blipFill>
              <a:blip r:embed="rId14"/>
              <a:srcRect/>
              <a:stretch>
                <a:fillRect/>
              </a:stretch>
            </p:blipFill>
            <p:spPr bwMode="auto">
              <a:xfrm>
                <a:off x="3600" y="1229"/>
                <a:ext cx="1680" cy="1075"/>
              </a:xfrm>
              <a:prstGeom prst="rect">
                <a:avLst/>
              </a:prstGeom>
              <a:noFill/>
              <a:ln w="9525">
                <a:noFill/>
                <a:miter lim="800000"/>
                <a:headEnd/>
                <a:tailEnd/>
              </a:ln>
            </p:spPr>
          </p:pic>
          <p:sp>
            <p:nvSpPr>
              <p:cNvPr id="805968" name="Rectangle 80"/>
              <p:cNvSpPr>
                <a:spLocks noChangeAspect="1" noChangeArrowheads="1"/>
              </p:cNvSpPr>
              <p:nvPr/>
            </p:nvSpPr>
            <p:spPr bwMode="auto">
              <a:xfrm>
                <a:off x="3120" y="816"/>
                <a:ext cx="2496" cy="2496"/>
              </a:xfrm>
              <a:prstGeom prst="rect">
                <a:avLst/>
              </a:prstGeom>
              <a:blipFill dpi="0" rotWithShape="1">
                <a:blip r:embed="rId15">
                  <a:alphaModFix amt="50000"/>
                </a:blip>
                <a:srcRect/>
                <a:stretch>
                  <a:fillRect b="-3165"/>
                </a:stretch>
              </a:blipFill>
              <a:ln w="9525">
                <a:noFill/>
                <a:miter lim="800000"/>
                <a:headEnd/>
                <a:tailEnd/>
              </a:ln>
              <a:effectLst/>
            </p:spPr>
            <p:txBody>
              <a:bodyPr wrap="none" anchor="ctr">
                <a:prstTxWarp prst="textNoShape">
                  <a:avLst/>
                </a:prstTxWarp>
              </a:bodyPr>
              <a:lstStyle/>
              <a:p>
                <a:endParaRPr lang="en-US"/>
              </a:p>
            </p:txBody>
          </p:sp>
        </p:grpSp>
        <p:sp>
          <p:nvSpPr>
            <p:cNvPr id="38991" name="Text Box 81"/>
            <p:cNvSpPr txBox="1">
              <a:spLocks noChangeArrowheads="1"/>
            </p:cNvSpPr>
            <p:nvPr/>
          </p:nvSpPr>
          <p:spPr bwMode="auto">
            <a:xfrm>
              <a:off x="4408" y="1243"/>
              <a:ext cx="338" cy="250"/>
            </a:xfrm>
            <a:prstGeom prst="rect">
              <a:avLst/>
            </a:prstGeom>
            <a:noFill/>
            <a:ln w="9525">
              <a:noFill/>
              <a:miter lim="800000"/>
              <a:headEnd/>
              <a:tailEnd/>
            </a:ln>
          </p:spPr>
          <p:txBody>
            <a:bodyPr wrap="none">
              <a:prstTxWarp prst="textNoShape">
                <a:avLst/>
              </a:prstTxWarp>
              <a:spAutoFit/>
            </a:bodyPr>
            <a:lstStyle/>
            <a:p>
              <a:r>
                <a:rPr lang="en-US" sz="2000" b="0">
                  <a:solidFill>
                    <a:srgbClr val="FF0000"/>
                  </a:solidFill>
                  <a:ea typeface="ＭＳ Ｐゴシック" charset="-128"/>
                  <a:cs typeface="ＭＳ Ｐゴシック" charset="-128"/>
                </a:rPr>
                <a:t>trio</a:t>
              </a:r>
            </a:p>
          </p:txBody>
        </p:sp>
        <p:sp>
          <p:nvSpPr>
            <p:cNvPr id="38992" name="AutoShape 82"/>
            <p:cNvSpPr>
              <a:spLocks noChangeArrowheads="1"/>
            </p:cNvSpPr>
            <p:nvPr/>
          </p:nvSpPr>
          <p:spPr bwMode="auto">
            <a:xfrm rot="-1251268">
              <a:off x="4116" y="1689"/>
              <a:ext cx="337" cy="118"/>
            </a:xfrm>
            <a:prstGeom prst="rightArrow">
              <a:avLst>
                <a:gd name="adj1" fmla="val 60417"/>
                <a:gd name="adj2" fmla="val 107097"/>
              </a:avLst>
            </a:prstGeom>
            <a:solidFill>
              <a:schemeClr val="bg1"/>
            </a:solidFill>
            <a:ln w="12700">
              <a:solidFill>
                <a:schemeClr val="tx1"/>
              </a:solidFill>
              <a:miter lim="800000"/>
              <a:headEnd type="none" w="sm" len="sm"/>
              <a:tailEnd type="none" w="sm" len="sm"/>
            </a:ln>
          </p:spPr>
          <p:txBody>
            <a:bodyPr wrap="none" anchor="ctr">
              <a:prstTxWarp prst="textNoShape">
                <a:avLst/>
              </a:prstTxWarp>
            </a:bodyPr>
            <a:lstStyle/>
            <a:p>
              <a:endParaRPr lang="en-US"/>
            </a:p>
          </p:txBody>
        </p:sp>
        <p:sp>
          <p:nvSpPr>
            <p:cNvPr id="38993" name="AutoShape 83"/>
            <p:cNvSpPr>
              <a:spLocks noChangeArrowheads="1"/>
            </p:cNvSpPr>
            <p:nvPr/>
          </p:nvSpPr>
          <p:spPr bwMode="auto">
            <a:xfrm rot="3252657">
              <a:off x="2085" y="2619"/>
              <a:ext cx="357" cy="112"/>
            </a:xfrm>
            <a:prstGeom prst="rightArrow">
              <a:avLst>
                <a:gd name="adj1" fmla="val 60417"/>
                <a:gd name="adj2" fmla="val 119531"/>
              </a:avLst>
            </a:prstGeom>
            <a:solidFill>
              <a:schemeClr val="bg1"/>
            </a:solidFill>
            <a:ln w="12700">
              <a:solidFill>
                <a:schemeClr val="tx1"/>
              </a:solidFill>
              <a:miter lim="800000"/>
              <a:headEnd type="none" w="sm" len="sm"/>
              <a:tailEnd type="none" w="sm" len="sm"/>
            </a:ln>
          </p:spPr>
          <p:txBody>
            <a:bodyPr wrap="none" anchor="ctr">
              <a:prstTxWarp prst="textNoShape">
                <a:avLst/>
              </a:prstTxWarp>
            </a:bodyPr>
            <a:lstStyle/>
            <a:p>
              <a:endParaRPr lang="en-US"/>
            </a:p>
          </p:txBody>
        </p:sp>
        <p:sp>
          <p:nvSpPr>
            <p:cNvPr id="38994" name="AutoShape 84"/>
            <p:cNvSpPr>
              <a:spLocks noChangeArrowheads="1"/>
            </p:cNvSpPr>
            <p:nvPr/>
          </p:nvSpPr>
          <p:spPr bwMode="auto">
            <a:xfrm>
              <a:off x="3668" y="2838"/>
              <a:ext cx="224" cy="119"/>
            </a:xfrm>
            <a:prstGeom prst="rightArrow">
              <a:avLst>
                <a:gd name="adj1" fmla="val 60417"/>
                <a:gd name="adj2" fmla="val 70588"/>
              </a:avLst>
            </a:prstGeom>
            <a:solidFill>
              <a:schemeClr val="bg1"/>
            </a:solidFill>
            <a:ln w="12700">
              <a:solidFill>
                <a:schemeClr val="tx1"/>
              </a:solidFill>
              <a:miter lim="800000"/>
              <a:headEnd type="none" w="sm" len="sm"/>
              <a:tailEnd type="none" w="sm" len="sm"/>
            </a:ln>
          </p:spPr>
          <p:txBody>
            <a:bodyPr wrap="none" anchor="ctr">
              <a:prstTxWarp prst="textNoShape">
                <a:avLst/>
              </a:prstTxWarp>
            </a:bodyPr>
            <a:lstStyle/>
            <a:p>
              <a:endParaRPr lang="en-US"/>
            </a:p>
          </p:txBody>
        </p:sp>
        <p:sp>
          <p:nvSpPr>
            <p:cNvPr id="38995" name="AutoShape 85"/>
            <p:cNvSpPr>
              <a:spLocks noChangeArrowheads="1"/>
            </p:cNvSpPr>
            <p:nvPr/>
          </p:nvSpPr>
          <p:spPr bwMode="auto">
            <a:xfrm rot="1448732">
              <a:off x="4079" y="1966"/>
              <a:ext cx="337" cy="119"/>
            </a:xfrm>
            <a:prstGeom prst="rightArrow">
              <a:avLst>
                <a:gd name="adj1" fmla="val 60417"/>
                <a:gd name="adj2" fmla="val 106197"/>
              </a:avLst>
            </a:prstGeom>
            <a:solidFill>
              <a:schemeClr val="bg1"/>
            </a:solidFill>
            <a:ln w="12700">
              <a:solidFill>
                <a:schemeClr val="tx1"/>
              </a:solidFill>
              <a:miter lim="800000"/>
              <a:headEnd type="none" w="sm" len="sm"/>
              <a:tailEnd type="none" w="sm" len="sm"/>
            </a:ln>
          </p:spPr>
          <p:txBody>
            <a:bodyPr wrap="none" anchor="ctr">
              <a:prstTxWarp prst="textNoShape">
                <a:avLst/>
              </a:prstTxWarp>
            </a:bodyPr>
            <a:lstStyle/>
            <a:p>
              <a:endParaRPr lang="en-US"/>
            </a:p>
          </p:txBody>
        </p:sp>
        <p:sp>
          <p:nvSpPr>
            <p:cNvPr id="38996" name="AutoShape 86"/>
            <p:cNvSpPr>
              <a:spLocks noChangeArrowheads="1"/>
            </p:cNvSpPr>
            <p:nvPr/>
          </p:nvSpPr>
          <p:spPr bwMode="auto">
            <a:xfrm rot="237584">
              <a:off x="4154" y="1847"/>
              <a:ext cx="337" cy="119"/>
            </a:xfrm>
            <a:prstGeom prst="rightArrow">
              <a:avLst>
                <a:gd name="adj1" fmla="val 60417"/>
                <a:gd name="adj2" fmla="val 106197"/>
              </a:avLst>
            </a:prstGeom>
            <a:solidFill>
              <a:schemeClr val="bg1"/>
            </a:solidFill>
            <a:ln w="12700">
              <a:solidFill>
                <a:schemeClr val="tx1"/>
              </a:solidFill>
              <a:miter lim="800000"/>
              <a:headEnd type="none" w="sm" len="sm"/>
              <a:tailEnd type="none" w="sm" len="sm"/>
            </a:ln>
          </p:spPr>
          <p:txBody>
            <a:bodyPr wrap="none" anchor="ctr">
              <a:prstTxWarp prst="textNoShape">
                <a:avLst/>
              </a:prstTxWarp>
            </a:bodyPr>
            <a:lstStyle/>
            <a:p>
              <a:endParaRPr lang="en-US"/>
            </a:p>
          </p:txBody>
        </p:sp>
        <p:pic>
          <p:nvPicPr>
            <p:cNvPr id="38997" name="Picture 87"/>
            <p:cNvPicPr>
              <a:picLocks noChangeAspect="1" noChangeArrowheads="1"/>
            </p:cNvPicPr>
            <p:nvPr/>
          </p:nvPicPr>
          <p:blipFill>
            <a:blip r:embed="rId16"/>
            <a:srcRect/>
            <a:stretch>
              <a:fillRect/>
            </a:stretch>
          </p:blipFill>
          <p:spPr bwMode="auto">
            <a:xfrm>
              <a:off x="4464" y="2112"/>
              <a:ext cx="412" cy="163"/>
            </a:xfrm>
            <a:prstGeom prst="rect">
              <a:avLst/>
            </a:prstGeom>
            <a:noFill/>
            <a:ln w="9525">
              <a:noFill/>
              <a:miter lim="800000"/>
              <a:headEnd/>
              <a:tailEnd/>
            </a:ln>
          </p:spPr>
        </p:pic>
        <p:pic>
          <p:nvPicPr>
            <p:cNvPr id="38998" name="Picture 88"/>
            <p:cNvPicPr>
              <a:picLocks noChangeAspect="1" noChangeArrowheads="1"/>
            </p:cNvPicPr>
            <p:nvPr/>
          </p:nvPicPr>
          <p:blipFill>
            <a:blip r:embed="rId17"/>
            <a:srcRect/>
            <a:stretch>
              <a:fillRect/>
            </a:stretch>
          </p:blipFill>
          <p:spPr bwMode="auto">
            <a:xfrm>
              <a:off x="4416" y="2304"/>
              <a:ext cx="394" cy="99"/>
            </a:xfrm>
            <a:prstGeom prst="rect">
              <a:avLst/>
            </a:prstGeom>
            <a:noFill/>
            <a:ln w="9525">
              <a:noFill/>
              <a:miter lim="800000"/>
              <a:headEnd/>
              <a:tailEnd/>
            </a:ln>
          </p:spPr>
        </p:pic>
        <p:pic>
          <p:nvPicPr>
            <p:cNvPr id="38999" name="Picture 89" descr="The image “http://www.keti.re.kr/ketimain/images/n_logo.gif” cannot be displayed, because it contains errors."/>
            <p:cNvPicPr>
              <a:picLocks noChangeAspect="1" noChangeArrowheads="1"/>
            </p:cNvPicPr>
            <p:nvPr/>
          </p:nvPicPr>
          <p:blipFill>
            <a:blip r:embed="rId18"/>
            <a:srcRect/>
            <a:stretch>
              <a:fillRect/>
            </a:stretch>
          </p:blipFill>
          <p:spPr bwMode="auto">
            <a:xfrm>
              <a:off x="4464" y="2448"/>
              <a:ext cx="537" cy="178"/>
            </a:xfrm>
            <a:prstGeom prst="rect">
              <a:avLst/>
            </a:prstGeom>
            <a:noFill/>
            <a:ln w="9525">
              <a:solidFill>
                <a:srgbClr val="11117F"/>
              </a:solidFill>
              <a:miter lim="800000"/>
              <a:headEnd/>
              <a:tailEnd/>
            </a:ln>
          </p:spPr>
        </p:pic>
        <p:pic>
          <p:nvPicPr>
            <p:cNvPr id="39000" name="Picture 90"/>
            <p:cNvPicPr>
              <a:picLocks noChangeAspect="1" noChangeArrowheads="1"/>
            </p:cNvPicPr>
            <p:nvPr/>
          </p:nvPicPr>
          <p:blipFill>
            <a:blip r:embed="rId19"/>
            <a:srcRect/>
            <a:stretch>
              <a:fillRect/>
            </a:stretch>
          </p:blipFill>
          <p:spPr bwMode="auto">
            <a:xfrm>
              <a:off x="4896" y="1180"/>
              <a:ext cx="528" cy="161"/>
            </a:xfrm>
            <a:prstGeom prst="rect">
              <a:avLst/>
            </a:prstGeom>
            <a:noFill/>
            <a:ln w="9525">
              <a:noFill/>
              <a:miter lim="800000"/>
              <a:headEnd/>
              <a:tailEnd/>
            </a:ln>
          </p:spPr>
        </p:pic>
        <p:pic>
          <p:nvPicPr>
            <p:cNvPr id="39001" name="Picture 91"/>
            <p:cNvPicPr>
              <a:picLocks noChangeAspect="1" noChangeArrowheads="1"/>
            </p:cNvPicPr>
            <p:nvPr/>
          </p:nvPicPr>
          <p:blipFill>
            <a:blip r:embed="rId20"/>
            <a:srcRect/>
            <a:stretch>
              <a:fillRect/>
            </a:stretch>
          </p:blipFill>
          <p:spPr bwMode="auto">
            <a:xfrm>
              <a:off x="2448" y="912"/>
              <a:ext cx="453" cy="292"/>
            </a:xfrm>
            <a:prstGeom prst="rect">
              <a:avLst/>
            </a:prstGeom>
            <a:noFill/>
            <a:ln w="9525">
              <a:solidFill>
                <a:srgbClr val="11117F"/>
              </a:solidFill>
              <a:miter lim="800000"/>
              <a:headEnd/>
              <a:tailEnd/>
            </a:ln>
          </p:spPr>
        </p:pic>
        <p:pic>
          <p:nvPicPr>
            <p:cNvPr id="39002" name="Picture 92"/>
            <p:cNvPicPr>
              <a:picLocks noChangeAspect="1" noChangeArrowheads="1"/>
            </p:cNvPicPr>
            <p:nvPr/>
          </p:nvPicPr>
          <p:blipFill>
            <a:blip r:embed="rId21"/>
            <a:srcRect/>
            <a:stretch>
              <a:fillRect/>
            </a:stretch>
          </p:blipFill>
          <p:spPr bwMode="auto">
            <a:xfrm>
              <a:off x="4800" y="2688"/>
              <a:ext cx="294" cy="242"/>
            </a:xfrm>
            <a:prstGeom prst="rect">
              <a:avLst/>
            </a:prstGeom>
            <a:noFill/>
            <a:ln w="9525">
              <a:noFill/>
              <a:miter lim="800000"/>
              <a:headEnd/>
              <a:tailEnd/>
            </a:ln>
          </p:spPr>
        </p:pic>
        <p:pic>
          <p:nvPicPr>
            <p:cNvPr id="39003" name="Picture 93"/>
            <p:cNvPicPr>
              <a:picLocks noChangeAspect="1" noChangeArrowheads="1"/>
            </p:cNvPicPr>
            <p:nvPr/>
          </p:nvPicPr>
          <p:blipFill>
            <a:blip r:embed="rId22"/>
            <a:srcRect/>
            <a:stretch>
              <a:fillRect/>
            </a:stretch>
          </p:blipFill>
          <p:spPr bwMode="auto">
            <a:xfrm>
              <a:off x="5088" y="912"/>
              <a:ext cx="280" cy="314"/>
            </a:xfrm>
            <a:prstGeom prst="rect">
              <a:avLst/>
            </a:prstGeom>
            <a:noFill/>
            <a:ln w="9525">
              <a:noFill/>
              <a:miter lim="800000"/>
              <a:headEnd/>
              <a:tailEnd/>
            </a:ln>
          </p:spPr>
        </p:pic>
        <p:pic>
          <p:nvPicPr>
            <p:cNvPr id="39004" name="Picture 94"/>
            <p:cNvPicPr>
              <a:picLocks noChangeAspect="1" noChangeArrowheads="1"/>
            </p:cNvPicPr>
            <p:nvPr/>
          </p:nvPicPr>
          <p:blipFill>
            <a:blip r:embed="rId23"/>
            <a:srcRect/>
            <a:stretch>
              <a:fillRect/>
            </a:stretch>
          </p:blipFill>
          <p:spPr bwMode="auto">
            <a:xfrm>
              <a:off x="4704" y="816"/>
              <a:ext cx="458" cy="166"/>
            </a:xfrm>
            <a:prstGeom prst="rect">
              <a:avLst/>
            </a:prstGeom>
            <a:noFill/>
            <a:ln w="9525">
              <a:noFill/>
              <a:miter lim="800000"/>
              <a:headEnd/>
              <a:tailEnd/>
            </a:ln>
          </p:spPr>
        </p:pic>
        <p:pic>
          <p:nvPicPr>
            <p:cNvPr id="39005" name="Picture 95"/>
            <p:cNvPicPr>
              <a:picLocks noChangeAspect="1" noChangeArrowheads="1"/>
            </p:cNvPicPr>
            <p:nvPr/>
          </p:nvPicPr>
          <p:blipFill>
            <a:blip r:embed="rId24"/>
            <a:srcRect/>
            <a:stretch>
              <a:fillRect/>
            </a:stretch>
          </p:blipFill>
          <p:spPr bwMode="auto">
            <a:xfrm>
              <a:off x="4560" y="1008"/>
              <a:ext cx="312" cy="273"/>
            </a:xfrm>
            <a:prstGeom prst="rect">
              <a:avLst/>
            </a:prstGeom>
            <a:noFill/>
            <a:ln w="9525">
              <a:noFill/>
              <a:miter lim="800000"/>
              <a:headEnd/>
              <a:tailEnd/>
            </a:ln>
          </p:spPr>
        </p:pic>
        <p:pic>
          <p:nvPicPr>
            <p:cNvPr id="39006" name="Picture 96" descr="xbow-logo"/>
            <p:cNvPicPr>
              <a:picLocks noChangeAspect="1" noChangeArrowheads="1"/>
            </p:cNvPicPr>
            <p:nvPr/>
          </p:nvPicPr>
          <p:blipFill>
            <a:blip r:embed="rId25"/>
            <a:srcRect/>
            <a:stretch>
              <a:fillRect/>
            </a:stretch>
          </p:blipFill>
          <p:spPr bwMode="auto">
            <a:xfrm>
              <a:off x="2448" y="1968"/>
              <a:ext cx="480" cy="186"/>
            </a:xfrm>
            <a:prstGeom prst="rect">
              <a:avLst/>
            </a:prstGeom>
            <a:noFill/>
            <a:ln w="9525">
              <a:solidFill>
                <a:srgbClr val="11117F"/>
              </a:solidFill>
              <a:miter lim="800000"/>
              <a:headEnd/>
              <a:tailEnd/>
            </a:ln>
          </p:spPr>
        </p:pic>
        <p:pic>
          <p:nvPicPr>
            <p:cNvPr id="39007" name="Picture 97" descr="dust">
              <a:hlinkClick r:id="rId26"/>
            </p:cNvPr>
            <p:cNvPicPr>
              <a:picLocks noChangeAspect="1" noChangeArrowheads="1"/>
            </p:cNvPicPr>
            <p:nvPr/>
          </p:nvPicPr>
          <p:blipFill>
            <a:blip r:embed="rId27"/>
            <a:srcRect/>
            <a:stretch>
              <a:fillRect/>
            </a:stretch>
          </p:blipFill>
          <p:spPr bwMode="auto">
            <a:xfrm>
              <a:off x="3936" y="2784"/>
              <a:ext cx="624" cy="144"/>
            </a:xfrm>
            <a:prstGeom prst="rect">
              <a:avLst/>
            </a:prstGeom>
            <a:solidFill>
              <a:schemeClr val="accent2"/>
            </a:solidFill>
            <a:ln w="12700">
              <a:solidFill>
                <a:srgbClr val="FFE94B"/>
              </a:solidFill>
              <a:miter lim="800000"/>
              <a:headEnd/>
              <a:tailEnd/>
            </a:ln>
          </p:spPr>
        </p:pic>
        <p:pic>
          <p:nvPicPr>
            <p:cNvPr id="39008" name="Picture 98" descr="LuxoftLabsLogo"/>
            <p:cNvPicPr>
              <a:picLocks noChangeAspect="1" noChangeArrowheads="1"/>
            </p:cNvPicPr>
            <p:nvPr/>
          </p:nvPicPr>
          <p:blipFill>
            <a:blip r:embed="rId28"/>
            <a:srcRect/>
            <a:stretch>
              <a:fillRect/>
            </a:stretch>
          </p:blipFill>
          <p:spPr bwMode="auto">
            <a:xfrm>
              <a:off x="4848" y="2219"/>
              <a:ext cx="624" cy="125"/>
            </a:xfrm>
            <a:prstGeom prst="rect">
              <a:avLst/>
            </a:prstGeom>
            <a:noFill/>
            <a:ln w="9525">
              <a:solidFill>
                <a:srgbClr val="11117F"/>
              </a:solidFill>
              <a:miter lim="800000"/>
              <a:headEnd/>
              <a:tailEnd/>
            </a:ln>
          </p:spPr>
        </p:pic>
        <p:pic>
          <p:nvPicPr>
            <p:cNvPr id="39009" name="Picture 99"/>
            <p:cNvPicPr>
              <a:picLocks noChangeAspect="1" noChangeArrowheads="1"/>
            </p:cNvPicPr>
            <p:nvPr/>
          </p:nvPicPr>
          <p:blipFill>
            <a:blip r:embed="rId29"/>
            <a:srcRect/>
            <a:stretch>
              <a:fillRect/>
            </a:stretch>
          </p:blipFill>
          <p:spPr bwMode="auto">
            <a:xfrm>
              <a:off x="4944" y="1968"/>
              <a:ext cx="450" cy="136"/>
            </a:xfrm>
            <a:prstGeom prst="rect">
              <a:avLst/>
            </a:prstGeom>
            <a:noFill/>
            <a:ln w="9525">
              <a:noFill/>
              <a:miter lim="800000"/>
              <a:headEnd/>
              <a:tailEnd/>
            </a:ln>
          </p:spPr>
        </p:pic>
        <p:pic>
          <p:nvPicPr>
            <p:cNvPr id="39010" name="Picture 100"/>
            <p:cNvPicPr>
              <a:picLocks noChangeAspect="1" noChangeArrowheads="1"/>
            </p:cNvPicPr>
            <p:nvPr/>
          </p:nvPicPr>
          <p:blipFill>
            <a:blip r:embed="rId30"/>
            <a:srcRect/>
            <a:stretch>
              <a:fillRect/>
            </a:stretch>
          </p:blipFill>
          <p:spPr bwMode="auto">
            <a:xfrm>
              <a:off x="4944" y="1728"/>
              <a:ext cx="480" cy="116"/>
            </a:xfrm>
            <a:prstGeom prst="rect">
              <a:avLst/>
            </a:prstGeom>
            <a:noFill/>
            <a:ln w="9525">
              <a:noFill/>
              <a:miter lim="800000"/>
              <a:headEnd/>
              <a:tailEnd/>
            </a:ln>
          </p:spPr>
        </p:pic>
        <p:pic>
          <p:nvPicPr>
            <p:cNvPr id="39011" name="Picture 101"/>
            <p:cNvPicPr>
              <a:picLocks noChangeAspect="1" noChangeArrowheads="1"/>
            </p:cNvPicPr>
            <p:nvPr/>
          </p:nvPicPr>
          <p:blipFill>
            <a:blip r:embed="rId31"/>
            <a:srcRect/>
            <a:stretch>
              <a:fillRect/>
            </a:stretch>
          </p:blipFill>
          <p:spPr bwMode="auto">
            <a:xfrm>
              <a:off x="5136" y="2832"/>
              <a:ext cx="384" cy="208"/>
            </a:xfrm>
            <a:prstGeom prst="rect">
              <a:avLst/>
            </a:prstGeom>
            <a:noFill/>
            <a:ln w="9525">
              <a:noFill/>
              <a:miter lim="800000"/>
              <a:headEnd/>
              <a:tailEnd/>
            </a:ln>
          </p:spPr>
        </p:pic>
        <p:pic>
          <p:nvPicPr>
            <p:cNvPr id="39012" name="Picture 102" descr="archrock"/>
            <p:cNvPicPr>
              <a:picLocks noChangeAspect="1" noChangeArrowheads="1"/>
            </p:cNvPicPr>
            <p:nvPr/>
          </p:nvPicPr>
          <p:blipFill>
            <a:blip r:embed="rId32"/>
            <a:srcRect/>
            <a:stretch>
              <a:fillRect/>
            </a:stretch>
          </p:blipFill>
          <p:spPr bwMode="auto">
            <a:xfrm>
              <a:off x="4800" y="1392"/>
              <a:ext cx="672" cy="223"/>
            </a:xfrm>
            <a:prstGeom prst="rect">
              <a:avLst/>
            </a:prstGeom>
            <a:noFill/>
            <a:ln w="12700">
              <a:solidFill>
                <a:srgbClr val="FFE94B"/>
              </a:solidFill>
              <a:miter lim="800000"/>
              <a:headEnd/>
              <a:tailEnd/>
            </a:ln>
          </p:spPr>
        </p:pic>
        <p:pic>
          <p:nvPicPr>
            <p:cNvPr id="39013" name="Picture 103" descr="Sensicast Logo">
              <a:hlinkClick r:id="rId33"/>
            </p:cNvPr>
            <p:cNvPicPr>
              <a:picLocks noChangeAspect="1" noChangeArrowheads="1"/>
            </p:cNvPicPr>
            <p:nvPr/>
          </p:nvPicPr>
          <p:blipFill>
            <a:blip r:embed="rId34"/>
            <a:srcRect/>
            <a:stretch>
              <a:fillRect/>
            </a:stretch>
          </p:blipFill>
          <p:spPr bwMode="auto">
            <a:xfrm>
              <a:off x="2256" y="2832"/>
              <a:ext cx="528" cy="187"/>
            </a:xfrm>
            <a:prstGeom prst="rect">
              <a:avLst/>
            </a:prstGeom>
            <a:solidFill>
              <a:schemeClr val="accent2"/>
            </a:solidFill>
            <a:ln w="9525">
              <a:solidFill>
                <a:schemeClr val="accent2"/>
              </a:solidFill>
              <a:miter lim="800000"/>
              <a:headEnd/>
              <a:tailEnd/>
            </a:ln>
          </p:spPr>
        </p:pic>
        <p:pic>
          <p:nvPicPr>
            <p:cNvPr id="39014" name="Picture 104"/>
            <p:cNvPicPr>
              <a:picLocks noChangeAspect="1" noChangeArrowheads="1"/>
            </p:cNvPicPr>
            <p:nvPr/>
          </p:nvPicPr>
          <p:blipFill>
            <a:blip r:embed="rId35"/>
            <a:srcRect/>
            <a:stretch>
              <a:fillRect/>
            </a:stretch>
          </p:blipFill>
          <p:spPr bwMode="auto">
            <a:xfrm>
              <a:off x="3600" y="2544"/>
              <a:ext cx="533" cy="140"/>
            </a:xfrm>
            <a:prstGeom prst="rect">
              <a:avLst/>
            </a:prstGeom>
            <a:noFill/>
            <a:ln w="12700">
              <a:solidFill>
                <a:srgbClr val="FFE94B"/>
              </a:solidFill>
              <a:miter lim="800000"/>
              <a:headEnd/>
              <a:tailEnd/>
            </a:ln>
          </p:spPr>
        </p:pic>
        <p:pic>
          <p:nvPicPr>
            <p:cNvPr id="39015" name="Picture 105" descr="Sensinode Ltd.">
              <a:hlinkClick r:id="rId36"/>
            </p:cNvPr>
            <p:cNvPicPr>
              <a:picLocks noChangeAspect="1" noChangeArrowheads="1"/>
            </p:cNvPicPr>
            <p:nvPr/>
          </p:nvPicPr>
          <p:blipFill>
            <a:blip r:embed="rId37"/>
            <a:srcRect/>
            <a:stretch>
              <a:fillRect/>
            </a:stretch>
          </p:blipFill>
          <p:spPr bwMode="auto">
            <a:xfrm>
              <a:off x="5184" y="2496"/>
              <a:ext cx="576" cy="227"/>
            </a:xfrm>
            <a:prstGeom prst="rect">
              <a:avLst/>
            </a:prstGeom>
            <a:noFill/>
            <a:ln w="9525">
              <a:noFill/>
              <a:miter lim="800000"/>
              <a:headEnd/>
              <a:tailEnd/>
            </a:ln>
          </p:spPr>
        </p:pic>
        <p:pic>
          <p:nvPicPr>
            <p:cNvPr id="39016" name="Picture 106"/>
            <p:cNvPicPr>
              <a:picLocks noChangeAspect="1" noChangeArrowheads="1"/>
            </p:cNvPicPr>
            <p:nvPr/>
          </p:nvPicPr>
          <p:blipFill>
            <a:blip r:embed="rId38"/>
            <a:srcRect/>
            <a:stretch>
              <a:fillRect/>
            </a:stretch>
          </p:blipFill>
          <p:spPr bwMode="auto">
            <a:xfrm>
              <a:off x="3264" y="1248"/>
              <a:ext cx="357" cy="269"/>
            </a:xfrm>
            <a:prstGeom prst="rect">
              <a:avLst/>
            </a:prstGeom>
            <a:noFill/>
            <a:ln w="9525">
              <a:noFill/>
              <a:miter lim="800000"/>
              <a:headEnd/>
              <a:tailEnd/>
            </a:ln>
          </p:spPr>
        </p:pic>
        <p:pic>
          <p:nvPicPr>
            <p:cNvPr id="39017" name="Picture 107"/>
            <p:cNvPicPr>
              <a:picLocks noChangeAspect="1" noChangeArrowheads="1"/>
            </p:cNvPicPr>
            <p:nvPr/>
          </p:nvPicPr>
          <p:blipFill>
            <a:blip r:embed="rId39"/>
            <a:srcRect/>
            <a:stretch>
              <a:fillRect/>
            </a:stretch>
          </p:blipFill>
          <p:spPr bwMode="auto">
            <a:xfrm>
              <a:off x="3696" y="1248"/>
              <a:ext cx="374" cy="263"/>
            </a:xfrm>
            <a:prstGeom prst="rect">
              <a:avLst/>
            </a:prstGeom>
            <a:noFill/>
            <a:ln w="9525">
              <a:noFill/>
              <a:miter lim="800000"/>
              <a:headEnd/>
              <a:tailEnd/>
            </a:ln>
          </p:spPr>
        </p:pic>
        <p:pic>
          <p:nvPicPr>
            <p:cNvPr id="39018" name="Picture 108"/>
            <p:cNvPicPr>
              <a:picLocks noChangeAspect="1" noChangeArrowheads="1"/>
            </p:cNvPicPr>
            <p:nvPr/>
          </p:nvPicPr>
          <p:blipFill>
            <a:blip r:embed="rId40"/>
            <a:srcRect/>
            <a:stretch>
              <a:fillRect/>
            </a:stretch>
          </p:blipFill>
          <p:spPr bwMode="auto">
            <a:xfrm>
              <a:off x="3408" y="1536"/>
              <a:ext cx="240" cy="200"/>
            </a:xfrm>
            <a:prstGeom prst="rect">
              <a:avLst/>
            </a:prstGeom>
            <a:noFill/>
            <a:ln w="9525">
              <a:noFill/>
              <a:miter lim="800000"/>
              <a:headEnd/>
              <a:tailEnd/>
            </a:ln>
          </p:spPr>
        </p:pic>
      </p:grpSp>
      <p:sp>
        <p:nvSpPr>
          <p:cNvPr id="38944" name="Text Box 109"/>
          <p:cNvSpPr txBox="1">
            <a:spLocks noChangeArrowheads="1"/>
          </p:cNvSpPr>
          <p:nvPr/>
        </p:nvSpPr>
        <p:spPr bwMode="auto">
          <a:xfrm>
            <a:off x="1364626" y="5580088"/>
            <a:ext cx="1056402" cy="584776"/>
          </a:xfrm>
          <a:prstGeom prst="rect">
            <a:avLst/>
          </a:prstGeom>
          <a:noFill/>
          <a:ln w="9525">
            <a:solidFill>
              <a:srgbClr val="000000"/>
            </a:solidFill>
            <a:miter lim="800000"/>
            <a:headEnd/>
            <a:tailEnd/>
          </a:ln>
        </p:spPr>
        <p:txBody>
          <a:bodyPr wrap="square">
            <a:prstTxWarp prst="textNoShape">
              <a:avLst/>
            </a:prstTxWarp>
            <a:spAutoFit/>
          </a:bodyPr>
          <a:lstStyle/>
          <a:p>
            <a:r>
              <a:rPr lang="en-US" sz="1600" b="0"/>
              <a:t>8 kB rom</a:t>
            </a:r>
          </a:p>
          <a:p>
            <a:r>
              <a:rPr lang="en-US" sz="1600" b="0"/>
              <a:t>½ kB ram</a:t>
            </a:r>
          </a:p>
        </p:txBody>
      </p:sp>
      <p:sp>
        <p:nvSpPr>
          <p:cNvPr id="38945" name="Text Box 110"/>
          <p:cNvSpPr txBox="1">
            <a:spLocks noChangeArrowheads="1"/>
          </p:cNvSpPr>
          <p:nvPr/>
        </p:nvSpPr>
        <p:spPr bwMode="auto">
          <a:xfrm>
            <a:off x="4894956" y="5566568"/>
            <a:ext cx="1219200" cy="830263"/>
          </a:xfrm>
          <a:prstGeom prst="rect">
            <a:avLst/>
          </a:prstGeom>
          <a:noFill/>
          <a:ln w="9525">
            <a:solidFill>
              <a:srgbClr val="000000"/>
            </a:solidFill>
            <a:miter lim="800000"/>
            <a:headEnd/>
            <a:tailEnd/>
          </a:ln>
        </p:spPr>
        <p:txBody>
          <a:bodyPr>
            <a:prstTxWarp prst="textNoShape">
              <a:avLst/>
            </a:prstTxWarp>
            <a:spAutoFit/>
          </a:bodyPr>
          <a:lstStyle/>
          <a:p>
            <a:r>
              <a:rPr lang="en-US" sz="1600" b="0"/>
              <a:t>48 kB rom</a:t>
            </a:r>
          </a:p>
          <a:p>
            <a:r>
              <a:rPr lang="en-US" sz="1600" b="0"/>
              <a:t>10 kB ram</a:t>
            </a:r>
          </a:p>
          <a:p>
            <a:r>
              <a:rPr lang="en-US" sz="1600" b="0"/>
              <a:t>802.15.4</a:t>
            </a:r>
          </a:p>
        </p:txBody>
      </p:sp>
      <p:sp>
        <p:nvSpPr>
          <p:cNvPr id="113" name="10-Point Star 112"/>
          <p:cNvSpPr/>
          <p:nvPr/>
        </p:nvSpPr>
        <p:spPr bwMode="auto">
          <a:xfrm>
            <a:off x="7772400" y="1295400"/>
            <a:ext cx="914400" cy="3581400"/>
          </a:xfrm>
          <a:prstGeom prst="star10">
            <a:avLst/>
          </a:prstGeom>
          <a:solidFill>
            <a:schemeClr val="bg1"/>
          </a:solidFill>
          <a:ln w="12700" cap="flat" cmpd="sng" algn="ctr">
            <a:solidFill>
              <a:schemeClr val="tx1"/>
            </a:solidFill>
            <a:prstDash val="solid"/>
            <a:round/>
            <a:headEnd type="none" w="sm" len="sm"/>
            <a:tailEnd type="none" w="sm" len="sm"/>
          </a:ln>
          <a:effectLst/>
        </p:spPr>
        <p:txBody>
          <a:bodyPr>
            <a:prstTxWarp prst="textNoShape">
              <a:avLst/>
            </a:prstTxWarp>
          </a:bodyPr>
          <a:lstStyle/>
          <a:p>
            <a:endParaRPr lang="en-US"/>
          </a:p>
        </p:txBody>
      </p:sp>
      <p:sp>
        <p:nvSpPr>
          <p:cNvPr id="38947" name="TextBox 113"/>
          <p:cNvSpPr txBox="1">
            <a:spLocks noChangeArrowheads="1"/>
          </p:cNvSpPr>
          <p:nvPr/>
        </p:nvSpPr>
        <p:spPr bwMode="auto">
          <a:xfrm rot="-5400000">
            <a:off x="7409783" y="2856984"/>
            <a:ext cx="1642810" cy="369332"/>
          </a:xfrm>
          <a:prstGeom prst="rect">
            <a:avLst/>
          </a:prstGeom>
          <a:noFill/>
          <a:ln w="9525">
            <a:noFill/>
            <a:miter lim="800000"/>
            <a:headEnd/>
            <a:tailEnd/>
          </a:ln>
        </p:spPr>
        <p:txBody>
          <a:bodyPr wrap="none">
            <a:prstTxWarp prst="textNoShape">
              <a:avLst/>
            </a:prstTxWarp>
            <a:spAutoFit/>
          </a:bodyPr>
          <a:lstStyle/>
          <a:p>
            <a:r>
              <a:rPr lang="en-US">
                <a:solidFill>
                  <a:srgbClr val="3366FF"/>
                </a:solidFill>
              </a:rPr>
              <a:t>LoWPAN/IPv6</a:t>
            </a:r>
          </a:p>
        </p:txBody>
      </p:sp>
      <p:pic>
        <p:nvPicPr>
          <p:cNvPr id="115" name="Picture 4"/>
          <p:cNvPicPr>
            <a:picLocks noChangeAspect="1" noChangeArrowheads="1"/>
          </p:cNvPicPr>
          <p:nvPr/>
        </p:nvPicPr>
        <p:blipFill>
          <a:blip r:embed="rId41"/>
          <a:srcRect r="66684" b="16771"/>
          <a:stretch>
            <a:fillRect/>
          </a:stretch>
        </p:blipFill>
        <p:spPr bwMode="auto">
          <a:xfrm>
            <a:off x="7620000" y="2514600"/>
            <a:ext cx="454025" cy="454025"/>
          </a:xfrm>
          <a:prstGeom prst="rect">
            <a:avLst/>
          </a:prstGeom>
          <a:noFill/>
          <a:ln w="9525">
            <a:noFill/>
            <a:miter lim="800000"/>
            <a:headEnd/>
            <a:tailEnd/>
          </a:ln>
        </p:spPr>
      </p:pic>
      <p:sp>
        <p:nvSpPr>
          <p:cNvPr id="38949" name="Text Box 4"/>
          <p:cNvSpPr txBox="1">
            <a:spLocks noChangeArrowheads="1"/>
          </p:cNvSpPr>
          <p:nvPr/>
        </p:nvSpPr>
        <p:spPr bwMode="auto">
          <a:xfrm>
            <a:off x="7391400" y="2946400"/>
            <a:ext cx="638175" cy="276225"/>
          </a:xfrm>
          <a:prstGeom prst="rect">
            <a:avLst/>
          </a:prstGeom>
          <a:noFill/>
          <a:ln w="12700">
            <a:noFill/>
            <a:miter lim="800000"/>
            <a:headEnd type="none" w="sm" len="sm"/>
            <a:tailEnd type="none" w="sm" len="sm"/>
          </a:ln>
        </p:spPr>
        <p:txBody>
          <a:bodyPr>
            <a:prstTxWarp prst="textNoShape">
              <a:avLst/>
            </a:prstTxWarp>
            <a:spAutoFit/>
          </a:bodyPr>
          <a:lstStyle/>
          <a:p>
            <a:pPr algn="ctr">
              <a:lnSpc>
                <a:spcPct val="70000"/>
              </a:lnSpc>
              <a:spcBef>
                <a:spcPct val="50000"/>
              </a:spcBef>
            </a:pPr>
            <a:r>
              <a:rPr lang="en-US" sz="1600">
                <a:solidFill>
                  <a:srgbClr val="FF0000"/>
                </a:solidFill>
              </a:rPr>
              <a:t>Epic</a:t>
            </a:r>
            <a:endParaRPr lang="en-US" sz="1200">
              <a:solidFill>
                <a:srgbClr val="FF0000"/>
              </a:solidFill>
            </a:endParaRPr>
          </a:p>
        </p:txBody>
      </p:sp>
      <p:sp>
        <p:nvSpPr>
          <p:cNvPr id="38950" name="Line 10"/>
          <p:cNvSpPr>
            <a:spLocks noChangeShapeType="1"/>
          </p:cNvSpPr>
          <p:nvPr/>
        </p:nvSpPr>
        <p:spPr bwMode="auto">
          <a:xfrm flipV="1">
            <a:off x="5943600" y="1281113"/>
            <a:ext cx="46038" cy="3900487"/>
          </a:xfrm>
          <a:prstGeom prst="line">
            <a:avLst/>
          </a:prstGeom>
          <a:noFill/>
          <a:ln w="12700">
            <a:solidFill>
              <a:schemeClr val="tx1"/>
            </a:solidFill>
            <a:prstDash val="dash"/>
            <a:round/>
            <a:headEnd type="none" w="sm" len="sm"/>
            <a:tailEnd type="none" w="sm" len="sm"/>
          </a:ln>
        </p:spPr>
        <p:txBody>
          <a:bodyPr>
            <a:prstTxWarp prst="textNoShape">
              <a:avLst/>
            </a:prstTxWarp>
          </a:bodyPr>
          <a:lstStyle/>
          <a:p>
            <a:endParaRPr lang="en-US"/>
          </a:p>
        </p:txBody>
      </p:sp>
      <p:sp>
        <p:nvSpPr>
          <p:cNvPr id="38951" name="Line 10"/>
          <p:cNvSpPr>
            <a:spLocks noChangeShapeType="1"/>
          </p:cNvSpPr>
          <p:nvPr/>
        </p:nvSpPr>
        <p:spPr bwMode="auto">
          <a:xfrm flipV="1">
            <a:off x="8001000" y="1371600"/>
            <a:ext cx="46038" cy="3900488"/>
          </a:xfrm>
          <a:prstGeom prst="line">
            <a:avLst/>
          </a:prstGeom>
          <a:noFill/>
          <a:ln w="12700">
            <a:solidFill>
              <a:schemeClr val="tx1"/>
            </a:solidFill>
            <a:prstDash val="dash"/>
            <a:round/>
            <a:headEnd type="none" w="sm" len="sm"/>
            <a:tailEnd type="none" w="sm" len="sm"/>
          </a:ln>
        </p:spPr>
        <p:txBody>
          <a:bodyPr>
            <a:prstTxWarp prst="textNoShape">
              <a:avLst/>
            </a:prstTxWarp>
          </a:bodyPr>
          <a:lstStyle/>
          <a:p>
            <a:endParaRPr lang="en-US"/>
          </a:p>
        </p:txBody>
      </p:sp>
      <p:sp>
        <p:nvSpPr>
          <p:cNvPr id="111" name="Text Box 25"/>
          <p:cNvSpPr txBox="1">
            <a:spLocks noChangeArrowheads="1"/>
          </p:cNvSpPr>
          <p:nvPr/>
        </p:nvSpPr>
        <p:spPr bwMode="auto">
          <a:xfrm>
            <a:off x="8739187" y="5029200"/>
            <a:ext cx="404813" cy="338138"/>
          </a:xfrm>
          <a:prstGeom prst="rect">
            <a:avLst/>
          </a:prstGeom>
          <a:noFill/>
          <a:ln w="9525">
            <a:noFill/>
            <a:miter lim="800000"/>
            <a:headEnd/>
            <a:tailEnd/>
          </a:ln>
        </p:spPr>
        <p:txBody>
          <a:bodyPr>
            <a:prstTxWarp prst="textNoShape">
              <a:avLst/>
            </a:prstTxWarp>
            <a:spAutoFit/>
          </a:bodyPr>
          <a:lstStyle/>
          <a:p>
            <a:r>
              <a:rPr lang="en-US" sz="1600" dirty="0" smtClean="0"/>
              <a:t>11</a:t>
            </a:r>
            <a:endParaRPr lang="en-US" sz="1600" b="0" dirty="0"/>
          </a:p>
        </p:txBody>
      </p:sp>
      <p:sp>
        <p:nvSpPr>
          <p:cNvPr id="112" name="Text Box 30"/>
          <p:cNvSpPr txBox="1">
            <a:spLocks noChangeArrowheads="1"/>
          </p:cNvSpPr>
          <p:nvPr/>
        </p:nvSpPr>
        <p:spPr bwMode="auto">
          <a:xfrm rot="10800000">
            <a:off x="8575357" y="2286000"/>
            <a:ext cx="492443" cy="1371600"/>
          </a:xfrm>
          <a:prstGeom prst="rect">
            <a:avLst/>
          </a:prstGeom>
          <a:noFill/>
          <a:ln w="9525">
            <a:noFill/>
            <a:miter lim="800000"/>
            <a:headEnd/>
            <a:tailEnd/>
          </a:ln>
        </p:spPr>
        <p:txBody>
          <a:bodyPr vert="eaVert" wrap="square">
            <a:prstTxWarp prst="textNoShape">
              <a:avLst/>
            </a:prstTxWarp>
            <a:spAutoFit/>
          </a:bodyPr>
          <a:lstStyle/>
          <a:p>
            <a:pPr algn="ctr">
              <a:spcBef>
                <a:spcPct val="50000"/>
              </a:spcBef>
            </a:pPr>
            <a:r>
              <a:rPr lang="en-US" sz="2000" dirty="0" smtClean="0">
                <a:solidFill>
                  <a:srgbClr val="3366FF"/>
                </a:solidFill>
              </a:rPr>
              <a:t>IETF RPL</a:t>
            </a:r>
            <a:endParaRPr lang="en-US" sz="2000" dirty="0">
              <a:solidFill>
                <a:srgbClr val="3366FF"/>
              </a:solidFill>
            </a:endParaRPr>
          </a:p>
        </p:txBody>
      </p:sp>
      <p:sp>
        <p:nvSpPr>
          <p:cNvPr id="114" name="Text Box 25"/>
          <p:cNvSpPr txBox="1">
            <a:spLocks noChangeArrowheads="1"/>
          </p:cNvSpPr>
          <p:nvPr/>
        </p:nvSpPr>
        <p:spPr bwMode="auto">
          <a:xfrm>
            <a:off x="8382000" y="5029200"/>
            <a:ext cx="404813" cy="338138"/>
          </a:xfrm>
          <a:prstGeom prst="rect">
            <a:avLst/>
          </a:prstGeom>
          <a:noFill/>
          <a:ln w="9525">
            <a:noFill/>
            <a:miter lim="800000"/>
            <a:headEnd/>
            <a:tailEnd/>
          </a:ln>
        </p:spPr>
        <p:txBody>
          <a:bodyPr>
            <a:prstTxWarp prst="textNoShape">
              <a:avLst/>
            </a:prstTxWarp>
            <a:spAutoFit/>
          </a:bodyPr>
          <a:lstStyle/>
          <a:p>
            <a:r>
              <a:rPr lang="en-US" sz="1600" dirty="0" smtClean="0"/>
              <a:t>10</a:t>
            </a:r>
            <a:endParaRPr lang="en-US" sz="1600" b="0" dirty="0"/>
          </a:p>
        </p:txBody>
      </p:sp>
      <p:grpSp>
        <p:nvGrpSpPr>
          <p:cNvPr id="122" name="Group 121"/>
          <p:cNvGrpSpPr/>
          <p:nvPr/>
        </p:nvGrpSpPr>
        <p:grpSpPr>
          <a:xfrm>
            <a:off x="3286406" y="654701"/>
            <a:ext cx="4161946" cy="3117442"/>
            <a:chOff x="2867422" y="955864"/>
            <a:chExt cx="4161946" cy="3117442"/>
          </a:xfrm>
        </p:grpSpPr>
        <p:pic>
          <p:nvPicPr>
            <p:cNvPr id="121" name="Picture 120"/>
            <p:cNvPicPr>
              <a:picLocks noChangeAspect="1"/>
            </p:cNvPicPr>
            <p:nvPr/>
          </p:nvPicPr>
          <p:blipFill>
            <a:blip r:embed="rId42"/>
            <a:stretch>
              <a:fillRect/>
            </a:stretch>
          </p:blipFill>
          <p:spPr>
            <a:xfrm>
              <a:off x="2867422" y="955864"/>
              <a:ext cx="4161946" cy="3117442"/>
            </a:xfrm>
            <a:prstGeom prst="rect">
              <a:avLst/>
            </a:prstGeom>
          </p:spPr>
        </p:pic>
        <p:pic>
          <p:nvPicPr>
            <p:cNvPr id="119" name="Picture 118"/>
            <p:cNvPicPr>
              <a:picLocks noChangeAspect="1"/>
            </p:cNvPicPr>
            <p:nvPr/>
          </p:nvPicPr>
          <p:blipFill>
            <a:blip r:embed="rId43"/>
            <a:stretch>
              <a:fillRect/>
            </a:stretch>
          </p:blipFill>
          <p:spPr>
            <a:xfrm>
              <a:off x="4076997" y="2780968"/>
              <a:ext cx="1168400" cy="1168400"/>
            </a:xfrm>
            <a:prstGeom prst="rect">
              <a:avLst/>
            </a:prstGeom>
          </p:spPr>
        </p:pic>
        <p:pic>
          <p:nvPicPr>
            <p:cNvPr id="117" name="Picture 116"/>
            <p:cNvPicPr>
              <a:picLocks noChangeAspect="1"/>
            </p:cNvPicPr>
            <p:nvPr/>
          </p:nvPicPr>
          <p:blipFill>
            <a:blip r:embed="rId44"/>
            <a:stretch>
              <a:fillRect/>
            </a:stretch>
          </p:blipFill>
          <p:spPr>
            <a:xfrm>
              <a:off x="5448602" y="2361957"/>
              <a:ext cx="1168400" cy="1168400"/>
            </a:xfrm>
            <a:prstGeom prst="rect">
              <a:avLst/>
            </a:prstGeom>
          </p:spPr>
        </p:pic>
        <p:pic>
          <p:nvPicPr>
            <p:cNvPr id="120" name="Picture 119"/>
            <p:cNvPicPr>
              <a:picLocks noChangeAspect="1"/>
            </p:cNvPicPr>
            <p:nvPr/>
          </p:nvPicPr>
          <p:blipFill>
            <a:blip r:embed="rId45"/>
            <a:stretch>
              <a:fillRect/>
            </a:stretch>
          </p:blipFill>
          <p:spPr>
            <a:xfrm>
              <a:off x="3291403" y="1406094"/>
              <a:ext cx="1168400" cy="1168400"/>
            </a:xfrm>
            <a:prstGeom prst="rect">
              <a:avLst/>
            </a:prstGeom>
          </p:spPr>
        </p:pic>
        <p:pic>
          <p:nvPicPr>
            <p:cNvPr id="118" name="Picture 117"/>
            <p:cNvPicPr>
              <a:picLocks noChangeAspect="1"/>
            </p:cNvPicPr>
            <p:nvPr/>
          </p:nvPicPr>
          <p:blipFill>
            <a:blip r:embed="rId46"/>
            <a:stretch>
              <a:fillRect/>
            </a:stretch>
          </p:blipFill>
          <p:spPr>
            <a:xfrm>
              <a:off x="4993526" y="1039459"/>
              <a:ext cx="1168400" cy="1168400"/>
            </a:xfrm>
            <a:prstGeom prst="rect">
              <a:avLst/>
            </a:prstGeom>
          </p:spPr>
        </p:pic>
      </p:grpSp>
      <p:sp>
        <p:nvSpPr>
          <p:cNvPr id="123" name="Rounded Rectangular Callout 122"/>
          <p:cNvSpPr/>
          <p:nvPr/>
        </p:nvSpPr>
        <p:spPr>
          <a:xfrm>
            <a:off x="228600" y="990600"/>
            <a:ext cx="2809964" cy="1610022"/>
          </a:xfrm>
          <a:prstGeom prst="wedgeRoundRectCallout">
            <a:avLst>
              <a:gd name="adj1" fmla="val 120475"/>
              <a:gd name="adj2" fmla="val 65817"/>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solidFill>
                  <a:srgbClr val="FF0000"/>
                </a:solidFill>
              </a:rPr>
              <a:t>Mote inside</a:t>
            </a:r>
          </a:p>
          <a:p>
            <a:pPr>
              <a:buFont typeface="Arial"/>
              <a:buChar char="•"/>
            </a:pPr>
            <a:r>
              <a:rPr lang="en-US" sz="1600" dirty="0" smtClean="0">
                <a:solidFill>
                  <a:srgbClr val="FF0000"/>
                </a:solidFill>
              </a:rPr>
              <a:t> </a:t>
            </a:r>
            <a:r>
              <a:rPr lang="en-US" sz="1600" dirty="0" err="1" smtClean="0">
                <a:solidFill>
                  <a:srgbClr val="FF0000"/>
                </a:solidFill>
              </a:rPr>
              <a:t>uP</a:t>
            </a:r>
            <a:r>
              <a:rPr lang="en-US" sz="1600" dirty="0" smtClean="0">
                <a:solidFill>
                  <a:srgbClr val="FF0000"/>
                </a:solidFill>
              </a:rPr>
              <a:t> =&gt; Arm Cortex</a:t>
            </a:r>
          </a:p>
          <a:p>
            <a:pPr>
              <a:buFont typeface="Arial"/>
              <a:buChar char="•"/>
            </a:pPr>
            <a:r>
              <a:rPr lang="en-US" sz="1600" dirty="0" smtClean="0">
                <a:solidFill>
                  <a:srgbClr val="FF0000"/>
                </a:solidFill>
              </a:rPr>
              <a:t> Radio =&gt; 802.15.4g narrow=band freq. hopper</a:t>
            </a:r>
          </a:p>
          <a:p>
            <a:pPr>
              <a:buFont typeface="Arial"/>
              <a:buChar char="•"/>
            </a:pPr>
            <a:r>
              <a:rPr lang="en-US" sz="1600" dirty="0" smtClean="0">
                <a:solidFill>
                  <a:srgbClr val="FF0000"/>
                </a:solidFill>
              </a:rPr>
              <a:t> </a:t>
            </a:r>
            <a:r>
              <a:rPr lang="en-US" sz="1600" dirty="0" err="1" smtClean="0">
                <a:solidFill>
                  <a:srgbClr val="FF0000"/>
                </a:solidFill>
              </a:rPr>
              <a:t>TinyOS</a:t>
            </a:r>
            <a:r>
              <a:rPr lang="en-US" sz="1600" dirty="0" smtClean="0">
                <a:solidFill>
                  <a:srgbClr val="FF0000"/>
                </a:solidFill>
              </a:rPr>
              <a:t> too</a:t>
            </a:r>
          </a:p>
          <a:p>
            <a:pPr>
              <a:buFont typeface="Arial"/>
              <a:buChar char="•"/>
            </a:pPr>
            <a:r>
              <a:rPr lang="en-US" sz="1600" dirty="0" smtClean="0">
                <a:solidFill>
                  <a:srgbClr val="FF0000"/>
                </a:solidFill>
              </a:rPr>
              <a:t> SOC from here</a:t>
            </a:r>
            <a:endParaRPr lang="en-US" sz="1600" dirty="0">
              <a:solidFill>
                <a:srgbClr val="FF0000"/>
              </a:solidFill>
            </a:endParaRPr>
          </a:p>
        </p:txBody>
      </p:sp>
    </p:spTree>
    <p:extLst>
      <p:ext uri="{BB962C8B-B14F-4D97-AF65-F5344CB8AC3E}">
        <p14:creationId xmlns:p14="http://schemas.microsoft.com/office/powerpoint/2010/main" val="2264991796"/>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0"/>
                                        <p:tgtEl>
                                          <p:spTgt spid="2"/>
                                        </p:tgtEl>
                                      </p:cBhvr>
                                    </p:animEffect>
                                  </p:childTnLst>
                                </p:cTn>
                              </p:par>
                            </p:childTnLst>
                          </p:cTn>
                        </p:par>
                        <p:par>
                          <p:cTn id="8" fill="hold">
                            <p:stCondLst>
                              <p:cond delay="3000"/>
                            </p:stCondLst>
                            <p:childTnLst>
                              <p:par>
                                <p:cTn id="9" presetID="1" presetClass="entr" presetSubtype="0" fill="hold" nodeType="after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3"/>
                                        </p:tgtEl>
                                        <p:attrNameLst>
                                          <p:attrName>style.visibility</p:attrName>
                                        </p:attrNameLst>
                                      </p:cBhvr>
                                      <p:to>
                                        <p:strVal val="visible"/>
                                      </p:to>
                                    </p:set>
                                    <p:animEffect transition="in" filter="fade">
                                      <p:cBhvr>
                                        <p:cTn id="23" dur="20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P spid="12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946" name="Rectangle 2"/>
          <p:cNvSpPr>
            <a:spLocks noGrp="1" noChangeArrowheads="1"/>
          </p:cNvSpPr>
          <p:nvPr>
            <p:ph type="title"/>
          </p:nvPr>
        </p:nvSpPr>
        <p:spPr>
          <a:xfrm>
            <a:off x="533400" y="152400"/>
            <a:ext cx="7620000" cy="762000"/>
          </a:xfrm>
          <a:ln/>
        </p:spPr>
        <p:txBody>
          <a:bodyPr/>
          <a:lstStyle/>
          <a:p>
            <a:r>
              <a:rPr lang="en-US"/>
              <a:t>1997 - The Internet of Every Computer</a:t>
            </a:r>
          </a:p>
        </p:txBody>
      </p:sp>
      <p:pic>
        <p:nvPicPr>
          <p:cNvPr id="722947" name="Picture 3" descr="isp-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066800"/>
            <a:ext cx="7169150" cy="5224463"/>
          </a:xfrm>
          <a:prstGeom prst="rect">
            <a:avLst/>
          </a:prstGeom>
          <a:noFill/>
          <a:extLst>
            <a:ext uri="{909E8E84-426E-40dd-AFC4-6F175D3DCCD1}">
              <a14:hiddenFill xmlns:a14="http://schemas.microsoft.com/office/drawing/2010/main" xmlns="">
                <a:solidFill>
                  <a:srgbClr val="FFFFFF"/>
                </a:solidFill>
              </a14:hiddenFill>
            </a:ext>
          </a:extLst>
        </p:spPr>
      </p:pic>
      <p:pic>
        <p:nvPicPr>
          <p:cNvPr id="722948" name="Picture 4" descr="The image “http://img.dell.com/images/us/segments/dhs/prodviews/4700_fp_front_66x57.jpg” cannot be displayed, because it contains erro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4267200"/>
            <a:ext cx="928688"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22951" name="Picture 7" descr="The image “http://img.dell.com/images/us/segments/dhs/prodviews/4700_fp_front_66x57.jpg” cannot be displayed, because it contains erro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100" y="1809750"/>
            <a:ext cx="706438" cy="754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5" descr="clust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1400" y="2990850"/>
            <a:ext cx="1485900" cy="11176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25241186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Footer Placeholder 4"/>
          <p:cNvSpPr>
            <a:spLocks noGrp="1"/>
          </p:cNvSpPr>
          <p:nvPr>
            <p:ph type="ftr" sz="quarter" idx="4294967295"/>
          </p:nvPr>
        </p:nvSpPr>
        <p:spPr>
          <a:xfrm>
            <a:off x="2895600" y="6043612"/>
            <a:ext cx="2895600" cy="304800"/>
          </a:xfrm>
          <a:prstGeom prst="rect">
            <a:avLst/>
          </a:prstGeom>
        </p:spPr>
        <p:txBody>
          <a:bodyPr/>
          <a:lstStyle/>
          <a:p>
            <a:r>
              <a:rPr lang="en-US" smtClean="0"/>
              <a:t>CWSN'11</a:t>
            </a:r>
            <a:endParaRPr lang="en-US"/>
          </a:p>
        </p:txBody>
      </p:sp>
      <p:grpSp>
        <p:nvGrpSpPr>
          <p:cNvPr id="2" name="Group 2"/>
          <p:cNvGrpSpPr>
            <a:grpSpLocks/>
          </p:cNvGrpSpPr>
          <p:nvPr/>
        </p:nvGrpSpPr>
        <p:grpSpPr bwMode="auto">
          <a:xfrm>
            <a:off x="2971800" y="4138612"/>
            <a:ext cx="1524000" cy="533400"/>
            <a:chOff x="3168" y="3072"/>
            <a:chExt cx="960" cy="336"/>
          </a:xfrm>
        </p:grpSpPr>
        <p:sp>
          <p:nvSpPr>
            <p:cNvPr id="737283" name="AutoShape 3"/>
            <p:cNvSpPr>
              <a:spLocks noChangeArrowheads="1"/>
            </p:cNvSpPr>
            <p:nvPr/>
          </p:nvSpPr>
          <p:spPr bwMode="auto">
            <a:xfrm>
              <a:off x="3168" y="3072"/>
              <a:ext cx="960" cy="336"/>
            </a:xfrm>
            <a:prstGeom prst="can">
              <a:avLst>
                <a:gd name="adj" fmla="val 25000"/>
              </a:avLst>
            </a:prstGeom>
            <a:solidFill>
              <a:srgbClr val="CBD3D3"/>
            </a:solidFill>
            <a:ln w="9525">
              <a:solidFill>
                <a:schemeClr val="tx1"/>
              </a:solidFill>
              <a:round/>
              <a:headEnd/>
              <a:tailEnd/>
            </a:ln>
            <a:effectLst/>
          </p:spPr>
          <p:txBody>
            <a:bodyPr wrap="none" anchor="ctr">
              <a:prstTxWarp prst="textNoShape">
                <a:avLst/>
              </a:prstTxWarp>
            </a:bodyPr>
            <a:lstStyle/>
            <a:p>
              <a:endParaRPr lang="en-US"/>
            </a:p>
          </p:txBody>
        </p:sp>
        <p:sp>
          <p:nvSpPr>
            <p:cNvPr id="737284" name="Text Box 4"/>
            <p:cNvSpPr txBox="1">
              <a:spLocks noChangeArrowheads="1"/>
            </p:cNvSpPr>
            <p:nvPr/>
          </p:nvSpPr>
          <p:spPr bwMode="auto">
            <a:xfrm>
              <a:off x="3216" y="3120"/>
              <a:ext cx="788" cy="288"/>
            </a:xfrm>
            <a:prstGeom prst="rect">
              <a:avLst/>
            </a:prstGeom>
            <a:noFill/>
            <a:ln w="9525">
              <a:noFill/>
              <a:miter lim="800000"/>
              <a:headEnd/>
              <a:tailEnd/>
            </a:ln>
            <a:effectLst/>
          </p:spPr>
          <p:txBody>
            <a:bodyPr wrap="none">
              <a:prstTxWarp prst="textNoShape">
                <a:avLst/>
              </a:prstTxWarp>
              <a:spAutoFit/>
            </a:bodyPr>
            <a:lstStyle/>
            <a:p>
              <a:r>
                <a:rPr lang="en-US" sz="2400">
                  <a:solidFill>
                    <a:srgbClr val="11117F"/>
                  </a:solidFill>
                  <a:ea typeface="ＭＳ Ｐゴシック" charset="-128"/>
                  <a:cs typeface="ＭＳ Ｐゴシック" charset="-128"/>
                </a:rPr>
                <a:t>Storage</a:t>
              </a:r>
            </a:p>
          </p:txBody>
        </p:sp>
      </p:grpSp>
      <p:grpSp>
        <p:nvGrpSpPr>
          <p:cNvPr id="3" name="Group 5"/>
          <p:cNvGrpSpPr>
            <a:grpSpLocks/>
          </p:cNvGrpSpPr>
          <p:nvPr/>
        </p:nvGrpSpPr>
        <p:grpSpPr bwMode="auto">
          <a:xfrm>
            <a:off x="4572000" y="4138612"/>
            <a:ext cx="1693863" cy="609600"/>
            <a:chOff x="2016" y="2976"/>
            <a:chExt cx="1067" cy="384"/>
          </a:xfrm>
        </p:grpSpPr>
        <p:sp>
          <p:nvSpPr>
            <p:cNvPr id="737286" name="AutoShape 6"/>
            <p:cNvSpPr>
              <a:spLocks noChangeArrowheads="1"/>
            </p:cNvSpPr>
            <p:nvPr/>
          </p:nvSpPr>
          <p:spPr bwMode="auto">
            <a:xfrm>
              <a:off x="2016" y="2976"/>
              <a:ext cx="1056" cy="384"/>
            </a:xfrm>
            <a:prstGeom prst="can">
              <a:avLst>
                <a:gd name="adj" fmla="val 25000"/>
              </a:avLst>
            </a:prstGeom>
            <a:solidFill>
              <a:srgbClr val="CBD3D3"/>
            </a:solidFill>
            <a:ln w="9525">
              <a:solidFill>
                <a:schemeClr val="tx1"/>
              </a:solidFill>
              <a:round/>
              <a:headEnd/>
              <a:tailEnd/>
            </a:ln>
            <a:effectLst/>
          </p:spPr>
          <p:txBody>
            <a:bodyPr wrap="none" anchor="ctr">
              <a:prstTxWarp prst="textNoShape">
                <a:avLst/>
              </a:prstTxWarp>
            </a:bodyPr>
            <a:lstStyle/>
            <a:p>
              <a:endParaRPr lang="en-US"/>
            </a:p>
          </p:txBody>
        </p:sp>
        <p:sp>
          <p:nvSpPr>
            <p:cNvPr id="737287" name="Text Box 7"/>
            <p:cNvSpPr txBox="1">
              <a:spLocks noChangeArrowheads="1"/>
            </p:cNvSpPr>
            <p:nvPr/>
          </p:nvSpPr>
          <p:spPr bwMode="auto">
            <a:xfrm>
              <a:off x="2016" y="3072"/>
              <a:ext cx="1067" cy="288"/>
            </a:xfrm>
            <a:prstGeom prst="rect">
              <a:avLst/>
            </a:prstGeom>
            <a:noFill/>
            <a:ln w="9525">
              <a:noFill/>
              <a:miter lim="800000"/>
              <a:headEnd/>
              <a:tailEnd/>
            </a:ln>
            <a:effectLst/>
          </p:spPr>
          <p:txBody>
            <a:bodyPr>
              <a:prstTxWarp prst="textNoShape">
                <a:avLst/>
              </a:prstTxWarp>
              <a:spAutoFit/>
            </a:bodyPr>
            <a:lstStyle/>
            <a:p>
              <a:r>
                <a:rPr lang="en-US" sz="2400">
                  <a:solidFill>
                    <a:srgbClr val="11117F"/>
                  </a:solidFill>
                  <a:ea typeface="ＭＳ Ｐゴシック" charset="-128"/>
                  <a:cs typeface="ＭＳ Ｐゴシック" charset="-128"/>
                </a:rPr>
                <a:t>Processing</a:t>
              </a:r>
            </a:p>
          </p:txBody>
        </p:sp>
      </p:grpSp>
      <p:grpSp>
        <p:nvGrpSpPr>
          <p:cNvPr id="4" name="Group 8"/>
          <p:cNvGrpSpPr>
            <a:grpSpLocks/>
          </p:cNvGrpSpPr>
          <p:nvPr/>
        </p:nvGrpSpPr>
        <p:grpSpPr bwMode="auto">
          <a:xfrm>
            <a:off x="1277938" y="4138612"/>
            <a:ext cx="1600200" cy="609600"/>
            <a:chOff x="901" y="2928"/>
            <a:chExt cx="1008" cy="384"/>
          </a:xfrm>
        </p:grpSpPr>
        <p:sp>
          <p:nvSpPr>
            <p:cNvPr id="737289" name="AutoShape 9"/>
            <p:cNvSpPr>
              <a:spLocks noChangeArrowheads="1"/>
            </p:cNvSpPr>
            <p:nvPr/>
          </p:nvSpPr>
          <p:spPr bwMode="auto">
            <a:xfrm>
              <a:off x="901" y="2928"/>
              <a:ext cx="1008" cy="384"/>
            </a:xfrm>
            <a:prstGeom prst="can">
              <a:avLst>
                <a:gd name="adj" fmla="val 25000"/>
              </a:avLst>
            </a:prstGeom>
            <a:solidFill>
              <a:srgbClr val="CBD3D3"/>
            </a:solidFill>
            <a:ln w="9525">
              <a:solidFill>
                <a:schemeClr val="tx1"/>
              </a:solidFill>
              <a:round/>
              <a:headEnd/>
              <a:tailEnd/>
            </a:ln>
            <a:effectLst/>
          </p:spPr>
          <p:txBody>
            <a:bodyPr wrap="none" anchor="ctr">
              <a:prstTxWarp prst="textNoShape">
                <a:avLst/>
              </a:prstTxWarp>
            </a:bodyPr>
            <a:lstStyle/>
            <a:p>
              <a:endParaRPr lang="en-US"/>
            </a:p>
          </p:txBody>
        </p:sp>
        <p:sp>
          <p:nvSpPr>
            <p:cNvPr id="737290" name="Text Box 10"/>
            <p:cNvSpPr txBox="1">
              <a:spLocks noChangeArrowheads="1"/>
            </p:cNvSpPr>
            <p:nvPr/>
          </p:nvSpPr>
          <p:spPr bwMode="auto">
            <a:xfrm>
              <a:off x="960" y="3024"/>
              <a:ext cx="852" cy="288"/>
            </a:xfrm>
            <a:prstGeom prst="rect">
              <a:avLst/>
            </a:prstGeom>
            <a:noFill/>
            <a:ln w="9525">
              <a:noFill/>
              <a:miter lim="800000"/>
              <a:headEnd/>
              <a:tailEnd/>
            </a:ln>
            <a:effectLst/>
          </p:spPr>
          <p:txBody>
            <a:bodyPr wrap="none">
              <a:prstTxWarp prst="textNoShape">
                <a:avLst/>
              </a:prstTxWarp>
              <a:spAutoFit/>
            </a:bodyPr>
            <a:lstStyle/>
            <a:p>
              <a:r>
                <a:rPr lang="en-US" sz="2400">
                  <a:solidFill>
                    <a:srgbClr val="11117F"/>
                  </a:solidFill>
                  <a:ea typeface="ＭＳ Ｐゴシック" charset="-128"/>
                  <a:cs typeface="ＭＳ Ｐゴシック" charset="-128"/>
                </a:rPr>
                <a:t>Wireless</a:t>
              </a:r>
            </a:p>
          </p:txBody>
        </p:sp>
      </p:grpSp>
      <p:grpSp>
        <p:nvGrpSpPr>
          <p:cNvPr id="5" name="Group 11"/>
          <p:cNvGrpSpPr>
            <a:grpSpLocks/>
          </p:cNvGrpSpPr>
          <p:nvPr/>
        </p:nvGrpSpPr>
        <p:grpSpPr bwMode="auto">
          <a:xfrm>
            <a:off x="6477000" y="4138612"/>
            <a:ext cx="1524000" cy="533400"/>
            <a:chOff x="4176" y="2928"/>
            <a:chExt cx="960" cy="336"/>
          </a:xfrm>
        </p:grpSpPr>
        <p:sp>
          <p:nvSpPr>
            <p:cNvPr id="737292" name="AutoShape 12"/>
            <p:cNvSpPr>
              <a:spLocks noChangeArrowheads="1"/>
            </p:cNvSpPr>
            <p:nvPr/>
          </p:nvSpPr>
          <p:spPr bwMode="auto">
            <a:xfrm>
              <a:off x="4176" y="2928"/>
              <a:ext cx="960" cy="336"/>
            </a:xfrm>
            <a:prstGeom prst="can">
              <a:avLst>
                <a:gd name="adj" fmla="val 25000"/>
              </a:avLst>
            </a:prstGeom>
            <a:solidFill>
              <a:srgbClr val="CBD3D3"/>
            </a:solidFill>
            <a:ln w="9525">
              <a:solidFill>
                <a:schemeClr val="tx1"/>
              </a:solidFill>
              <a:round/>
              <a:headEnd/>
              <a:tailEnd/>
            </a:ln>
            <a:effectLst/>
          </p:spPr>
          <p:txBody>
            <a:bodyPr wrap="none" anchor="ctr">
              <a:prstTxWarp prst="textNoShape">
                <a:avLst/>
              </a:prstTxWarp>
            </a:bodyPr>
            <a:lstStyle/>
            <a:p>
              <a:endParaRPr lang="en-US"/>
            </a:p>
          </p:txBody>
        </p:sp>
        <p:sp>
          <p:nvSpPr>
            <p:cNvPr id="737293" name="Text Box 13"/>
            <p:cNvSpPr txBox="1">
              <a:spLocks noChangeArrowheads="1"/>
            </p:cNvSpPr>
            <p:nvPr/>
          </p:nvSpPr>
          <p:spPr bwMode="auto">
            <a:xfrm>
              <a:off x="4176" y="2976"/>
              <a:ext cx="820" cy="288"/>
            </a:xfrm>
            <a:prstGeom prst="rect">
              <a:avLst/>
            </a:prstGeom>
            <a:noFill/>
            <a:ln w="9525">
              <a:noFill/>
              <a:miter lim="800000"/>
              <a:headEnd/>
              <a:tailEnd/>
            </a:ln>
            <a:effectLst/>
          </p:spPr>
          <p:txBody>
            <a:bodyPr wrap="none">
              <a:prstTxWarp prst="textNoShape">
                <a:avLst/>
              </a:prstTxWarp>
              <a:spAutoFit/>
            </a:bodyPr>
            <a:lstStyle/>
            <a:p>
              <a:r>
                <a:rPr lang="en-US" sz="2400">
                  <a:solidFill>
                    <a:srgbClr val="11117F"/>
                  </a:solidFill>
                  <a:ea typeface="ＭＳ Ｐゴシック" charset="-128"/>
                  <a:cs typeface="ＭＳ Ｐゴシック" charset="-128"/>
                </a:rPr>
                <a:t>Sensors</a:t>
              </a:r>
            </a:p>
          </p:txBody>
        </p:sp>
      </p:grpSp>
      <p:sp>
        <p:nvSpPr>
          <p:cNvPr id="737294" name="AutoShape 14"/>
          <p:cNvSpPr>
            <a:spLocks noChangeArrowheads="1"/>
          </p:cNvSpPr>
          <p:nvPr/>
        </p:nvSpPr>
        <p:spPr bwMode="auto">
          <a:xfrm>
            <a:off x="1228725" y="3392487"/>
            <a:ext cx="7391400" cy="898525"/>
          </a:xfrm>
          <a:prstGeom prst="cube">
            <a:avLst>
              <a:gd name="adj" fmla="val 70662"/>
            </a:avLst>
          </a:prstGeom>
          <a:solidFill>
            <a:srgbClr val="B0EEB7"/>
          </a:solidFill>
          <a:ln w="9525">
            <a:solidFill>
              <a:schemeClr val="tx1"/>
            </a:solidFill>
            <a:miter lim="800000"/>
            <a:headEnd/>
            <a:tailEnd/>
          </a:ln>
          <a:effectLst/>
        </p:spPr>
        <p:txBody>
          <a:bodyPr wrap="none" anchor="ctr">
            <a:prstTxWarp prst="textNoShape">
              <a:avLst/>
            </a:prstTxWarp>
          </a:bodyPr>
          <a:lstStyle/>
          <a:p>
            <a:endParaRPr lang="en-US">
              <a:solidFill>
                <a:schemeClr val="bg1"/>
              </a:solidFill>
            </a:endParaRPr>
          </a:p>
        </p:txBody>
      </p:sp>
      <p:sp>
        <p:nvSpPr>
          <p:cNvPr id="737295" name="AutoShape 15" descr="ucb_logo"/>
          <p:cNvSpPr>
            <a:spLocks noChangeArrowheads="1"/>
          </p:cNvSpPr>
          <p:nvPr/>
        </p:nvSpPr>
        <p:spPr bwMode="auto">
          <a:xfrm>
            <a:off x="1219200" y="3300412"/>
            <a:ext cx="7467600" cy="749300"/>
          </a:xfrm>
          <a:prstGeom prst="parallelogram">
            <a:avLst>
              <a:gd name="adj" fmla="val 99107"/>
            </a:avLst>
          </a:prstGeom>
          <a:blipFill dpi="0" rotWithShape="1">
            <a:blip r:embed="rId3"/>
            <a:srcRect/>
            <a:stretch>
              <a:fillRect/>
            </a:stretch>
          </a:blipFill>
          <a:ln w="9525">
            <a:solidFill>
              <a:schemeClr val="tx1"/>
            </a:solidFill>
            <a:miter lim="800000"/>
            <a:headEnd/>
            <a:tailEnd/>
          </a:ln>
          <a:effectLst/>
        </p:spPr>
        <p:txBody>
          <a:bodyPr wrap="none" anchor="ctr">
            <a:prstTxWarp prst="textNoShape">
              <a:avLst/>
            </a:prstTxWarp>
          </a:bodyPr>
          <a:lstStyle/>
          <a:p>
            <a:endParaRPr lang="en-US">
              <a:solidFill>
                <a:schemeClr val="bg1"/>
              </a:solidFill>
            </a:endParaRPr>
          </a:p>
        </p:txBody>
      </p:sp>
      <p:sp>
        <p:nvSpPr>
          <p:cNvPr id="737296" name="Text Box 16"/>
          <p:cNvSpPr txBox="1">
            <a:spLocks noChangeArrowheads="1"/>
          </p:cNvSpPr>
          <p:nvPr/>
        </p:nvSpPr>
        <p:spPr bwMode="auto">
          <a:xfrm>
            <a:off x="3048001" y="3959225"/>
            <a:ext cx="3733800" cy="396875"/>
          </a:xfrm>
          <a:prstGeom prst="rect">
            <a:avLst/>
          </a:prstGeom>
          <a:noFill/>
          <a:ln w="9525">
            <a:noFill/>
            <a:miter lim="800000"/>
            <a:headEnd/>
            <a:tailEnd/>
          </a:ln>
          <a:effectLst/>
        </p:spPr>
        <p:txBody>
          <a:bodyPr wrap="square">
            <a:prstTxWarp prst="textNoShape">
              <a:avLst/>
            </a:prstTxWarp>
            <a:spAutoFit/>
          </a:bodyPr>
          <a:lstStyle/>
          <a:p>
            <a:r>
              <a:rPr lang="en-US" sz="2000" b="1" i="1" dirty="0">
                <a:solidFill>
                  <a:schemeClr val="bg1"/>
                </a:solidFill>
                <a:latin typeface="Dotum" pitchFamily="34" charset="-127"/>
                <a:ea typeface="ＭＳ Ｐゴシック" charset="-128"/>
                <a:cs typeface="ＭＳ Ｐゴシック" charset="-128"/>
              </a:rPr>
              <a:t>WSN mote platform</a:t>
            </a:r>
          </a:p>
        </p:txBody>
      </p:sp>
      <p:pic>
        <p:nvPicPr>
          <p:cNvPr id="737297" name="Picture 17" descr="The image “http://www.tinyos.net/scoop/images/tos-jwall.jpg” cannot be displayed, because it contains errors."/>
          <p:cNvPicPr>
            <a:picLocks noChangeAspect="1" noChangeArrowheads="1"/>
          </p:cNvPicPr>
          <p:nvPr/>
        </p:nvPicPr>
        <p:blipFill>
          <a:blip r:embed="rId4"/>
          <a:srcRect/>
          <a:stretch>
            <a:fillRect/>
          </a:stretch>
        </p:blipFill>
        <p:spPr bwMode="auto">
          <a:xfrm>
            <a:off x="1219200" y="990600"/>
            <a:ext cx="7010400" cy="2921000"/>
          </a:xfrm>
          <a:prstGeom prst="rect">
            <a:avLst/>
          </a:prstGeom>
          <a:noFill/>
          <a:ln w="38100">
            <a:solidFill>
              <a:schemeClr val="accent2"/>
            </a:solidFill>
            <a:miter lim="800000"/>
            <a:headEnd/>
            <a:tailEnd/>
          </a:ln>
        </p:spPr>
      </p:pic>
      <p:sp>
        <p:nvSpPr>
          <p:cNvPr id="737298" name="Rectangle 18"/>
          <p:cNvSpPr>
            <a:spLocks noGrp="1" noChangeArrowheads="1"/>
          </p:cNvSpPr>
          <p:nvPr>
            <p:ph type="title"/>
          </p:nvPr>
        </p:nvSpPr>
        <p:spPr>
          <a:xfrm>
            <a:off x="298450" y="204788"/>
            <a:ext cx="8305800" cy="533400"/>
          </a:xfrm>
          <a:ln/>
        </p:spPr>
        <p:txBody>
          <a:bodyPr>
            <a:normAutofit/>
          </a:bodyPr>
          <a:lstStyle/>
          <a:p>
            <a:r>
              <a:rPr lang="en-US" dirty="0" err="1" smtClean="0"/>
              <a:t>TinyOS</a:t>
            </a:r>
            <a:r>
              <a:rPr lang="en-US" dirty="0" smtClean="0"/>
              <a:t> – Framework for Innovation</a:t>
            </a:r>
            <a:endParaRPr lang="en-US" dirty="0"/>
          </a:p>
        </p:txBody>
      </p:sp>
      <p:pic>
        <p:nvPicPr>
          <p:cNvPr id="737299" name="Picture 19" descr="Fiber2"/>
          <p:cNvPicPr>
            <a:picLocks noChangeAspect="1" noChangeArrowheads="1"/>
          </p:cNvPicPr>
          <p:nvPr/>
        </p:nvPicPr>
        <p:blipFill>
          <a:blip r:embed="rId5"/>
          <a:srcRect/>
          <a:stretch>
            <a:fillRect/>
          </a:stretch>
        </p:blipFill>
        <p:spPr bwMode="auto">
          <a:xfrm>
            <a:off x="6477000" y="4748212"/>
            <a:ext cx="1524000" cy="838200"/>
          </a:xfrm>
          <a:prstGeom prst="rect">
            <a:avLst/>
          </a:prstGeom>
          <a:noFill/>
          <a:ln w="9525">
            <a:noFill/>
            <a:miter lim="800000"/>
            <a:headEnd/>
            <a:tailEnd/>
          </a:ln>
        </p:spPr>
      </p:pic>
      <p:grpSp>
        <p:nvGrpSpPr>
          <p:cNvPr id="6" name="Group 20"/>
          <p:cNvGrpSpPr>
            <a:grpSpLocks/>
          </p:cNvGrpSpPr>
          <p:nvPr/>
        </p:nvGrpSpPr>
        <p:grpSpPr bwMode="auto">
          <a:xfrm>
            <a:off x="1371600" y="1090612"/>
            <a:ext cx="6629400" cy="2835275"/>
            <a:chOff x="960" y="1008"/>
            <a:chExt cx="4176" cy="1786"/>
          </a:xfrm>
        </p:grpSpPr>
        <p:sp>
          <p:nvSpPr>
            <p:cNvPr id="737301" name="Rectangle 21"/>
            <p:cNvSpPr>
              <a:spLocks noChangeArrowheads="1"/>
            </p:cNvSpPr>
            <p:nvPr/>
          </p:nvSpPr>
          <p:spPr bwMode="auto">
            <a:xfrm>
              <a:off x="960" y="1008"/>
              <a:ext cx="4176" cy="528"/>
            </a:xfrm>
            <a:prstGeom prst="rect">
              <a:avLst/>
            </a:prstGeom>
            <a:solidFill>
              <a:srgbClr val="7ABCD9"/>
            </a:solidFill>
            <a:ln w="9525">
              <a:solidFill>
                <a:schemeClr val="tx1"/>
              </a:solidFill>
              <a:miter lim="800000"/>
              <a:headEnd/>
              <a:tailEnd/>
            </a:ln>
            <a:effectLst/>
          </p:spPr>
          <p:txBody>
            <a:bodyPr wrap="none" anchor="ctr">
              <a:prstTxWarp prst="textNoShape">
                <a:avLst/>
              </a:prstTxWarp>
            </a:bodyPr>
            <a:lstStyle/>
            <a:p>
              <a:pPr algn="ctr"/>
              <a:endParaRPr lang="en-US" sz="2400">
                <a:solidFill>
                  <a:schemeClr val="bg1"/>
                </a:solidFill>
                <a:ea typeface="ＭＳ Ｐゴシック" charset="-128"/>
                <a:cs typeface="ＭＳ Ｐゴシック" charset="-128"/>
              </a:endParaRPr>
            </a:p>
          </p:txBody>
        </p:sp>
        <p:sp>
          <p:nvSpPr>
            <p:cNvPr id="737302" name="AutoShape 22" descr="The image “http://www.sensirion.com/images/favicon.ico” cannot be displayed, because it contains errors."/>
            <p:cNvSpPr>
              <a:spLocks noChangeAspect="1" noChangeArrowheads="1"/>
            </p:cNvSpPr>
            <p:nvPr/>
          </p:nvSpPr>
          <p:spPr bwMode="auto">
            <a:xfrm>
              <a:off x="4237" y="2390"/>
              <a:ext cx="192" cy="192"/>
            </a:xfrm>
            <a:prstGeom prst="rect">
              <a:avLst/>
            </a:prstGeom>
            <a:noFill/>
          </p:spPr>
          <p:txBody>
            <a:bodyPr>
              <a:prstTxWarp prst="textNoShape">
                <a:avLst/>
              </a:prstTxWarp>
            </a:bodyPr>
            <a:lstStyle/>
            <a:p>
              <a:endParaRPr lang="en-US">
                <a:solidFill>
                  <a:schemeClr val="bg1"/>
                </a:solidFill>
              </a:endParaRPr>
            </a:p>
          </p:txBody>
        </p:sp>
        <p:grpSp>
          <p:nvGrpSpPr>
            <p:cNvPr id="7" name="Group 23"/>
            <p:cNvGrpSpPr>
              <a:grpSpLocks/>
            </p:cNvGrpSpPr>
            <p:nvPr/>
          </p:nvGrpSpPr>
          <p:grpSpPr bwMode="auto">
            <a:xfrm>
              <a:off x="960" y="2352"/>
              <a:ext cx="960" cy="432"/>
              <a:chOff x="960" y="2352"/>
              <a:chExt cx="960" cy="432"/>
            </a:xfrm>
          </p:grpSpPr>
          <p:sp>
            <p:nvSpPr>
              <p:cNvPr id="737304" name="Rectangle 24"/>
              <p:cNvSpPr>
                <a:spLocks noChangeArrowheads="1"/>
              </p:cNvSpPr>
              <p:nvPr/>
            </p:nvSpPr>
            <p:spPr bwMode="auto">
              <a:xfrm>
                <a:off x="960" y="2352"/>
                <a:ext cx="960" cy="432"/>
              </a:xfrm>
              <a:prstGeom prst="rect">
                <a:avLst/>
              </a:prstGeom>
              <a:solidFill>
                <a:srgbClr val="B1C8ED"/>
              </a:solidFill>
              <a:ln w="9525">
                <a:solidFill>
                  <a:schemeClr val="tx1"/>
                </a:solidFill>
                <a:miter lim="800000"/>
                <a:headEnd/>
                <a:tailEnd/>
              </a:ln>
              <a:effectLst/>
            </p:spPr>
            <p:txBody>
              <a:bodyPr wrap="none" anchor="ctr">
                <a:prstTxWarp prst="textNoShape">
                  <a:avLst/>
                </a:prstTxWarp>
              </a:bodyPr>
              <a:lstStyle/>
              <a:p>
                <a:endParaRPr lang="en-US">
                  <a:solidFill>
                    <a:schemeClr val="bg1"/>
                  </a:solidFill>
                </a:endParaRPr>
              </a:p>
            </p:txBody>
          </p:sp>
          <p:sp>
            <p:nvSpPr>
              <p:cNvPr id="737305" name="Text Box 25"/>
              <p:cNvSpPr txBox="1">
                <a:spLocks noChangeArrowheads="1"/>
              </p:cNvSpPr>
              <p:nvPr/>
            </p:nvSpPr>
            <p:spPr bwMode="auto">
              <a:xfrm>
                <a:off x="1008" y="2352"/>
                <a:ext cx="912" cy="252"/>
              </a:xfrm>
              <a:prstGeom prst="rect">
                <a:avLst/>
              </a:prstGeom>
              <a:noFill/>
              <a:ln w="9525">
                <a:noFill/>
                <a:miter lim="800000"/>
                <a:headEnd/>
                <a:tailEnd/>
              </a:ln>
              <a:effectLst/>
            </p:spPr>
            <p:txBody>
              <a:bodyPr>
                <a:prstTxWarp prst="textNoShape">
                  <a:avLst/>
                </a:prstTxWarp>
                <a:spAutoFit/>
              </a:bodyPr>
              <a:lstStyle/>
              <a:p>
                <a:pPr algn="ctr"/>
                <a:r>
                  <a:rPr lang="en-US" sz="2000">
                    <a:solidFill>
                      <a:schemeClr val="bg1"/>
                    </a:solidFill>
                    <a:ea typeface="ＭＳ Ｐゴシック" charset="-128"/>
                    <a:cs typeface="ＭＳ Ｐゴシック" charset="-128"/>
                  </a:rPr>
                  <a:t>Radio Serial</a:t>
                </a:r>
              </a:p>
            </p:txBody>
          </p:sp>
        </p:grpSp>
        <p:grpSp>
          <p:nvGrpSpPr>
            <p:cNvPr id="8" name="Group 26"/>
            <p:cNvGrpSpPr>
              <a:grpSpLocks/>
            </p:cNvGrpSpPr>
            <p:nvPr/>
          </p:nvGrpSpPr>
          <p:grpSpPr bwMode="auto">
            <a:xfrm>
              <a:off x="1968" y="2352"/>
              <a:ext cx="960" cy="432"/>
              <a:chOff x="1968" y="2352"/>
              <a:chExt cx="960" cy="432"/>
            </a:xfrm>
          </p:grpSpPr>
          <p:sp>
            <p:nvSpPr>
              <p:cNvPr id="737307" name="Rectangle 27"/>
              <p:cNvSpPr>
                <a:spLocks noChangeArrowheads="1"/>
              </p:cNvSpPr>
              <p:nvPr/>
            </p:nvSpPr>
            <p:spPr bwMode="auto">
              <a:xfrm>
                <a:off x="1968" y="2352"/>
                <a:ext cx="960" cy="432"/>
              </a:xfrm>
              <a:prstGeom prst="rect">
                <a:avLst/>
              </a:prstGeom>
              <a:solidFill>
                <a:srgbClr val="B1C8ED"/>
              </a:solidFill>
              <a:ln w="9525">
                <a:solidFill>
                  <a:schemeClr val="tx1"/>
                </a:solidFill>
                <a:miter lim="800000"/>
                <a:headEnd/>
                <a:tailEnd/>
              </a:ln>
              <a:effectLst/>
            </p:spPr>
            <p:txBody>
              <a:bodyPr wrap="none" anchor="ctr">
                <a:prstTxWarp prst="textNoShape">
                  <a:avLst/>
                </a:prstTxWarp>
              </a:bodyPr>
              <a:lstStyle/>
              <a:p>
                <a:endParaRPr lang="en-US">
                  <a:solidFill>
                    <a:schemeClr val="bg1"/>
                  </a:solidFill>
                </a:endParaRPr>
              </a:p>
            </p:txBody>
          </p:sp>
          <p:sp>
            <p:nvSpPr>
              <p:cNvPr id="737308" name="Text Box 28"/>
              <p:cNvSpPr txBox="1">
                <a:spLocks noChangeArrowheads="1"/>
              </p:cNvSpPr>
              <p:nvPr/>
            </p:nvSpPr>
            <p:spPr bwMode="auto">
              <a:xfrm>
                <a:off x="1968" y="2352"/>
                <a:ext cx="960" cy="250"/>
              </a:xfrm>
              <a:prstGeom prst="rect">
                <a:avLst/>
              </a:prstGeom>
              <a:noFill/>
              <a:ln w="9525">
                <a:noFill/>
                <a:miter lim="800000"/>
                <a:headEnd/>
                <a:tailEnd/>
              </a:ln>
              <a:effectLst/>
            </p:spPr>
            <p:txBody>
              <a:bodyPr>
                <a:prstTxWarp prst="textNoShape">
                  <a:avLst/>
                </a:prstTxWarp>
                <a:spAutoFit/>
              </a:bodyPr>
              <a:lstStyle/>
              <a:p>
                <a:pPr algn="ctr"/>
                <a:r>
                  <a:rPr lang="en-US" sz="2000">
                    <a:solidFill>
                      <a:schemeClr val="bg1"/>
                    </a:solidFill>
                    <a:ea typeface="ＭＳ Ｐゴシック" charset="-128"/>
                    <a:cs typeface="ＭＳ Ｐゴシック" charset="-128"/>
                  </a:rPr>
                  <a:t>Flash</a:t>
                </a:r>
              </a:p>
            </p:txBody>
          </p:sp>
        </p:grpSp>
        <p:sp>
          <p:nvSpPr>
            <p:cNvPr id="737309" name="Rectangle 29"/>
            <p:cNvSpPr>
              <a:spLocks noChangeArrowheads="1"/>
            </p:cNvSpPr>
            <p:nvPr/>
          </p:nvSpPr>
          <p:spPr bwMode="auto">
            <a:xfrm>
              <a:off x="4176" y="2352"/>
              <a:ext cx="960" cy="432"/>
            </a:xfrm>
            <a:prstGeom prst="rect">
              <a:avLst/>
            </a:prstGeom>
            <a:solidFill>
              <a:srgbClr val="B1C8ED"/>
            </a:solidFill>
            <a:ln w="9525">
              <a:solidFill>
                <a:schemeClr val="tx1"/>
              </a:solidFill>
              <a:miter lim="800000"/>
              <a:headEnd/>
              <a:tailEnd/>
            </a:ln>
            <a:effectLst/>
          </p:spPr>
          <p:txBody>
            <a:bodyPr wrap="none" anchor="ctr">
              <a:prstTxWarp prst="textNoShape">
                <a:avLst/>
              </a:prstTxWarp>
            </a:bodyPr>
            <a:lstStyle/>
            <a:p>
              <a:endParaRPr lang="en-US">
                <a:solidFill>
                  <a:schemeClr val="bg1"/>
                </a:solidFill>
              </a:endParaRPr>
            </a:p>
          </p:txBody>
        </p:sp>
        <p:sp>
          <p:nvSpPr>
            <p:cNvPr id="737310" name="Text Box 30"/>
            <p:cNvSpPr txBox="1">
              <a:spLocks noChangeArrowheads="1"/>
            </p:cNvSpPr>
            <p:nvPr/>
          </p:nvSpPr>
          <p:spPr bwMode="auto">
            <a:xfrm>
              <a:off x="4176" y="2352"/>
              <a:ext cx="912" cy="44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000">
                  <a:solidFill>
                    <a:schemeClr val="bg1"/>
                  </a:solidFill>
                  <a:ea typeface="ＭＳ Ｐゴシック" charset="-128"/>
                  <a:cs typeface="ＭＳ Ｐゴシック" charset="-128"/>
                </a:rPr>
                <a:t>ADC, Sensor I/F</a:t>
              </a:r>
            </a:p>
          </p:txBody>
        </p:sp>
        <p:grpSp>
          <p:nvGrpSpPr>
            <p:cNvPr id="9" name="Group 31"/>
            <p:cNvGrpSpPr>
              <a:grpSpLocks/>
            </p:cNvGrpSpPr>
            <p:nvPr/>
          </p:nvGrpSpPr>
          <p:grpSpPr bwMode="auto">
            <a:xfrm>
              <a:off x="3024" y="2352"/>
              <a:ext cx="1104" cy="442"/>
              <a:chOff x="2016" y="2352"/>
              <a:chExt cx="1104" cy="442"/>
            </a:xfrm>
          </p:grpSpPr>
          <p:sp>
            <p:nvSpPr>
              <p:cNvPr id="737312" name="Rectangle 32"/>
              <p:cNvSpPr>
                <a:spLocks noChangeArrowheads="1"/>
              </p:cNvSpPr>
              <p:nvPr/>
            </p:nvSpPr>
            <p:spPr bwMode="auto">
              <a:xfrm>
                <a:off x="2016" y="2352"/>
                <a:ext cx="1056" cy="432"/>
              </a:xfrm>
              <a:prstGeom prst="rect">
                <a:avLst/>
              </a:prstGeom>
              <a:solidFill>
                <a:srgbClr val="B1C8ED"/>
              </a:solidFill>
              <a:ln w="9525">
                <a:solidFill>
                  <a:schemeClr val="tx1"/>
                </a:solidFill>
                <a:miter lim="800000"/>
                <a:headEnd/>
                <a:tailEnd/>
              </a:ln>
              <a:effectLst/>
            </p:spPr>
            <p:txBody>
              <a:bodyPr wrap="none" anchor="ctr">
                <a:prstTxWarp prst="textNoShape">
                  <a:avLst/>
                </a:prstTxWarp>
              </a:bodyPr>
              <a:lstStyle/>
              <a:p>
                <a:endParaRPr lang="en-US">
                  <a:solidFill>
                    <a:schemeClr val="bg1"/>
                  </a:solidFill>
                </a:endParaRPr>
              </a:p>
            </p:txBody>
          </p:sp>
          <p:sp>
            <p:nvSpPr>
              <p:cNvPr id="737313" name="Text Box 33"/>
              <p:cNvSpPr txBox="1">
                <a:spLocks noChangeArrowheads="1"/>
              </p:cNvSpPr>
              <p:nvPr/>
            </p:nvSpPr>
            <p:spPr bwMode="auto">
              <a:xfrm>
                <a:off x="2016" y="2352"/>
                <a:ext cx="1104" cy="442"/>
              </a:xfrm>
              <a:prstGeom prst="rect">
                <a:avLst/>
              </a:prstGeom>
              <a:noFill/>
              <a:ln w="9525">
                <a:noFill/>
                <a:miter lim="800000"/>
                <a:headEnd/>
                <a:tailEnd/>
              </a:ln>
              <a:effectLst/>
            </p:spPr>
            <p:txBody>
              <a:bodyPr>
                <a:prstTxWarp prst="textNoShape">
                  <a:avLst/>
                </a:prstTxWarp>
                <a:spAutoFit/>
              </a:bodyPr>
              <a:lstStyle/>
              <a:p>
                <a:pPr algn="ctr"/>
                <a:r>
                  <a:rPr lang="en-US" sz="2000">
                    <a:solidFill>
                      <a:schemeClr val="bg1"/>
                    </a:solidFill>
                    <a:ea typeface="ＭＳ Ｐゴシック" charset="-128"/>
                    <a:cs typeface="ＭＳ Ｐゴシック" charset="-128"/>
                  </a:rPr>
                  <a:t>MCU, Timers, Bus,…</a:t>
                </a:r>
              </a:p>
            </p:txBody>
          </p:sp>
        </p:grpSp>
        <p:sp>
          <p:nvSpPr>
            <p:cNvPr id="737314" name="Rectangle 34"/>
            <p:cNvSpPr>
              <a:spLocks noChangeArrowheads="1"/>
            </p:cNvSpPr>
            <p:nvPr/>
          </p:nvSpPr>
          <p:spPr bwMode="auto">
            <a:xfrm>
              <a:off x="960" y="2112"/>
              <a:ext cx="960" cy="240"/>
            </a:xfrm>
            <a:prstGeom prst="rect">
              <a:avLst/>
            </a:prstGeom>
            <a:solidFill>
              <a:srgbClr val="B1C8ED"/>
            </a:solidFill>
            <a:ln w="9525">
              <a:solidFill>
                <a:schemeClr val="tx1"/>
              </a:solidFill>
              <a:miter lim="800000"/>
              <a:headEnd/>
              <a:tailEnd/>
            </a:ln>
            <a:effectLst/>
          </p:spPr>
          <p:txBody>
            <a:bodyPr wrap="none" anchor="ctr">
              <a:prstTxWarp prst="textNoShape">
                <a:avLst/>
              </a:prstTxWarp>
            </a:bodyPr>
            <a:lstStyle/>
            <a:p>
              <a:endParaRPr lang="en-US">
                <a:solidFill>
                  <a:schemeClr val="bg1"/>
                </a:solidFill>
              </a:endParaRPr>
            </a:p>
          </p:txBody>
        </p:sp>
        <p:sp>
          <p:nvSpPr>
            <p:cNvPr id="737315" name="Text Box 35"/>
            <p:cNvSpPr txBox="1">
              <a:spLocks noChangeArrowheads="1"/>
            </p:cNvSpPr>
            <p:nvPr/>
          </p:nvSpPr>
          <p:spPr bwMode="auto">
            <a:xfrm>
              <a:off x="960" y="2064"/>
              <a:ext cx="922" cy="250"/>
            </a:xfrm>
            <a:prstGeom prst="rect">
              <a:avLst/>
            </a:prstGeom>
            <a:noFill/>
            <a:ln w="9525">
              <a:noFill/>
              <a:miter lim="800000"/>
              <a:headEnd/>
              <a:tailEnd/>
            </a:ln>
            <a:effectLst/>
          </p:spPr>
          <p:txBody>
            <a:bodyPr>
              <a:prstTxWarp prst="textNoShape">
                <a:avLst/>
              </a:prstTxWarp>
              <a:spAutoFit/>
            </a:bodyPr>
            <a:lstStyle/>
            <a:p>
              <a:pPr algn="ctr"/>
              <a:r>
                <a:rPr lang="en-US" sz="2000">
                  <a:solidFill>
                    <a:schemeClr val="bg1"/>
                  </a:solidFill>
                  <a:ea typeface="ＭＳ Ｐゴシック" charset="-128"/>
                  <a:cs typeface="ＭＳ Ｐゴシック" charset="-128"/>
                </a:rPr>
                <a:t>Link</a:t>
              </a:r>
            </a:p>
          </p:txBody>
        </p:sp>
        <p:sp>
          <p:nvSpPr>
            <p:cNvPr id="737316" name="Rectangle 36"/>
            <p:cNvSpPr>
              <a:spLocks noChangeArrowheads="1"/>
            </p:cNvSpPr>
            <p:nvPr/>
          </p:nvSpPr>
          <p:spPr bwMode="auto">
            <a:xfrm>
              <a:off x="960" y="1536"/>
              <a:ext cx="960" cy="576"/>
            </a:xfrm>
            <a:prstGeom prst="rect">
              <a:avLst/>
            </a:prstGeom>
            <a:solidFill>
              <a:srgbClr val="B1C8ED"/>
            </a:solidFill>
            <a:ln w="9525">
              <a:solidFill>
                <a:schemeClr val="tx1"/>
              </a:solidFill>
              <a:miter lim="800000"/>
              <a:headEnd/>
              <a:tailEnd/>
            </a:ln>
            <a:effectLst/>
          </p:spPr>
          <p:txBody>
            <a:bodyPr wrap="none" anchor="ctr">
              <a:prstTxWarp prst="textNoShape">
                <a:avLst/>
              </a:prstTxWarp>
            </a:bodyPr>
            <a:lstStyle/>
            <a:p>
              <a:endParaRPr lang="en-US">
                <a:solidFill>
                  <a:schemeClr val="bg1"/>
                </a:solidFill>
              </a:endParaRPr>
            </a:p>
          </p:txBody>
        </p:sp>
        <p:sp>
          <p:nvSpPr>
            <p:cNvPr id="737317" name="Text Box 37"/>
            <p:cNvSpPr txBox="1">
              <a:spLocks noChangeArrowheads="1"/>
            </p:cNvSpPr>
            <p:nvPr/>
          </p:nvSpPr>
          <p:spPr bwMode="auto">
            <a:xfrm>
              <a:off x="993" y="1536"/>
              <a:ext cx="851" cy="523"/>
            </a:xfrm>
            <a:prstGeom prst="rect">
              <a:avLst/>
            </a:prstGeom>
            <a:noFill/>
            <a:ln w="9525">
              <a:noFill/>
              <a:miter lim="800000"/>
              <a:headEnd/>
              <a:tailEnd/>
            </a:ln>
            <a:effectLst/>
          </p:spPr>
          <p:txBody>
            <a:bodyPr wrap="none">
              <a:prstTxWarp prst="textNoShape">
                <a:avLst/>
              </a:prstTxWarp>
              <a:spAutoFit/>
            </a:bodyPr>
            <a:lstStyle/>
            <a:p>
              <a:pPr algn="ctr"/>
              <a:r>
                <a:rPr lang="en-US" sz="2400">
                  <a:solidFill>
                    <a:schemeClr val="bg1"/>
                  </a:solidFill>
                  <a:ea typeface="ＭＳ Ｐゴシック" charset="-128"/>
                  <a:cs typeface="ＭＳ Ｐゴシック" charset="-128"/>
                </a:rPr>
                <a:t>Network</a:t>
              </a:r>
            </a:p>
            <a:p>
              <a:pPr algn="ctr"/>
              <a:r>
                <a:rPr lang="en-US" sz="2400">
                  <a:solidFill>
                    <a:schemeClr val="bg1"/>
                  </a:solidFill>
                  <a:ea typeface="ＭＳ Ｐゴシック" charset="-128"/>
                  <a:cs typeface="ＭＳ Ｐゴシック" charset="-128"/>
                </a:rPr>
                <a:t>Protocols</a:t>
              </a:r>
            </a:p>
          </p:txBody>
        </p:sp>
        <p:sp>
          <p:nvSpPr>
            <p:cNvPr id="737318" name="Rectangle 38"/>
            <p:cNvSpPr>
              <a:spLocks noChangeArrowheads="1"/>
            </p:cNvSpPr>
            <p:nvPr/>
          </p:nvSpPr>
          <p:spPr bwMode="auto">
            <a:xfrm>
              <a:off x="1968" y="1536"/>
              <a:ext cx="960" cy="816"/>
            </a:xfrm>
            <a:prstGeom prst="rect">
              <a:avLst/>
            </a:prstGeom>
            <a:solidFill>
              <a:srgbClr val="B1C8ED"/>
            </a:solidFill>
            <a:ln w="9525">
              <a:solidFill>
                <a:schemeClr val="tx1"/>
              </a:solidFill>
              <a:miter lim="800000"/>
              <a:headEnd/>
              <a:tailEnd/>
            </a:ln>
            <a:effectLst/>
          </p:spPr>
          <p:txBody>
            <a:bodyPr wrap="none" anchor="ctr">
              <a:prstTxWarp prst="textNoShape">
                <a:avLst/>
              </a:prstTxWarp>
            </a:bodyPr>
            <a:lstStyle/>
            <a:p>
              <a:endParaRPr lang="en-US">
                <a:solidFill>
                  <a:schemeClr val="bg1"/>
                </a:solidFill>
              </a:endParaRPr>
            </a:p>
          </p:txBody>
        </p:sp>
        <p:sp>
          <p:nvSpPr>
            <p:cNvPr id="737319" name="Text Box 39"/>
            <p:cNvSpPr txBox="1">
              <a:spLocks noChangeArrowheads="1"/>
            </p:cNvSpPr>
            <p:nvPr/>
          </p:nvSpPr>
          <p:spPr bwMode="auto">
            <a:xfrm>
              <a:off x="1958" y="1776"/>
              <a:ext cx="922" cy="442"/>
            </a:xfrm>
            <a:prstGeom prst="rect">
              <a:avLst/>
            </a:prstGeom>
            <a:noFill/>
            <a:ln w="9525">
              <a:noFill/>
              <a:miter lim="800000"/>
              <a:headEnd/>
              <a:tailEnd/>
            </a:ln>
            <a:effectLst/>
          </p:spPr>
          <p:txBody>
            <a:bodyPr>
              <a:prstTxWarp prst="textNoShape">
                <a:avLst/>
              </a:prstTxWarp>
              <a:spAutoFit/>
            </a:bodyPr>
            <a:lstStyle/>
            <a:p>
              <a:pPr algn="ctr"/>
              <a:r>
                <a:rPr lang="en-US" sz="2000">
                  <a:solidFill>
                    <a:schemeClr val="bg1"/>
                  </a:solidFill>
                  <a:ea typeface="ＭＳ Ｐゴシック" charset="-128"/>
                  <a:cs typeface="ＭＳ Ｐゴシック" charset="-128"/>
                </a:rPr>
                <a:t>Blocks, Logs, Files</a:t>
              </a:r>
            </a:p>
          </p:txBody>
        </p:sp>
        <p:sp>
          <p:nvSpPr>
            <p:cNvPr id="737320" name="Rectangle 40"/>
            <p:cNvSpPr>
              <a:spLocks noChangeArrowheads="1"/>
            </p:cNvSpPr>
            <p:nvPr/>
          </p:nvSpPr>
          <p:spPr bwMode="auto">
            <a:xfrm>
              <a:off x="3024" y="1536"/>
              <a:ext cx="1056" cy="816"/>
            </a:xfrm>
            <a:prstGeom prst="rect">
              <a:avLst/>
            </a:prstGeom>
            <a:solidFill>
              <a:srgbClr val="B1C8ED"/>
            </a:solidFill>
            <a:ln w="9525">
              <a:solidFill>
                <a:schemeClr val="tx1"/>
              </a:solidFill>
              <a:miter lim="800000"/>
              <a:headEnd/>
              <a:tailEnd/>
            </a:ln>
            <a:effectLst/>
          </p:spPr>
          <p:txBody>
            <a:bodyPr wrap="none" anchor="ctr">
              <a:prstTxWarp prst="textNoShape">
                <a:avLst/>
              </a:prstTxWarp>
            </a:bodyPr>
            <a:lstStyle/>
            <a:p>
              <a:endParaRPr lang="en-US">
                <a:solidFill>
                  <a:schemeClr val="bg1"/>
                </a:solidFill>
              </a:endParaRPr>
            </a:p>
          </p:txBody>
        </p:sp>
        <p:sp>
          <p:nvSpPr>
            <p:cNvPr id="737321" name="Text Box 41"/>
            <p:cNvSpPr txBox="1">
              <a:spLocks noChangeArrowheads="1"/>
            </p:cNvSpPr>
            <p:nvPr/>
          </p:nvSpPr>
          <p:spPr bwMode="auto">
            <a:xfrm>
              <a:off x="3024" y="1795"/>
              <a:ext cx="970" cy="404"/>
            </a:xfrm>
            <a:prstGeom prst="rect">
              <a:avLst/>
            </a:prstGeom>
            <a:noFill/>
            <a:ln w="9525">
              <a:noFill/>
              <a:miter lim="800000"/>
              <a:headEnd/>
              <a:tailEnd/>
            </a:ln>
            <a:effectLst/>
          </p:spPr>
          <p:txBody>
            <a:bodyPr>
              <a:prstTxWarp prst="textNoShape">
                <a:avLst/>
              </a:prstTxWarp>
              <a:spAutoFit/>
            </a:bodyPr>
            <a:lstStyle/>
            <a:p>
              <a:pPr algn="ctr"/>
              <a:r>
                <a:rPr lang="en-US">
                  <a:solidFill>
                    <a:schemeClr val="bg1"/>
                  </a:solidFill>
                  <a:ea typeface="ＭＳ Ｐゴシック" charset="-128"/>
                  <a:cs typeface="ＭＳ Ｐゴシック" charset="-128"/>
                </a:rPr>
                <a:t>Scheduling, Management</a:t>
              </a:r>
            </a:p>
          </p:txBody>
        </p:sp>
        <p:sp>
          <p:nvSpPr>
            <p:cNvPr id="737322" name="Rectangle 42"/>
            <p:cNvSpPr>
              <a:spLocks noChangeArrowheads="1"/>
            </p:cNvSpPr>
            <p:nvPr/>
          </p:nvSpPr>
          <p:spPr bwMode="auto">
            <a:xfrm>
              <a:off x="4176" y="1536"/>
              <a:ext cx="960" cy="816"/>
            </a:xfrm>
            <a:prstGeom prst="rect">
              <a:avLst/>
            </a:prstGeom>
            <a:solidFill>
              <a:srgbClr val="B1C8ED"/>
            </a:solidFill>
            <a:ln w="9525">
              <a:solidFill>
                <a:schemeClr val="tx1"/>
              </a:solidFill>
              <a:miter lim="800000"/>
              <a:headEnd/>
              <a:tailEnd/>
            </a:ln>
            <a:effectLst/>
          </p:spPr>
          <p:txBody>
            <a:bodyPr wrap="none" anchor="ctr">
              <a:prstTxWarp prst="textNoShape">
                <a:avLst/>
              </a:prstTxWarp>
            </a:bodyPr>
            <a:lstStyle/>
            <a:p>
              <a:endParaRPr lang="en-US">
                <a:solidFill>
                  <a:schemeClr val="bg1"/>
                </a:solidFill>
              </a:endParaRPr>
            </a:p>
          </p:txBody>
        </p:sp>
        <p:sp>
          <p:nvSpPr>
            <p:cNvPr id="737323" name="Text Box 43"/>
            <p:cNvSpPr txBox="1">
              <a:spLocks noChangeArrowheads="1"/>
            </p:cNvSpPr>
            <p:nvPr/>
          </p:nvSpPr>
          <p:spPr bwMode="auto">
            <a:xfrm>
              <a:off x="4176" y="1776"/>
              <a:ext cx="922" cy="442"/>
            </a:xfrm>
            <a:prstGeom prst="rect">
              <a:avLst/>
            </a:prstGeom>
            <a:noFill/>
            <a:ln w="9525">
              <a:noFill/>
              <a:miter lim="800000"/>
              <a:headEnd/>
              <a:tailEnd/>
            </a:ln>
            <a:effectLst/>
          </p:spPr>
          <p:txBody>
            <a:bodyPr>
              <a:prstTxWarp prst="textNoShape">
                <a:avLst/>
              </a:prstTxWarp>
              <a:spAutoFit/>
            </a:bodyPr>
            <a:lstStyle/>
            <a:p>
              <a:pPr algn="ctr"/>
              <a:r>
                <a:rPr lang="en-US" sz="2000">
                  <a:solidFill>
                    <a:schemeClr val="bg1"/>
                  </a:solidFill>
                  <a:ea typeface="ＭＳ Ｐゴシック" charset="-128"/>
                  <a:cs typeface="ＭＳ Ｐゴシック" charset="-128"/>
                </a:rPr>
                <a:t>Streaming drivers</a:t>
              </a:r>
            </a:p>
          </p:txBody>
        </p:sp>
        <p:sp>
          <p:nvSpPr>
            <p:cNvPr id="737324" name="Text Box 44"/>
            <p:cNvSpPr txBox="1">
              <a:spLocks noChangeArrowheads="1"/>
            </p:cNvSpPr>
            <p:nvPr/>
          </p:nvSpPr>
          <p:spPr bwMode="auto">
            <a:xfrm>
              <a:off x="1525" y="1200"/>
              <a:ext cx="913" cy="407"/>
            </a:xfrm>
            <a:prstGeom prst="rect">
              <a:avLst/>
            </a:prstGeom>
            <a:solidFill>
              <a:srgbClr val="B1C8ED"/>
            </a:solidFill>
            <a:ln w="9525">
              <a:solidFill>
                <a:schemeClr val="accent2"/>
              </a:solidFill>
              <a:miter lim="800000"/>
              <a:headEnd/>
              <a:tailEnd/>
            </a:ln>
            <a:effectLst/>
          </p:spPr>
          <p:txBody>
            <a:bodyPr wrap="none">
              <a:prstTxWarp prst="textNoShape">
                <a:avLst/>
              </a:prstTxWarp>
              <a:spAutoFit/>
            </a:bodyPr>
            <a:lstStyle/>
            <a:p>
              <a:pPr algn="ctr"/>
              <a:r>
                <a:rPr lang="en-US">
                  <a:solidFill>
                    <a:schemeClr val="bg1"/>
                  </a:solidFill>
                  <a:ea typeface="ＭＳ Ｐゴシック" charset="-128"/>
                  <a:cs typeface="ＭＳ Ｐゴシック" charset="-128"/>
                </a:rPr>
                <a:t>Over-the-air </a:t>
              </a:r>
            </a:p>
            <a:p>
              <a:pPr algn="ctr"/>
              <a:r>
                <a:rPr lang="en-US">
                  <a:solidFill>
                    <a:schemeClr val="bg1"/>
                  </a:solidFill>
                  <a:ea typeface="ＭＳ Ｐゴシック" charset="-128"/>
                  <a:cs typeface="ＭＳ Ｐゴシック" charset="-128"/>
                </a:rPr>
                <a:t>Programming</a:t>
              </a:r>
            </a:p>
          </p:txBody>
        </p:sp>
        <p:sp>
          <p:nvSpPr>
            <p:cNvPr id="737325" name="Text Box 45"/>
            <p:cNvSpPr txBox="1">
              <a:spLocks noChangeArrowheads="1"/>
            </p:cNvSpPr>
            <p:nvPr/>
          </p:nvSpPr>
          <p:spPr bwMode="auto">
            <a:xfrm>
              <a:off x="2496" y="1056"/>
              <a:ext cx="2108" cy="291"/>
            </a:xfrm>
            <a:prstGeom prst="rect">
              <a:avLst/>
            </a:prstGeom>
            <a:noFill/>
            <a:ln w="9525">
              <a:noFill/>
              <a:miter lim="800000"/>
              <a:headEnd/>
              <a:tailEnd/>
            </a:ln>
            <a:effectLst/>
          </p:spPr>
          <p:txBody>
            <a:bodyPr wrap="none">
              <a:prstTxWarp prst="textNoShape">
                <a:avLst/>
              </a:prstTxWarp>
              <a:spAutoFit/>
            </a:bodyPr>
            <a:lstStyle/>
            <a:p>
              <a:r>
                <a:rPr lang="en-US" sz="2400">
                  <a:solidFill>
                    <a:schemeClr val="bg1"/>
                  </a:solidFill>
                  <a:ea typeface="ＭＳ Ｐゴシック" charset="-128"/>
                  <a:cs typeface="ＭＳ Ｐゴシック" charset="-128"/>
                </a:rPr>
                <a:t>Applications and Services</a:t>
              </a:r>
            </a:p>
          </p:txBody>
        </p:sp>
      </p:grpSp>
      <p:grpSp>
        <p:nvGrpSpPr>
          <p:cNvPr id="10" name="Group 46"/>
          <p:cNvGrpSpPr>
            <a:grpSpLocks/>
          </p:cNvGrpSpPr>
          <p:nvPr/>
        </p:nvGrpSpPr>
        <p:grpSpPr bwMode="auto">
          <a:xfrm>
            <a:off x="5867400" y="1624012"/>
            <a:ext cx="1219200" cy="3276600"/>
            <a:chOff x="3792" y="1344"/>
            <a:chExt cx="768" cy="2064"/>
          </a:xfrm>
        </p:grpSpPr>
        <p:sp>
          <p:nvSpPr>
            <p:cNvPr id="737327" name="Arc 47"/>
            <p:cNvSpPr>
              <a:spLocks/>
            </p:cNvSpPr>
            <p:nvPr/>
          </p:nvSpPr>
          <p:spPr bwMode="auto">
            <a:xfrm>
              <a:off x="4176" y="1344"/>
              <a:ext cx="384"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57150">
              <a:solidFill>
                <a:srgbClr val="FC1C1C"/>
              </a:solidFill>
              <a:round/>
              <a:headEnd/>
              <a:tailEnd/>
            </a:ln>
            <a:effectLst/>
          </p:spPr>
          <p:txBody>
            <a:bodyPr wrap="none" anchor="ctr">
              <a:prstTxWarp prst="textNoShape">
                <a:avLst/>
              </a:prstTxWarp>
            </a:bodyPr>
            <a:lstStyle/>
            <a:p>
              <a:endParaRPr lang="en-US"/>
            </a:p>
          </p:txBody>
        </p:sp>
        <p:sp>
          <p:nvSpPr>
            <p:cNvPr id="737328" name="Arc 48"/>
            <p:cNvSpPr>
              <a:spLocks/>
            </p:cNvSpPr>
            <p:nvPr/>
          </p:nvSpPr>
          <p:spPr bwMode="auto">
            <a:xfrm rot="-5400000">
              <a:off x="3792" y="1344"/>
              <a:ext cx="384"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57150">
              <a:solidFill>
                <a:srgbClr val="FC1C1C"/>
              </a:solidFill>
              <a:round/>
              <a:headEnd type="triangle" w="med" len="med"/>
              <a:tailEnd/>
            </a:ln>
            <a:effectLst/>
          </p:spPr>
          <p:txBody>
            <a:bodyPr wrap="none" anchor="ctr">
              <a:prstTxWarp prst="textNoShape">
                <a:avLst/>
              </a:prstTxWarp>
            </a:bodyPr>
            <a:lstStyle/>
            <a:p>
              <a:endParaRPr lang="en-US"/>
            </a:p>
          </p:txBody>
        </p:sp>
        <p:sp>
          <p:nvSpPr>
            <p:cNvPr id="737329" name="Line 49"/>
            <p:cNvSpPr>
              <a:spLocks noChangeShapeType="1"/>
            </p:cNvSpPr>
            <p:nvPr/>
          </p:nvSpPr>
          <p:spPr bwMode="auto">
            <a:xfrm>
              <a:off x="4560" y="1728"/>
              <a:ext cx="0" cy="1680"/>
            </a:xfrm>
            <a:prstGeom prst="line">
              <a:avLst/>
            </a:prstGeom>
            <a:noFill/>
            <a:ln w="57150">
              <a:solidFill>
                <a:srgbClr val="FC1C1C"/>
              </a:solidFill>
              <a:round/>
              <a:headEnd/>
              <a:tailEnd/>
            </a:ln>
            <a:effectLst/>
          </p:spPr>
          <p:txBody>
            <a:bodyPr>
              <a:prstTxWarp prst="textNoShape">
                <a:avLst/>
              </a:prstTxWarp>
            </a:bodyPr>
            <a:lstStyle/>
            <a:p>
              <a:endParaRPr lang="en-US"/>
            </a:p>
          </p:txBody>
        </p:sp>
      </p:grpSp>
      <p:grpSp>
        <p:nvGrpSpPr>
          <p:cNvPr id="11" name="Group 50"/>
          <p:cNvGrpSpPr>
            <a:grpSpLocks/>
          </p:cNvGrpSpPr>
          <p:nvPr/>
        </p:nvGrpSpPr>
        <p:grpSpPr bwMode="auto">
          <a:xfrm flipV="1">
            <a:off x="4876800" y="2309812"/>
            <a:ext cx="914400" cy="495300"/>
            <a:chOff x="3216" y="1872"/>
            <a:chExt cx="768" cy="384"/>
          </a:xfrm>
        </p:grpSpPr>
        <p:sp>
          <p:nvSpPr>
            <p:cNvPr id="737331" name="Arc 51"/>
            <p:cNvSpPr>
              <a:spLocks/>
            </p:cNvSpPr>
            <p:nvPr/>
          </p:nvSpPr>
          <p:spPr bwMode="auto">
            <a:xfrm>
              <a:off x="3600" y="1872"/>
              <a:ext cx="384"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57150">
              <a:solidFill>
                <a:srgbClr val="FC1C1C"/>
              </a:solidFill>
              <a:round/>
              <a:headEnd/>
              <a:tailEnd/>
            </a:ln>
            <a:effectLst/>
          </p:spPr>
          <p:txBody>
            <a:bodyPr wrap="none" anchor="ctr">
              <a:prstTxWarp prst="textNoShape">
                <a:avLst/>
              </a:prstTxWarp>
            </a:bodyPr>
            <a:lstStyle/>
            <a:p>
              <a:endParaRPr lang="en-US">
                <a:solidFill>
                  <a:schemeClr val="bg1"/>
                </a:solidFill>
              </a:endParaRPr>
            </a:p>
          </p:txBody>
        </p:sp>
        <p:sp>
          <p:nvSpPr>
            <p:cNvPr id="737332" name="Arc 52"/>
            <p:cNvSpPr>
              <a:spLocks/>
            </p:cNvSpPr>
            <p:nvPr/>
          </p:nvSpPr>
          <p:spPr bwMode="auto">
            <a:xfrm rot="-5400000">
              <a:off x="3216" y="1872"/>
              <a:ext cx="384"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57150">
              <a:solidFill>
                <a:srgbClr val="FC1C1C"/>
              </a:solidFill>
              <a:round/>
              <a:headEnd type="triangle" w="med" len="med"/>
              <a:tailEnd/>
            </a:ln>
            <a:effectLst/>
          </p:spPr>
          <p:txBody>
            <a:bodyPr wrap="none" anchor="ctr">
              <a:prstTxWarp prst="textNoShape">
                <a:avLst/>
              </a:prstTxWarp>
            </a:bodyPr>
            <a:lstStyle/>
            <a:p>
              <a:endParaRPr lang="en-US">
                <a:solidFill>
                  <a:schemeClr val="bg1"/>
                </a:solidFill>
              </a:endParaRPr>
            </a:p>
          </p:txBody>
        </p:sp>
      </p:grpSp>
      <p:sp>
        <p:nvSpPr>
          <p:cNvPr id="737333" name="Rectangle 53" descr="Light horizontal"/>
          <p:cNvSpPr>
            <a:spLocks noChangeArrowheads="1"/>
          </p:cNvSpPr>
          <p:nvPr/>
        </p:nvSpPr>
        <p:spPr bwMode="auto">
          <a:xfrm>
            <a:off x="6858000" y="4672012"/>
            <a:ext cx="381000" cy="228600"/>
          </a:xfrm>
          <a:prstGeom prst="rect">
            <a:avLst/>
          </a:prstGeom>
          <a:pattFill prst="ltHorz">
            <a:fgClr>
              <a:schemeClr val="tx1"/>
            </a:fgClr>
            <a:bgClr>
              <a:schemeClr val="bg1"/>
            </a:bgClr>
          </a:pattFill>
          <a:ln w="9525">
            <a:solidFill>
              <a:schemeClr val="tx1"/>
            </a:solidFill>
            <a:miter lim="800000"/>
            <a:headEnd/>
            <a:tailEnd/>
          </a:ln>
          <a:effectLst/>
        </p:spPr>
        <p:txBody>
          <a:bodyPr wrap="none" anchor="ctr">
            <a:prstTxWarp prst="textNoShape">
              <a:avLst/>
            </a:prstTxWarp>
          </a:bodyPr>
          <a:lstStyle/>
          <a:p>
            <a:endParaRPr lang="en-US"/>
          </a:p>
        </p:txBody>
      </p:sp>
      <p:sp>
        <p:nvSpPr>
          <p:cNvPr id="737334" name="Rectangle 54"/>
          <p:cNvSpPr>
            <a:spLocks noChangeArrowheads="1"/>
          </p:cNvSpPr>
          <p:nvPr/>
        </p:nvSpPr>
        <p:spPr bwMode="auto">
          <a:xfrm>
            <a:off x="5562600" y="2157412"/>
            <a:ext cx="381000" cy="228600"/>
          </a:xfrm>
          <a:prstGeom prst="rect">
            <a:avLst/>
          </a:prstGeom>
          <a:gradFill rotWithShape="0">
            <a:gsLst>
              <a:gs pos="0">
                <a:schemeClr val="accent2"/>
              </a:gs>
              <a:gs pos="100000">
                <a:schemeClr val="accent2">
                  <a:gamma/>
                  <a:tint val="0"/>
                  <a:invGamma/>
                </a:schemeClr>
              </a:gs>
            </a:gsLst>
            <a:lin ang="5400000" scaled="1"/>
          </a:gradFill>
          <a:ln w="9525">
            <a:solidFill>
              <a:schemeClr val="tx1"/>
            </a:solidFill>
            <a:miter lim="800000"/>
            <a:headEnd/>
            <a:tailEnd/>
          </a:ln>
          <a:effectLst/>
        </p:spPr>
        <p:txBody>
          <a:bodyPr wrap="none" anchor="ctr">
            <a:prstTxWarp prst="textNoShape">
              <a:avLst/>
            </a:prstTxWarp>
          </a:bodyPr>
          <a:lstStyle/>
          <a:p>
            <a:endParaRPr lang="en-US">
              <a:solidFill>
                <a:schemeClr val="bg1"/>
              </a:solidFill>
            </a:endParaRPr>
          </a:p>
        </p:txBody>
      </p:sp>
      <p:grpSp>
        <p:nvGrpSpPr>
          <p:cNvPr id="12" name="Group 55"/>
          <p:cNvGrpSpPr>
            <a:grpSpLocks/>
          </p:cNvGrpSpPr>
          <p:nvPr/>
        </p:nvGrpSpPr>
        <p:grpSpPr bwMode="auto">
          <a:xfrm>
            <a:off x="3886200" y="1776412"/>
            <a:ext cx="914400" cy="1676400"/>
            <a:chOff x="2544" y="1536"/>
            <a:chExt cx="576" cy="1056"/>
          </a:xfrm>
        </p:grpSpPr>
        <p:grpSp>
          <p:nvGrpSpPr>
            <p:cNvPr id="13" name="Group 56"/>
            <p:cNvGrpSpPr>
              <a:grpSpLocks/>
            </p:cNvGrpSpPr>
            <p:nvPr/>
          </p:nvGrpSpPr>
          <p:grpSpPr bwMode="auto">
            <a:xfrm>
              <a:off x="2688" y="1536"/>
              <a:ext cx="432" cy="240"/>
              <a:chOff x="2400" y="1392"/>
              <a:chExt cx="720" cy="384"/>
            </a:xfrm>
          </p:grpSpPr>
          <p:sp>
            <p:nvSpPr>
              <p:cNvPr id="737337" name="Arc 57"/>
              <p:cNvSpPr>
                <a:spLocks/>
              </p:cNvSpPr>
              <p:nvPr/>
            </p:nvSpPr>
            <p:spPr bwMode="auto">
              <a:xfrm>
                <a:off x="2736" y="1392"/>
                <a:ext cx="384"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57150">
                <a:solidFill>
                  <a:srgbClr val="FC1C1C"/>
                </a:solidFill>
                <a:round/>
                <a:headEnd/>
                <a:tailEnd/>
              </a:ln>
              <a:effectLst/>
            </p:spPr>
            <p:txBody>
              <a:bodyPr wrap="none" anchor="ctr">
                <a:prstTxWarp prst="textNoShape">
                  <a:avLst/>
                </a:prstTxWarp>
              </a:bodyPr>
              <a:lstStyle/>
              <a:p>
                <a:endParaRPr lang="en-US">
                  <a:solidFill>
                    <a:schemeClr val="bg1"/>
                  </a:solidFill>
                </a:endParaRPr>
              </a:p>
            </p:txBody>
          </p:sp>
          <p:sp>
            <p:nvSpPr>
              <p:cNvPr id="737338" name="Arc 58"/>
              <p:cNvSpPr>
                <a:spLocks/>
              </p:cNvSpPr>
              <p:nvPr/>
            </p:nvSpPr>
            <p:spPr bwMode="auto">
              <a:xfrm rot="-5400000">
                <a:off x="2400" y="1392"/>
                <a:ext cx="384"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57150">
                <a:solidFill>
                  <a:srgbClr val="FC1C1C"/>
                </a:solidFill>
                <a:round/>
                <a:headEnd type="triangle" w="med" len="med"/>
                <a:tailEnd/>
              </a:ln>
              <a:effectLst/>
            </p:spPr>
            <p:txBody>
              <a:bodyPr wrap="none" anchor="ctr">
                <a:prstTxWarp prst="textNoShape">
                  <a:avLst/>
                </a:prstTxWarp>
              </a:bodyPr>
              <a:lstStyle/>
              <a:p>
                <a:endParaRPr lang="en-US">
                  <a:solidFill>
                    <a:schemeClr val="bg1"/>
                  </a:solidFill>
                </a:endParaRPr>
              </a:p>
            </p:txBody>
          </p:sp>
        </p:grpSp>
        <p:sp>
          <p:nvSpPr>
            <p:cNvPr id="737339" name="Rectangle 59"/>
            <p:cNvSpPr>
              <a:spLocks noChangeArrowheads="1"/>
            </p:cNvSpPr>
            <p:nvPr/>
          </p:nvSpPr>
          <p:spPr bwMode="auto">
            <a:xfrm>
              <a:off x="2544" y="1776"/>
              <a:ext cx="336" cy="816"/>
            </a:xfrm>
            <a:prstGeom prst="rect">
              <a:avLst/>
            </a:prstGeom>
            <a:noFill/>
            <a:ln w="9525">
              <a:solidFill>
                <a:srgbClr val="FC1C1C"/>
              </a:solidFill>
              <a:miter lim="800000"/>
              <a:headEnd/>
              <a:tailEnd/>
            </a:ln>
            <a:effectLst/>
          </p:spPr>
          <p:txBody>
            <a:bodyPr wrap="none" anchor="ctr">
              <a:prstTxWarp prst="textNoShape">
                <a:avLst/>
              </a:prstTxWarp>
            </a:bodyPr>
            <a:lstStyle/>
            <a:p>
              <a:endParaRPr lang="en-US">
                <a:solidFill>
                  <a:schemeClr val="bg1"/>
                </a:solidFill>
              </a:endParaRPr>
            </a:p>
          </p:txBody>
        </p:sp>
      </p:grpSp>
      <p:sp>
        <p:nvSpPr>
          <p:cNvPr id="737340" name="Rectangle 60"/>
          <p:cNvSpPr>
            <a:spLocks noChangeArrowheads="1"/>
          </p:cNvSpPr>
          <p:nvPr/>
        </p:nvSpPr>
        <p:spPr bwMode="auto">
          <a:xfrm>
            <a:off x="3886200" y="2538412"/>
            <a:ext cx="533400" cy="1066800"/>
          </a:xfrm>
          <a:prstGeom prst="rect">
            <a:avLst/>
          </a:prstGeom>
          <a:gradFill rotWithShape="1">
            <a:gsLst>
              <a:gs pos="0">
                <a:schemeClr val="accent2">
                  <a:alpha val="83000"/>
                </a:schemeClr>
              </a:gs>
              <a:gs pos="100000">
                <a:schemeClr val="accent2">
                  <a:gamma/>
                  <a:tint val="31765"/>
                  <a:invGamma/>
                  <a:alpha val="30000"/>
                </a:schemeClr>
              </a:gs>
            </a:gsLst>
            <a:lin ang="5400000" scaled="1"/>
          </a:gradFill>
          <a:ln w="9525">
            <a:noFill/>
            <a:miter lim="800000"/>
            <a:headEnd/>
            <a:tailEnd/>
          </a:ln>
          <a:effectLst/>
        </p:spPr>
        <p:txBody>
          <a:bodyPr wrap="none" anchor="ctr">
            <a:prstTxWarp prst="textNoShape">
              <a:avLst/>
            </a:prstTxWarp>
          </a:bodyPr>
          <a:lstStyle/>
          <a:p>
            <a:endParaRPr lang="en-US">
              <a:solidFill>
                <a:schemeClr val="bg1"/>
              </a:solidFill>
            </a:endParaRPr>
          </a:p>
        </p:txBody>
      </p:sp>
      <p:grpSp>
        <p:nvGrpSpPr>
          <p:cNvPr id="14" name="Group 61"/>
          <p:cNvGrpSpPr>
            <a:grpSpLocks/>
          </p:cNvGrpSpPr>
          <p:nvPr/>
        </p:nvGrpSpPr>
        <p:grpSpPr bwMode="auto">
          <a:xfrm>
            <a:off x="2133600" y="1166812"/>
            <a:ext cx="2667000" cy="838200"/>
            <a:chOff x="1440" y="1056"/>
            <a:chExt cx="1680" cy="528"/>
          </a:xfrm>
        </p:grpSpPr>
        <p:sp>
          <p:nvSpPr>
            <p:cNvPr id="737342" name="Arc 62"/>
            <p:cNvSpPr>
              <a:spLocks/>
            </p:cNvSpPr>
            <p:nvPr/>
          </p:nvSpPr>
          <p:spPr bwMode="auto">
            <a:xfrm>
              <a:off x="2224" y="1056"/>
              <a:ext cx="896" cy="5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57150">
              <a:solidFill>
                <a:srgbClr val="FC1C1C"/>
              </a:solidFill>
              <a:round/>
              <a:headEnd/>
              <a:tailEnd type="triangle" w="med" len="med"/>
            </a:ln>
            <a:effectLst/>
          </p:spPr>
          <p:txBody>
            <a:bodyPr wrap="none" anchor="ctr">
              <a:prstTxWarp prst="textNoShape">
                <a:avLst/>
              </a:prstTxWarp>
            </a:bodyPr>
            <a:lstStyle/>
            <a:p>
              <a:endParaRPr lang="en-US">
                <a:solidFill>
                  <a:schemeClr val="bg1"/>
                </a:solidFill>
              </a:endParaRPr>
            </a:p>
          </p:txBody>
        </p:sp>
        <p:sp>
          <p:nvSpPr>
            <p:cNvPr id="737343" name="Arc 63"/>
            <p:cNvSpPr>
              <a:spLocks/>
            </p:cNvSpPr>
            <p:nvPr/>
          </p:nvSpPr>
          <p:spPr bwMode="auto">
            <a:xfrm rot="-5400000">
              <a:off x="1624" y="872"/>
              <a:ext cx="528" cy="89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57150">
              <a:solidFill>
                <a:srgbClr val="FC1C1C"/>
              </a:solidFill>
              <a:round/>
              <a:headEnd type="triangle" w="med" len="med"/>
              <a:tailEnd/>
            </a:ln>
            <a:effectLst/>
          </p:spPr>
          <p:txBody>
            <a:bodyPr wrap="none" anchor="ctr">
              <a:prstTxWarp prst="textNoShape">
                <a:avLst/>
              </a:prstTxWarp>
            </a:bodyPr>
            <a:lstStyle/>
            <a:p>
              <a:endParaRPr lang="en-US">
                <a:solidFill>
                  <a:schemeClr val="bg1"/>
                </a:solidFill>
              </a:endParaRPr>
            </a:p>
          </p:txBody>
        </p:sp>
      </p:grpSp>
      <p:sp>
        <p:nvSpPr>
          <p:cNvPr id="737344" name="Arc 64"/>
          <p:cNvSpPr>
            <a:spLocks/>
          </p:cNvSpPr>
          <p:nvPr/>
        </p:nvSpPr>
        <p:spPr bwMode="auto">
          <a:xfrm flipV="1">
            <a:off x="762000" y="2233612"/>
            <a:ext cx="1295400" cy="2667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57150">
            <a:solidFill>
              <a:srgbClr val="FC1C1C"/>
            </a:solidFill>
            <a:round/>
            <a:headEnd type="triangle" w="med" len="med"/>
            <a:tailEnd/>
          </a:ln>
          <a:effectLst/>
        </p:spPr>
        <p:txBody>
          <a:bodyPr wrap="none" anchor="ctr">
            <a:prstTxWarp prst="textNoShape">
              <a:avLst/>
            </a:prstTxWarp>
          </a:bodyPr>
          <a:lstStyle/>
          <a:p>
            <a:endParaRPr lang="en-US"/>
          </a:p>
        </p:txBody>
      </p:sp>
      <p:sp>
        <p:nvSpPr>
          <p:cNvPr id="737345" name="Arc 65"/>
          <p:cNvSpPr>
            <a:spLocks/>
          </p:cNvSpPr>
          <p:nvPr/>
        </p:nvSpPr>
        <p:spPr bwMode="auto">
          <a:xfrm flipH="1" flipV="1">
            <a:off x="2209800" y="2309812"/>
            <a:ext cx="1066800" cy="29718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57150">
            <a:solidFill>
              <a:srgbClr val="FC1C1C"/>
            </a:solidFill>
            <a:round/>
            <a:headEnd/>
            <a:tailEnd type="triangle" w="med" len="med"/>
          </a:ln>
          <a:effectLst/>
        </p:spPr>
        <p:txBody>
          <a:bodyPr wrap="none" anchor="ctr">
            <a:prstTxWarp prst="textNoShape">
              <a:avLst/>
            </a:prstTxWarp>
          </a:bodyPr>
          <a:lstStyle/>
          <a:p>
            <a:endParaRPr lang="en-US"/>
          </a:p>
        </p:txBody>
      </p:sp>
      <p:sp>
        <p:nvSpPr>
          <p:cNvPr id="737346" name="Rectangle 66"/>
          <p:cNvSpPr>
            <a:spLocks noChangeArrowheads="1"/>
          </p:cNvSpPr>
          <p:nvPr/>
        </p:nvSpPr>
        <p:spPr bwMode="auto">
          <a:xfrm>
            <a:off x="4648200" y="2005012"/>
            <a:ext cx="381000" cy="228600"/>
          </a:xfrm>
          <a:prstGeom prst="rect">
            <a:avLst/>
          </a:prstGeom>
          <a:gradFill rotWithShape="0">
            <a:gsLst>
              <a:gs pos="0">
                <a:schemeClr val="accent2"/>
              </a:gs>
              <a:gs pos="100000">
                <a:schemeClr val="accent2">
                  <a:gamma/>
                  <a:tint val="0"/>
                  <a:invGamma/>
                </a:schemeClr>
              </a:gs>
            </a:gsLst>
            <a:lin ang="5400000" scaled="1"/>
          </a:gradFill>
          <a:ln w="9525">
            <a:solidFill>
              <a:schemeClr val="tx1"/>
            </a:solidFill>
            <a:miter lim="800000"/>
            <a:headEnd/>
            <a:tailEnd/>
          </a:ln>
          <a:effectLst/>
        </p:spPr>
        <p:txBody>
          <a:bodyPr wrap="none" anchor="ctr">
            <a:prstTxWarp prst="textNoShape">
              <a:avLst/>
            </a:prstTxWarp>
          </a:bodyPr>
          <a:lstStyle/>
          <a:p>
            <a:endParaRPr lang="en-US">
              <a:solidFill>
                <a:schemeClr val="bg1"/>
              </a:solidFill>
            </a:endParaRPr>
          </a:p>
        </p:txBody>
      </p:sp>
      <p:sp>
        <p:nvSpPr>
          <p:cNvPr id="737347" name="AutoShape 67"/>
          <p:cNvSpPr>
            <a:spLocks noChangeArrowheads="1"/>
          </p:cNvSpPr>
          <p:nvPr/>
        </p:nvSpPr>
        <p:spPr bwMode="auto">
          <a:xfrm>
            <a:off x="3200400" y="5205412"/>
            <a:ext cx="381000" cy="228600"/>
          </a:xfrm>
          <a:prstGeom prst="roundRect">
            <a:avLst>
              <a:gd name="adj" fmla="val 16667"/>
            </a:avLst>
          </a:prstGeom>
          <a:gradFill rotWithShape="1">
            <a:gsLst>
              <a:gs pos="0">
                <a:schemeClr val="hlink">
                  <a:alpha val="78999"/>
                </a:schemeClr>
              </a:gs>
              <a:gs pos="100000">
                <a:schemeClr val="hlink">
                  <a:gamma/>
                  <a:tint val="38039"/>
                  <a:invGamma/>
                  <a:alpha val="37000"/>
                </a:schemeClr>
              </a:gs>
            </a:gsLst>
            <a:lin ang="5400000" scaled="1"/>
          </a:gradFill>
          <a:ln w="9525">
            <a:solidFill>
              <a:schemeClr val="tx1"/>
            </a:solidFill>
            <a:round/>
            <a:headEnd/>
            <a:tailEnd/>
          </a:ln>
          <a:effectLst/>
        </p:spPr>
        <p:txBody>
          <a:bodyPr wrap="none" anchor="ctr">
            <a:prstTxWarp prst="textNoShape">
              <a:avLst/>
            </a:prstTxWarp>
          </a:bodyPr>
          <a:lstStyle/>
          <a:p>
            <a:endParaRPr lang="en-US"/>
          </a:p>
        </p:txBody>
      </p:sp>
      <p:sp>
        <p:nvSpPr>
          <p:cNvPr id="737348" name="Text Box 68"/>
          <p:cNvSpPr txBox="1">
            <a:spLocks noChangeArrowheads="1"/>
          </p:cNvSpPr>
          <p:nvPr/>
        </p:nvSpPr>
        <p:spPr bwMode="auto">
          <a:xfrm>
            <a:off x="2209800" y="5151437"/>
            <a:ext cx="3783013" cy="1196975"/>
          </a:xfrm>
          <a:prstGeom prst="rect">
            <a:avLst/>
          </a:prstGeom>
          <a:solidFill>
            <a:schemeClr val="accent1"/>
          </a:solidFill>
          <a:ln w="9525">
            <a:solidFill>
              <a:schemeClr val="accent2"/>
            </a:solidFill>
            <a:miter lim="800000"/>
            <a:headEnd/>
            <a:tailEnd/>
          </a:ln>
          <a:effectLst/>
        </p:spPr>
        <p:txBody>
          <a:bodyPr>
            <a:prstTxWarp prst="textNoShape">
              <a:avLst/>
            </a:prstTxWarp>
            <a:spAutoFit/>
          </a:bodyPr>
          <a:lstStyle/>
          <a:p>
            <a:r>
              <a:rPr lang="en-US" sz="2400" b="1" i="1">
                <a:ea typeface="ＭＳ Ｐゴシック" charset="-128"/>
                <a:cs typeface="ＭＳ Ｐゴシック" charset="-128"/>
              </a:rPr>
              <a:t>Communication Centric</a:t>
            </a:r>
          </a:p>
          <a:p>
            <a:r>
              <a:rPr lang="en-US" sz="2400" b="1" i="1">
                <a:ea typeface="ＭＳ Ｐゴシック" charset="-128"/>
                <a:cs typeface="ＭＳ Ｐゴシック" charset="-128"/>
              </a:rPr>
              <a:t>Resource-Constrained</a:t>
            </a:r>
          </a:p>
          <a:p>
            <a:r>
              <a:rPr lang="en-US" sz="2400" b="1" i="1">
                <a:ea typeface="ＭＳ Ｐゴシック" charset="-128"/>
                <a:cs typeface="ＭＳ Ｐゴシック" charset="-128"/>
              </a:rPr>
              <a:t>Event-driven Execution</a:t>
            </a:r>
          </a:p>
        </p:txBody>
      </p:sp>
    </p:spTree>
    <p:extLst>
      <p:ext uri="{BB962C8B-B14F-4D97-AF65-F5344CB8AC3E}">
        <p14:creationId xmlns:p14="http://schemas.microsoft.com/office/powerpoint/2010/main" val="23535995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37333"/>
                                        </p:tgtEl>
                                        <p:attrNameLst>
                                          <p:attrName>style.visibility</p:attrName>
                                        </p:attrNameLst>
                                      </p:cBhvr>
                                      <p:to>
                                        <p:strVal val="visible"/>
                                      </p:to>
                                    </p:set>
                                  </p:childTnLst>
                                </p:cTn>
                              </p:par>
                            </p:childTnLst>
                          </p:cTn>
                        </p:par>
                        <p:par>
                          <p:cTn id="17" fill="hold">
                            <p:stCondLst>
                              <p:cond delay="0"/>
                            </p:stCondLst>
                            <p:childTnLst>
                              <p:par>
                                <p:cTn id="18" presetID="0" presetClass="path" presetSubtype="0" repeatCount="indefinite" accel="50000" decel="50000" fill="hold" grpId="1" nodeType="afterEffect">
                                  <p:stCondLst>
                                    <p:cond delay="0"/>
                                  </p:stCondLst>
                                  <p:childTnLst>
                                    <p:animMotion origin="layout" path="M -3.33333E-6 -2.07495E-6 L 0.00243 -0.3752 L -0.0092 -0.42424 L -0.04253 -0.4564 L -0.06666 -0.46102 L -0.1033 -0.44553 L -0.12639 -0.418 L -0.13663 -0.37659 " pathEditMode="relative" ptsTypes="AAAAAAAA">
                                      <p:cBhvr>
                                        <p:cTn id="19" dur="2000" fill="hold"/>
                                        <p:tgtEl>
                                          <p:spTgt spid="737333"/>
                                        </p:tgtEl>
                                        <p:attrNameLst>
                                          <p:attrName>ppt_x</p:attrName>
                                          <p:attrName>ppt_y</p:attrName>
                                        </p:attrNameLst>
                                      </p:cBhvr>
                                    </p:animMotion>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linds(horizontal)">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37334"/>
                                        </p:tgtEl>
                                        <p:attrNameLst>
                                          <p:attrName>style.visibility</p:attrName>
                                        </p:attrNameLst>
                                      </p:cBhvr>
                                      <p:to>
                                        <p:strVal val="visible"/>
                                      </p:to>
                                    </p:set>
                                    <p:animEffect transition="in" filter="fade">
                                      <p:cBhvr>
                                        <p:cTn id="29" dur="2000"/>
                                        <p:tgtEl>
                                          <p:spTgt spid="737334"/>
                                        </p:tgtEl>
                                      </p:cBhvr>
                                    </p:animEffect>
                                  </p:childTnLst>
                                </p:cTn>
                              </p:par>
                              <p:par>
                                <p:cTn id="30" presetID="0" presetClass="path" presetSubtype="0" repeatCount="indefinite" accel="50000" decel="50000" fill="hold" grpId="1" nodeType="withEffect">
                                  <p:stCondLst>
                                    <p:cond delay="0"/>
                                  </p:stCondLst>
                                  <p:childTnLst>
                                    <p:animMotion origin="layout" path="M 1.94444E-6 2.86838E-6 L -0.01042 0.05066 L -0.04705 0.07865 L -0.0816 0.06361 L -0.09879 0.01897 L -0.1 -0.02059 " pathEditMode="relative" rAng="0" ptsTypes="AAAAAA">
                                      <p:cBhvr>
                                        <p:cTn id="31" dur="2000" fill="hold"/>
                                        <p:tgtEl>
                                          <p:spTgt spid="737334"/>
                                        </p:tgtEl>
                                        <p:attrNameLst>
                                          <p:attrName>ppt_x</p:attrName>
                                          <p:attrName>ppt_y</p:attrName>
                                        </p:attrNameLst>
                                      </p:cBhvr>
                                      <p:rCtr x="-5000" y="2900"/>
                                    </p:animMotion>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737340"/>
                                        </p:tgtEl>
                                        <p:attrNameLst>
                                          <p:attrName>style.visibility</p:attrName>
                                        </p:attrNameLst>
                                      </p:cBhvr>
                                      <p:to>
                                        <p:strVal val="visible"/>
                                      </p:to>
                                    </p:set>
                                    <p:animEffect transition="in" filter="wipe(down)">
                                      <p:cBhvr>
                                        <p:cTn id="40" dur="5000"/>
                                        <p:tgtEl>
                                          <p:spTgt spid="737340"/>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737344"/>
                                        </p:tgtEl>
                                        <p:attrNameLst>
                                          <p:attrName>style.visibility</p:attrName>
                                        </p:attrNameLst>
                                      </p:cBhvr>
                                      <p:to>
                                        <p:strVal val="visible"/>
                                      </p:to>
                                    </p:set>
                                    <p:animEffect transition="in" filter="wipe(up)">
                                      <p:cBhvr>
                                        <p:cTn id="49" dur="500"/>
                                        <p:tgtEl>
                                          <p:spTgt spid="73734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737346"/>
                                        </p:tgtEl>
                                        <p:attrNameLst>
                                          <p:attrName>style.visibility</p:attrName>
                                        </p:attrNameLst>
                                      </p:cBhvr>
                                      <p:to>
                                        <p:strVal val="visible"/>
                                      </p:to>
                                    </p:set>
                                    <p:animEffect transition="in" filter="fade">
                                      <p:cBhvr>
                                        <p:cTn id="54" dur="2000"/>
                                        <p:tgtEl>
                                          <p:spTgt spid="737346"/>
                                        </p:tgtEl>
                                      </p:cBhvr>
                                    </p:animEffect>
                                  </p:childTnLst>
                                </p:cTn>
                              </p:par>
                            </p:childTnLst>
                          </p:cTn>
                        </p:par>
                        <p:par>
                          <p:cTn id="55" fill="hold">
                            <p:stCondLst>
                              <p:cond delay="2000"/>
                            </p:stCondLst>
                            <p:childTnLst>
                              <p:par>
                                <p:cTn id="56" presetID="0" presetClass="path" presetSubtype="0" repeatCount="indefinite" accel="50000" decel="50000" fill="hold" grpId="1" nodeType="afterEffect">
                                  <p:stCondLst>
                                    <p:cond delay="500"/>
                                  </p:stCondLst>
                                  <p:childTnLst>
                                    <p:animMotion origin="layout" path="M 3.88889E-6 -2.26232E-6 L -0.00677 -0.03817 L -0.06424 -0.11173 L -0.13785 -0.13926 L -0.23559 -0.11335 L -0.29184 -0.03215 L -0.30573 0.10571 L -0.33906 0.30025 L -0.40677 0.40296 L -0.49306 0.41661 " pathEditMode="relative" ptsTypes="AAAAAAAAAA">
                                      <p:cBhvr>
                                        <p:cTn id="57" dur="2000" fill="hold"/>
                                        <p:tgtEl>
                                          <p:spTgt spid="737346"/>
                                        </p:tgtEl>
                                        <p:attrNameLst>
                                          <p:attrName>ppt_x</p:attrName>
                                          <p:attrName>ppt_y</p:attrName>
                                        </p:attrNameLst>
                                      </p:cBhvr>
                                    </p:animMotion>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737345"/>
                                        </p:tgtEl>
                                        <p:attrNameLst>
                                          <p:attrName>style.visibility</p:attrName>
                                        </p:attrNameLst>
                                      </p:cBhvr>
                                      <p:to>
                                        <p:strVal val="visible"/>
                                      </p:to>
                                    </p:set>
                                    <p:animEffect transition="in" filter="wipe(down)">
                                      <p:cBhvr>
                                        <p:cTn id="62" dur="500"/>
                                        <p:tgtEl>
                                          <p:spTgt spid="737345"/>
                                        </p:tgtEl>
                                      </p:cBhvr>
                                    </p:animEffect>
                                  </p:childTnLst>
                                </p:cTn>
                              </p:par>
                              <p:par>
                                <p:cTn id="63" presetID="1" presetClass="entr" presetSubtype="0" fill="hold" grpId="0" nodeType="withEffect">
                                  <p:stCondLst>
                                    <p:cond delay="0"/>
                                  </p:stCondLst>
                                  <p:childTnLst>
                                    <p:set>
                                      <p:cBhvr>
                                        <p:cTn id="64" dur="1" fill="hold">
                                          <p:stCondLst>
                                            <p:cond delay="0"/>
                                          </p:stCondLst>
                                        </p:cTn>
                                        <p:tgtEl>
                                          <p:spTgt spid="737347"/>
                                        </p:tgtEl>
                                        <p:attrNameLst>
                                          <p:attrName>style.visibility</p:attrName>
                                        </p:attrNameLst>
                                      </p:cBhvr>
                                      <p:to>
                                        <p:strVal val="visible"/>
                                      </p:to>
                                    </p:set>
                                  </p:childTnLst>
                                </p:cTn>
                              </p:par>
                              <p:par>
                                <p:cTn id="65" presetID="0" presetClass="path" presetSubtype="0" repeatCount="indefinite" accel="50000" decel="50000" fill="hold" grpId="1" nodeType="withEffect">
                                  <p:stCondLst>
                                    <p:cond delay="0"/>
                                  </p:stCondLst>
                                  <p:childTnLst>
                                    <p:animMotion origin="layout" path="M -1.66667E-6 -1.88758E-6 L -0.04948 -0.02591 L -0.08628 -0.09947 L -0.12413 -0.30927 L -0.13333 -0.39209 L -0.12639 -0.45639 L -0.11389 -0.46865 " pathEditMode="relative" ptsTypes="AAAAAAA">
                                      <p:cBhvr>
                                        <p:cTn id="66" dur="2000" fill="hold"/>
                                        <p:tgtEl>
                                          <p:spTgt spid="737347"/>
                                        </p:tgtEl>
                                        <p:attrNameLst>
                                          <p:attrName>ppt_x</p:attrName>
                                          <p:attrName>ppt_y</p:attrName>
                                        </p:attrNameLst>
                                      </p:cBhvr>
                                    </p:animMotion>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7373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33" grpId="0" animBg="1"/>
      <p:bldP spid="737333" grpId="1" animBg="1"/>
      <p:bldP spid="737334" grpId="0" animBg="1"/>
      <p:bldP spid="737334" grpId="1" animBg="1"/>
      <p:bldP spid="737340" grpId="0" animBg="1"/>
      <p:bldP spid="737344" grpId="0" animBg="1"/>
      <p:bldP spid="737345" grpId="0" animBg="1"/>
      <p:bldP spid="737346" grpId="0" animBg="1"/>
      <p:bldP spid="737346" grpId="1" animBg="1"/>
      <p:bldP spid="737347" grpId="0" animBg="1"/>
      <p:bldP spid="737347" grpId="1" animBg="1"/>
      <p:bldP spid="737348"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10658" name="Picture 2" descr="isp-s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038225"/>
            <a:ext cx="7626350" cy="5819775"/>
          </a:xfrm>
          <a:prstGeom prst="rect">
            <a:avLst/>
          </a:prstGeom>
          <a:noFill/>
          <a:extLst>
            <a:ext uri="{909E8E84-426E-40dd-AFC4-6F175D3DCCD1}">
              <a14:hiddenFill xmlns:a14="http://schemas.microsoft.com/office/drawing/2010/main" xmlns="">
                <a:solidFill>
                  <a:srgbClr val="FFFFFF"/>
                </a:solidFill>
              </a14:hiddenFill>
            </a:ext>
          </a:extLst>
        </p:spPr>
      </p:pic>
      <p:pic>
        <p:nvPicPr>
          <p:cNvPr id="710659" name="Picture 3" descr="The image “http://img.dell.com/images/us/segments/dhs/prodviews/4700_fp_front_66x57.jpg” cannot be displayed, because it contains error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8600" y="2971800"/>
            <a:ext cx="928688"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10660" name="Picture 4" descr="clus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9400" y="2133600"/>
            <a:ext cx="1714500" cy="12890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710661" name="Picture 5" descr="cell-phone-nokia">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24800" y="4038600"/>
            <a:ext cx="381000" cy="288925"/>
          </a:xfrm>
          <a:prstGeom prst="rect">
            <a:avLst/>
          </a:prstGeom>
          <a:noFill/>
          <a:extLst>
            <a:ext uri="{909E8E84-426E-40dd-AFC4-6F175D3DCCD1}">
              <a14:hiddenFill xmlns:a14="http://schemas.microsoft.com/office/drawing/2010/main" xmlns="">
                <a:solidFill>
                  <a:srgbClr val="FFFFFF"/>
                </a:solidFill>
              </a14:hiddenFill>
            </a:ext>
          </a:extLst>
        </p:spPr>
      </p:pic>
      <p:sp>
        <p:nvSpPr>
          <p:cNvPr id="710662" name="Rectangle 6"/>
          <p:cNvSpPr>
            <a:spLocks noGrp="1" noChangeArrowheads="1"/>
          </p:cNvSpPr>
          <p:nvPr>
            <p:ph type="title"/>
          </p:nvPr>
        </p:nvSpPr>
        <p:spPr>
          <a:xfrm>
            <a:off x="457200" y="152400"/>
            <a:ext cx="7848600" cy="736600"/>
          </a:xfrm>
          <a:ln/>
        </p:spPr>
        <p:txBody>
          <a:bodyPr/>
          <a:lstStyle/>
          <a:p>
            <a:r>
              <a:rPr lang="en-US" dirty="0" smtClean="0">
                <a:latin typeface="Trebuchet MS" charset="0"/>
              </a:rPr>
              <a:t>Back to </a:t>
            </a:r>
            <a:r>
              <a:rPr lang="en-US" dirty="0" smtClean="0">
                <a:latin typeface="Trebuchet MS" charset="0"/>
              </a:rPr>
              <a:t>The </a:t>
            </a:r>
            <a:r>
              <a:rPr lang="en-US" dirty="0">
                <a:latin typeface="Trebuchet MS" charset="0"/>
              </a:rPr>
              <a:t>Internet of </a:t>
            </a:r>
            <a:r>
              <a:rPr lang="en-US" dirty="0" smtClean="0">
                <a:latin typeface="Trebuchet MS" charset="0"/>
              </a:rPr>
              <a:t>Everything…?</a:t>
            </a:r>
            <a:endParaRPr lang="en-US" sz="6000" dirty="0"/>
          </a:p>
        </p:txBody>
      </p:sp>
      <p:pic>
        <p:nvPicPr>
          <p:cNvPr id="710663" name="Picture 7" descr="finge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62600" y="5867400"/>
            <a:ext cx="838200" cy="5778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710664" name="Picture 8" descr="neon_nytimes"/>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24025" y="1408113"/>
            <a:ext cx="2176463" cy="19669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710665" name="Picture 9" descr="3D_layerVIEW"/>
          <p:cNvPicPr>
            <a:picLocks noChangeAspect="1" noChangeArrowheads="1"/>
          </p:cNvPicPr>
          <p:nvPr/>
        </p:nvPicPr>
        <p:blipFill>
          <a:blip r:embed="rId11" cstate="print">
            <a:extLst>
              <a:ext uri="{28A0092B-C50C-407E-A947-70E740481C1C}">
                <a14:useLocalDpi xmlns:a14="http://schemas.microsoft.com/office/drawing/2010/main" val="0"/>
              </a:ext>
            </a:extLst>
          </a:blip>
          <a:srcRect l="13902" t="12938" r="9639" b="14180"/>
          <a:stretch>
            <a:fillRect/>
          </a:stretch>
        </p:blipFill>
        <p:spPr bwMode="auto">
          <a:xfrm>
            <a:off x="444500" y="1066800"/>
            <a:ext cx="1984375" cy="1941513"/>
          </a:xfrm>
          <a:prstGeom prst="rect">
            <a:avLst/>
          </a:prstGeom>
          <a:solidFill>
            <a:schemeClr val="bg1"/>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710666" name="Picture 10" descr="container_tracki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91400" y="1143000"/>
            <a:ext cx="1219200" cy="1084263"/>
          </a:xfrm>
          <a:prstGeom prst="rect">
            <a:avLst/>
          </a:prstGeom>
          <a:noFill/>
          <a:extLst>
            <a:ext uri="{909E8E84-426E-40dd-AFC4-6F175D3DCCD1}">
              <a14:hiddenFill xmlns:a14="http://schemas.microsoft.com/office/drawing/2010/main" xmlns="">
                <a:solidFill>
                  <a:srgbClr val="FFFFFF"/>
                </a:solidFill>
              </a14:hiddenFill>
            </a:ext>
          </a:extLst>
        </p:spPr>
      </p:pic>
      <p:pic>
        <p:nvPicPr>
          <p:cNvPr id="710667" name="Picture 11" descr="manufacturi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96000" y="1319213"/>
            <a:ext cx="1143000" cy="960437"/>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710668" name="Object 12"/>
          <p:cNvGraphicFramePr>
            <a:graphicFrameLocks noChangeAspect="1"/>
          </p:cNvGraphicFramePr>
          <p:nvPr/>
        </p:nvGraphicFramePr>
        <p:xfrm>
          <a:off x="4572000" y="4953000"/>
          <a:ext cx="990600" cy="990600"/>
        </p:xfrm>
        <a:graphic>
          <a:graphicData uri="http://schemas.openxmlformats.org/presentationml/2006/ole">
            <mc:AlternateContent xmlns:mc="http://schemas.openxmlformats.org/markup-compatibility/2006">
              <mc:Choice xmlns:v="urn:schemas-microsoft-com:vml" Requires="v">
                <p:oleObj spid="_x0000_s23555" name="Bitmap Image" r:id="rId14" imgW="1238423" imgH="1238423" progId="Paint.Picture">
                  <p:embed/>
                </p:oleObj>
              </mc:Choice>
              <mc:Fallback>
                <p:oleObj name="Bitmap Image" r:id="rId14" imgW="1238423" imgH="1238423" progId="Paint.Picture">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72000" y="4953000"/>
                        <a:ext cx="990600" cy="9906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710669" name="Picture 13"/>
          <p:cNvPicPr>
            <a:picLocks noChangeAspect="1" noChangeArrowheads="1"/>
          </p:cNvPicPr>
          <p:nvPr/>
        </p:nvPicPr>
        <p:blipFill>
          <a:blip r:embed="rId16">
            <a:extLst>
              <a:ext uri="{28A0092B-C50C-407E-A947-70E740481C1C}">
                <a14:useLocalDpi xmlns:a14="http://schemas.microsoft.com/office/drawing/2010/main" val="0"/>
              </a:ext>
            </a:extLst>
          </a:blip>
          <a:srcRect t="8449"/>
          <a:stretch>
            <a:fillRect/>
          </a:stretch>
        </p:blipFill>
        <p:spPr bwMode="auto">
          <a:xfrm>
            <a:off x="6096000" y="4267200"/>
            <a:ext cx="2043113" cy="10477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710670" name="Picture 1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876800" y="3810000"/>
            <a:ext cx="1071563" cy="1219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710671" name="Picture 15" descr="first_responersOK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867400" y="3124200"/>
            <a:ext cx="1430338" cy="922338"/>
          </a:xfrm>
          <a:prstGeom prst="rect">
            <a:avLst/>
          </a:prstGeom>
          <a:noFill/>
          <a:ln w="9525">
            <a:solidFill>
              <a:schemeClr val="tx1"/>
            </a:solidFill>
            <a:miter lim="800000"/>
            <a:headEnd/>
            <a:tailEnd/>
          </a:ln>
          <a:effectLst>
            <a:outerShdw blurRad="63500" dist="38099" dir="2700000" algn="ctr" rotWithShape="0">
              <a:srgbClr val="000000">
                <a:alpha val="74998"/>
              </a:srgbClr>
            </a:outerShdw>
          </a:effectLst>
          <a:extLst>
            <a:ext uri="{909E8E84-426E-40dd-AFC4-6F175D3DCCD1}">
              <a14:hiddenFill xmlns:a14="http://schemas.microsoft.com/office/drawing/2010/main" xmlns="">
                <a:solidFill>
                  <a:srgbClr val="FFFFFF"/>
                </a:solidFill>
              </a14:hiddenFill>
            </a:ext>
          </a:extLst>
        </p:spPr>
      </p:pic>
      <p:pic>
        <p:nvPicPr>
          <p:cNvPr id="710672" name="Picture 16" descr="goldengate_bridge_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162800" y="2819400"/>
            <a:ext cx="1562100" cy="1009650"/>
          </a:xfrm>
          <a:prstGeom prst="rect">
            <a:avLst/>
          </a:prstGeom>
          <a:noFill/>
          <a:effectLst>
            <a:outerShdw blurRad="63500" dist="38099" dir="2700000" algn="ctr" rotWithShape="0">
              <a:srgbClr val="000000">
                <a:alpha val="74998"/>
              </a:srgbClr>
            </a:outerShdw>
          </a:effectLst>
          <a:extLst>
            <a:ext uri="{909E8E84-426E-40dd-AFC4-6F175D3DCCD1}">
              <a14:hiddenFill xmlns:a14="http://schemas.microsoft.com/office/drawing/2010/main" xmlns="">
                <a:solidFill>
                  <a:srgbClr val="FFFFFF"/>
                </a:solidFill>
              </a14:hiddenFill>
            </a:ext>
          </a:extLst>
        </p:spPr>
      </p:pic>
      <p:pic>
        <p:nvPicPr>
          <p:cNvPr id="710673" name="Picture 17"/>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685800" y="5181600"/>
            <a:ext cx="1219200" cy="8080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710674" name="Picture 18" descr="Figure 1. A boy pumps water from a tube well . . ."/>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133600" y="5334000"/>
            <a:ext cx="846138" cy="914400"/>
          </a:xfrm>
          <a:prstGeom prst="rect">
            <a:avLst/>
          </a:prstGeom>
          <a:noFill/>
          <a:ln w="9525">
            <a:solidFill>
              <a:schemeClr val="tx1"/>
            </a:solidFill>
            <a:miter lim="800000"/>
            <a:headEnd/>
            <a:tailEnd/>
          </a:ln>
          <a:effectLst>
            <a:outerShdw blurRad="63500" dist="38099" dir="2700000" algn="ctr" rotWithShape="0">
              <a:srgbClr val="000000">
                <a:alpha val="74998"/>
              </a:srgbClr>
            </a:outerShdw>
          </a:effectLst>
          <a:extLst>
            <a:ext uri="{909E8E84-426E-40dd-AFC4-6F175D3DCCD1}">
              <a14:hiddenFill xmlns:a14="http://schemas.microsoft.com/office/drawing/2010/main" xmlns="">
                <a:solidFill>
                  <a:srgbClr val="FFFFFF"/>
                </a:solidFill>
              </a14:hiddenFill>
            </a:ext>
          </a:extLst>
        </p:spPr>
      </p:pic>
      <p:pic>
        <p:nvPicPr>
          <p:cNvPr id="710675" name="Picture 19" descr="vineyard"/>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657600" y="5105400"/>
            <a:ext cx="963613" cy="1371600"/>
          </a:xfrm>
          <a:prstGeom prst="rect">
            <a:avLst/>
          </a:prstGeom>
          <a:noFill/>
          <a:extLst>
            <a:ext uri="{909E8E84-426E-40dd-AFC4-6F175D3DCCD1}">
              <a14:hiddenFill xmlns:a14="http://schemas.microsoft.com/office/drawing/2010/main" xmlns="">
                <a:solidFill>
                  <a:srgbClr val="FFFFFF"/>
                </a:solidFill>
              </a14:hiddenFill>
            </a:ext>
          </a:extLst>
        </p:spPr>
      </p:pic>
      <p:pic>
        <p:nvPicPr>
          <p:cNvPr id="710676" name="Picture 20" descr="open%20office%20east"/>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953000" y="2209800"/>
            <a:ext cx="1447800" cy="1104900"/>
          </a:xfrm>
          <a:prstGeom prst="rect">
            <a:avLst/>
          </a:prstGeom>
          <a:noFill/>
          <a:ln>
            <a:noFill/>
          </a:ln>
          <a:effectLst>
            <a:outerShdw blurRad="63500" dist="107763" dir="2700000" algn="ctr" rotWithShape="0">
              <a:srgbClr val="000000">
                <a:alpha val="74998"/>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10677" name="Picture 21" descr="fabmotetwo45gf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514600" y="3733800"/>
            <a:ext cx="1390650" cy="16002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710678" name="Picture 22" descr="loch rannoch hiries">
            <a:hlinkClick r:id="" action="ppaction://hlinkshowjump?jump=nextslide"/>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990600" y="3962400"/>
            <a:ext cx="1219200" cy="957263"/>
          </a:xfrm>
          <a:prstGeom prst="rect">
            <a:avLst/>
          </a:prstGeom>
          <a:noFill/>
          <a:extLst>
            <a:ext uri="{909E8E84-426E-40dd-AFC4-6F175D3DCCD1}">
              <a14:hiddenFill xmlns:a14="http://schemas.microsoft.com/office/drawing/2010/main" xmlns="">
                <a:solidFill>
                  <a:srgbClr val="FFFFFF"/>
                </a:solidFill>
              </a14:hiddenFill>
            </a:ext>
          </a:extLst>
        </p:spPr>
      </p:pic>
      <p:pic>
        <p:nvPicPr>
          <p:cNvPr id="710679" name="Picture 23" descr="rw_mot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934200" y="5486400"/>
            <a:ext cx="814388" cy="1066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710680" name="Picture 24" descr="IMG_1206"/>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3962400" y="1143000"/>
            <a:ext cx="800100" cy="1066800"/>
          </a:xfrm>
          <a:prstGeom prst="rect">
            <a:avLst/>
          </a:prstGeom>
          <a:noFill/>
          <a:ln w="38100">
            <a:solidFill>
              <a:srgbClr val="000066"/>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710681" name="Picture 25" descr="burrow"/>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1676400" y="5486400"/>
            <a:ext cx="1030288" cy="1066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710682" name="Picture 26" descr="chet"/>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1371600" y="2590800"/>
            <a:ext cx="973138" cy="1447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710683" name="Picture 27" descr="4low"/>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3886200" y="3733800"/>
            <a:ext cx="1370013" cy="873125"/>
          </a:xfrm>
          <a:prstGeom prst="rect">
            <a:avLst/>
          </a:prstGeom>
          <a:noFill/>
          <a:extLst>
            <a:ext uri="{909E8E84-426E-40dd-AFC4-6F175D3DCCD1}">
              <a14:hiddenFill xmlns:a14="http://schemas.microsoft.com/office/drawing/2010/main" xmlns="">
                <a:solidFill>
                  <a:srgbClr val="FFFFFF"/>
                </a:solidFill>
              </a14:hiddenFill>
            </a:ext>
          </a:extLst>
        </p:spPr>
      </p:pic>
      <p:pic>
        <p:nvPicPr>
          <p:cNvPr id="710684" name="Picture 28"/>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5410200" y="914400"/>
            <a:ext cx="788988" cy="1119188"/>
          </a:xfrm>
          <a:prstGeom prst="rect">
            <a:avLst/>
          </a:prstGeom>
          <a:noFill/>
          <a:extLst>
            <a:ext uri="{909E8E84-426E-40dd-AFC4-6F175D3DCCD1}">
              <a14:hiddenFill xmlns:a14="http://schemas.microsoft.com/office/drawing/2010/main" xmlns="">
                <a:solidFill>
                  <a:srgbClr val="FFFFFF"/>
                </a:solidFill>
              </a14:hiddenFill>
            </a:ext>
          </a:extLst>
        </p:spPr>
      </p:pic>
      <p:pic>
        <p:nvPicPr>
          <p:cNvPr id="710685" name="Picture 29" descr="UPS_Truck"/>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772400" y="4724400"/>
            <a:ext cx="1371600" cy="1069975"/>
          </a:xfrm>
          <a:prstGeom prst="rect">
            <a:avLst/>
          </a:prstGeom>
          <a:noFill/>
          <a:extLst>
            <a:ext uri="{909E8E84-426E-40dd-AFC4-6F175D3DCCD1}">
              <a14:hiddenFill xmlns:a14="http://schemas.microsoft.com/office/drawing/2010/main" xmlns="">
                <a:solidFill>
                  <a:srgbClr val="FFFFFF"/>
                </a:solidFill>
              </a14:hiddenFill>
            </a:ext>
          </a:extLst>
        </p:spPr>
      </p:pic>
      <p:pic>
        <p:nvPicPr>
          <p:cNvPr id="710687" name="Picture 31" descr="Electric_Oven">
            <a:hlinkClick r:id="rId33"/>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858000" y="3581400"/>
            <a:ext cx="914400" cy="9144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994980221"/>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1093315" y="113940"/>
            <a:ext cx="7190512" cy="716526"/>
          </a:xfrm>
        </p:spPr>
        <p:txBody>
          <a:bodyPr>
            <a:normAutofit/>
          </a:bodyPr>
          <a:lstStyle/>
          <a:p>
            <a:r>
              <a:rPr lang="en-US" dirty="0" smtClean="0"/>
              <a:t>An </a:t>
            </a:r>
            <a:r>
              <a:rPr lang="en-US" dirty="0" smtClean="0"/>
              <a:t>Mor</a:t>
            </a:r>
            <a:r>
              <a:rPr lang="en-US" dirty="0" smtClean="0"/>
              <a:t>e Global </a:t>
            </a:r>
            <a:r>
              <a:rPr lang="en-US" dirty="0" smtClean="0"/>
              <a:t>Application </a:t>
            </a:r>
            <a:r>
              <a:rPr lang="en-US" dirty="0" smtClean="0"/>
              <a:t>Model</a:t>
            </a:r>
            <a:endParaRPr lang="en-US" dirty="0"/>
          </a:p>
        </p:txBody>
      </p:sp>
      <p:sp>
        <p:nvSpPr>
          <p:cNvPr id="3" name="Content Placeholder 2"/>
          <p:cNvSpPr>
            <a:spLocks noGrp="1"/>
          </p:cNvSpPr>
          <p:nvPr>
            <p:ph idx="1"/>
          </p:nvPr>
        </p:nvSpPr>
        <p:spPr>
          <a:xfrm>
            <a:off x="152400" y="3019694"/>
            <a:ext cx="8915400" cy="3659962"/>
          </a:xfrm>
        </p:spPr>
        <p:txBody>
          <a:bodyPr>
            <a:normAutofit fontScale="92500"/>
          </a:bodyPr>
          <a:lstStyle/>
          <a:p>
            <a:r>
              <a:rPr lang="en-US" b="1" dirty="0" smtClean="0">
                <a:solidFill>
                  <a:srgbClr val="FF0000"/>
                </a:solidFill>
              </a:rPr>
              <a:t>A Swarm Application is a </a:t>
            </a:r>
            <a:br>
              <a:rPr lang="en-US" b="1" dirty="0" smtClean="0">
                <a:solidFill>
                  <a:srgbClr val="FF0000"/>
                </a:solidFill>
              </a:rPr>
            </a:br>
            <a:r>
              <a:rPr lang="en-US" b="1" dirty="0" smtClean="0">
                <a:solidFill>
                  <a:srgbClr val="FF0000"/>
                </a:solidFill>
              </a:rPr>
              <a:t>Connected graph of Components</a:t>
            </a:r>
          </a:p>
          <a:p>
            <a:pPr lvl="1"/>
            <a:r>
              <a:rPr lang="en-US" b="1" dirty="0" smtClean="0">
                <a:solidFill>
                  <a:srgbClr val="FF0000"/>
                </a:solidFill>
              </a:rPr>
              <a:t>Globally distributed, but locality and </a:t>
            </a:r>
            <a:r>
              <a:rPr lang="en-US" b="1" dirty="0" err="1" smtClean="0">
                <a:solidFill>
                  <a:srgbClr val="FF0000"/>
                </a:solidFill>
              </a:rPr>
              <a:t>QoS</a:t>
            </a:r>
            <a:r>
              <a:rPr lang="en-US" b="1" dirty="0" smtClean="0">
                <a:solidFill>
                  <a:srgbClr val="FF0000"/>
                </a:solidFill>
              </a:rPr>
              <a:t> aware</a:t>
            </a:r>
          </a:p>
          <a:p>
            <a:pPr lvl="1"/>
            <a:r>
              <a:rPr lang="en-US" b="1" dirty="0" smtClean="0">
                <a:solidFill>
                  <a:srgbClr val="FF0000"/>
                </a:solidFill>
              </a:rPr>
              <a:t>Avoid Stovepipe solutions through reusability</a:t>
            </a:r>
          </a:p>
          <a:p>
            <a:r>
              <a:rPr lang="en-US" dirty="0" smtClean="0"/>
              <a:t>Many components are </a:t>
            </a:r>
            <a:r>
              <a:rPr lang="en-US" i="1" dirty="0" smtClean="0"/>
              <a:t>Shared</a:t>
            </a:r>
            <a:r>
              <a:rPr lang="en-US" dirty="0" smtClean="0"/>
              <a:t> </a:t>
            </a:r>
            <a:r>
              <a:rPr lang="en-US" i="1" dirty="0" smtClean="0"/>
              <a:t>Services </a:t>
            </a:r>
            <a:r>
              <a:rPr lang="en-US" dirty="0" smtClean="0"/>
              <a:t>written by programmers with a variety of skill-sets and motivations</a:t>
            </a:r>
            <a:endParaRPr lang="en-US" i="1" dirty="0" smtClean="0"/>
          </a:p>
          <a:p>
            <a:pPr lvl="1"/>
            <a:r>
              <a:rPr lang="en-US" dirty="0" smtClean="0"/>
              <a:t>Well-defined semantics and a managed software version scheme</a:t>
            </a:r>
          </a:p>
          <a:p>
            <a:pPr lvl="1"/>
            <a:r>
              <a:rPr lang="en-US" dirty="0" smtClean="0"/>
              <a:t>Service Level Agreements (SLA) with micropayments</a:t>
            </a:r>
          </a:p>
          <a:p>
            <a:r>
              <a:rPr lang="en-US" dirty="0" smtClean="0"/>
              <a:t>Many are “</a:t>
            </a:r>
            <a:r>
              <a:rPr lang="en-US" dirty="0" err="1" smtClean="0"/>
              <a:t>Swarmlets</a:t>
            </a:r>
            <a:r>
              <a:rPr lang="en-US" dirty="0" smtClean="0"/>
              <a:t>” written by </a:t>
            </a:r>
            <a:r>
              <a:rPr lang="en-US" i="1" dirty="0" smtClean="0"/>
              <a:t>domain programmers</a:t>
            </a:r>
          </a:p>
          <a:p>
            <a:pPr lvl="1"/>
            <a:r>
              <a:rPr lang="en-US" dirty="0" smtClean="0"/>
              <a:t>They care </a:t>
            </a:r>
            <a:r>
              <a:rPr lang="en-US" i="1" dirty="0" smtClean="0"/>
              <a:t>what</a:t>
            </a:r>
            <a:r>
              <a:rPr lang="en-US" dirty="0" smtClean="0"/>
              <a:t> application does, not </a:t>
            </a:r>
            <a:r>
              <a:rPr lang="en-US" i="1" dirty="0" smtClean="0"/>
              <a:t>how</a:t>
            </a:r>
            <a:r>
              <a:rPr lang="en-US" dirty="0" smtClean="0"/>
              <a:t> it does it</a:t>
            </a:r>
          </a:p>
        </p:txBody>
      </p:sp>
      <p:grpSp>
        <p:nvGrpSpPr>
          <p:cNvPr id="124" name="Group 123"/>
          <p:cNvGrpSpPr/>
          <p:nvPr/>
        </p:nvGrpSpPr>
        <p:grpSpPr>
          <a:xfrm>
            <a:off x="457200" y="-76200"/>
            <a:ext cx="8534400" cy="3674638"/>
            <a:chOff x="-86393" y="-152400"/>
            <a:chExt cx="9405179" cy="4497594"/>
          </a:xfrm>
        </p:grpSpPr>
        <p:sp>
          <p:nvSpPr>
            <p:cNvPr id="111" name="Cloud 110"/>
            <p:cNvSpPr/>
            <p:nvPr/>
          </p:nvSpPr>
          <p:spPr>
            <a:xfrm>
              <a:off x="5929036" y="2784359"/>
              <a:ext cx="3202004" cy="1313639"/>
            </a:xfrm>
            <a:prstGeom prst="cloud">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130"/>
            <p:cNvGrpSpPr>
              <a:grpSpLocks/>
            </p:cNvGrpSpPr>
            <p:nvPr/>
          </p:nvGrpSpPr>
          <p:grpSpPr bwMode="auto">
            <a:xfrm>
              <a:off x="3167740" y="1212850"/>
              <a:ext cx="1175660" cy="1225550"/>
              <a:chOff x="2787" y="683"/>
              <a:chExt cx="770" cy="798"/>
            </a:xfrm>
          </p:grpSpPr>
          <p:sp>
            <p:nvSpPr>
              <p:cNvPr id="15" name="AutoShape 131"/>
              <p:cNvSpPr>
                <a:spLocks noChangeArrowheads="1"/>
              </p:cNvSpPr>
              <p:nvPr/>
            </p:nvSpPr>
            <p:spPr bwMode="auto">
              <a:xfrm>
                <a:off x="2787" y="683"/>
                <a:ext cx="770" cy="798"/>
              </a:xfrm>
              <a:prstGeom prst="roundRect">
                <a:avLst>
                  <a:gd name="adj" fmla="val 16667"/>
                </a:avLst>
              </a:prstGeom>
              <a:solidFill>
                <a:srgbClr val="FF0000"/>
              </a:solidFill>
              <a:ln w="57150">
                <a:solidFill>
                  <a:schemeClr val="tx1"/>
                </a:solidFill>
                <a:round/>
                <a:headEnd/>
                <a:tailEnd/>
              </a:ln>
            </p:spPr>
            <p:txBody>
              <a:bodyPr wrap="none" anchor="ctr"/>
              <a:lstStyle/>
              <a:p>
                <a:endParaRPr lang="en-US">
                  <a:latin typeface="Tahoma" pitchFamily="34" charset="0"/>
                  <a:cs typeface="Tahoma" pitchFamily="34" charset="0"/>
                </a:endParaRPr>
              </a:p>
            </p:txBody>
          </p:sp>
          <p:sp>
            <p:nvSpPr>
              <p:cNvPr id="16" name="Oval 132"/>
              <p:cNvSpPr>
                <a:spLocks noChangeArrowheads="1"/>
              </p:cNvSpPr>
              <p:nvPr/>
            </p:nvSpPr>
            <p:spPr bwMode="auto">
              <a:xfrm>
                <a:off x="3011" y="716"/>
                <a:ext cx="143" cy="152"/>
              </a:xfrm>
              <a:prstGeom prst="ellipse">
                <a:avLst/>
              </a:prstGeom>
              <a:solidFill>
                <a:srgbClr val="144AAE"/>
              </a:solidFill>
              <a:ln w="9525">
                <a:solidFill>
                  <a:schemeClr val="tx1"/>
                </a:solidFill>
                <a:round/>
                <a:headEnd/>
                <a:tailEnd/>
              </a:ln>
            </p:spPr>
            <p:txBody>
              <a:bodyPr wrap="none" anchor="ctr"/>
              <a:lstStyle/>
              <a:p>
                <a:endParaRPr lang="en-US">
                  <a:latin typeface="Tahoma" pitchFamily="34" charset="0"/>
                  <a:cs typeface="Tahoma" pitchFamily="34" charset="0"/>
                </a:endParaRPr>
              </a:p>
            </p:txBody>
          </p:sp>
          <p:sp>
            <p:nvSpPr>
              <p:cNvPr id="17" name="Oval 133"/>
              <p:cNvSpPr>
                <a:spLocks noChangeArrowheads="1"/>
              </p:cNvSpPr>
              <p:nvPr/>
            </p:nvSpPr>
            <p:spPr bwMode="auto">
              <a:xfrm>
                <a:off x="2832" y="716"/>
                <a:ext cx="143" cy="152"/>
              </a:xfrm>
              <a:prstGeom prst="ellipse">
                <a:avLst/>
              </a:prstGeom>
              <a:solidFill>
                <a:srgbClr val="144AAE"/>
              </a:solidFill>
              <a:ln w="9525">
                <a:solidFill>
                  <a:schemeClr val="tx1"/>
                </a:solidFill>
                <a:round/>
                <a:headEnd/>
                <a:tailEnd/>
              </a:ln>
            </p:spPr>
            <p:txBody>
              <a:bodyPr wrap="none" anchor="ctr"/>
              <a:lstStyle/>
              <a:p>
                <a:endParaRPr lang="en-US">
                  <a:latin typeface="Tahoma" pitchFamily="34" charset="0"/>
                  <a:cs typeface="Tahoma" pitchFamily="34" charset="0"/>
                </a:endParaRPr>
              </a:p>
            </p:txBody>
          </p:sp>
          <p:sp>
            <p:nvSpPr>
              <p:cNvPr id="18" name="Oval 134"/>
              <p:cNvSpPr>
                <a:spLocks noChangeArrowheads="1"/>
              </p:cNvSpPr>
              <p:nvPr/>
            </p:nvSpPr>
            <p:spPr bwMode="auto">
              <a:xfrm>
                <a:off x="3189" y="716"/>
                <a:ext cx="143" cy="152"/>
              </a:xfrm>
              <a:prstGeom prst="ellipse">
                <a:avLst/>
              </a:prstGeom>
              <a:solidFill>
                <a:srgbClr val="144AAE"/>
              </a:solidFill>
              <a:ln w="9525">
                <a:solidFill>
                  <a:schemeClr val="tx1"/>
                </a:solidFill>
                <a:round/>
                <a:headEnd/>
                <a:tailEnd/>
              </a:ln>
            </p:spPr>
            <p:txBody>
              <a:bodyPr wrap="none" anchor="ctr"/>
              <a:lstStyle/>
              <a:p>
                <a:endParaRPr lang="en-US">
                  <a:latin typeface="Tahoma" pitchFamily="34" charset="0"/>
                  <a:cs typeface="Tahoma" pitchFamily="34" charset="0"/>
                </a:endParaRPr>
              </a:p>
            </p:txBody>
          </p:sp>
          <p:sp>
            <p:nvSpPr>
              <p:cNvPr id="19" name="Oval 135"/>
              <p:cNvSpPr>
                <a:spLocks noChangeArrowheads="1"/>
              </p:cNvSpPr>
              <p:nvPr/>
            </p:nvSpPr>
            <p:spPr bwMode="auto">
              <a:xfrm>
                <a:off x="3368" y="716"/>
                <a:ext cx="143" cy="152"/>
              </a:xfrm>
              <a:prstGeom prst="ellipse">
                <a:avLst/>
              </a:prstGeom>
              <a:solidFill>
                <a:srgbClr val="144AAE"/>
              </a:solidFill>
              <a:ln w="9525">
                <a:solidFill>
                  <a:schemeClr val="tx1"/>
                </a:solidFill>
                <a:round/>
                <a:headEnd/>
                <a:tailEnd/>
              </a:ln>
            </p:spPr>
            <p:txBody>
              <a:bodyPr wrap="none" anchor="ctr"/>
              <a:lstStyle/>
              <a:p>
                <a:endParaRPr lang="en-US">
                  <a:latin typeface="Tahoma" pitchFamily="34" charset="0"/>
                  <a:cs typeface="Tahoma" pitchFamily="34" charset="0"/>
                </a:endParaRPr>
              </a:p>
            </p:txBody>
          </p:sp>
          <p:sp>
            <p:nvSpPr>
              <p:cNvPr id="20" name="Oval 136"/>
              <p:cNvSpPr>
                <a:spLocks noChangeArrowheads="1"/>
              </p:cNvSpPr>
              <p:nvPr/>
            </p:nvSpPr>
            <p:spPr bwMode="auto">
              <a:xfrm>
                <a:off x="3011" y="906"/>
                <a:ext cx="143" cy="152"/>
              </a:xfrm>
              <a:prstGeom prst="ellipse">
                <a:avLst/>
              </a:prstGeom>
              <a:solidFill>
                <a:srgbClr val="144AAE"/>
              </a:solidFill>
              <a:ln w="9525">
                <a:solidFill>
                  <a:schemeClr val="tx1"/>
                </a:solidFill>
                <a:round/>
                <a:headEnd/>
                <a:tailEnd/>
              </a:ln>
            </p:spPr>
            <p:txBody>
              <a:bodyPr wrap="none" anchor="ctr"/>
              <a:lstStyle/>
              <a:p>
                <a:endParaRPr lang="en-US">
                  <a:latin typeface="Tahoma" pitchFamily="34" charset="0"/>
                  <a:cs typeface="Tahoma" pitchFamily="34" charset="0"/>
                </a:endParaRPr>
              </a:p>
            </p:txBody>
          </p:sp>
          <p:sp>
            <p:nvSpPr>
              <p:cNvPr id="21" name="Oval 137"/>
              <p:cNvSpPr>
                <a:spLocks noChangeArrowheads="1"/>
              </p:cNvSpPr>
              <p:nvPr/>
            </p:nvSpPr>
            <p:spPr bwMode="auto">
              <a:xfrm>
                <a:off x="2832" y="906"/>
                <a:ext cx="143" cy="152"/>
              </a:xfrm>
              <a:prstGeom prst="ellipse">
                <a:avLst/>
              </a:prstGeom>
              <a:solidFill>
                <a:srgbClr val="144AAE"/>
              </a:solidFill>
              <a:ln w="9525">
                <a:solidFill>
                  <a:schemeClr val="tx1"/>
                </a:solidFill>
                <a:round/>
                <a:headEnd/>
                <a:tailEnd/>
              </a:ln>
            </p:spPr>
            <p:txBody>
              <a:bodyPr wrap="none" anchor="ctr"/>
              <a:lstStyle/>
              <a:p>
                <a:endParaRPr lang="en-US">
                  <a:latin typeface="Tahoma" pitchFamily="34" charset="0"/>
                  <a:cs typeface="Tahoma" pitchFamily="34" charset="0"/>
                </a:endParaRPr>
              </a:p>
            </p:txBody>
          </p:sp>
          <p:sp>
            <p:nvSpPr>
              <p:cNvPr id="22" name="Oval 138"/>
              <p:cNvSpPr>
                <a:spLocks noChangeArrowheads="1"/>
              </p:cNvSpPr>
              <p:nvPr/>
            </p:nvSpPr>
            <p:spPr bwMode="auto">
              <a:xfrm>
                <a:off x="3189" y="906"/>
                <a:ext cx="143" cy="152"/>
              </a:xfrm>
              <a:prstGeom prst="ellipse">
                <a:avLst/>
              </a:prstGeom>
              <a:solidFill>
                <a:srgbClr val="144AAE"/>
              </a:solidFill>
              <a:ln w="9525">
                <a:solidFill>
                  <a:schemeClr val="tx1"/>
                </a:solidFill>
                <a:round/>
                <a:headEnd/>
                <a:tailEnd/>
              </a:ln>
            </p:spPr>
            <p:txBody>
              <a:bodyPr wrap="none" anchor="ctr"/>
              <a:lstStyle/>
              <a:p>
                <a:endParaRPr lang="en-US">
                  <a:latin typeface="Tahoma" pitchFamily="34" charset="0"/>
                  <a:cs typeface="Tahoma" pitchFamily="34" charset="0"/>
                </a:endParaRPr>
              </a:p>
            </p:txBody>
          </p:sp>
          <p:sp>
            <p:nvSpPr>
              <p:cNvPr id="23" name="Oval 139"/>
              <p:cNvSpPr>
                <a:spLocks noChangeArrowheads="1"/>
              </p:cNvSpPr>
              <p:nvPr/>
            </p:nvSpPr>
            <p:spPr bwMode="auto">
              <a:xfrm>
                <a:off x="3368" y="906"/>
                <a:ext cx="143" cy="152"/>
              </a:xfrm>
              <a:prstGeom prst="ellipse">
                <a:avLst/>
              </a:prstGeom>
              <a:solidFill>
                <a:srgbClr val="144AAE"/>
              </a:solidFill>
              <a:ln w="9525">
                <a:solidFill>
                  <a:schemeClr val="tx1"/>
                </a:solidFill>
                <a:round/>
                <a:headEnd/>
                <a:tailEnd/>
              </a:ln>
            </p:spPr>
            <p:txBody>
              <a:bodyPr wrap="none" anchor="ctr"/>
              <a:lstStyle/>
              <a:p>
                <a:endParaRPr lang="en-US">
                  <a:latin typeface="Tahoma" pitchFamily="34" charset="0"/>
                  <a:cs typeface="Tahoma" pitchFamily="34" charset="0"/>
                </a:endParaRPr>
              </a:p>
            </p:txBody>
          </p:sp>
          <p:sp>
            <p:nvSpPr>
              <p:cNvPr id="24" name="Oval 140"/>
              <p:cNvSpPr>
                <a:spLocks noChangeArrowheads="1"/>
              </p:cNvSpPr>
              <p:nvPr/>
            </p:nvSpPr>
            <p:spPr bwMode="auto">
              <a:xfrm>
                <a:off x="3011" y="1096"/>
                <a:ext cx="143" cy="152"/>
              </a:xfrm>
              <a:prstGeom prst="ellipse">
                <a:avLst/>
              </a:prstGeom>
              <a:solidFill>
                <a:srgbClr val="144AAE"/>
              </a:solidFill>
              <a:ln w="9525">
                <a:solidFill>
                  <a:schemeClr val="tx1"/>
                </a:solidFill>
                <a:round/>
                <a:headEnd/>
                <a:tailEnd/>
              </a:ln>
            </p:spPr>
            <p:txBody>
              <a:bodyPr wrap="none" anchor="ctr"/>
              <a:lstStyle/>
              <a:p>
                <a:endParaRPr lang="en-US">
                  <a:latin typeface="Tahoma" pitchFamily="34" charset="0"/>
                  <a:cs typeface="Tahoma" pitchFamily="34" charset="0"/>
                </a:endParaRPr>
              </a:p>
            </p:txBody>
          </p:sp>
          <p:sp>
            <p:nvSpPr>
              <p:cNvPr id="25" name="Oval 141"/>
              <p:cNvSpPr>
                <a:spLocks noChangeArrowheads="1"/>
              </p:cNvSpPr>
              <p:nvPr/>
            </p:nvSpPr>
            <p:spPr bwMode="auto">
              <a:xfrm>
                <a:off x="2832" y="1096"/>
                <a:ext cx="143" cy="152"/>
              </a:xfrm>
              <a:prstGeom prst="ellipse">
                <a:avLst/>
              </a:prstGeom>
              <a:solidFill>
                <a:srgbClr val="144AAE"/>
              </a:solidFill>
              <a:ln w="9525">
                <a:solidFill>
                  <a:schemeClr val="tx1"/>
                </a:solidFill>
                <a:round/>
                <a:headEnd/>
                <a:tailEnd/>
              </a:ln>
            </p:spPr>
            <p:txBody>
              <a:bodyPr wrap="none" anchor="ctr"/>
              <a:lstStyle/>
              <a:p>
                <a:endParaRPr lang="en-US">
                  <a:latin typeface="Tahoma" pitchFamily="34" charset="0"/>
                  <a:cs typeface="Tahoma" pitchFamily="34" charset="0"/>
                </a:endParaRPr>
              </a:p>
            </p:txBody>
          </p:sp>
          <p:sp>
            <p:nvSpPr>
              <p:cNvPr id="26" name="Oval 142"/>
              <p:cNvSpPr>
                <a:spLocks noChangeArrowheads="1"/>
              </p:cNvSpPr>
              <p:nvPr/>
            </p:nvSpPr>
            <p:spPr bwMode="auto">
              <a:xfrm>
                <a:off x="3189" y="1096"/>
                <a:ext cx="143" cy="152"/>
              </a:xfrm>
              <a:prstGeom prst="ellipse">
                <a:avLst/>
              </a:prstGeom>
              <a:solidFill>
                <a:srgbClr val="144AAE"/>
              </a:solidFill>
              <a:ln w="9525">
                <a:solidFill>
                  <a:schemeClr val="tx1"/>
                </a:solidFill>
                <a:round/>
                <a:headEnd/>
                <a:tailEnd/>
              </a:ln>
            </p:spPr>
            <p:txBody>
              <a:bodyPr wrap="none" anchor="ctr"/>
              <a:lstStyle/>
              <a:p>
                <a:endParaRPr lang="en-US">
                  <a:latin typeface="Tahoma" pitchFamily="34" charset="0"/>
                  <a:cs typeface="Tahoma" pitchFamily="34" charset="0"/>
                </a:endParaRPr>
              </a:p>
            </p:txBody>
          </p:sp>
          <p:sp>
            <p:nvSpPr>
              <p:cNvPr id="27" name="Oval 143"/>
              <p:cNvSpPr>
                <a:spLocks noChangeArrowheads="1"/>
              </p:cNvSpPr>
              <p:nvPr/>
            </p:nvSpPr>
            <p:spPr bwMode="auto">
              <a:xfrm>
                <a:off x="3368" y="1096"/>
                <a:ext cx="143" cy="152"/>
              </a:xfrm>
              <a:prstGeom prst="ellipse">
                <a:avLst/>
              </a:prstGeom>
              <a:solidFill>
                <a:srgbClr val="144AAE"/>
              </a:solidFill>
              <a:ln w="9525">
                <a:solidFill>
                  <a:schemeClr val="tx1"/>
                </a:solidFill>
                <a:round/>
                <a:headEnd/>
                <a:tailEnd/>
              </a:ln>
            </p:spPr>
            <p:txBody>
              <a:bodyPr wrap="none" anchor="ctr"/>
              <a:lstStyle/>
              <a:p>
                <a:endParaRPr lang="en-US">
                  <a:latin typeface="Tahoma" pitchFamily="34" charset="0"/>
                  <a:cs typeface="Tahoma" pitchFamily="34" charset="0"/>
                </a:endParaRPr>
              </a:p>
            </p:txBody>
          </p:sp>
          <p:sp>
            <p:nvSpPr>
              <p:cNvPr id="28" name="Oval 144"/>
              <p:cNvSpPr>
                <a:spLocks noChangeArrowheads="1"/>
              </p:cNvSpPr>
              <p:nvPr/>
            </p:nvSpPr>
            <p:spPr bwMode="auto">
              <a:xfrm>
                <a:off x="3011" y="1286"/>
                <a:ext cx="143" cy="152"/>
              </a:xfrm>
              <a:prstGeom prst="ellipse">
                <a:avLst/>
              </a:prstGeom>
              <a:solidFill>
                <a:srgbClr val="144AAE"/>
              </a:solidFill>
              <a:ln w="9525">
                <a:solidFill>
                  <a:schemeClr val="tx1"/>
                </a:solidFill>
                <a:round/>
                <a:headEnd/>
                <a:tailEnd/>
              </a:ln>
            </p:spPr>
            <p:txBody>
              <a:bodyPr wrap="none" anchor="ctr"/>
              <a:lstStyle/>
              <a:p>
                <a:endParaRPr lang="en-US">
                  <a:latin typeface="Tahoma" pitchFamily="34" charset="0"/>
                  <a:cs typeface="Tahoma" pitchFamily="34" charset="0"/>
                </a:endParaRPr>
              </a:p>
            </p:txBody>
          </p:sp>
          <p:sp>
            <p:nvSpPr>
              <p:cNvPr id="29" name="Oval 145"/>
              <p:cNvSpPr>
                <a:spLocks noChangeArrowheads="1"/>
              </p:cNvSpPr>
              <p:nvPr/>
            </p:nvSpPr>
            <p:spPr bwMode="auto">
              <a:xfrm>
                <a:off x="2832" y="1286"/>
                <a:ext cx="143" cy="152"/>
              </a:xfrm>
              <a:prstGeom prst="ellipse">
                <a:avLst/>
              </a:prstGeom>
              <a:solidFill>
                <a:srgbClr val="144AAE"/>
              </a:solidFill>
              <a:ln w="9525">
                <a:solidFill>
                  <a:schemeClr val="tx1"/>
                </a:solidFill>
                <a:round/>
                <a:headEnd/>
                <a:tailEnd/>
              </a:ln>
            </p:spPr>
            <p:txBody>
              <a:bodyPr wrap="none" anchor="ctr"/>
              <a:lstStyle/>
              <a:p>
                <a:endParaRPr lang="en-US">
                  <a:latin typeface="Tahoma" pitchFamily="34" charset="0"/>
                  <a:cs typeface="Tahoma" pitchFamily="34" charset="0"/>
                </a:endParaRPr>
              </a:p>
            </p:txBody>
          </p:sp>
          <p:sp>
            <p:nvSpPr>
              <p:cNvPr id="30" name="Oval 146"/>
              <p:cNvSpPr>
                <a:spLocks noChangeArrowheads="1"/>
              </p:cNvSpPr>
              <p:nvPr/>
            </p:nvSpPr>
            <p:spPr bwMode="auto">
              <a:xfrm>
                <a:off x="3189" y="1286"/>
                <a:ext cx="143" cy="152"/>
              </a:xfrm>
              <a:prstGeom prst="ellipse">
                <a:avLst/>
              </a:prstGeom>
              <a:solidFill>
                <a:srgbClr val="144AAE"/>
              </a:solidFill>
              <a:ln w="9525">
                <a:solidFill>
                  <a:schemeClr val="tx1"/>
                </a:solidFill>
                <a:round/>
                <a:headEnd/>
                <a:tailEnd/>
              </a:ln>
            </p:spPr>
            <p:txBody>
              <a:bodyPr wrap="none" anchor="ctr"/>
              <a:lstStyle/>
              <a:p>
                <a:endParaRPr lang="en-US">
                  <a:latin typeface="Tahoma" pitchFamily="34" charset="0"/>
                  <a:cs typeface="Tahoma" pitchFamily="34" charset="0"/>
                </a:endParaRPr>
              </a:p>
            </p:txBody>
          </p:sp>
          <p:sp>
            <p:nvSpPr>
              <p:cNvPr id="31" name="Oval 147"/>
              <p:cNvSpPr>
                <a:spLocks noChangeArrowheads="1"/>
              </p:cNvSpPr>
              <p:nvPr/>
            </p:nvSpPr>
            <p:spPr bwMode="auto">
              <a:xfrm>
                <a:off x="3368" y="1286"/>
                <a:ext cx="143" cy="152"/>
              </a:xfrm>
              <a:prstGeom prst="ellipse">
                <a:avLst/>
              </a:prstGeom>
              <a:solidFill>
                <a:srgbClr val="144AAE"/>
              </a:solidFill>
              <a:ln w="9525">
                <a:solidFill>
                  <a:schemeClr val="tx1"/>
                </a:solidFill>
                <a:round/>
                <a:headEnd/>
                <a:tailEnd/>
              </a:ln>
            </p:spPr>
            <p:txBody>
              <a:bodyPr wrap="none" anchor="ctr"/>
              <a:lstStyle/>
              <a:p>
                <a:endParaRPr lang="en-US">
                  <a:latin typeface="Tahoma" pitchFamily="34" charset="0"/>
                  <a:cs typeface="Tahoma" pitchFamily="34" charset="0"/>
                </a:endParaRPr>
              </a:p>
            </p:txBody>
          </p:sp>
        </p:grpSp>
        <p:grpSp>
          <p:nvGrpSpPr>
            <p:cNvPr id="34" name="Group 205"/>
            <p:cNvGrpSpPr>
              <a:grpSpLocks/>
            </p:cNvGrpSpPr>
            <p:nvPr/>
          </p:nvGrpSpPr>
          <p:grpSpPr bwMode="auto">
            <a:xfrm>
              <a:off x="6940700" y="792726"/>
              <a:ext cx="641442" cy="669822"/>
              <a:chOff x="2721" y="977"/>
              <a:chExt cx="420" cy="436"/>
            </a:xfrm>
          </p:grpSpPr>
          <p:sp>
            <p:nvSpPr>
              <p:cNvPr id="62" name="AutoShape 206"/>
              <p:cNvSpPr>
                <a:spLocks noChangeArrowheads="1"/>
              </p:cNvSpPr>
              <p:nvPr/>
            </p:nvSpPr>
            <p:spPr bwMode="auto">
              <a:xfrm>
                <a:off x="2721" y="977"/>
                <a:ext cx="420" cy="436"/>
              </a:xfrm>
              <a:prstGeom prst="roundRect">
                <a:avLst>
                  <a:gd name="adj" fmla="val 16667"/>
                </a:avLst>
              </a:prstGeom>
              <a:solidFill>
                <a:srgbClr val="66FFFF"/>
              </a:solidFill>
              <a:ln w="57150">
                <a:solidFill>
                  <a:schemeClr val="tx1"/>
                </a:solidFill>
                <a:round/>
                <a:headEnd/>
                <a:tailEnd/>
              </a:ln>
            </p:spPr>
            <p:txBody>
              <a:bodyPr wrap="none" anchor="ctr"/>
              <a:lstStyle/>
              <a:p>
                <a:endParaRPr lang="en-US">
                  <a:latin typeface="Tahoma" pitchFamily="34" charset="0"/>
                  <a:cs typeface="Tahoma" pitchFamily="34" charset="0"/>
                </a:endParaRPr>
              </a:p>
            </p:txBody>
          </p:sp>
          <p:sp>
            <p:nvSpPr>
              <p:cNvPr id="63" name="Oval 207"/>
              <p:cNvSpPr>
                <a:spLocks noChangeArrowheads="1"/>
              </p:cNvSpPr>
              <p:nvPr/>
            </p:nvSpPr>
            <p:spPr bwMode="auto">
              <a:xfrm>
                <a:off x="2773" y="1023"/>
                <a:ext cx="143" cy="152"/>
              </a:xfrm>
              <a:prstGeom prst="ellipse">
                <a:avLst/>
              </a:prstGeom>
              <a:solidFill>
                <a:srgbClr val="144AAE"/>
              </a:solidFill>
              <a:ln w="9525">
                <a:solidFill>
                  <a:schemeClr val="tx1"/>
                </a:solidFill>
                <a:round/>
                <a:headEnd/>
                <a:tailEnd/>
              </a:ln>
            </p:spPr>
            <p:txBody>
              <a:bodyPr wrap="none" anchor="ctr"/>
              <a:lstStyle/>
              <a:p>
                <a:endParaRPr lang="en-US">
                  <a:latin typeface="Tahoma" pitchFamily="34" charset="0"/>
                  <a:cs typeface="Tahoma" pitchFamily="34" charset="0"/>
                </a:endParaRPr>
              </a:p>
            </p:txBody>
          </p:sp>
          <p:sp>
            <p:nvSpPr>
              <p:cNvPr id="64" name="Oval 208"/>
              <p:cNvSpPr>
                <a:spLocks noChangeArrowheads="1"/>
              </p:cNvSpPr>
              <p:nvPr/>
            </p:nvSpPr>
            <p:spPr bwMode="auto">
              <a:xfrm>
                <a:off x="2951" y="1023"/>
                <a:ext cx="143" cy="152"/>
              </a:xfrm>
              <a:prstGeom prst="ellipse">
                <a:avLst/>
              </a:prstGeom>
              <a:solidFill>
                <a:srgbClr val="144AAE"/>
              </a:solidFill>
              <a:ln w="9525">
                <a:solidFill>
                  <a:schemeClr val="tx1"/>
                </a:solidFill>
                <a:round/>
                <a:headEnd/>
                <a:tailEnd/>
              </a:ln>
            </p:spPr>
            <p:txBody>
              <a:bodyPr wrap="none" anchor="ctr"/>
              <a:lstStyle/>
              <a:p>
                <a:endParaRPr lang="en-US">
                  <a:latin typeface="Tahoma" pitchFamily="34" charset="0"/>
                  <a:cs typeface="Tahoma" pitchFamily="34" charset="0"/>
                </a:endParaRPr>
              </a:p>
            </p:txBody>
          </p:sp>
          <p:sp>
            <p:nvSpPr>
              <p:cNvPr id="65" name="Oval 209"/>
              <p:cNvSpPr>
                <a:spLocks noChangeArrowheads="1"/>
              </p:cNvSpPr>
              <p:nvPr/>
            </p:nvSpPr>
            <p:spPr bwMode="auto">
              <a:xfrm>
                <a:off x="2773" y="1213"/>
                <a:ext cx="143" cy="152"/>
              </a:xfrm>
              <a:prstGeom prst="ellipse">
                <a:avLst/>
              </a:prstGeom>
              <a:solidFill>
                <a:srgbClr val="144AAE"/>
              </a:solidFill>
              <a:ln w="9525">
                <a:solidFill>
                  <a:schemeClr val="tx1"/>
                </a:solidFill>
                <a:round/>
                <a:headEnd/>
                <a:tailEnd/>
              </a:ln>
            </p:spPr>
            <p:txBody>
              <a:bodyPr wrap="none" anchor="ctr"/>
              <a:lstStyle/>
              <a:p>
                <a:endParaRPr lang="en-US">
                  <a:latin typeface="Tahoma" pitchFamily="34" charset="0"/>
                  <a:cs typeface="Tahoma" pitchFamily="34" charset="0"/>
                </a:endParaRPr>
              </a:p>
            </p:txBody>
          </p:sp>
          <p:sp>
            <p:nvSpPr>
              <p:cNvPr id="66" name="Oval 210"/>
              <p:cNvSpPr>
                <a:spLocks noChangeArrowheads="1"/>
              </p:cNvSpPr>
              <p:nvPr/>
            </p:nvSpPr>
            <p:spPr bwMode="auto">
              <a:xfrm>
                <a:off x="2951" y="1213"/>
                <a:ext cx="143" cy="152"/>
              </a:xfrm>
              <a:prstGeom prst="ellipse">
                <a:avLst/>
              </a:prstGeom>
              <a:solidFill>
                <a:srgbClr val="144AAE"/>
              </a:solidFill>
              <a:ln w="9525">
                <a:solidFill>
                  <a:schemeClr val="tx1"/>
                </a:solidFill>
                <a:round/>
                <a:headEnd/>
                <a:tailEnd/>
              </a:ln>
            </p:spPr>
            <p:txBody>
              <a:bodyPr wrap="none" anchor="ctr"/>
              <a:lstStyle/>
              <a:p>
                <a:endParaRPr lang="en-US">
                  <a:latin typeface="Tahoma" pitchFamily="34" charset="0"/>
                  <a:cs typeface="Tahoma" pitchFamily="34" charset="0"/>
                </a:endParaRPr>
              </a:p>
            </p:txBody>
          </p:sp>
        </p:grpSp>
        <p:grpSp>
          <p:nvGrpSpPr>
            <p:cNvPr id="35" name="Group 211"/>
            <p:cNvGrpSpPr>
              <a:grpSpLocks/>
            </p:cNvGrpSpPr>
            <p:nvPr/>
          </p:nvGrpSpPr>
          <p:grpSpPr bwMode="auto">
            <a:xfrm>
              <a:off x="7087315" y="940210"/>
              <a:ext cx="641442" cy="669822"/>
              <a:chOff x="2721" y="977"/>
              <a:chExt cx="420" cy="436"/>
            </a:xfrm>
          </p:grpSpPr>
          <p:sp>
            <p:nvSpPr>
              <p:cNvPr id="57" name="AutoShape 212"/>
              <p:cNvSpPr>
                <a:spLocks noChangeArrowheads="1"/>
              </p:cNvSpPr>
              <p:nvPr/>
            </p:nvSpPr>
            <p:spPr bwMode="auto">
              <a:xfrm>
                <a:off x="2721" y="977"/>
                <a:ext cx="420" cy="436"/>
              </a:xfrm>
              <a:prstGeom prst="roundRect">
                <a:avLst>
                  <a:gd name="adj" fmla="val 16667"/>
                </a:avLst>
              </a:prstGeom>
              <a:solidFill>
                <a:srgbClr val="66FFFF"/>
              </a:solidFill>
              <a:ln w="57150">
                <a:solidFill>
                  <a:schemeClr val="tx1"/>
                </a:solidFill>
                <a:round/>
                <a:headEnd/>
                <a:tailEnd/>
              </a:ln>
            </p:spPr>
            <p:txBody>
              <a:bodyPr wrap="none" anchor="ctr"/>
              <a:lstStyle/>
              <a:p>
                <a:endParaRPr lang="en-US">
                  <a:latin typeface="Tahoma" pitchFamily="34" charset="0"/>
                  <a:cs typeface="Tahoma" pitchFamily="34" charset="0"/>
                </a:endParaRPr>
              </a:p>
            </p:txBody>
          </p:sp>
          <p:sp>
            <p:nvSpPr>
              <p:cNvPr id="58" name="Oval 213"/>
              <p:cNvSpPr>
                <a:spLocks noChangeArrowheads="1"/>
              </p:cNvSpPr>
              <p:nvPr/>
            </p:nvSpPr>
            <p:spPr bwMode="auto">
              <a:xfrm>
                <a:off x="2773" y="1023"/>
                <a:ext cx="143" cy="152"/>
              </a:xfrm>
              <a:prstGeom prst="ellipse">
                <a:avLst/>
              </a:prstGeom>
              <a:solidFill>
                <a:srgbClr val="144AAE"/>
              </a:solidFill>
              <a:ln w="9525">
                <a:solidFill>
                  <a:schemeClr val="tx1"/>
                </a:solidFill>
                <a:round/>
                <a:headEnd/>
                <a:tailEnd/>
              </a:ln>
            </p:spPr>
            <p:txBody>
              <a:bodyPr wrap="none" anchor="ctr"/>
              <a:lstStyle/>
              <a:p>
                <a:endParaRPr lang="en-US">
                  <a:latin typeface="Tahoma" pitchFamily="34" charset="0"/>
                  <a:cs typeface="Tahoma" pitchFamily="34" charset="0"/>
                </a:endParaRPr>
              </a:p>
            </p:txBody>
          </p:sp>
          <p:sp>
            <p:nvSpPr>
              <p:cNvPr id="59" name="Oval 214"/>
              <p:cNvSpPr>
                <a:spLocks noChangeArrowheads="1"/>
              </p:cNvSpPr>
              <p:nvPr/>
            </p:nvSpPr>
            <p:spPr bwMode="auto">
              <a:xfrm>
                <a:off x="2951" y="1023"/>
                <a:ext cx="143" cy="152"/>
              </a:xfrm>
              <a:prstGeom prst="ellipse">
                <a:avLst/>
              </a:prstGeom>
              <a:solidFill>
                <a:srgbClr val="144AAE"/>
              </a:solidFill>
              <a:ln w="9525">
                <a:solidFill>
                  <a:schemeClr val="tx1"/>
                </a:solidFill>
                <a:round/>
                <a:headEnd/>
                <a:tailEnd/>
              </a:ln>
            </p:spPr>
            <p:txBody>
              <a:bodyPr wrap="none" anchor="ctr"/>
              <a:lstStyle/>
              <a:p>
                <a:endParaRPr lang="en-US">
                  <a:latin typeface="Tahoma" pitchFamily="34" charset="0"/>
                  <a:cs typeface="Tahoma" pitchFamily="34" charset="0"/>
                </a:endParaRPr>
              </a:p>
            </p:txBody>
          </p:sp>
          <p:sp>
            <p:nvSpPr>
              <p:cNvPr id="60" name="Oval 215"/>
              <p:cNvSpPr>
                <a:spLocks noChangeArrowheads="1"/>
              </p:cNvSpPr>
              <p:nvPr/>
            </p:nvSpPr>
            <p:spPr bwMode="auto">
              <a:xfrm>
                <a:off x="2773" y="1213"/>
                <a:ext cx="143" cy="152"/>
              </a:xfrm>
              <a:prstGeom prst="ellipse">
                <a:avLst/>
              </a:prstGeom>
              <a:solidFill>
                <a:srgbClr val="144AAE"/>
              </a:solidFill>
              <a:ln w="9525">
                <a:solidFill>
                  <a:schemeClr val="tx1"/>
                </a:solidFill>
                <a:round/>
                <a:headEnd/>
                <a:tailEnd/>
              </a:ln>
            </p:spPr>
            <p:txBody>
              <a:bodyPr wrap="none" anchor="ctr"/>
              <a:lstStyle/>
              <a:p>
                <a:endParaRPr lang="en-US">
                  <a:latin typeface="Tahoma" pitchFamily="34" charset="0"/>
                  <a:cs typeface="Tahoma" pitchFamily="34" charset="0"/>
                </a:endParaRPr>
              </a:p>
            </p:txBody>
          </p:sp>
          <p:sp>
            <p:nvSpPr>
              <p:cNvPr id="61" name="Oval 216"/>
              <p:cNvSpPr>
                <a:spLocks noChangeArrowheads="1"/>
              </p:cNvSpPr>
              <p:nvPr/>
            </p:nvSpPr>
            <p:spPr bwMode="auto">
              <a:xfrm>
                <a:off x="2951" y="1213"/>
                <a:ext cx="143" cy="152"/>
              </a:xfrm>
              <a:prstGeom prst="ellipse">
                <a:avLst/>
              </a:prstGeom>
              <a:solidFill>
                <a:srgbClr val="144AAE"/>
              </a:solidFill>
              <a:ln w="9525">
                <a:solidFill>
                  <a:schemeClr val="tx1"/>
                </a:solidFill>
                <a:round/>
                <a:headEnd/>
                <a:tailEnd/>
              </a:ln>
            </p:spPr>
            <p:txBody>
              <a:bodyPr wrap="none" anchor="ctr"/>
              <a:lstStyle/>
              <a:p>
                <a:endParaRPr lang="en-US">
                  <a:latin typeface="Tahoma" pitchFamily="34" charset="0"/>
                  <a:cs typeface="Tahoma" pitchFamily="34" charset="0"/>
                </a:endParaRPr>
              </a:p>
            </p:txBody>
          </p:sp>
        </p:grpSp>
        <p:grpSp>
          <p:nvGrpSpPr>
            <p:cNvPr id="36" name="Group 217"/>
            <p:cNvGrpSpPr>
              <a:grpSpLocks/>
            </p:cNvGrpSpPr>
            <p:nvPr/>
          </p:nvGrpSpPr>
          <p:grpSpPr bwMode="auto">
            <a:xfrm>
              <a:off x="7233931" y="1087694"/>
              <a:ext cx="641442" cy="669822"/>
              <a:chOff x="2721" y="977"/>
              <a:chExt cx="420" cy="436"/>
            </a:xfrm>
          </p:grpSpPr>
          <p:sp>
            <p:nvSpPr>
              <p:cNvPr id="52" name="AutoShape 218"/>
              <p:cNvSpPr>
                <a:spLocks noChangeArrowheads="1"/>
              </p:cNvSpPr>
              <p:nvPr/>
            </p:nvSpPr>
            <p:spPr bwMode="auto">
              <a:xfrm>
                <a:off x="2721" y="977"/>
                <a:ext cx="420" cy="436"/>
              </a:xfrm>
              <a:prstGeom prst="roundRect">
                <a:avLst>
                  <a:gd name="adj" fmla="val 16667"/>
                </a:avLst>
              </a:prstGeom>
              <a:solidFill>
                <a:srgbClr val="66FFFF"/>
              </a:solidFill>
              <a:ln w="57150">
                <a:solidFill>
                  <a:schemeClr val="tx1"/>
                </a:solidFill>
                <a:round/>
                <a:headEnd/>
                <a:tailEnd/>
              </a:ln>
            </p:spPr>
            <p:txBody>
              <a:bodyPr wrap="none" anchor="ctr"/>
              <a:lstStyle/>
              <a:p>
                <a:endParaRPr lang="en-US">
                  <a:latin typeface="Tahoma" pitchFamily="34" charset="0"/>
                  <a:cs typeface="Tahoma" pitchFamily="34" charset="0"/>
                </a:endParaRPr>
              </a:p>
            </p:txBody>
          </p:sp>
          <p:sp>
            <p:nvSpPr>
              <p:cNvPr id="53" name="Oval 219"/>
              <p:cNvSpPr>
                <a:spLocks noChangeArrowheads="1"/>
              </p:cNvSpPr>
              <p:nvPr/>
            </p:nvSpPr>
            <p:spPr bwMode="auto">
              <a:xfrm>
                <a:off x="2773" y="1023"/>
                <a:ext cx="143" cy="152"/>
              </a:xfrm>
              <a:prstGeom prst="ellipse">
                <a:avLst/>
              </a:prstGeom>
              <a:solidFill>
                <a:srgbClr val="144AAE"/>
              </a:solidFill>
              <a:ln w="9525">
                <a:solidFill>
                  <a:schemeClr val="tx1"/>
                </a:solidFill>
                <a:round/>
                <a:headEnd/>
                <a:tailEnd/>
              </a:ln>
            </p:spPr>
            <p:txBody>
              <a:bodyPr wrap="none" anchor="ctr"/>
              <a:lstStyle/>
              <a:p>
                <a:endParaRPr lang="en-US">
                  <a:latin typeface="Tahoma" pitchFamily="34" charset="0"/>
                  <a:cs typeface="Tahoma" pitchFamily="34" charset="0"/>
                </a:endParaRPr>
              </a:p>
            </p:txBody>
          </p:sp>
          <p:sp>
            <p:nvSpPr>
              <p:cNvPr id="54" name="Oval 220"/>
              <p:cNvSpPr>
                <a:spLocks noChangeArrowheads="1"/>
              </p:cNvSpPr>
              <p:nvPr/>
            </p:nvSpPr>
            <p:spPr bwMode="auto">
              <a:xfrm>
                <a:off x="2951" y="1023"/>
                <a:ext cx="143" cy="152"/>
              </a:xfrm>
              <a:prstGeom prst="ellipse">
                <a:avLst/>
              </a:prstGeom>
              <a:solidFill>
                <a:srgbClr val="144AAE"/>
              </a:solidFill>
              <a:ln w="9525">
                <a:solidFill>
                  <a:schemeClr val="tx1"/>
                </a:solidFill>
                <a:round/>
                <a:headEnd/>
                <a:tailEnd/>
              </a:ln>
            </p:spPr>
            <p:txBody>
              <a:bodyPr wrap="none" anchor="ctr"/>
              <a:lstStyle/>
              <a:p>
                <a:endParaRPr lang="en-US">
                  <a:latin typeface="Tahoma" pitchFamily="34" charset="0"/>
                  <a:cs typeface="Tahoma" pitchFamily="34" charset="0"/>
                </a:endParaRPr>
              </a:p>
            </p:txBody>
          </p:sp>
          <p:sp>
            <p:nvSpPr>
              <p:cNvPr id="55" name="Oval 221"/>
              <p:cNvSpPr>
                <a:spLocks noChangeArrowheads="1"/>
              </p:cNvSpPr>
              <p:nvPr/>
            </p:nvSpPr>
            <p:spPr bwMode="auto">
              <a:xfrm>
                <a:off x="2773" y="1213"/>
                <a:ext cx="143" cy="152"/>
              </a:xfrm>
              <a:prstGeom prst="ellipse">
                <a:avLst/>
              </a:prstGeom>
              <a:solidFill>
                <a:srgbClr val="144AAE"/>
              </a:solidFill>
              <a:ln w="9525">
                <a:solidFill>
                  <a:schemeClr val="tx1"/>
                </a:solidFill>
                <a:round/>
                <a:headEnd/>
                <a:tailEnd/>
              </a:ln>
            </p:spPr>
            <p:txBody>
              <a:bodyPr wrap="none" anchor="ctr"/>
              <a:lstStyle/>
              <a:p>
                <a:endParaRPr lang="en-US">
                  <a:latin typeface="Tahoma" pitchFamily="34" charset="0"/>
                  <a:cs typeface="Tahoma" pitchFamily="34" charset="0"/>
                </a:endParaRPr>
              </a:p>
            </p:txBody>
          </p:sp>
          <p:sp>
            <p:nvSpPr>
              <p:cNvPr id="56" name="Oval 222"/>
              <p:cNvSpPr>
                <a:spLocks noChangeArrowheads="1"/>
              </p:cNvSpPr>
              <p:nvPr/>
            </p:nvSpPr>
            <p:spPr bwMode="auto">
              <a:xfrm>
                <a:off x="2951" y="1213"/>
                <a:ext cx="143" cy="152"/>
              </a:xfrm>
              <a:prstGeom prst="ellipse">
                <a:avLst/>
              </a:prstGeom>
              <a:solidFill>
                <a:srgbClr val="144AAE"/>
              </a:solidFill>
              <a:ln w="9525">
                <a:solidFill>
                  <a:schemeClr val="tx1"/>
                </a:solidFill>
                <a:round/>
                <a:headEnd/>
                <a:tailEnd/>
              </a:ln>
            </p:spPr>
            <p:txBody>
              <a:bodyPr wrap="none" anchor="ctr"/>
              <a:lstStyle/>
              <a:p>
                <a:endParaRPr lang="en-US">
                  <a:latin typeface="Tahoma" pitchFamily="34" charset="0"/>
                  <a:cs typeface="Tahoma" pitchFamily="34" charset="0"/>
                </a:endParaRPr>
              </a:p>
            </p:txBody>
          </p:sp>
        </p:grpSp>
        <p:grpSp>
          <p:nvGrpSpPr>
            <p:cNvPr id="37" name="Group 223"/>
            <p:cNvGrpSpPr>
              <a:grpSpLocks/>
            </p:cNvGrpSpPr>
            <p:nvPr/>
          </p:nvGrpSpPr>
          <p:grpSpPr bwMode="auto">
            <a:xfrm>
              <a:off x="7380546" y="1235178"/>
              <a:ext cx="641442" cy="669822"/>
              <a:chOff x="2721" y="977"/>
              <a:chExt cx="420" cy="436"/>
            </a:xfrm>
          </p:grpSpPr>
          <p:sp>
            <p:nvSpPr>
              <p:cNvPr id="47" name="AutoShape 224"/>
              <p:cNvSpPr>
                <a:spLocks noChangeArrowheads="1"/>
              </p:cNvSpPr>
              <p:nvPr/>
            </p:nvSpPr>
            <p:spPr bwMode="auto">
              <a:xfrm>
                <a:off x="2721" y="977"/>
                <a:ext cx="420" cy="436"/>
              </a:xfrm>
              <a:prstGeom prst="roundRect">
                <a:avLst>
                  <a:gd name="adj" fmla="val 16667"/>
                </a:avLst>
              </a:prstGeom>
              <a:solidFill>
                <a:srgbClr val="66FFFF"/>
              </a:solidFill>
              <a:ln w="57150">
                <a:solidFill>
                  <a:schemeClr val="tx1"/>
                </a:solidFill>
                <a:round/>
                <a:headEnd/>
                <a:tailEnd/>
              </a:ln>
            </p:spPr>
            <p:txBody>
              <a:bodyPr wrap="none" anchor="ctr"/>
              <a:lstStyle/>
              <a:p>
                <a:endParaRPr lang="en-US">
                  <a:latin typeface="Tahoma" pitchFamily="34" charset="0"/>
                  <a:cs typeface="Tahoma" pitchFamily="34" charset="0"/>
                </a:endParaRPr>
              </a:p>
            </p:txBody>
          </p:sp>
          <p:sp>
            <p:nvSpPr>
              <p:cNvPr id="48" name="Oval 225"/>
              <p:cNvSpPr>
                <a:spLocks noChangeArrowheads="1"/>
              </p:cNvSpPr>
              <p:nvPr/>
            </p:nvSpPr>
            <p:spPr bwMode="auto">
              <a:xfrm>
                <a:off x="2773" y="1023"/>
                <a:ext cx="143" cy="152"/>
              </a:xfrm>
              <a:prstGeom prst="ellipse">
                <a:avLst/>
              </a:prstGeom>
              <a:solidFill>
                <a:srgbClr val="144AAE"/>
              </a:solidFill>
              <a:ln w="9525">
                <a:solidFill>
                  <a:schemeClr val="tx1"/>
                </a:solidFill>
                <a:round/>
                <a:headEnd/>
                <a:tailEnd/>
              </a:ln>
            </p:spPr>
            <p:txBody>
              <a:bodyPr wrap="none" anchor="ctr"/>
              <a:lstStyle/>
              <a:p>
                <a:endParaRPr lang="en-US">
                  <a:latin typeface="Tahoma" pitchFamily="34" charset="0"/>
                  <a:cs typeface="Tahoma" pitchFamily="34" charset="0"/>
                </a:endParaRPr>
              </a:p>
            </p:txBody>
          </p:sp>
          <p:sp>
            <p:nvSpPr>
              <p:cNvPr id="49" name="Oval 226"/>
              <p:cNvSpPr>
                <a:spLocks noChangeArrowheads="1"/>
              </p:cNvSpPr>
              <p:nvPr/>
            </p:nvSpPr>
            <p:spPr bwMode="auto">
              <a:xfrm>
                <a:off x="2951" y="1023"/>
                <a:ext cx="143" cy="152"/>
              </a:xfrm>
              <a:prstGeom prst="ellipse">
                <a:avLst/>
              </a:prstGeom>
              <a:solidFill>
                <a:srgbClr val="144AAE"/>
              </a:solidFill>
              <a:ln w="9525">
                <a:solidFill>
                  <a:schemeClr val="tx1"/>
                </a:solidFill>
                <a:round/>
                <a:headEnd/>
                <a:tailEnd/>
              </a:ln>
            </p:spPr>
            <p:txBody>
              <a:bodyPr wrap="none" anchor="ctr"/>
              <a:lstStyle/>
              <a:p>
                <a:endParaRPr lang="en-US">
                  <a:latin typeface="Tahoma" pitchFamily="34" charset="0"/>
                  <a:cs typeface="Tahoma" pitchFamily="34" charset="0"/>
                </a:endParaRPr>
              </a:p>
            </p:txBody>
          </p:sp>
          <p:sp>
            <p:nvSpPr>
              <p:cNvPr id="50" name="Oval 227"/>
              <p:cNvSpPr>
                <a:spLocks noChangeArrowheads="1"/>
              </p:cNvSpPr>
              <p:nvPr/>
            </p:nvSpPr>
            <p:spPr bwMode="auto">
              <a:xfrm>
                <a:off x="2773" y="1213"/>
                <a:ext cx="143" cy="152"/>
              </a:xfrm>
              <a:prstGeom prst="ellipse">
                <a:avLst/>
              </a:prstGeom>
              <a:solidFill>
                <a:srgbClr val="144AAE"/>
              </a:solidFill>
              <a:ln w="9525">
                <a:solidFill>
                  <a:schemeClr val="tx1"/>
                </a:solidFill>
                <a:round/>
                <a:headEnd/>
                <a:tailEnd/>
              </a:ln>
            </p:spPr>
            <p:txBody>
              <a:bodyPr wrap="none" anchor="ctr"/>
              <a:lstStyle/>
              <a:p>
                <a:endParaRPr lang="en-US">
                  <a:latin typeface="Tahoma" pitchFamily="34" charset="0"/>
                  <a:cs typeface="Tahoma" pitchFamily="34" charset="0"/>
                </a:endParaRPr>
              </a:p>
            </p:txBody>
          </p:sp>
          <p:sp>
            <p:nvSpPr>
              <p:cNvPr id="51" name="Oval 228"/>
              <p:cNvSpPr>
                <a:spLocks noChangeArrowheads="1"/>
              </p:cNvSpPr>
              <p:nvPr/>
            </p:nvSpPr>
            <p:spPr bwMode="auto">
              <a:xfrm>
                <a:off x="2951" y="1213"/>
                <a:ext cx="143" cy="152"/>
              </a:xfrm>
              <a:prstGeom prst="ellipse">
                <a:avLst/>
              </a:prstGeom>
              <a:solidFill>
                <a:srgbClr val="144AAE"/>
              </a:solidFill>
              <a:ln w="9525">
                <a:solidFill>
                  <a:schemeClr val="tx1"/>
                </a:solidFill>
                <a:round/>
                <a:headEnd/>
                <a:tailEnd/>
              </a:ln>
            </p:spPr>
            <p:txBody>
              <a:bodyPr wrap="none" anchor="ctr"/>
              <a:lstStyle/>
              <a:p>
                <a:endParaRPr lang="en-US">
                  <a:latin typeface="Tahoma" pitchFamily="34" charset="0"/>
                  <a:cs typeface="Tahoma" pitchFamily="34" charset="0"/>
                </a:endParaRPr>
              </a:p>
            </p:txBody>
          </p:sp>
        </p:grpSp>
        <p:sp>
          <p:nvSpPr>
            <p:cNvPr id="39" name="Text Box 231"/>
            <p:cNvSpPr txBox="1">
              <a:spLocks noChangeArrowheads="1"/>
            </p:cNvSpPr>
            <p:nvPr/>
          </p:nvSpPr>
          <p:spPr bwMode="auto">
            <a:xfrm>
              <a:off x="7831846" y="1607267"/>
              <a:ext cx="1278303" cy="831133"/>
            </a:xfrm>
            <a:prstGeom prst="rect">
              <a:avLst/>
            </a:prstGeom>
            <a:noFill/>
            <a:ln w="9525">
              <a:noFill/>
              <a:miter lim="800000"/>
              <a:headEnd/>
              <a:tailEnd/>
            </a:ln>
            <a:effectLst/>
          </p:spPr>
          <p:txBody>
            <a:bodyPr wrap="none">
              <a:spAutoFit/>
            </a:bodyPr>
            <a:lstStyle/>
            <a:p>
              <a:pPr algn="ctr">
                <a:spcBef>
                  <a:spcPct val="0"/>
                </a:spcBef>
                <a:buClrTx/>
                <a:buSzTx/>
                <a:buFontTx/>
                <a:buNone/>
                <a:defRPr/>
              </a:pPr>
              <a:r>
                <a:rPr lang="en-US" sz="1600" dirty="0" smtClean="0">
                  <a:effectLst>
                    <a:outerShdw blurRad="38100" dist="38100" dir="2700000" algn="tl">
                      <a:srgbClr val="C0C0C0"/>
                    </a:outerShdw>
                  </a:effectLst>
                  <a:latin typeface="Tahoma" pitchFamily="34" charset="0"/>
                  <a:cs typeface="Tahoma" pitchFamily="34" charset="0"/>
                </a:rPr>
                <a:t>Sensors</a:t>
              </a:r>
            </a:p>
            <a:p>
              <a:pPr algn="ctr">
                <a:spcBef>
                  <a:spcPct val="0"/>
                </a:spcBef>
                <a:buClrTx/>
                <a:buSzTx/>
                <a:buFontTx/>
                <a:buNone/>
                <a:defRPr/>
              </a:pPr>
              <a:r>
                <a:rPr lang="en-US" sz="1600" dirty="0" smtClean="0">
                  <a:effectLst>
                    <a:outerShdw blurRad="38100" dist="38100" dir="2700000" algn="tl">
                      <a:srgbClr val="C0C0C0"/>
                    </a:outerShdw>
                  </a:effectLst>
                  <a:latin typeface="Tahoma" pitchFamily="34" charset="0"/>
                  <a:cs typeface="Tahoma" pitchFamily="34" charset="0"/>
                </a:rPr>
                <a:t>with</a:t>
              </a:r>
              <a:br>
                <a:rPr lang="en-US" sz="1600" dirty="0" smtClean="0">
                  <a:effectLst>
                    <a:outerShdw blurRad="38100" dist="38100" dir="2700000" algn="tl">
                      <a:srgbClr val="C0C0C0"/>
                    </a:outerShdw>
                  </a:effectLst>
                  <a:latin typeface="Tahoma" pitchFamily="34" charset="0"/>
                  <a:cs typeface="Tahoma" pitchFamily="34" charset="0"/>
                </a:rPr>
              </a:br>
              <a:r>
                <a:rPr lang="en-US" sz="1600" dirty="0" smtClean="0">
                  <a:effectLst>
                    <a:outerShdw blurRad="38100" dist="38100" dir="2700000" algn="tl">
                      <a:srgbClr val="C0C0C0"/>
                    </a:outerShdw>
                  </a:effectLst>
                  <a:latin typeface="Tahoma" pitchFamily="34" charset="0"/>
                  <a:cs typeface="Tahoma" pitchFamily="34" charset="0"/>
                </a:rPr>
                <a:t>Aggregation</a:t>
              </a:r>
              <a:endParaRPr lang="en-US" sz="1600" dirty="0">
                <a:effectLst>
                  <a:outerShdw blurRad="38100" dist="38100" dir="2700000" algn="tl">
                    <a:srgbClr val="C0C0C0"/>
                  </a:outerShdw>
                </a:effectLst>
                <a:latin typeface="Tahoma" pitchFamily="34" charset="0"/>
                <a:cs typeface="Tahoma" pitchFamily="34" charset="0"/>
              </a:endParaRPr>
            </a:p>
          </p:txBody>
        </p:sp>
        <p:sp>
          <p:nvSpPr>
            <p:cNvPr id="40" name="Text Box 232"/>
            <p:cNvSpPr txBox="1">
              <a:spLocks noChangeArrowheads="1"/>
            </p:cNvSpPr>
            <p:nvPr/>
          </p:nvSpPr>
          <p:spPr bwMode="auto">
            <a:xfrm>
              <a:off x="6925909" y="3048000"/>
              <a:ext cx="1168910" cy="830997"/>
            </a:xfrm>
            <a:prstGeom prst="rect">
              <a:avLst/>
            </a:prstGeom>
            <a:noFill/>
            <a:ln w="9525">
              <a:noFill/>
              <a:miter lim="800000"/>
              <a:headEnd/>
              <a:tailEnd/>
            </a:ln>
            <a:effectLst/>
          </p:spPr>
          <p:txBody>
            <a:bodyPr wrap="none">
              <a:spAutoFit/>
            </a:bodyPr>
            <a:lstStyle/>
            <a:p>
              <a:pPr algn="ctr">
                <a:spcBef>
                  <a:spcPct val="0"/>
                </a:spcBef>
                <a:buClrTx/>
                <a:buSzTx/>
                <a:buFontTx/>
                <a:buNone/>
                <a:defRPr/>
              </a:pPr>
              <a:r>
                <a:rPr lang="en-US" sz="1600" dirty="0" smtClean="0">
                  <a:effectLst>
                    <a:outerShdw blurRad="38100" dist="38100" dir="2700000" algn="tl">
                      <a:srgbClr val="C0C0C0"/>
                    </a:outerShdw>
                  </a:effectLst>
                  <a:latin typeface="Tahoma" pitchFamily="34" charset="0"/>
                  <a:cs typeface="Tahoma" pitchFamily="34" charset="0"/>
                </a:rPr>
                <a:t>Distributed</a:t>
              </a:r>
            </a:p>
            <a:p>
              <a:pPr algn="ctr">
                <a:spcBef>
                  <a:spcPct val="0"/>
                </a:spcBef>
                <a:buClrTx/>
                <a:buSzTx/>
                <a:buFontTx/>
                <a:buNone/>
                <a:defRPr/>
              </a:pPr>
              <a:r>
                <a:rPr lang="en-US" sz="1600" dirty="0" smtClean="0">
                  <a:effectLst>
                    <a:outerShdw blurRad="38100" dist="38100" dir="2700000" algn="tl">
                      <a:srgbClr val="C0C0C0"/>
                    </a:outerShdw>
                  </a:effectLst>
                  <a:latin typeface="Tahoma" pitchFamily="34" charset="0"/>
                  <a:cs typeface="Tahoma" pitchFamily="34" charset="0"/>
                </a:rPr>
                <a:t>Archival</a:t>
              </a:r>
              <a:br>
                <a:rPr lang="en-US" sz="1600" dirty="0" smtClean="0">
                  <a:effectLst>
                    <a:outerShdw blurRad="38100" dist="38100" dir="2700000" algn="tl">
                      <a:srgbClr val="C0C0C0"/>
                    </a:outerShdw>
                  </a:effectLst>
                  <a:latin typeface="Tahoma" pitchFamily="34" charset="0"/>
                  <a:cs typeface="Tahoma" pitchFamily="34" charset="0"/>
                </a:rPr>
              </a:br>
              <a:r>
                <a:rPr lang="en-US" sz="1600" dirty="0" smtClean="0">
                  <a:effectLst>
                    <a:outerShdw blurRad="38100" dist="38100" dir="2700000" algn="tl">
                      <a:srgbClr val="C0C0C0"/>
                    </a:outerShdw>
                  </a:effectLst>
                  <a:latin typeface="Tahoma" pitchFamily="34" charset="0"/>
                  <a:cs typeface="Tahoma" pitchFamily="34" charset="0"/>
                </a:rPr>
                <a:t>Storage</a:t>
              </a:r>
              <a:endParaRPr lang="en-US" sz="1600" dirty="0">
                <a:effectLst>
                  <a:outerShdw blurRad="38100" dist="38100" dir="2700000" algn="tl">
                    <a:srgbClr val="C0C0C0"/>
                  </a:outerShdw>
                </a:effectLst>
                <a:latin typeface="Tahoma" pitchFamily="34" charset="0"/>
                <a:cs typeface="Tahoma" pitchFamily="34" charset="0"/>
              </a:endParaRPr>
            </a:p>
          </p:txBody>
        </p:sp>
        <p:grpSp>
          <p:nvGrpSpPr>
            <p:cNvPr id="87" name="Group 256"/>
            <p:cNvGrpSpPr>
              <a:grpSpLocks/>
            </p:cNvGrpSpPr>
            <p:nvPr/>
          </p:nvGrpSpPr>
          <p:grpSpPr bwMode="auto">
            <a:xfrm rot="1269725">
              <a:off x="1986368" y="1242391"/>
              <a:ext cx="1241206" cy="594297"/>
              <a:chOff x="2139" y="1167"/>
              <a:chExt cx="670" cy="387"/>
            </a:xfrm>
          </p:grpSpPr>
          <p:sp>
            <p:nvSpPr>
              <p:cNvPr id="92" name="AutoShape 257"/>
              <p:cNvSpPr>
                <a:spLocks noChangeArrowheads="1"/>
              </p:cNvSpPr>
              <p:nvPr/>
            </p:nvSpPr>
            <p:spPr bwMode="auto">
              <a:xfrm>
                <a:off x="2169" y="1167"/>
                <a:ext cx="598" cy="387"/>
              </a:xfrm>
              <a:prstGeom prst="leftRightArrow">
                <a:avLst>
                  <a:gd name="adj1" fmla="val 50000"/>
                  <a:gd name="adj2" fmla="val 22781"/>
                </a:avLst>
              </a:prstGeom>
              <a:solidFill>
                <a:srgbClr val="66FFFF"/>
              </a:solidFill>
              <a:ln w="9525">
                <a:solidFill>
                  <a:schemeClr val="tx1"/>
                </a:solidFill>
                <a:miter lim="800000"/>
                <a:headEnd/>
                <a:tailEnd/>
              </a:ln>
            </p:spPr>
            <p:txBody>
              <a:bodyPr wrap="none" anchor="ctr"/>
              <a:lstStyle/>
              <a:p>
                <a:endParaRPr lang="en-US">
                  <a:latin typeface="Tahoma" pitchFamily="34" charset="0"/>
                  <a:cs typeface="Tahoma" pitchFamily="34" charset="0"/>
                </a:endParaRPr>
              </a:p>
            </p:txBody>
          </p:sp>
          <p:sp>
            <p:nvSpPr>
              <p:cNvPr id="93" name="Text Box 258"/>
              <p:cNvSpPr txBox="1">
                <a:spLocks noChangeArrowheads="1"/>
              </p:cNvSpPr>
              <p:nvPr/>
            </p:nvSpPr>
            <p:spPr bwMode="auto">
              <a:xfrm>
                <a:off x="2139" y="1214"/>
                <a:ext cx="670" cy="220"/>
              </a:xfrm>
              <a:prstGeom prst="rect">
                <a:avLst/>
              </a:prstGeom>
              <a:noFill/>
              <a:ln w="9525">
                <a:noFill/>
                <a:miter lim="800000"/>
                <a:headEnd/>
                <a:tailEnd/>
              </a:ln>
              <a:effectLst/>
            </p:spPr>
            <p:txBody>
              <a:bodyPr wrap="none">
                <a:spAutoFit/>
              </a:bodyPr>
              <a:lstStyle/>
              <a:p>
                <a:pPr algn="ctr">
                  <a:spcBef>
                    <a:spcPct val="0"/>
                  </a:spcBef>
                  <a:buClrTx/>
                  <a:buSzTx/>
                  <a:buFontTx/>
                  <a:buNone/>
                  <a:defRPr/>
                </a:pPr>
                <a:r>
                  <a:rPr lang="en-US" sz="1600" b="1" dirty="0" smtClean="0">
                    <a:effectLst>
                      <a:outerShdw blurRad="38100" dist="38100" dir="2700000" algn="tl">
                        <a:srgbClr val="C0C0C0"/>
                      </a:outerShdw>
                    </a:effectLst>
                    <a:latin typeface="Tahoma" pitchFamily="34" charset="0"/>
                    <a:cs typeface="Tahoma" pitchFamily="34" charset="0"/>
                  </a:rPr>
                  <a:t>Channel</a:t>
                </a:r>
                <a:endParaRPr lang="en-US" sz="1600" b="1" dirty="0">
                  <a:effectLst>
                    <a:outerShdw blurRad="38100" dist="38100" dir="2700000" algn="tl">
                      <a:srgbClr val="C0C0C0"/>
                    </a:outerShdw>
                  </a:effectLst>
                  <a:latin typeface="Tahoma" pitchFamily="34" charset="0"/>
                  <a:cs typeface="Tahoma" pitchFamily="34" charset="0"/>
                </a:endParaRPr>
              </a:p>
            </p:txBody>
          </p:sp>
        </p:grpSp>
        <p:sp>
          <p:nvSpPr>
            <p:cNvPr id="89" name="Text Box 266"/>
            <p:cNvSpPr txBox="1">
              <a:spLocks noChangeArrowheads="1"/>
            </p:cNvSpPr>
            <p:nvPr/>
          </p:nvSpPr>
          <p:spPr bwMode="auto">
            <a:xfrm>
              <a:off x="1143000" y="1853625"/>
              <a:ext cx="1314784" cy="584775"/>
            </a:xfrm>
            <a:prstGeom prst="rect">
              <a:avLst/>
            </a:prstGeom>
            <a:noFill/>
            <a:ln w="9525">
              <a:noFill/>
              <a:miter lim="800000"/>
              <a:headEnd/>
              <a:tailEnd/>
            </a:ln>
            <a:effectLst/>
          </p:spPr>
          <p:txBody>
            <a:bodyPr wrap="none">
              <a:spAutoFit/>
            </a:bodyPr>
            <a:lstStyle/>
            <a:p>
              <a:pPr algn="ctr">
                <a:spcBef>
                  <a:spcPct val="0"/>
                </a:spcBef>
                <a:buClrTx/>
                <a:buSzTx/>
                <a:buFontTx/>
                <a:buNone/>
                <a:defRPr/>
              </a:pPr>
              <a:r>
                <a:rPr lang="en-US" sz="1600" dirty="0" smtClean="0">
                  <a:effectLst>
                    <a:outerShdw blurRad="38100" dist="38100" dir="2700000" algn="tl">
                      <a:srgbClr val="C0C0C0"/>
                    </a:outerShdw>
                  </a:effectLst>
                  <a:latin typeface="Tahoma" pitchFamily="34" charset="0"/>
                  <a:cs typeface="Tahoma" pitchFamily="34" charset="0"/>
                </a:rPr>
                <a:t>Real-Time</a:t>
              </a:r>
              <a:br>
                <a:rPr lang="en-US" sz="1600" dirty="0" smtClean="0">
                  <a:effectLst>
                    <a:outerShdw blurRad="38100" dist="38100" dir="2700000" algn="tl">
                      <a:srgbClr val="C0C0C0"/>
                    </a:outerShdw>
                  </a:effectLst>
                  <a:latin typeface="Tahoma" pitchFamily="34" charset="0"/>
                  <a:cs typeface="Tahoma" pitchFamily="34" charset="0"/>
                </a:rPr>
              </a:br>
              <a:r>
                <a:rPr lang="en-US" sz="1600" dirty="0" smtClean="0">
                  <a:effectLst>
                    <a:outerShdw blurRad="38100" dist="38100" dir="2700000" algn="tl">
                      <a:srgbClr val="C0C0C0"/>
                    </a:outerShdw>
                  </a:effectLst>
                  <a:latin typeface="Tahoma" pitchFamily="34" charset="0"/>
                  <a:cs typeface="Tahoma" pitchFamily="34" charset="0"/>
                </a:rPr>
                <a:t>Components</a:t>
              </a:r>
            </a:p>
          </p:txBody>
        </p:sp>
        <p:sp>
          <p:nvSpPr>
            <p:cNvPr id="104" name="Text Box 232"/>
            <p:cNvSpPr txBox="1">
              <a:spLocks noChangeArrowheads="1"/>
            </p:cNvSpPr>
            <p:nvPr/>
          </p:nvSpPr>
          <p:spPr bwMode="auto">
            <a:xfrm>
              <a:off x="2565329" y="2420612"/>
              <a:ext cx="2328138" cy="707886"/>
            </a:xfrm>
            <a:prstGeom prst="rect">
              <a:avLst/>
            </a:prstGeom>
            <a:noFill/>
            <a:ln w="9525">
              <a:noFill/>
              <a:miter lim="800000"/>
              <a:headEnd/>
              <a:tailEnd/>
            </a:ln>
            <a:effectLst/>
          </p:spPr>
          <p:txBody>
            <a:bodyPr wrap="none">
              <a:spAutoFit/>
            </a:bodyPr>
            <a:lstStyle/>
            <a:p>
              <a:pPr algn="ctr">
                <a:spcBef>
                  <a:spcPct val="0"/>
                </a:spcBef>
                <a:buClrTx/>
                <a:buSzTx/>
                <a:buFontTx/>
                <a:buNone/>
                <a:defRPr/>
              </a:pPr>
              <a:r>
                <a:rPr lang="en-US" sz="2000" dirty="0" err="1" smtClean="0">
                  <a:effectLst>
                    <a:outerShdw blurRad="38100" dist="38100" dir="2700000" algn="tl">
                      <a:srgbClr val="C0C0C0"/>
                    </a:outerShdw>
                  </a:effectLst>
                  <a:latin typeface="Tahoma" pitchFamily="34" charset="0"/>
                  <a:cs typeface="Tahoma" pitchFamily="34" charset="0"/>
                </a:rPr>
                <a:t>SwarmLet</a:t>
              </a:r>
              <a:r>
                <a:rPr lang="en-US" sz="2000" dirty="0" smtClean="0">
                  <a:effectLst>
                    <a:outerShdw blurRad="38100" dist="38100" dir="2700000" algn="tl">
                      <a:srgbClr val="C0C0C0"/>
                    </a:outerShdw>
                  </a:effectLst>
                  <a:latin typeface="Tahoma" pitchFamily="34" charset="0"/>
                  <a:cs typeface="Tahoma" pitchFamily="34" charset="0"/>
                </a:rPr>
                <a:t/>
              </a:r>
              <a:br>
                <a:rPr lang="en-US" sz="2000" dirty="0" smtClean="0">
                  <a:effectLst>
                    <a:outerShdw blurRad="38100" dist="38100" dir="2700000" algn="tl">
                      <a:srgbClr val="C0C0C0"/>
                    </a:outerShdw>
                  </a:effectLst>
                  <a:latin typeface="Tahoma" pitchFamily="34" charset="0"/>
                  <a:cs typeface="Tahoma" pitchFamily="34" charset="0"/>
                </a:rPr>
              </a:br>
              <a:r>
                <a:rPr lang="en-US" sz="2000" dirty="0" smtClean="0">
                  <a:effectLst>
                    <a:outerShdw blurRad="38100" dist="38100" dir="2700000" algn="tl">
                      <a:srgbClr val="C0C0C0"/>
                    </a:outerShdw>
                  </a:effectLst>
                  <a:latin typeface="Tahoma" pitchFamily="34" charset="0"/>
                  <a:cs typeface="Tahoma" pitchFamily="34" charset="0"/>
                </a:rPr>
                <a:t>(“The Application”)</a:t>
              </a:r>
              <a:endParaRPr lang="en-US" sz="2000" dirty="0">
                <a:effectLst>
                  <a:outerShdw blurRad="38100" dist="38100" dir="2700000" algn="tl">
                    <a:srgbClr val="C0C0C0"/>
                  </a:outerShdw>
                </a:effectLst>
                <a:latin typeface="Tahoma" pitchFamily="34" charset="0"/>
                <a:cs typeface="Tahoma" pitchFamily="34" charset="0"/>
              </a:endParaRPr>
            </a:p>
          </p:txBody>
        </p:sp>
        <p:sp>
          <p:nvSpPr>
            <p:cNvPr id="105" name="Text Box 232"/>
            <p:cNvSpPr txBox="1">
              <a:spLocks noChangeArrowheads="1"/>
            </p:cNvSpPr>
            <p:nvPr/>
          </p:nvSpPr>
          <p:spPr bwMode="auto">
            <a:xfrm>
              <a:off x="5081375" y="2286000"/>
              <a:ext cx="1243225" cy="584775"/>
            </a:xfrm>
            <a:prstGeom prst="rect">
              <a:avLst/>
            </a:prstGeom>
            <a:noFill/>
            <a:ln w="9525">
              <a:noFill/>
              <a:miter lim="800000"/>
              <a:headEnd/>
              <a:tailEnd/>
            </a:ln>
            <a:effectLst/>
          </p:spPr>
          <p:txBody>
            <a:bodyPr wrap="none">
              <a:spAutoFit/>
            </a:bodyPr>
            <a:lstStyle/>
            <a:p>
              <a:pPr algn="ctr">
                <a:spcBef>
                  <a:spcPct val="0"/>
                </a:spcBef>
                <a:buClrTx/>
                <a:buSzTx/>
                <a:buFontTx/>
                <a:buNone/>
                <a:defRPr/>
              </a:pPr>
              <a:r>
                <a:rPr lang="en-US" sz="1600" dirty="0" smtClean="0">
                  <a:effectLst>
                    <a:outerShdw blurRad="38100" dist="38100" dir="2700000" algn="tl">
                      <a:srgbClr val="C0C0C0"/>
                    </a:outerShdw>
                  </a:effectLst>
                  <a:latin typeface="Tahoma" pitchFamily="34" charset="0"/>
                  <a:cs typeface="Tahoma" pitchFamily="34" charset="0"/>
                </a:rPr>
                <a:t>Transform</a:t>
              </a:r>
              <a:br>
                <a:rPr lang="en-US" sz="1600" dirty="0" smtClean="0">
                  <a:effectLst>
                    <a:outerShdw blurRad="38100" dist="38100" dir="2700000" algn="tl">
                      <a:srgbClr val="C0C0C0"/>
                    </a:outerShdw>
                  </a:effectLst>
                  <a:latin typeface="Tahoma" pitchFamily="34" charset="0"/>
                  <a:cs typeface="Tahoma" pitchFamily="34" charset="0"/>
                </a:rPr>
              </a:br>
              <a:r>
                <a:rPr lang="en-US" sz="1600" dirty="0" smtClean="0">
                  <a:effectLst>
                    <a:outerShdw blurRad="38100" dist="38100" dir="2700000" algn="tl">
                      <a:srgbClr val="C0C0C0"/>
                    </a:outerShdw>
                  </a:effectLst>
                  <a:latin typeface="Tahoma" pitchFamily="34" charset="0"/>
                  <a:cs typeface="Tahoma" pitchFamily="34" charset="0"/>
                </a:rPr>
                <a:t>and Archive</a:t>
              </a:r>
              <a:endParaRPr lang="en-US" sz="1600" dirty="0">
                <a:effectLst>
                  <a:outerShdw blurRad="38100" dist="38100" dir="2700000" algn="tl">
                    <a:srgbClr val="C0C0C0"/>
                  </a:outerShdw>
                </a:effectLst>
                <a:latin typeface="Tahoma" pitchFamily="34" charset="0"/>
                <a:cs typeface="Tahoma" pitchFamily="34" charset="0"/>
              </a:endParaRPr>
            </a:p>
          </p:txBody>
        </p:sp>
        <p:pic>
          <p:nvPicPr>
            <p:cNvPr id="106" name="Picture 2" descr="C:\Documents and Settings\Administrator\Local Settings\Temporary Internet Files\Content.IE5\H6IRR0SK\MC90043157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9315" y="-152400"/>
              <a:ext cx="1317786" cy="1326571"/>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 descr="C:\Documents and Settings\Administrator\Local Settings\Temporary Internet Files\Content.IE5\H6IRR0SK\MC90043157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1414" y="-54523"/>
              <a:ext cx="1317786" cy="1326571"/>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C:\Documents and Settings\Administrator\Local Settings\Temporary Internet Files\Content.IE5\H6IRR0SK\MC90043157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2400" y="197429"/>
              <a:ext cx="1317786" cy="1326571"/>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 descr="C:\Documents and Settings\Administrator\Local Settings\Temporary Internet Files\Content.IE5\H6IRR0SK\MC90043157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1000" y="502229"/>
              <a:ext cx="1317786" cy="1326571"/>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http://www.gmwebservices.com/images/driv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13231" y="2515210"/>
              <a:ext cx="925969" cy="925969"/>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4" descr="http://www.gmwebservices.com/images/driv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01000" y="2579231"/>
              <a:ext cx="925969" cy="925969"/>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4" descr="http://www.gmwebservices.com/images/driv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5799494" y="3419225"/>
              <a:ext cx="925969" cy="925969"/>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4" descr="http://www.gmwebservices.com/images/driv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5857740" y="3267118"/>
              <a:ext cx="925969" cy="925969"/>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4" descr="http://www.gmwebservices.com/images/driv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5867400" y="3124200"/>
              <a:ext cx="925969" cy="925969"/>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4" descr="http://www.gmwebservices.com/images/driv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77200" y="2655431"/>
              <a:ext cx="925969" cy="925969"/>
            </a:xfrm>
            <a:prstGeom prst="rect">
              <a:avLst/>
            </a:prstGeom>
            <a:noFill/>
            <a:extLst>
              <a:ext uri="{909E8E84-426E-40DD-AFC4-6F175D3DCCD1}">
                <a14:hiddenFill xmlns:a14="http://schemas.microsoft.com/office/drawing/2010/main">
                  <a:solidFill>
                    <a:srgbClr val="FFFFFF"/>
                  </a:solidFill>
                </a14:hiddenFill>
              </a:ext>
            </a:extLst>
          </p:spPr>
        </p:pic>
        <p:grpSp>
          <p:nvGrpSpPr>
            <p:cNvPr id="112" name="Group 111"/>
            <p:cNvGrpSpPr/>
            <p:nvPr/>
          </p:nvGrpSpPr>
          <p:grpSpPr>
            <a:xfrm>
              <a:off x="7129315" y="2509108"/>
              <a:ext cx="922135" cy="615092"/>
              <a:chOff x="7494588" y="2477452"/>
              <a:chExt cx="1268412" cy="706438"/>
            </a:xfrm>
          </p:grpSpPr>
          <p:graphicFrame>
            <p:nvGraphicFramePr>
              <p:cNvPr id="119" name="Object 31"/>
              <p:cNvGraphicFramePr>
                <a:graphicFrameLocks noChangeAspect="1"/>
              </p:cNvGraphicFramePr>
              <p:nvPr>
                <p:extLst/>
              </p:nvPr>
            </p:nvGraphicFramePr>
            <p:xfrm>
              <a:off x="8204189" y="2477452"/>
              <a:ext cx="558811" cy="706438"/>
            </p:xfrm>
            <a:graphic>
              <a:graphicData uri="http://schemas.openxmlformats.org/presentationml/2006/ole">
                <mc:AlternateContent xmlns:mc="http://schemas.openxmlformats.org/markup-compatibility/2006">
                  <mc:Choice xmlns:v="urn:schemas-microsoft-com:vml" Requires="v">
                    <p:oleObj spid="_x0000_s21524" name="Clip" r:id="rId6" imgW="2734920" imgH="3825360" progId="MS_ClipArt_Gallery.2">
                      <p:embed/>
                    </p:oleObj>
                  </mc:Choice>
                  <mc:Fallback>
                    <p:oleObj name="Clip" r:id="rId6" imgW="2734920" imgH="3825360"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04189" y="2477452"/>
                            <a:ext cx="558811" cy="706438"/>
                          </a:xfrm>
                          <a:prstGeom prst="rect">
                            <a:avLst/>
                          </a:prstGeom>
                          <a:noFill/>
                          <a:ln>
                            <a:noFill/>
                          </a:ln>
                          <a:effectLst/>
                          <a:extLst/>
                        </p:spPr>
                      </p:pic>
                    </p:oleObj>
                  </mc:Fallback>
                </mc:AlternateContent>
              </a:graphicData>
            </a:graphic>
          </p:graphicFrame>
          <p:graphicFrame>
            <p:nvGraphicFramePr>
              <p:cNvPr id="120" name="Object 32"/>
              <p:cNvGraphicFramePr>
                <a:graphicFrameLocks noChangeAspect="1"/>
              </p:cNvGraphicFramePr>
              <p:nvPr>
                <p:extLst/>
              </p:nvPr>
            </p:nvGraphicFramePr>
            <p:xfrm>
              <a:off x="7849389" y="2477452"/>
              <a:ext cx="558811" cy="706438"/>
            </p:xfrm>
            <a:graphic>
              <a:graphicData uri="http://schemas.openxmlformats.org/presentationml/2006/ole">
                <mc:AlternateContent xmlns:mc="http://schemas.openxmlformats.org/markup-compatibility/2006">
                  <mc:Choice xmlns:v="urn:schemas-microsoft-com:vml" Requires="v">
                    <p:oleObj spid="_x0000_s21525" name="Clip" r:id="rId8" imgW="2734920" imgH="3825360" progId="MS_ClipArt_Gallery.2">
                      <p:embed/>
                    </p:oleObj>
                  </mc:Choice>
                  <mc:Fallback>
                    <p:oleObj name="Clip" r:id="rId8" imgW="2734920" imgH="3825360"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49389" y="2477452"/>
                            <a:ext cx="558811" cy="706438"/>
                          </a:xfrm>
                          <a:prstGeom prst="rect">
                            <a:avLst/>
                          </a:prstGeom>
                          <a:noFill/>
                          <a:ln>
                            <a:noFill/>
                          </a:ln>
                          <a:effectLst/>
                          <a:extLst/>
                        </p:spPr>
                      </p:pic>
                    </p:oleObj>
                  </mc:Fallback>
                </mc:AlternateContent>
              </a:graphicData>
            </a:graphic>
          </p:graphicFrame>
          <p:graphicFrame>
            <p:nvGraphicFramePr>
              <p:cNvPr id="121" name="Object 33"/>
              <p:cNvGraphicFramePr>
                <a:graphicFrameLocks noChangeAspect="1"/>
              </p:cNvGraphicFramePr>
              <p:nvPr>
                <p:extLst/>
              </p:nvPr>
            </p:nvGraphicFramePr>
            <p:xfrm>
              <a:off x="7494588" y="2477452"/>
              <a:ext cx="558811" cy="706438"/>
            </p:xfrm>
            <a:graphic>
              <a:graphicData uri="http://schemas.openxmlformats.org/presentationml/2006/ole">
                <mc:AlternateContent xmlns:mc="http://schemas.openxmlformats.org/markup-compatibility/2006">
                  <mc:Choice xmlns:v="urn:schemas-microsoft-com:vml" Requires="v">
                    <p:oleObj spid="_x0000_s21526" name="Clip" r:id="rId9" imgW="2734920" imgH="3825360" progId="MS_ClipArt_Gallery.2">
                      <p:embed/>
                    </p:oleObj>
                  </mc:Choice>
                  <mc:Fallback>
                    <p:oleObj name="Clip" r:id="rId9" imgW="2734920" imgH="3825360"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94588" y="2477452"/>
                            <a:ext cx="558811" cy="706438"/>
                          </a:xfrm>
                          <a:prstGeom prst="rect">
                            <a:avLst/>
                          </a:prstGeom>
                          <a:noFill/>
                          <a:ln>
                            <a:noFill/>
                          </a:ln>
                          <a:effectLst/>
                          <a:extLst/>
                        </p:spPr>
                      </p:pic>
                    </p:oleObj>
                  </mc:Fallback>
                </mc:AlternateContent>
              </a:graphicData>
            </a:graphic>
          </p:graphicFrame>
        </p:grpSp>
        <p:graphicFrame>
          <p:nvGraphicFramePr>
            <p:cNvPr id="113" name="Object 112"/>
            <p:cNvGraphicFramePr>
              <a:graphicFrameLocks noChangeAspect="1"/>
            </p:cNvGraphicFramePr>
            <p:nvPr>
              <p:extLst/>
            </p:nvPr>
          </p:nvGraphicFramePr>
          <p:xfrm>
            <a:off x="8491127" y="3657998"/>
            <a:ext cx="406400" cy="614362"/>
          </p:xfrm>
          <a:graphic>
            <a:graphicData uri="http://schemas.openxmlformats.org/presentationml/2006/ole">
              <mc:AlternateContent xmlns:mc="http://schemas.openxmlformats.org/markup-compatibility/2006">
                <mc:Choice xmlns:v="urn:schemas-microsoft-com:vml" Requires="v">
                  <p:oleObj spid="_x0000_s21527" name="Clip" r:id="rId10" imgW="2735263" imgH="3825875" progId="MS_ClipArt_Gallery.2">
                    <p:embed/>
                  </p:oleObj>
                </mc:Choice>
                <mc:Fallback>
                  <p:oleObj name="Clip" r:id="rId10" imgW="2735263" imgH="3825875" progId="MS_ClipArt_Gallery.2">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91127" y="3657998"/>
                          <a:ext cx="406400"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2" name="Object 121"/>
            <p:cNvGraphicFramePr>
              <a:graphicFrameLocks noChangeAspect="1"/>
            </p:cNvGraphicFramePr>
            <p:nvPr>
              <p:extLst/>
            </p:nvPr>
          </p:nvGraphicFramePr>
          <p:xfrm>
            <a:off x="8233953" y="3657998"/>
            <a:ext cx="404811" cy="614362"/>
          </p:xfrm>
          <a:graphic>
            <a:graphicData uri="http://schemas.openxmlformats.org/presentationml/2006/ole">
              <mc:AlternateContent xmlns:mc="http://schemas.openxmlformats.org/markup-compatibility/2006">
                <mc:Choice xmlns:v="urn:schemas-microsoft-com:vml" Requires="v">
                  <p:oleObj spid="_x0000_s21528" name="Clip" r:id="rId12" imgW="2735263" imgH="3825875" progId="MS_ClipArt_Gallery.2">
                    <p:embed/>
                  </p:oleObj>
                </mc:Choice>
                <mc:Fallback>
                  <p:oleObj name="Clip" r:id="rId12" imgW="2735263" imgH="3825875" progId="MS_ClipArt_Gallery.2">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33953" y="3657998"/>
                          <a:ext cx="404811"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3" name="Object 122"/>
            <p:cNvGraphicFramePr>
              <a:graphicFrameLocks noChangeAspect="1"/>
            </p:cNvGraphicFramePr>
            <p:nvPr>
              <p:extLst/>
            </p:nvPr>
          </p:nvGraphicFramePr>
          <p:xfrm>
            <a:off x="7975189" y="3657997"/>
            <a:ext cx="406400" cy="614362"/>
          </p:xfrm>
          <a:graphic>
            <a:graphicData uri="http://schemas.openxmlformats.org/presentationml/2006/ole">
              <mc:AlternateContent xmlns:mc="http://schemas.openxmlformats.org/markup-compatibility/2006">
                <mc:Choice xmlns:v="urn:schemas-microsoft-com:vml" Requires="v">
                  <p:oleObj spid="_x0000_s21529" name="Clip" r:id="rId13" imgW="2735263" imgH="3825875" progId="MS_ClipArt_Gallery.2">
                    <p:embed/>
                  </p:oleObj>
                </mc:Choice>
                <mc:Fallback>
                  <p:oleObj name="Clip" r:id="rId13" imgW="2735263" imgH="3825875" progId="MS_ClipArt_Gallery.2">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75189" y="3657997"/>
                          <a:ext cx="406400"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7420" name="Picture 12" descr="C:\Users\kubitron\AppData\Local\Microsoft\Windows\Temporary Internet Files\Content.IE5\OEBS54K1\MC900441331[1].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6393" y="792726"/>
              <a:ext cx="1691572" cy="1691572"/>
            </a:xfrm>
            <a:prstGeom prst="rect">
              <a:avLst/>
            </a:prstGeom>
            <a:noFill/>
            <a:extLst>
              <a:ext uri="{909E8E84-426E-40DD-AFC4-6F175D3DCCD1}">
                <a14:hiddenFill xmlns:a14="http://schemas.microsoft.com/office/drawing/2010/main">
                  <a:solidFill>
                    <a:srgbClr val="FFFFFF"/>
                  </a:solidFill>
                </a14:hiddenFill>
              </a:ext>
            </a:extLst>
          </p:spPr>
        </p:pic>
        <p:grpSp>
          <p:nvGrpSpPr>
            <p:cNvPr id="128" name="Group 223"/>
            <p:cNvGrpSpPr>
              <a:grpSpLocks/>
            </p:cNvGrpSpPr>
            <p:nvPr/>
          </p:nvGrpSpPr>
          <p:grpSpPr bwMode="auto">
            <a:xfrm>
              <a:off x="5454558" y="1539978"/>
              <a:ext cx="641442" cy="669822"/>
              <a:chOff x="2721" y="977"/>
              <a:chExt cx="420" cy="436"/>
            </a:xfrm>
          </p:grpSpPr>
          <p:sp>
            <p:nvSpPr>
              <p:cNvPr id="129" name="AutoShape 224"/>
              <p:cNvSpPr>
                <a:spLocks noChangeArrowheads="1"/>
              </p:cNvSpPr>
              <p:nvPr/>
            </p:nvSpPr>
            <p:spPr bwMode="auto">
              <a:xfrm>
                <a:off x="2721" y="977"/>
                <a:ext cx="420" cy="436"/>
              </a:xfrm>
              <a:prstGeom prst="roundRect">
                <a:avLst>
                  <a:gd name="adj" fmla="val 16667"/>
                </a:avLst>
              </a:prstGeom>
              <a:solidFill>
                <a:srgbClr val="66FFFF"/>
              </a:solidFill>
              <a:ln w="57150">
                <a:solidFill>
                  <a:schemeClr val="tx1"/>
                </a:solidFill>
                <a:round/>
                <a:headEnd/>
                <a:tailEnd/>
              </a:ln>
            </p:spPr>
            <p:txBody>
              <a:bodyPr wrap="none" anchor="ctr"/>
              <a:lstStyle/>
              <a:p>
                <a:endParaRPr lang="en-US">
                  <a:latin typeface="Tahoma" pitchFamily="34" charset="0"/>
                  <a:cs typeface="Tahoma" pitchFamily="34" charset="0"/>
                </a:endParaRPr>
              </a:p>
            </p:txBody>
          </p:sp>
          <p:sp>
            <p:nvSpPr>
              <p:cNvPr id="130" name="Oval 225"/>
              <p:cNvSpPr>
                <a:spLocks noChangeArrowheads="1"/>
              </p:cNvSpPr>
              <p:nvPr/>
            </p:nvSpPr>
            <p:spPr bwMode="auto">
              <a:xfrm>
                <a:off x="2773" y="1023"/>
                <a:ext cx="143" cy="152"/>
              </a:xfrm>
              <a:prstGeom prst="ellipse">
                <a:avLst/>
              </a:prstGeom>
              <a:solidFill>
                <a:srgbClr val="144AAE"/>
              </a:solidFill>
              <a:ln w="9525">
                <a:solidFill>
                  <a:schemeClr val="tx1"/>
                </a:solidFill>
                <a:round/>
                <a:headEnd/>
                <a:tailEnd/>
              </a:ln>
            </p:spPr>
            <p:txBody>
              <a:bodyPr wrap="none" anchor="ctr"/>
              <a:lstStyle/>
              <a:p>
                <a:endParaRPr lang="en-US">
                  <a:latin typeface="Tahoma" pitchFamily="34" charset="0"/>
                  <a:cs typeface="Tahoma" pitchFamily="34" charset="0"/>
                </a:endParaRPr>
              </a:p>
            </p:txBody>
          </p:sp>
          <p:sp>
            <p:nvSpPr>
              <p:cNvPr id="131" name="Oval 226"/>
              <p:cNvSpPr>
                <a:spLocks noChangeArrowheads="1"/>
              </p:cNvSpPr>
              <p:nvPr/>
            </p:nvSpPr>
            <p:spPr bwMode="auto">
              <a:xfrm>
                <a:off x="2951" y="1023"/>
                <a:ext cx="143" cy="152"/>
              </a:xfrm>
              <a:prstGeom prst="ellipse">
                <a:avLst/>
              </a:prstGeom>
              <a:solidFill>
                <a:srgbClr val="144AAE"/>
              </a:solidFill>
              <a:ln w="9525">
                <a:solidFill>
                  <a:schemeClr val="tx1"/>
                </a:solidFill>
                <a:round/>
                <a:headEnd/>
                <a:tailEnd/>
              </a:ln>
            </p:spPr>
            <p:txBody>
              <a:bodyPr wrap="none" anchor="ctr"/>
              <a:lstStyle/>
              <a:p>
                <a:endParaRPr lang="en-US">
                  <a:latin typeface="Tahoma" pitchFamily="34" charset="0"/>
                  <a:cs typeface="Tahoma" pitchFamily="34" charset="0"/>
                </a:endParaRPr>
              </a:p>
            </p:txBody>
          </p:sp>
          <p:sp>
            <p:nvSpPr>
              <p:cNvPr id="132" name="Oval 227"/>
              <p:cNvSpPr>
                <a:spLocks noChangeArrowheads="1"/>
              </p:cNvSpPr>
              <p:nvPr/>
            </p:nvSpPr>
            <p:spPr bwMode="auto">
              <a:xfrm>
                <a:off x="2773" y="1213"/>
                <a:ext cx="143" cy="152"/>
              </a:xfrm>
              <a:prstGeom prst="ellipse">
                <a:avLst/>
              </a:prstGeom>
              <a:solidFill>
                <a:srgbClr val="144AAE"/>
              </a:solidFill>
              <a:ln w="9525">
                <a:solidFill>
                  <a:schemeClr val="tx1"/>
                </a:solidFill>
                <a:round/>
                <a:headEnd/>
                <a:tailEnd/>
              </a:ln>
            </p:spPr>
            <p:txBody>
              <a:bodyPr wrap="none" anchor="ctr"/>
              <a:lstStyle/>
              <a:p>
                <a:endParaRPr lang="en-US">
                  <a:latin typeface="Tahoma" pitchFamily="34" charset="0"/>
                  <a:cs typeface="Tahoma" pitchFamily="34" charset="0"/>
                </a:endParaRPr>
              </a:p>
            </p:txBody>
          </p:sp>
          <p:sp>
            <p:nvSpPr>
              <p:cNvPr id="133" name="Oval 228"/>
              <p:cNvSpPr>
                <a:spLocks noChangeArrowheads="1"/>
              </p:cNvSpPr>
              <p:nvPr/>
            </p:nvSpPr>
            <p:spPr bwMode="auto">
              <a:xfrm>
                <a:off x="2951" y="1213"/>
                <a:ext cx="143" cy="152"/>
              </a:xfrm>
              <a:prstGeom prst="ellipse">
                <a:avLst/>
              </a:prstGeom>
              <a:solidFill>
                <a:srgbClr val="144AAE"/>
              </a:solidFill>
              <a:ln w="9525">
                <a:solidFill>
                  <a:schemeClr val="tx1"/>
                </a:solidFill>
                <a:round/>
                <a:headEnd/>
                <a:tailEnd/>
              </a:ln>
            </p:spPr>
            <p:txBody>
              <a:bodyPr wrap="none" anchor="ctr"/>
              <a:lstStyle/>
              <a:p>
                <a:endParaRPr lang="en-US">
                  <a:latin typeface="Tahoma" pitchFamily="34" charset="0"/>
                  <a:cs typeface="Tahoma" pitchFamily="34" charset="0"/>
                </a:endParaRPr>
              </a:p>
            </p:txBody>
          </p:sp>
        </p:grpSp>
        <p:grpSp>
          <p:nvGrpSpPr>
            <p:cNvPr id="134" name="Group 223"/>
            <p:cNvGrpSpPr>
              <a:grpSpLocks/>
            </p:cNvGrpSpPr>
            <p:nvPr/>
          </p:nvGrpSpPr>
          <p:grpSpPr bwMode="auto">
            <a:xfrm>
              <a:off x="1295400" y="1063536"/>
              <a:ext cx="641442" cy="669822"/>
              <a:chOff x="2721" y="977"/>
              <a:chExt cx="420" cy="436"/>
            </a:xfrm>
          </p:grpSpPr>
          <p:sp>
            <p:nvSpPr>
              <p:cNvPr id="135" name="AutoShape 224"/>
              <p:cNvSpPr>
                <a:spLocks noChangeArrowheads="1"/>
              </p:cNvSpPr>
              <p:nvPr/>
            </p:nvSpPr>
            <p:spPr bwMode="auto">
              <a:xfrm>
                <a:off x="2721" y="977"/>
                <a:ext cx="420" cy="436"/>
              </a:xfrm>
              <a:prstGeom prst="roundRect">
                <a:avLst>
                  <a:gd name="adj" fmla="val 16667"/>
                </a:avLst>
              </a:prstGeom>
              <a:solidFill>
                <a:srgbClr val="66FFFF"/>
              </a:solidFill>
              <a:ln w="57150">
                <a:solidFill>
                  <a:schemeClr val="tx1"/>
                </a:solidFill>
                <a:round/>
                <a:headEnd/>
                <a:tailEnd/>
              </a:ln>
            </p:spPr>
            <p:txBody>
              <a:bodyPr wrap="none" anchor="ctr"/>
              <a:lstStyle/>
              <a:p>
                <a:endParaRPr lang="en-US">
                  <a:latin typeface="Tahoma" pitchFamily="34" charset="0"/>
                  <a:cs typeface="Tahoma" pitchFamily="34" charset="0"/>
                </a:endParaRPr>
              </a:p>
            </p:txBody>
          </p:sp>
          <p:sp>
            <p:nvSpPr>
              <p:cNvPr id="136" name="Oval 225"/>
              <p:cNvSpPr>
                <a:spLocks noChangeArrowheads="1"/>
              </p:cNvSpPr>
              <p:nvPr/>
            </p:nvSpPr>
            <p:spPr bwMode="auto">
              <a:xfrm>
                <a:off x="2773" y="1023"/>
                <a:ext cx="143" cy="152"/>
              </a:xfrm>
              <a:prstGeom prst="ellipse">
                <a:avLst/>
              </a:prstGeom>
              <a:solidFill>
                <a:srgbClr val="144AAE"/>
              </a:solidFill>
              <a:ln w="9525">
                <a:solidFill>
                  <a:schemeClr val="tx1"/>
                </a:solidFill>
                <a:round/>
                <a:headEnd/>
                <a:tailEnd/>
              </a:ln>
            </p:spPr>
            <p:txBody>
              <a:bodyPr wrap="none" anchor="ctr"/>
              <a:lstStyle/>
              <a:p>
                <a:endParaRPr lang="en-US">
                  <a:latin typeface="Tahoma" pitchFamily="34" charset="0"/>
                  <a:cs typeface="Tahoma" pitchFamily="34" charset="0"/>
                </a:endParaRPr>
              </a:p>
            </p:txBody>
          </p:sp>
          <p:sp>
            <p:nvSpPr>
              <p:cNvPr id="137" name="Oval 226"/>
              <p:cNvSpPr>
                <a:spLocks noChangeArrowheads="1"/>
              </p:cNvSpPr>
              <p:nvPr/>
            </p:nvSpPr>
            <p:spPr bwMode="auto">
              <a:xfrm>
                <a:off x="2951" y="1023"/>
                <a:ext cx="143" cy="152"/>
              </a:xfrm>
              <a:prstGeom prst="ellipse">
                <a:avLst/>
              </a:prstGeom>
              <a:solidFill>
                <a:srgbClr val="144AAE"/>
              </a:solidFill>
              <a:ln w="9525">
                <a:solidFill>
                  <a:schemeClr val="tx1"/>
                </a:solidFill>
                <a:round/>
                <a:headEnd/>
                <a:tailEnd/>
              </a:ln>
            </p:spPr>
            <p:txBody>
              <a:bodyPr wrap="none" anchor="ctr"/>
              <a:lstStyle/>
              <a:p>
                <a:endParaRPr lang="en-US">
                  <a:latin typeface="Tahoma" pitchFamily="34" charset="0"/>
                  <a:cs typeface="Tahoma" pitchFamily="34" charset="0"/>
                </a:endParaRPr>
              </a:p>
            </p:txBody>
          </p:sp>
          <p:sp>
            <p:nvSpPr>
              <p:cNvPr id="138" name="Oval 227"/>
              <p:cNvSpPr>
                <a:spLocks noChangeArrowheads="1"/>
              </p:cNvSpPr>
              <p:nvPr/>
            </p:nvSpPr>
            <p:spPr bwMode="auto">
              <a:xfrm>
                <a:off x="2773" y="1213"/>
                <a:ext cx="143" cy="152"/>
              </a:xfrm>
              <a:prstGeom prst="ellipse">
                <a:avLst/>
              </a:prstGeom>
              <a:solidFill>
                <a:srgbClr val="144AAE"/>
              </a:solidFill>
              <a:ln w="9525">
                <a:solidFill>
                  <a:schemeClr val="tx1"/>
                </a:solidFill>
                <a:round/>
                <a:headEnd/>
                <a:tailEnd/>
              </a:ln>
            </p:spPr>
            <p:txBody>
              <a:bodyPr wrap="none" anchor="ctr"/>
              <a:lstStyle/>
              <a:p>
                <a:endParaRPr lang="en-US">
                  <a:latin typeface="Tahoma" pitchFamily="34" charset="0"/>
                  <a:cs typeface="Tahoma" pitchFamily="34" charset="0"/>
                </a:endParaRPr>
              </a:p>
            </p:txBody>
          </p:sp>
          <p:sp>
            <p:nvSpPr>
              <p:cNvPr id="139" name="Oval 228"/>
              <p:cNvSpPr>
                <a:spLocks noChangeArrowheads="1"/>
              </p:cNvSpPr>
              <p:nvPr/>
            </p:nvSpPr>
            <p:spPr bwMode="auto">
              <a:xfrm>
                <a:off x="2951" y="1213"/>
                <a:ext cx="143" cy="152"/>
              </a:xfrm>
              <a:prstGeom prst="ellipse">
                <a:avLst/>
              </a:prstGeom>
              <a:solidFill>
                <a:srgbClr val="144AAE"/>
              </a:solidFill>
              <a:ln w="9525">
                <a:solidFill>
                  <a:schemeClr val="tx1"/>
                </a:solidFill>
                <a:round/>
                <a:headEnd/>
                <a:tailEnd/>
              </a:ln>
            </p:spPr>
            <p:txBody>
              <a:bodyPr wrap="none" anchor="ctr"/>
              <a:lstStyle/>
              <a:p>
                <a:endParaRPr lang="en-US">
                  <a:latin typeface="Tahoma" pitchFamily="34" charset="0"/>
                  <a:cs typeface="Tahoma" pitchFamily="34" charset="0"/>
                </a:endParaRPr>
              </a:p>
            </p:txBody>
          </p:sp>
        </p:grpSp>
        <p:pic>
          <p:nvPicPr>
            <p:cNvPr id="17421" name="Picture 13" descr="C:\Users\kubitron\AppData\Local\Microsoft\Windows\Temporary Internet Files\Content.IE5\KQ925AGM\MC900432577[1].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7736" y="2438400"/>
              <a:ext cx="1374864" cy="1374864"/>
            </a:xfrm>
            <a:prstGeom prst="rect">
              <a:avLst/>
            </a:prstGeom>
            <a:noFill/>
            <a:extLst>
              <a:ext uri="{909E8E84-426E-40DD-AFC4-6F175D3DCCD1}">
                <a14:hiddenFill xmlns:a14="http://schemas.microsoft.com/office/drawing/2010/main">
                  <a:solidFill>
                    <a:srgbClr val="FFFFFF"/>
                  </a:solidFill>
                </a14:hiddenFill>
              </a:ext>
            </a:extLst>
          </p:spPr>
        </p:pic>
        <p:grpSp>
          <p:nvGrpSpPr>
            <p:cNvPr id="141" name="Group 223"/>
            <p:cNvGrpSpPr>
              <a:grpSpLocks/>
            </p:cNvGrpSpPr>
            <p:nvPr/>
          </p:nvGrpSpPr>
          <p:grpSpPr bwMode="auto">
            <a:xfrm>
              <a:off x="1570766" y="2858514"/>
              <a:ext cx="641442" cy="669822"/>
              <a:chOff x="2721" y="977"/>
              <a:chExt cx="420" cy="436"/>
            </a:xfrm>
          </p:grpSpPr>
          <p:sp>
            <p:nvSpPr>
              <p:cNvPr id="142" name="AutoShape 224"/>
              <p:cNvSpPr>
                <a:spLocks noChangeArrowheads="1"/>
              </p:cNvSpPr>
              <p:nvPr/>
            </p:nvSpPr>
            <p:spPr bwMode="auto">
              <a:xfrm>
                <a:off x="2721" y="977"/>
                <a:ext cx="420" cy="436"/>
              </a:xfrm>
              <a:prstGeom prst="roundRect">
                <a:avLst>
                  <a:gd name="adj" fmla="val 16667"/>
                </a:avLst>
              </a:prstGeom>
              <a:solidFill>
                <a:srgbClr val="66FFFF"/>
              </a:solidFill>
              <a:ln w="57150">
                <a:solidFill>
                  <a:schemeClr val="tx1"/>
                </a:solidFill>
                <a:round/>
                <a:headEnd/>
                <a:tailEnd/>
              </a:ln>
            </p:spPr>
            <p:txBody>
              <a:bodyPr wrap="none" anchor="ctr"/>
              <a:lstStyle/>
              <a:p>
                <a:endParaRPr lang="en-US">
                  <a:latin typeface="Tahoma" pitchFamily="34" charset="0"/>
                  <a:cs typeface="Tahoma" pitchFamily="34" charset="0"/>
                </a:endParaRPr>
              </a:p>
            </p:txBody>
          </p:sp>
          <p:sp>
            <p:nvSpPr>
              <p:cNvPr id="143" name="Oval 225"/>
              <p:cNvSpPr>
                <a:spLocks noChangeArrowheads="1"/>
              </p:cNvSpPr>
              <p:nvPr/>
            </p:nvSpPr>
            <p:spPr bwMode="auto">
              <a:xfrm>
                <a:off x="2773" y="1023"/>
                <a:ext cx="143" cy="152"/>
              </a:xfrm>
              <a:prstGeom prst="ellipse">
                <a:avLst/>
              </a:prstGeom>
              <a:solidFill>
                <a:srgbClr val="144AAE"/>
              </a:solidFill>
              <a:ln w="9525">
                <a:solidFill>
                  <a:schemeClr val="tx1"/>
                </a:solidFill>
                <a:round/>
                <a:headEnd/>
                <a:tailEnd/>
              </a:ln>
            </p:spPr>
            <p:txBody>
              <a:bodyPr wrap="none" anchor="ctr"/>
              <a:lstStyle/>
              <a:p>
                <a:endParaRPr lang="en-US">
                  <a:latin typeface="Tahoma" pitchFamily="34" charset="0"/>
                  <a:cs typeface="Tahoma" pitchFamily="34" charset="0"/>
                </a:endParaRPr>
              </a:p>
            </p:txBody>
          </p:sp>
          <p:sp>
            <p:nvSpPr>
              <p:cNvPr id="144" name="Oval 226"/>
              <p:cNvSpPr>
                <a:spLocks noChangeArrowheads="1"/>
              </p:cNvSpPr>
              <p:nvPr/>
            </p:nvSpPr>
            <p:spPr bwMode="auto">
              <a:xfrm>
                <a:off x="2951" y="1023"/>
                <a:ext cx="143" cy="152"/>
              </a:xfrm>
              <a:prstGeom prst="ellipse">
                <a:avLst/>
              </a:prstGeom>
              <a:solidFill>
                <a:srgbClr val="144AAE"/>
              </a:solidFill>
              <a:ln w="9525">
                <a:solidFill>
                  <a:schemeClr val="tx1"/>
                </a:solidFill>
                <a:round/>
                <a:headEnd/>
                <a:tailEnd/>
              </a:ln>
            </p:spPr>
            <p:txBody>
              <a:bodyPr wrap="none" anchor="ctr"/>
              <a:lstStyle/>
              <a:p>
                <a:endParaRPr lang="en-US">
                  <a:latin typeface="Tahoma" pitchFamily="34" charset="0"/>
                  <a:cs typeface="Tahoma" pitchFamily="34" charset="0"/>
                </a:endParaRPr>
              </a:p>
            </p:txBody>
          </p:sp>
          <p:sp>
            <p:nvSpPr>
              <p:cNvPr id="145" name="Oval 227"/>
              <p:cNvSpPr>
                <a:spLocks noChangeArrowheads="1"/>
              </p:cNvSpPr>
              <p:nvPr/>
            </p:nvSpPr>
            <p:spPr bwMode="auto">
              <a:xfrm>
                <a:off x="2773" y="1213"/>
                <a:ext cx="143" cy="152"/>
              </a:xfrm>
              <a:prstGeom prst="ellipse">
                <a:avLst/>
              </a:prstGeom>
              <a:solidFill>
                <a:srgbClr val="144AAE"/>
              </a:solidFill>
              <a:ln w="9525">
                <a:solidFill>
                  <a:schemeClr val="tx1"/>
                </a:solidFill>
                <a:round/>
                <a:headEnd/>
                <a:tailEnd/>
              </a:ln>
            </p:spPr>
            <p:txBody>
              <a:bodyPr wrap="none" anchor="ctr"/>
              <a:lstStyle/>
              <a:p>
                <a:endParaRPr lang="en-US">
                  <a:latin typeface="Tahoma" pitchFamily="34" charset="0"/>
                  <a:cs typeface="Tahoma" pitchFamily="34" charset="0"/>
                </a:endParaRPr>
              </a:p>
            </p:txBody>
          </p:sp>
          <p:sp>
            <p:nvSpPr>
              <p:cNvPr id="146" name="Oval 228"/>
              <p:cNvSpPr>
                <a:spLocks noChangeArrowheads="1"/>
              </p:cNvSpPr>
              <p:nvPr/>
            </p:nvSpPr>
            <p:spPr bwMode="auto">
              <a:xfrm>
                <a:off x="2951" y="1213"/>
                <a:ext cx="143" cy="152"/>
              </a:xfrm>
              <a:prstGeom prst="ellipse">
                <a:avLst/>
              </a:prstGeom>
              <a:solidFill>
                <a:srgbClr val="144AAE"/>
              </a:solidFill>
              <a:ln w="9525">
                <a:solidFill>
                  <a:schemeClr val="tx1"/>
                </a:solidFill>
                <a:round/>
                <a:headEnd/>
                <a:tailEnd/>
              </a:ln>
            </p:spPr>
            <p:txBody>
              <a:bodyPr wrap="none" anchor="ctr"/>
              <a:lstStyle/>
              <a:p>
                <a:endParaRPr lang="en-US">
                  <a:latin typeface="Tahoma" pitchFamily="34" charset="0"/>
                  <a:cs typeface="Tahoma" pitchFamily="34" charset="0"/>
                </a:endParaRPr>
              </a:p>
            </p:txBody>
          </p:sp>
        </p:grpSp>
        <p:grpSp>
          <p:nvGrpSpPr>
            <p:cNvPr id="148" name="Group 256"/>
            <p:cNvGrpSpPr>
              <a:grpSpLocks/>
            </p:cNvGrpSpPr>
            <p:nvPr/>
          </p:nvGrpSpPr>
          <p:grpSpPr bwMode="auto">
            <a:xfrm>
              <a:off x="4238291" y="1444320"/>
              <a:ext cx="1242052" cy="594297"/>
              <a:chOff x="2121" y="1181"/>
              <a:chExt cx="670" cy="387"/>
            </a:xfrm>
          </p:grpSpPr>
          <p:sp>
            <p:nvSpPr>
              <p:cNvPr id="149" name="AutoShape 257"/>
              <p:cNvSpPr>
                <a:spLocks noChangeArrowheads="1"/>
              </p:cNvSpPr>
              <p:nvPr/>
            </p:nvSpPr>
            <p:spPr bwMode="auto">
              <a:xfrm>
                <a:off x="2157" y="1181"/>
                <a:ext cx="598" cy="387"/>
              </a:xfrm>
              <a:prstGeom prst="leftRightArrow">
                <a:avLst>
                  <a:gd name="adj1" fmla="val 50000"/>
                  <a:gd name="adj2" fmla="val 22781"/>
                </a:avLst>
              </a:prstGeom>
              <a:solidFill>
                <a:srgbClr val="66FFFF"/>
              </a:solidFill>
              <a:ln w="9525">
                <a:solidFill>
                  <a:schemeClr val="tx1"/>
                </a:solidFill>
                <a:miter lim="800000"/>
                <a:headEnd/>
                <a:tailEnd/>
              </a:ln>
            </p:spPr>
            <p:txBody>
              <a:bodyPr wrap="none" anchor="ctr"/>
              <a:lstStyle/>
              <a:p>
                <a:endParaRPr lang="en-US">
                  <a:latin typeface="Tahoma" pitchFamily="34" charset="0"/>
                  <a:cs typeface="Tahoma" pitchFamily="34" charset="0"/>
                </a:endParaRPr>
              </a:p>
            </p:txBody>
          </p:sp>
          <p:sp>
            <p:nvSpPr>
              <p:cNvPr id="150" name="Text Box 258"/>
              <p:cNvSpPr txBox="1">
                <a:spLocks noChangeArrowheads="1"/>
              </p:cNvSpPr>
              <p:nvPr/>
            </p:nvSpPr>
            <p:spPr bwMode="auto">
              <a:xfrm>
                <a:off x="2121" y="1250"/>
                <a:ext cx="670" cy="220"/>
              </a:xfrm>
              <a:prstGeom prst="rect">
                <a:avLst/>
              </a:prstGeom>
              <a:noFill/>
              <a:ln w="9525">
                <a:noFill/>
                <a:miter lim="800000"/>
                <a:headEnd/>
                <a:tailEnd/>
              </a:ln>
              <a:effectLst/>
            </p:spPr>
            <p:txBody>
              <a:bodyPr wrap="none">
                <a:spAutoFit/>
              </a:bodyPr>
              <a:lstStyle/>
              <a:p>
                <a:pPr algn="ctr">
                  <a:spcBef>
                    <a:spcPct val="0"/>
                  </a:spcBef>
                  <a:buClrTx/>
                  <a:buSzTx/>
                  <a:buFontTx/>
                  <a:buNone/>
                  <a:defRPr/>
                </a:pPr>
                <a:r>
                  <a:rPr lang="en-US" sz="1600" b="1" dirty="0" smtClean="0">
                    <a:effectLst>
                      <a:outerShdw blurRad="38100" dist="38100" dir="2700000" algn="tl">
                        <a:srgbClr val="C0C0C0"/>
                      </a:outerShdw>
                    </a:effectLst>
                    <a:latin typeface="Tahoma" pitchFamily="34" charset="0"/>
                    <a:cs typeface="Tahoma" pitchFamily="34" charset="0"/>
                  </a:rPr>
                  <a:t>Channel</a:t>
                </a:r>
                <a:endParaRPr lang="en-US" sz="1600" b="1" dirty="0">
                  <a:effectLst>
                    <a:outerShdw blurRad="38100" dist="38100" dir="2700000" algn="tl">
                      <a:srgbClr val="C0C0C0"/>
                    </a:outerShdw>
                  </a:effectLst>
                  <a:latin typeface="Tahoma" pitchFamily="34" charset="0"/>
                  <a:cs typeface="Tahoma" pitchFamily="34" charset="0"/>
                </a:endParaRPr>
              </a:p>
            </p:txBody>
          </p:sp>
        </p:grpSp>
        <p:grpSp>
          <p:nvGrpSpPr>
            <p:cNvPr id="151" name="Group 256"/>
            <p:cNvGrpSpPr>
              <a:grpSpLocks/>
            </p:cNvGrpSpPr>
            <p:nvPr/>
          </p:nvGrpSpPr>
          <p:grpSpPr bwMode="auto">
            <a:xfrm rot="19956492">
              <a:off x="6034255" y="1206066"/>
              <a:ext cx="1023439" cy="594297"/>
              <a:chOff x="2115" y="1181"/>
              <a:chExt cx="670" cy="387"/>
            </a:xfrm>
          </p:grpSpPr>
          <p:sp>
            <p:nvSpPr>
              <p:cNvPr id="152" name="AutoShape 257"/>
              <p:cNvSpPr>
                <a:spLocks noChangeArrowheads="1"/>
              </p:cNvSpPr>
              <p:nvPr/>
            </p:nvSpPr>
            <p:spPr bwMode="auto">
              <a:xfrm>
                <a:off x="2157" y="1181"/>
                <a:ext cx="598" cy="387"/>
              </a:xfrm>
              <a:prstGeom prst="leftRightArrow">
                <a:avLst>
                  <a:gd name="adj1" fmla="val 50000"/>
                  <a:gd name="adj2" fmla="val 22781"/>
                </a:avLst>
              </a:prstGeom>
              <a:solidFill>
                <a:srgbClr val="66FFFF"/>
              </a:solidFill>
              <a:ln w="9525">
                <a:solidFill>
                  <a:schemeClr val="tx1"/>
                </a:solidFill>
                <a:miter lim="800000"/>
                <a:headEnd/>
                <a:tailEnd/>
              </a:ln>
            </p:spPr>
            <p:txBody>
              <a:bodyPr wrap="none" anchor="ctr"/>
              <a:lstStyle/>
              <a:p>
                <a:endParaRPr lang="en-US">
                  <a:latin typeface="Tahoma" pitchFamily="34" charset="0"/>
                  <a:cs typeface="Tahoma" pitchFamily="34" charset="0"/>
                </a:endParaRPr>
              </a:p>
            </p:txBody>
          </p:sp>
          <p:sp>
            <p:nvSpPr>
              <p:cNvPr id="153" name="Text Box 258"/>
              <p:cNvSpPr txBox="1">
                <a:spLocks noChangeArrowheads="1"/>
              </p:cNvSpPr>
              <p:nvPr/>
            </p:nvSpPr>
            <p:spPr bwMode="auto">
              <a:xfrm>
                <a:off x="2115" y="1212"/>
                <a:ext cx="670" cy="220"/>
              </a:xfrm>
              <a:prstGeom prst="rect">
                <a:avLst/>
              </a:prstGeom>
              <a:noFill/>
              <a:ln w="9525">
                <a:noFill/>
                <a:miter lim="800000"/>
                <a:headEnd/>
                <a:tailEnd/>
              </a:ln>
              <a:effectLst/>
            </p:spPr>
            <p:txBody>
              <a:bodyPr wrap="none">
                <a:spAutoFit/>
              </a:bodyPr>
              <a:lstStyle/>
              <a:p>
                <a:pPr algn="ctr">
                  <a:spcBef>
                    <a:spcPct val="0"/>
                  </a:spcBef>
                  <a:buClrTx/>
                  <a:buSzTx/>
                  <a:buFontTx/>
                  <a:buNone/>
                  <a:defRPr/>
                </a:pPr>
                <a:r>
                  <a:rPr lang="en-US" sz="1600" b="1" dirty="0" smtClean="0">
                    <a:effectLst>
                      <a:outerShdw blurRad="38100" dist="38100" dir="2700000" algn="tl">
                        <a:srgbClr val="C0C0C0"/>
                      </a:outerShdw>
                    </a:effectLst>
                    <a:latin typeface="Tahoma" pitchFamily="34" charset="0"/>
                    <a:cs typeface="Tahoma" pitchFamily="34" charset="0"/>
                  </a:rPr>
                  <a:t>Channel</a:t>
                </a:r>
                <a:endParaRPr lang="en-US" sz="1600" b="1" dirty="0">
                  <a:effectLst>
                    <a:outerShdw blurRad="38100" dist="38100" dir="2700000" algn="tl">
                      <a:srgbClr val="C0C0C0"/>
                    </a:outerShdw>
                  </a:effectLst>
                  <a:latin typeface="Tahoma" pitchFamily="34" charset="0"/>
                  <a:cs typeface="Tahoma" pitchFamily="34" charset="0"/>
                </a:endParaRPr>
              </a:p>
            </p:txBody>
          </p:sp>
        </p:grpSp>
        <p:grpSp>
          <p:nvGrpSpPr>
            <p:cNvPr id="154" name="Group 256"/>
            <p:cNvGrpSpPr>
              <a:grpSpLocks/>
            </p:cNvGrpSpPr>
            <p:nvPr/>
          </p:nvGrpSpPr>
          <p:grpSpPr bwMode="auto">
            <a:xfrm rot="2036089">
              <a:off x="6020772" y="2180634"/>
              <a:ext cx="1142575" cy="594297"/>
              <a:chOff x="2129" y="1181"/>
              <a:chExt cx="670" cy="387"/>
            </a:xfrm>
          </p:grpSpPr>
          <p:sp>
            <p:nvSpPr>
              <p:cNvPr id="155" name="AutoShape 257"/>
              <p:cNvSpPr>
                <a:spLocks noChangeArrowheads="1"/>
              </p:cNvSpPr>
              <p:nvPr/>
            </p:nvSpPr>
            <p:spPr bwMode="auto">
              <a:xfrm>
                <a:off x="2157" y="1181"/>
                <a:ext cx="598" cy="387"/>
              </a:xfrm>
              <a:prstGeom prst="leftRightArrow">
                <a:avLst>
                  <a:gd name="adj1" fmla="val 50000"/>
                  <a:gd name="adj2" fmla="val 22781"/>
                </a:avLst>
              </a:prstGeom>
              <a:solidFill>
                <a:srgbClr val="66FFFF"/>
              </a:solidFill>
              <a:ln w="9525">
                <a:solidFill>
                  <a:schemeClr val="tx1"/>
                </a:solidFill>
                <a:miter lim="800000"/>
                <a:headEnd/>
                <a:tailEnd/>
              </a:ln>
            </p:spPr>
            <p:txBody>
              <a:bodyPr wrap="none" anchor="ctr"/>
              <a:lstStyle/>
              <a:p>
                <a:endParaRPr lang="en-US">
                  <a:latin typeface="Tahoma" pitchFamily="34" charset="0"/>
                  <a:cs typeface="Tahoma" pitchFamily="34" charset="0"/>
                </a:endParaRPr>
              </a:p>
            </p:txBody>
          </p:sp>
          <p:sp>
            <p:nvSpPr>
              <p:cNvPr id="156" name="Text Box 258"/>
              <p:cNvSpPr txBox="1">
                <a:spLocks noChangeArrowheads="1"/>
              </p:cNvSpPr>
              <p:nvPr/>
            </p:nvSpPr>
            <p:spPr bwMode="auto">
              <a:xfrm>
                <a:off x="2129" y="1251"/>
                <a:ext cx="670" cy="220"/>
              </a:xfrm>
              <a:prstGeom prst="rect">
                <a:avLst/>
              </a:prstGeom>
              <a:noFill/>
              <a:ln w="9525">
                <a:noFill/>
                <a:miter lim="800000"/>
                <a:headEnd/>
                <a:tailEnd/>
              </a:ln>
              <a:effectLst/>
            </p:spPr>
            <p:txBody>
              <a:bodyPr wrap="none">
                <a:spAutoFit/>
              </a:bodyPr>
              <a:lstStyle/>
              <a:p>
                <a:pPr algn="ctr">
                  <a:spcBef>
                    <a:spcPct val="0"/>
                  </a:spcBef>
                  <a:buClrTx/>
                  <a:buSzTx/>
                  <a:buFontTx/>
                  <a:buNone/>
                  <a:defRPr/>
                </a:pPr>
                <a:r>
                  <a:rPr lang="en-US" sz="1600" b="1" dirty="0" smtClean="0">
                    <a:effectLst>
                      <a:outerShdw blurRad="38100" dist="38100" dir="2700000" algn="tl">
                        <a:srgbClr val="C0C0C0"/>
                      </a:outerShdw>
                    </a:effectLst>
                    <a:latin typeface="Tahoma" pitchFamily="34" charset="0"/>
                    <a:cs typeface="Tahoma" pitchFamily="34" charset="0"/>
                  </a:rPr>
                  <a:t>Channel</a:t>
                </a:r>
                <a:endParaRPr lang="en-US" sz="1600" b="1" dirty="0">
                  <a:effectLst>
                    <a:outerShdw blurRad="38100" dist="38100" dir="2700000" algn="tl">
                      <a:srgbClr val="C0C0C0"/>
                    </a:outerShdw>
                  </a:effectLst>
                  <a:latin typeface="Tahoma" pitchFamily="34" charset="0"/>
                  <a:cs typeface="Tahoma" pitchFamily="34" charset="0"/>
                </a:endParaRPr>
              </a:p>
            </p:txBody>
          </p:sp>
        </p:grpSp>
        <p:grpSp>
          <p:nvGrpSpPr>
            <p:cNvPr id="157" name="Group 256"/>
            <p:cNvGrpSpPr>
              <a:grpSpLocks/>
            </p:cNvGrpSpPr>
            <p:nvPr/>
          </p:nvGrpSpPr>
          <p:grpSpPr bwMode="auto">
            <a:xfrm rot="18798619">
              <a:off x="2009754" y="2163941"/>
              <a:ext cx="1262370" cy="594297"/>
              <a:chOff x="2134" y="1181"/>
              <a:chExt cx="670" cy="387"/>
            </a:xfrm>
          </p:grpSpPr>
          <p:sp>
            <p:nvSpPr>
              <p:cNvPr id="158" name="AutoShape 257"/>
              <p:cNvSpPr>
                <a:spLocks noChangeArrowheads="1"/>
              </p:cNvSpPr>
              <p:nvPr/>
            </p:nvSpPr>
            <p:spPr bwMode="auto">
              <a:xfrm>
                <a:off x="2157" y="1181"/>
                <a:ext cx="598" cy="387"/>
              </a:xfrm>
              <a:prstGeom prst="leftRightArrow">
                <a:avLst>
                  <a:gd name="adj1" fmla="val 50000"/>
                  <a:gd name="adj2" fmla="val 22781"/>
                </a:avLst>
              </a:prstGeom>
              <a:solidFill>
                <a:srgbClr val="66FFFF"/>
              </a:solidFill>
              <a:ln w="9525">
                <a:solidFill>
                  <a:schemeClr val="tx1"/>
                </a:solidFill>
                <a:miter lim="800000"/>
                <a:headEnd/>
                <a:tailEnd/>
              </a:ln>
            </p:spPr>
            <p:txBody>
              <a:bodyPr wrap="none" anchor="ctr"/>
              <a:lstStyle/>
              <a:p>
                <a:endParaRPr lang="en-US">
                  <a:latin typeface="Tahoma" pitchFamily="34" charset="0"/>
                  <a:cs typeface="Tahoma" pitchFamily="34" charset="0"/>
                </a:endParaRPr>
              </a:p>
            </p:txBody>
          </p:sp>
          <p:sp>
            <p:nvSpPr>
              <p:cNvPr id="159" name="Text Box 258"/>
              <p:cNvSpPr txBox="1">
                <a:spLocks noChangeArrowheads="1"/>
              </p:cNvSpPr>
              <p:nvPr/>
            </p:nvSpPr>
            <p:spPr bwMode="auto">
              <a:xfrm>
                <a:off x="2134" y="1262"/>
                <a:ext cx="670" cy="220"/>
              </a:xfrm>
              <a:prstGeom prst="rect">
                <a:avLst/>
              </a:prstGeom>
              <a:noFill/>
              <a:ln w="9525">
                <a:noFill/>
                <a:miter lim="800000"/>
                <a:headEnd/>
                <a:tailEnd/>
              </a:ln>
              <a:effectLst/>
            </p:spPr>
            <p:txBody>
              <a:bodyPr wrap="none">
                <a:spAutoFit/>
              </a:bodyPr>
              <a:lstStyle/>
              <a:p>
                <a:pPr algn="ctr">
                  <a:spcBef>
                    <a:spcPct val="0"/>
                  </a:spcBef>
                  <a:buClrTx/>
                  <a:buSzTx/>
                  <a:buFontTx/>
                  <a:buNone/>
                  <a:defRPr/>
                </a:pPr>
                <a:r>
                  <a:rPr lang="en-US" sz="1600" b="1" dirty="0" smtClean="0">
                    <a:effectLst>
                      <a:outerShdw blurRad="38100" dist="38100" dir="2700000" algn="tl">
                        <a:srgbClr val="C0C0C0"/>
                      </a:outerShdw>
                    </a:effectLst>
                    <a:latin typeface="Tahoma" pitchFamily="34" charset="0"/>
                    <a:cs typeface="Tahoma" pitchFamily="34" charset="0"/>
                  </a:rPr>
                  <a:t>Channel</a:t>
                </a:r>
                <a:endParaRPr lang="en-US" sz="1600" b="1" dirty="0">
                  <a:effectLst>
                    <a:outerShdw blurRad="38100" dist="38100" dir="2700000" algn="tl">
                      <a:srgbClr val="C0C0C0"/>
                    </a:outerShdw>
                  </a:effectLst>
                  <a:latin typeface="Tahoma" pitchFamily="34" charset="0"/>
                  <a:cs typeface="Tahoma" pitchFamily="34" charset="0"/>
                </a:endParaRPr>
              </a:p>
            </p:txBody>
          </p:sp>
        </p:grpSp>
      </p:grpSp>
    </p:spTree>
    <p:extLst>
      <p:ext uri="{BB962C8B-B14F-4D97-AF65-F5344CB8AC3E}">
        <p14:creationId xmlns:p14="http://schemas.microsoft.com/office/powerpoint/2010/main" val="15008071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53" presetClass="entr" presetSubtype="16" fill="hold" nodeType="withEffect">
                                  <p:stCondLst>
                                    <p:cond delay="0"/>
                                  </p:stCondLst>
                                  <p:childTnLst>
                                    <p:set>
                                      <p:cBhvr>
                                        <p:cTn id="12" dur="1" fill="hold">
                                          <p:stCondLst>
                                            <p:cond delay="0"/>
                                          </p:stCondLst>
                                        </p:cTn>
                                        <p:tgtEl>
                                          <p:spTgt spid="124"/>
                                        </p:tgtEl>
                                        <p:attrNameLst>
                                          <p:attrName>style.visibility</p:attrName>
                                        </p:attrNameLst>
                                      </p:cBhvr>
                                      <p:to>
                                        <p:strVal val="visible"/>
                                      </p:to>
                                    </p:set>
                                    <p:anim calcmode="lin" valueType="num">
                                      <p:cBhvr>
                                        <p:cTn id="13" dur="500" fill="hold"/>
                                        <p:tgtEl>
                                          <p:spTgt spid="124"/>
                                        </p:tgtEl>
                                        <p:attrNameLst>
                                          <p:attrName>ppt_w</p:attrName>
                                        </p:attrNameLst>
                                      </p:cBhvr>
                                      <p:tavLst>
                                        <p:tav tm="0">
                                          <p:val>
                                            <p:fltVal val="0"/>
                                          </p:val>
                                        </p:tav>
                                        <p:tav tm="100000">
                                          <p:val>
                                            <p:strVal val="#ppt_w"/>
                                          </p:val>
                                        </p:tav>
                                      </p:tavLst>
                                    </p:anim>
                                    <p:anim calcmode="lin" valueType="num">
                                      <p:cBhvr>
                                        <p:cTn id="14" dur="500" fill="hold"/>
                                        <p:tgtEl>
                                          <p:spTgt spid="124"/>
                                        </p:tgtEl>
                                        <p:attrNameLst>
                                          <p:attrName>ppt_h</p:attrName>
                                        </p:attrNameLst>
                                      </p:cBhvr>
                                      <p:tavLst>
                                        <p:tav tm="0">
                                          <p:val>
                                            <p:fltVal val="0"/>
                                          </p:val>
                                        </p:tav>
                                        <p:tav tm="100000">
                                          <p:val>
                                            <p:strVal val="#ppt_h"/>
                                          </p:val>
                                        </p:tav>
                                      </p:tavLst>
                                    </p:anim>
                                    <p:animEffect transition="in" filter="fade">
                                      <p:cBhvr>
                                        <p:cTn id="15" dur="500"/>
                                        <p:tgtEl>
                                          <p:spTgt spid="12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SWARMLETs</a:t>
            </a:r>
            <a:endParaRPr lang="en-US" dirty="0"/>
          </a:p>
        </p:txBody>
      </p:sp>
      <p:sp>
        <p:nvSpPr>
          <p:cNvPr id="3" name="Content Placeholder 2"/>
          <p:cNvSpPr>
            <a:spLocks noGrp="1"/>
          </p:cNvSpPr>
          <p:nvPr>
            <p:ph idx="1"/>
          </p:nvPr>
        </p:nvSpPr>
        <p:spPr>
          <a:xfrm>
            <a:off x="457200" y="1219200"/>
            <a:ext cx="8229600" cy="4572000"/>
          </a:xfrm>
        </p:spPr>
        <p:txBody>
          <a:bodyPr>
            <a:normAutofit lnSpcReduction="10000"/>
          </a:bodyPr>
          <a:lstStyle/>
          <a:p>
            <a:r>
              <a:rPr lang="en-US" dirty="0" smtClean="0"/>
              <a:t>SWARMLET</a:t>
            </a:r>
            <a:r>
              <a:rPr lang="en-US" dirty="0"/>
              <a:t>: a software component written by domain programmer that is easy to write but exhibits sophisticated behavior by exploiting </a:t>
            </a:r>
            <a:r>
              <a:rPr lang="en-US" dirty="0" smtClean="0"/>
              <a:t>services distributed within the infrastructure</a:t>
            </a:r>
          </a:p>
          <a:p>
            <a:r>
              <a:rPr lang="en-US" dirty="0" err="1" smtClean="0"/>
              <a:t>Swarmlets</a:t>
            </a:r>
            <a:r>
              <a:rPr lang="en-US" dirty="0" smtClean="0"/>
              <a:t> specify their needs in terms of human-understandable requirements</a:t>
            </a:r>
          </a:p>
          <a:p>
            <a:pPr lvl="1"/>
            <a:r>
              <a:rPr lang="en-US" dirty="0" smtClean="0"/>
              <a:t>Necessary Services, Frame rates, Minimum Bandwidths</a:t>
            </a:r>
          </a:p>
          <a:p>
            <a:pPr lvl="1"/>
            <a:r>
              <a:rPr lang="en-US" dirty="0" smtClean="0"/>
              <a:t>Locality, Ownership, and Micropayment parameters for sensors and/or data</a:t>
            </a:r>
          </a:p>
          <a:p>
            <a:r>
              <a:rPr lang="en-US" dirty="0" err="1" smtClean="0"/>
              <a:t>Swarmlets</a:t>
            </a:r>
            <a:r>
              <a:rPr lang="en-US" dirty="0" smtClean="0"/>
              <a:t> may evolve into Shared Services </a:t>
            </a:r>
          </a:p>
          <a:p>
            <a:r>
              <a:rPr lang="en-US" dirty="0" smtClean="0"/>
              <a:t>Programmers of Services used by </a:t>
            </a:r>
            <a:r>
              <a:rPr lang="en-US" dirty="0" err="1" smtClean="0"/>
              <a:t>Swarmlets</a:t>
            </a:r>
            <a:r>
              <a:rPr lang="en-US" dirty="0" smtClean="0"/>
              <a:t> think in terms of contracts provided to </a:t>
            </a:r>
            <a:r>
              <a:rPr lang="en-US" dirty="0" err="1"/>
              <a:t>S</a:t>
            </a:r>
            <a:r>
              <a:rPr lang="en-US" dirty="0" err="1" smtClean="0"/>
              <a:t>warmlets</a:t>
            </a:r>
            <a:endParaRPr lang="en-US" dirty="0" smtClean="0"/>
          </a:p>
          <a:p>
            <a:endParaRPr lang="en-US" dirty="0"/>
          </a:p>
          <a:p>
            <a:endParaRPr lang="en-US" dirty="0"/>
          </a:p>
        </p:txBody>
      </p:sp>
    </p:spTree>
    <p:extLst>
      <p:ext uri="{BB962C8B-B14F-4D97-AF65-F5344CB8AC3E}">
        <p14:creationId xmlns:p14="http://schemas.microsoft.com/office/powerpoint/2010/main" val="2788940531"/>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6" name="Left-Right Arrow 495"/>
          <p:cNvSpPr/>
          <p:nvPr/>
        </p:nvSpPr>
        <p:spPr bwMode="auto">
          <a:xfrm rot="19536297">
            <a:off x="4857192" y="1721497"/>
            <a:ext cx="841893" cy="460930"/>
          </a:xfrm>
          <a:prstGeom prst="leftRightArrow">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outerShdw blurRad="38100" dist="38100" dir="2700000" algn="tl">
                  <a:srgbClr val="000000">
                    <a:alpha val="43137"/>
                  </a:srgbClr>
                </a:outerShdw>
              </a:effectLst>
              <a:latin typeface="Times" pitchFamily="-107" charset="0"/>
            </a:endParaRPr>
          </a:p>
        </p:txBody>
      </p:sp>
      <p:sp>
        <p:nvSpPr>
          <p:cNvPr id="2" name="Title 1"/>
          <p:cNvSpPr>
            <a:spLocks noGrp="1"/>
          </p:cNvSpPr>
          <p:nvPr>
            <p:ph type="title"/>
          </p:nvPr>
        </p:nvSpPr>
        <p:spPr>
          <a:xfrm>
            <a:off x="331761" y="66687"/>
            <a:ext cx="7696200" cy="486071"/>
          </a:xfrm>
        </p:spPr>
        <p:txBody>
          <a:bodyPr>
            <a:noAutofit/>
          </a:bodyPr>
          <a:lstStyle/>
          <a:p>
            <a:pPr>
              <a:lnSpc>
                <a:spcPct val="80000"/>
              </a:lnSpc>
            </a:pPr>
            <a:r>
              <a:rPr lang="en-US" dirty="0" smtClean="0"/>
              <a:t>Meeting the needs of </a:t>
            </a:r>
            <a:br>
              <a:rPr lang="en-US" dirty="0" smtClean="0"/>
            </a:br>
            <a:r>
              <a:rPr lang="en-US" dirty="0" smtClean="0"/>
              <a:t>the Swarm</a:t>
            </a:r>
            <a:endParaRPr lang="en-US" dirty="0"/>
          </a:p>
        </p:txBody>
      </p:sp>
      <p:sp>
        <p:nvSpPr>
          <p:cNvPr id="486" name="Content Placeholder 2"/>
          <p:cNvSpPr>
            <a:spLocks noGrp="1"/>
          </p:cNvSpPr>
          <p:nvPr>
            <p:ph idx="1"/>
          </p:nvPr>
        </p:nvSpPr>
        <p:spPr>
          <a:xfrm>
            <a:off x="152400" y="3962400"/>
            <a:ext cx="8839200" cy="2716975"/>
          </a:xfrm>
        </p:spPr>
        <p:txBody>
          <a:bodyPr>
            <a:normAutofit fontScale="92500"/>
          </a:bodyPr>
          <a:lstStyle/>
          <a:p>
            <a:r>
              <a:rPr lang="en-US" dirty="0" smtClean="0"/>
              <a:t>Discover and Manage resource</a:t>
            </a:r>
          </a:p>
          <a:p>
            <a:r>
              <a:rPr lang="en-US" dirty="0" smtClean="0"/>
              <a:t>Integrate sensors, portable devices, cloud components</a:t>
            </a:r>
          </a:p>
          <a:p>
            <a:r>
              <a:rPr lang="en-US" dirty="0" smtClean="0"/>
              <a:t>Guarantee responsiveness, real-time behavior, throughput</a:t>
            </a:r>
          </a:p>
          <a:p>
            <a:r>
              <a:rPr lang="en-US" dirty="0" smtClean="0"/>
              <a:t>Self-adapt to failure and provide performance predictability</a:t>
            </a:r>
          </a:p>
          <a:p>
            <a:r>
              <a:rPr lang="en-US" dirty="0" smtClean="0"/>
              <a:t>Secure, high-performance, durable, available information</a:t>
            </a:r>
          </a:p>
          <a:p>
            <a:r>
              <a:rPr lang="en-US" dirty="0" smtClean="0"/>
              <a:t>Monetize resources when necessary: micropayments</a:t>
            </a:r>
            <a:endParaRPr lang="en-US" dirty="0"/>
          </a:p>
        </p:txBody>
      </p:sp>
      <p:grpSp>
        <p:nvGrpSpPr>
          <p:cNvPr id="6" name="Group 5"/>
          <p:cNvGrpSpPr/>
          <p:nvPr/>
        </p:nvGrpSpPr>
        <p:grpSpPr>
          <a:xfrm>
            <a:off x="6061076" y="2667000"/>
            <a:ext cx="2841624" cy="1804988"/>
            <a:chOff x="5639643" y="2739668"/>
            <a:chExt cx="2841624" cy="1804988"/>
          </a:xfrm>
        </p:grpSpPr>
        <p:pic>
          <p:nvPicPr>
            <p:cNvPr id="20636" name="Picture 156" descr="C:\Users\kubitron\AppData\Local\Microsoft\Windows\Temporary Internet Files\Content.IE5\UJYIRVGC\MC900157785[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5167" y="2739668"/>
              <a:ext cx="1816100" cy="180498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92" name="Object 491"/>
            <p:cNvGraphicFramePr>
              <a:graphicFrameLocks noChangeAspect="1"/>
            </p:cNvGraphicFramePr>
            <p:nvPr>
              <p:extLst/>
            </p:nvPr>
          </p:nvGraphicFramePr>
          <p:xfrm>
            <a:off x="6324045" y="3773296"/>
            <a:ext cx="518899" cy="748151"/>
          </p:xfrm>
          <a:graphic>
            <a:graphicData uri="http://schemas.openxmlformats.org/presentationml/2006/ole">
              <mc:AlternateContent xmlns:mc="http://schemas.openxmlformats.org/markup-compatibility/2006">
                <mc:Choice xmlns:v="urn:schemas-microsoft-com:vml" Requires="v">
                  <p:oleObj spid="_x0000_s24581" name="Clip" r:id="rId4" imgW="2735263" imgH="3825875" progId="MS_ClipArt_Gallery.2">
                    <p:embed/>
                  </p:oleObj>
                </mc:Choice>
                <mc:Fallback>
                  <p:oleObj name="Clip" r:id="rId4" imgW="2735263" imgH="3825875"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4045" y="3773296"/>
                          <a:ext cx="518899" cy="748151"/>
                        </a:xfrm>
                        <a:prstGeom prst="rect">
                          <a:avLst/>
                        </a:prstGeom>
                        <a:noFill/>
                        <a:ln>
                          <a:noFill/>
                        </a:ln>
                        <a:effectLst/>
                        <a:extLst/>
                      </p:spPr>
                    </p:pic>
                  </p:oleObj>
                </mc:Fallback>
              </mc:AlternateContent>
            </a:graphicData>
          </a:graphic>
        </p:graphicFrame>
        <p:graphicFrame>
          <p:nvGraphicFramePr>
            <p:cNvPr id="493" name="Object 492"/>
            <p:cNvGraphicFramePr>
              <a:graphicFrameLocks noChangeAspect="1"/>
            </p:cNvGraphicFramePr>
            <p:nvPr>
              <p:extLst/>
            </p:nvPr>
          </p:nvGraphicFramePr>
          <p:xfrm>
            <a:off x="6006677" y="3651951"/>
            <a:ext cx="518899" cy="748151"/>
          </p:xfrm>
          <a:graphic>
            <a:graphicData uri="http://schemas.openxmlformats.org/presentationml/2006/ole">
              <mc:AlternateContent xmlns:mc="http://schemas.openxmlformats.org/markup-compatibility/2006">
                <mc:Choice xmlns:v="urn:schemas-microsoft-com:vml" Requires="v">
                  <p:oleObj spid="_x0000_s24582" name="Clip" r:id="rId6" imgW="2735263" imgH="3825875" progId="MS_ClipArt_Gallery.2">
                    <p:embed/>
                  </p:oleObj>
                </mc:Choice>
                <mc:Fallback>
                  <p:oleObj name="Clip" r:id="rId6" imgW="2735263" imgH="3825875"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6677" y="3651951"/>
                          <a:ext cx="518899" cy="748151"/>
                        </a:xfrm>
                        <a:prstGeom prst="rect">
                          <a:avLst/>
                        </a:prstGeom>
                        <a:noFill/>
                        <a:ln>
                          <a:noFill/>
                        </a:ln>
                        <a:effectLst/>
                        <a:extLst/>
                      </p:spPr>
                    </p:pic>
                  </p:oleObj>
                </mc:Fallback>
              </mc:AlternateContent>
            </a:graphicData>
          </a:graphic>
        </p:graphicFrame>
        <p:graphicFrame>
          <p:nvGraphicFramePr>
            <p:cNvPr id="494" name="Object 493"/>
            <p:cNvGraphicFramePr>
              <a:graphicFrameLocks noChangeAspect="1"/>
            </p:cNvGraphicFramePr>
            <p:nvPr>
              <p:extLst/>
            </p:nvPr>
          </p:nvGraphicFramePr>
          <p:xfrm>
            <a:off x="5666031" y="3796072"/>
            <a:ext cx="518899" cy="748151"/>
          </p:xfrm>
          <a:graphic>
            <a:graphicData uri="http://schemas.openxmlformats.org/presentationml/2006/ole">
              <mc:AlternateContent xmlns:mc="http://schemas.openxmlformats.org/markup-compatibility/2006">
                <mc:Choice xmlns:v="urn:schemas-microsoft-com:vml" Requires="v">
                  <p:oleObj spid="_x0000_s24583" name="Clip" r:id="rId7" imgW="2735263" imgH="3825875" progId="MS_ClipArt_Gallery.2">
                    <p:embed/>
                  </p:oleObj>
                </mc:Choice>
                <mc:Fallback>
                  <p:oleObj name="Clip" r:id="rId7" imgW="2735263" imgH="3825875"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6031" y="3796072"/>
                          <a:ext cx="518899" cy="748151"/>
                        </a:xfrm>
                        <a:prstGeom prst="rect">
                          <a:avLst/>
                        </a:prstGeom>
                        <a:noFill/>
                        <a:ln>
                          <a:noFill/>
                        </a:ln>
                        <a:effectLst/>
                        <a:extLst/>
                      </p:spPr>
                    </p:pic>
                  </p:oleObj>
                </mc:Fallback>
              </mc:AlternateContent>
            </a:graphicData>
          </a:graphic>
        </p:graphicFrame>
        <p:sp>
          <p:nvSpPr>
            <p:cNvPr id="495" name="TextBox 494"/>
            <p:cNvSpPr txBox="1"/>
            <p:nvPr/>
          </p:nvSpPr>
          <p:spPr>
            <a:xfrm>
              <a:off x="5639643" y="2894821"/>
              <a:ext cx="1489510" cy="424732"/>
            </a:xfrm>
            <a:prstGeom prst="rect">
              <a:avLst/>
            </a:prstGeom>
            <a:noFill/>
          </p:spPr>
          <p:txBody>
            <a:bodyPr wrap="none" rtlCol="0">
              <a:spAutoFit/>
            </a:bodyPr>
            <a:lstStyle/>
            <a:p>
              <a:pPr algn="ctr">
                <a:lnSpc>
                  <a:spcPct val="90000"/>
                </a:lnSpc>
              </a:pPr>
              <a:r>
                <a:rPr lang="en-US" sz="2400" dirty="0" smtClean="0">
                  <a:latin typeface="Tahoma" pitchFamily="34" charset="0"/>
                  <a:ea typeface="Tahoma" pitchFamily="34" charset="0"/>
                  <a:cs typeface="Tahoma" pitchFamily="34" charset="0"/>
                </a:rPr>
                <a:t>The FOG</a:t>
              </a:r>
              <a:endParaRPr lang="en-US" sz="2400" dirty="0">
                <a:latin typeface="Tahoma" pitchFamily="34" charset="0"/>
                <a:ea typeface="Tahoma" pitchFamily="34" charset="0"/>
                <a:cs typeface="Tahoma" pitchFamily="34" charset="0"/>
              </a:endParaRPr>
            </a:p>
          </p:txBody>
        </p:sp>
      </p:grpSp>
      <p:sp>
        <p:nvSpPr>
          <p:cNvPr id="485" name="Left-Right Arrow 484"/>
          <p:cNvSpPr/>
          <p:nvPr/>
        </p:nvSpPr>
        <p:spPr bwMode="auto">
          <a:xfrm rot="2134771">
            <a:off x="4642555" y="3135674"/>
            <a:ext cx="1496992" cy="460930"/>
          </a:xfrm>
          <a:prstGeom prst="leftRightArrow">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outerShdw blurRad="38100" dist="38100" dir="2700000" algn="tl">
                  <a:srgbClr val="000000">
                    <a:alpha val="43137"/>
                  </a:srgbClr>
                </a:outerShdw>
              </a:effectLst>
              <a:latin typeface="Times" pitchFamily="-107" charset="0"/>
            </a:endParaRPr>
          </a:p>
        </p:txBody>
      </p:sp>
      <p:pic>
        <p:nvPicPr>
          <p:cNvPr id="4" name="Object 1"/>
          <p:cNvPicPr>
            <a:picLocks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133600" y="1118563"/>
            <a:ext cx="3204882" cy="271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8" name="TextBox 477"/>
          <p:cNvSpPr txBox="1"/>
          <p:nvPr/>
        </p:nvSpPr>
        <p:spPr>
          <a:xfrm>
            <a:off x="531090" y="1134828"/>
            <a:ext cx="2237472" cy="720197"/>
          </a:xfrm>
          <a:prstGeom prst="rect">
            <a:avLst/>
          </a:prstGeom>
          <a:noFill/>
        </p:spPr>
        <p:txBody>
          <a:bodyPr wrap="none" rtlCol="0">
            <a:spAutoFit/>
          </a:bodyPr>
          <a:lstStyle/>
          <a:p>
            <a:pPr algn="ctr">
              <a:lnSpc>
                <a:spcPct val="85000"/>
              </a:lnSpc>
            </a:pPr>
            <a:r>
              <a:rPr lang="en-US" sz="2400" dirty="0" smtClean="0">
                <a:latin typeface="Tahoma" pitchFamily="34" charset="0"/>
                <a:ea typeface="Tahoma" pitchFamily="34" charset="0"/>
                <a:cs typeface="Tahoma" pitchFamily="34" charset="0"/>
              </a:rPr>
              <a:t>Personal/Local </a:t>
            </a:r>
          </a:p>
          <a:p>
            <a:pPr algn="ctr">
              <a:lnSpc>
                <a:spcPct val="85000"/>
              </a:lnSpc>
            </a:pPr>
            <a:r>
              <a:rPr lang="en-US" sz="2400" dirty="0" smtClean="0">
                <a:latin typeface="Tahoma" pitchFamily="34" charset="0"/>
                <a:ea typeface="Tahoma" pitchFamily="34" charset="0"/>
                <a:cs typeface="Tahoma" pitchFamily="34" charset="0"/>
              </a:rPr>
              <a:t>Swarm</a:t>
            </a:r>
          </a:p>
        </p:txBody>
      </p:sp>
      <p:grpSp>
        <p:nvGrpSpPr>
          <p:cNvPr id="3" name="Group 2"/>
          <p:cNvGrpSpPr/>
          <p:nvPr/>
        </p:nvGrpSpPr>
        <p:grpSpPr>
          <a:xfrm>
            <a:off x="5638800" y="152400"/>
            <a:ext cx="3276600" cy="2211917"/>
            <a:chOff x="439726" y="1087750"/>
            <a:chExt cx="3331301" cy="2009196"/>
          </a:xfrm>
        </p:grpSpPr>
        <p:sp>
          <p:nvSpPr>
            <p:cNvPr id="7" name="Cloud 6"/>
            <p:cNvSpPr/>
            <p:nvPr/>
          </p:nvSpPr>
          <p:spPr bwMode="auto">
            <a:xfrm>
              <a:off x="439726" y="1087750"/>
              <a:ext cx="3331301" cy="2009196"/>
            </a:xfrm>
            <a:prstGeom prst="cloud">
              <a:avLst/>
            </a:prstGeom>
            <a:solidFill>
              <a:srgbClr val="66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outerShdw blurRad="38100" dist="38100" dir="2700000" algn="tl">
                    <a:srgbClr val="000000">
                      <a:alpha val="43137"/>
                    </a:srgbClr>
                  </a:outerShdw>
                </a:effectLst>
                <a:latin typeface="Times" pitchFamily="-107" charset="0"/>
              </a:endParaRPr>
            </a:p>
          </p:txBody>
        </p:sp>
        <p:grpSp>
          <p:nvGrpSpPr>
            <p:cNvPr id="8" name="Group 17"/>
            <p:cNvGrpSpPr>
              <a:grpSpLocks/>
            </p:cNvGrpSpPr>
            <p:nvPr/>
          </p:nvGrpSpPr>
          <p:grpSpPr bwMode="auto">
            <a:xfrm>
              <a:off x="803933" y="1656069"/>
              <a:ext cx="2913237" cy="1188105"/>
              <a:chOff x="2796" y="909"/>
              <a:chExt cx="2716" cy="1066"/>
            </a:xfrm>
          </p:grpSpPr>
          <p:grpSp>
            <p:nvGrpSpPr>
              <p:cNvPr id="9" name="Group 18"/>
              <p:cNvGrpSpPr>
                <a:grpSpLocks/>
              </p:cNvGrpSpPr>
              <p:nvPr/>
            </p:nvGrpSpPr>
            <p:grpSpPr bwMode="auto">
              <a:xfrm>
                <a:off x="3227" y="1844"/>
                <a:ext cx="513" cy="131"/>
                <a:chOff x="2201" y="2688"/>
                <a:chExt cx="1946" cy="577"/>
              </a:xfrm>
            </p:grpSpPr>
            <p:sp>
              <p:nvSpPr>
                <p:cNvPr id="455" name="AutoShape 19"/>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456" name="AutoShape 20"/>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457" name="AutoShape 21"/>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458" name="AutoShape 22"/>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459" name="AutoShape 23"/>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460" name="AutoShape 24"/>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461" name="AutoShape 25"/>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462" name="AutoShape 26"/>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463" name="AutoShape 27"/>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464" name="AutoShape 28"/>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465" name="AutoShape 29"/>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466" name="AutoShape 30"/>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467" name="AutoShape 31"/>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grpSp>
          <p:grpSp>
            <p:nvGrpSpPr>
              <p:cNvPr id="10" name="Group 32"/>
              <p:cNvGrpSpPr>
                <a:grpSpLocks/>
              </p:cNvGrpSpPr>
              <p:nvPr/>
            </p:nvGrpSpPr>
            <p:grpSpPr bwMode="auto">
              <a:xfrm>
                <a:off x="3899" y="1843"/>
                <a:ext cx="513" cy="131"/>
                <a:chOff x="2201" y="2688"/>
                <a:chExt cx="1946" cy="577"/>
              </a:xfrm>
            </p:grpSpPr>
            <p:sp>
              <p:nvSpPr>
                <p:cNvPr id="442" name="AutoShape 33"/>
                <p:cNvSpPr>
                  <a:spLocks noChangeArrowheads="1"/>
                </p:cNvSpPr>
                <p:nvPr/>
              </p:nvSpPr>
              <p:spPr bwMode="auto">
                <a:xfrm>
                  <a:off x="2934" y="3023"/>
                  <a:ext cx="181" cy="146"/>
                </a:xfrm>
                <a:prstGeom prst="parallelogram">
                  <a:avLst>
                    <a:gd name="adj" fmla="val 30993"/>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443" name="AutoShape 34"/>
                <p:cNvSpPr>
                  <a:spLocks noChangeArrowheads="1"/>
                </p:cNvSpPr>
                <p:nvPr/>
              </p:nvSpPr>
              <p:spPr bwMode="auto">
                <a:xfrm>
                  <a:off x="3030" y="3119"/>
                  <a:ext cx="181" cy="146"/>
                </a:xfrm>
                <a:prstGeom prst="parallelogram">
                  <a:avLst>
                    <a:gd name="adj" fmla="val 30993"/>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444" name="AutoShape 35"/>
                <p:cNvSpPr>
                  <a:spLocks noChangeArrowheads="1"/>
                </p:cNvSpPr>
                <p:nvPr/>
              </p:nvSpPr>
              <p:spPr bwMode="auto">
                <a:xfrm>
                  <a:off x="3329" y="2819"/>
                  <a:ext cx="181" cy="146"/>
                </a:xfrm>
                <a:prstGeom prst="parallelogram">
                  <a:avLst>
                    <a:gd name="adj" fmla="val 30993"/>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445" name="AutoShape 36"/>
                <p:cNvSpPr>
                  <a:spLocks noChangeArrowheads="1"/>
                </p:cNvSpPr>
                <p:nvPr/>
              </p:nvSpPr>
              <p:spPr bwMode="auto">
                <a:xfrm>
                  <a:off x="3425" y="3015"/>
                  <a:ext cx="181" cy="146"/>
                </a:xfrm>
                <a:prstGeom prst="parallelogram">
                  <a:avLst>
                    <a:gd name="adj" fmla="val 30993"/>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446" name="AutoShape 37"/>
                <p:cNvSpPr>
                  <a:spLocks noChangeArrowheads="1"/>
                </p:cNvSpPr>
                <p:nvPr/>
              </p:nvSpPr>
              <p:spPr bwMode="auto">
                <a:xfrm>
                  <a:off x="3570" y="2688"/>
                  <a:ext cx="181" cy="146"/>
                </a:xfrm>
                <a:prstGeom prst="parallelogram">
                  <a:avLst>
                    <a:gd name="adj" fmla="val 30993"/>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447" name="AutoShape 38"/>
                <p:cNvSpPr>
                  <a:spLocks noChangeArrowheads="1"/>
                </p:cNvSpPr>
                <p:nvPr/>
              </p:nvSpPr>
              <p:spPr bwMode="auto">
                <a:xfrm>
                  <a:off x="3666" y="2884"/>
                  <a:ext cx="181" cy="146"/>
                </a:xfrm>
                <a:prstGeom prst="parallelogram">
                  <a:avLst>
                    <a:gd name="adj" fmla="val 30993"/>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448" name="AutoShape 39"/>
                <p:cNvSpPr>
                  <a:spLocks noChangeArrowheads="1"/>
                </p:cNvSpPr>
                <p:nvPr/>
              </p:nvSpPr>
              <p:spPr bwMode="auto">
                <a:xfrm>
                  <a:off x="3026" y="2789"/>
                  <a:ext cx="181" cy="146"/>
                </a:xfrm>
                <a:prstGeom prst="parallelogram">
                  <a:avLst>
                    <a:gd name="adj" fmla="val 30993"/>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449" name="AutoShape 40"/>
                <p:cNvSpPr>
                  <a:spLocks noChangeArrowheads="1"/>
                </p:cNvSpPr>
                <p:nvPr/>
              </p:nvSpPr>
              <p:spPr bwMode="auto">
                <a:xfrm>
                  <a:off x="2201" y="2963"/>
                  <a:ext cx="181" cy="146"/>
                </a:xfrm>
                <a:prstGeom prst="parallelogram">
                  <a:avLst>
                    <a:gd name="adj" fmla="val 30993"/>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450" name="AutoShape 41"/>
                <p:cNvSpPr>
                  <a:spLocks noChangeArrowheads="1"/>
                </p:cNvSpPr>
                <p:nvPr/>
              </p:nvSpPr>
              <p:spPr bwMode="auto">
                <a:xfrm>
                  <a:off x="2297" y="3059"/>
                  <a:ext cx="181" cy="146"/>
                </a:xfrm>
                <a:prstGeom prst="parallelogram">
                  <a:avLst>
                    <a:gd name="adj" fmla="val 30993"/>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451" name="AutoShape 42"/>
                <p:cNvSpPr>
                  <a:spLocks noChangeArrowheads="1"/>
                </p:cNvSpPr>
                <p:nvPr/>
              </p:nvSpPr>
              <p:spPr bwMode="auto">
                <a:xfrm>
                  <a:off x="2596" y="2759"/>
                  <a:ext cx="181" cy="146"/>
                </a:xfrm>
                <a:prstGeom prst="parallelogram">
                  <a:avLst>
                    <a:gd name="adj" fmla="val 30993"/>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452" name="AutoShape 43"/>
                <p:cNvSpPr>
                  <a:spLocks noChangeArrowheads="1"/>
                </p:cNvSpPr>
                <p:nvPr/>
              </p:nvSpPr>
              <p:spPr bwMode="auto">
                <a:xfrm>
                  <a:off x="2692" y="2955"/>
                  <a:ext cx="181" cy="146"/>
                </a:xfrm>
                <a:prstGeom prst="parallelogram">
                  <a:avLst>
                    <a:gd name="adj" fmla="val 30993"/>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453" name="AutoShape 44"/>
                <p:cNvSpPr>
                  <a:spLocks noChangeArrowheads="1"/>
                </p:cNvSpPr>
                <p:nvPr/>
              </p:nvSpPr>
              <p:spPr bwMode="auto">
                <a:xfrm>
                  <a:off x="3870" y="2941"/>
                  <a:ext cx="181" cy="146"/>
                </a:xfrm>
                <a:prstGeom prst="parallelogram">
                  <a:avLst>
                    <a:gd name="adj" fmla="val 30993"/>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454" name="AutoShape 45"/>
                <p:cNvSpPr>
                  <a:spLocks noChangeArrowheads="1"/>
                </p:cNvSpPr>
                <p:nvPr/>
              </p:nvSpPr>
              <p:spPr bwMode="auto">
                <a:xfrm>
                  <a:off x="3966" y="3037"/>
                  <a:ext cx="181" cy="146"/>
                </a:xfrm>
                <a:prstGeom prst="parallelogram">
                  <a:avLst>
                    <a:gd name="adj" fmla="val 30993"/>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grpSp>
          <p:grpSp>
            <p:nvGrpSpPr>
              <p:cNvPr id="11" name="Group 46"/>
              <p:cNvGrpSpPr>
                <a:grpSpLocks/>
              </p:cNvGrpSpPr>
              <p:nvPr/>
            </p:nvGrpSpPr>
            <p:grpSpPr bwMode="auto">
              <a:xfrm>
                <a:off x="4503" y="1773"/>
                <a:ext cx="513" cy="132"/>
                <a:chOff x="2201" y="2688"/>
                <a:chExt cx="1946" cy="577"/>
              </a:xfrm>
            </p:grpSpPr>
            <p:sp>
              <p:nvSpPr>
                <p:cNvPr id="429" name="AutoShape 47"/>
                <p:cNvSpPr>
                  <a:spLocks noChangeArrowheads="1"/>
                </p:cNvSpPr>
                <p:nvPr/>
              </p:nvSpPr>
              <p:spPr bwMode="auto">
                <a:xfrm>
                  <a:off x="2934" y="3023"/>
                  <a:ext cx="181" cy="146"/>
                </a:xfrm>
                <a:prstGeom prst="parallelogram">
                  <a:avLst>
                    <a:gd name="adj" fmla="val 30993"/>
                  </a:avLst>
                </a:prstGeom>
                <a:solidFill>
                  <a:schemeClr va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430" name="AutoShape 48"/>
                <p:cNvSpPr>
                  <a:spLocks noChangeArrowheads="1"/>
                </p:cNvSpPr>
                <p:nvPr/>
              </p:nvSpPr>
              <p:spPr bwMode="auto">
                <a:xfrm>
                  <a:off x="3030" y="3119"/>
                  <a:ext cx="181" cy="146"/>
                </a:xfrm>
                <a:prstGeom prst="parallelogram">
                  <a:avLst>
                    <a:gd name="adj" fmla="val 30993"/>
                  </a:avLst>
                </a:prstGeom>
                <a:solidFill>
                  <a:schemeClr va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431" name="AutoShape 49"/>
                <p:cNvSpPr>
                  <a:spLocks noChangeArrowheads="1"/>
                </p:cNvSpPr>
                <p:nvPr/>
              </p:nvSpPr>
              <p:spPr bwMode="auto">
                <a:xfrm>
                  <a:off x="3329" y="2819"/>
                  <a:ext cx="181" cy="146"/>
                </a:xfrm>
                <a:prstGeom prst="parallelogram">
                  <a:avLst>
                    <a:gd name="adj" fmla="val 30993"/>
                  </a:avLst>
                </a:prstGeom>
                <a:solidFill>
                  <a:schemeClr va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432" name="AutoShape 50"/>
                <p:cNvSpPr>
                  <a:spLocks noChangeArrowheads="1"/>
                </p:cNvSpPr>
                <p:nvPr/>
              </p:nvSpPr>
              <p:spPr bwMode="auto">
                <a:xfrm>
                  <a:off x="3425" y="3015"/>
                  <a:ext cx="181" cy="146"/>
                </a:xfrm>
                <a:prstGeom prst="parallelogram">
                  <a:avLst>
                    <a:gd name="adj" fmla="val 30993"/>
                  </a:avLst>
                </a:prstGeom>
                <a:solidFill>
                  <a:schemeClr va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433" name="AutoShape 51"/>
                <p:cNvSpPr>
                  <a:spLocks noChangeArrowheads="1"/>
                </p:cNvSpPr>
                <p:nvPr/>
              </p:nvSpPr>
              <p:spPr bwMode="auto">
                <a:xfrm>
                  <a:off x="3570" y="2688"/>
                  <a:ext cx="181" cy="146"/>
                </a:xfrm>
                <a:prstGeom prst="parallelogram">
                  <a:avLst>
                    <a:gd name="adj" fmla="val 30993"/>
                  </a:avLst>
                </a:prstGeom>
                <a:solidFill>
                  <a:schemeClr va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434" name="AutoShape 52"/>
                <p:cNvSpPr>
                  <a:spLocks noChangeArrowheads="1"/>
                </p:cNvSpPr>
                <p:nvPr/>
              </p:nvSpPr>
              <p:spPr bwMode="auto">
                <a:xfrm>
                  <a:off x="3666" y="2884"/>
                  <a:ext cx="181" cy="146"/>
                </a:xfrm>
                <a:prstGeom prst="parallelogram">
                  <a:avLst>
                    <a:gd name="adj" fmla="val 30993"/>
                  </a:avLst>
                </a:prstGeom>
                <a:solidFill>
                  <a:schemeClr va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435" name="AutoShape 53"/>
                <p:cNvSpPr>
                  <a:spLocks noChangeArrowheads="1"/>
                </p:cNvSpPr>
                <p:nvPr/>
              </p:nvSpPr>
              <p:spPr bwMode="auto">
                <a:xfrm>
                  <a:off x="3026" y="2789"/>
                  <a:ext cx="181" cy="146"/>
                </a:xfrm>
                <a:prstGeom prst="parallelogram">
                  <a:avLst>
                    <a:gd name="adj" fmla="val 30993"/>
                  </a:avLst>
                </a:prstGeom>
                <a:solidFill>
                  <a:schemeClr va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436" name="AutoShape 54"/>
                <p:cNvSpPr>
                  <a:spLocks noChangeArrowheads="1"/>
                </p:cNvSpPr>
                <p:nvPr/>
              </p:nvSpPr>
              <p:spPr bwMode="auto">
                <a:xfrm>
                  <a:off x="2201" y="2963"/>
                  <a:ext cx="181" cy="146"/>
                </a:xfrm>
                <a:prstGeom prst="parallelogram">
                  <a:avLst>
                    <a:gd name="adj" fmla="val 30993"/>
                  </a:avLst>
                </a:prstGeom>
                <a:solidFill>
                  <a:schemeClr va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437" name="AutoShape 55"/>
                <p:cNvSpPr>
                  <a:spLocks noChangeArrowheads="1"/>
                </p:cNvSpPr>
                <p:nvPr/>
              </p:nvSpPr>
              <p:spPr bwMode="auto">
                <a:xfrm>
                  <a:off x="2297" y="3059"/>
                  <a:ext cx="181" cy="146"/>
                </a:xfrm>
                <a:prstGeom prst="parallelogram">
                  <a:avLst>
                    <a:gd name="adj" fmla="val 30993"/>
                  </a:avLst>
                </a:prstGeom>
                <a:solidFill>
                  <a:schemeClr va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438" name="AutoShape 56"/>
                <p:cNvSpPr>
                  <a:spLocks noChangeArrowheads="1"/>
                </p:cNvSpPr>
                <p:nvPr/>
              </p:nvSpPr>
              <p:spPr bwMode="auto">
                <a:xfrm>
                  <a:off x="2596" y="2759"/>
                  <a:ext cx="181" cy="146"/>
                </a:xfrm>
                <a:prstGeom prst="parallelogram">
                  <a:avLst>
                    <a:gd name="adj" fmla="val 30993"/>
                  </a:avLst>
                </a:prstGeom>
                <a:solidFill>
                  <a:schemeClr va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439" name="AutoShape 57"/>
                <p:cNvSpPr>
                  <a:spLocks noChangeArrowheads="1"/>
                </p:cNvSpPr>
                <p:nvPr/>
              </p:nvSpPr>
              <p:spPr bwMode="auto">
                <a:xfrm>
                  <a:off x="2692" y="2955"/>
                  <a:ext cx="181" cy="146"/>
                </a:xfrm>
                <a:prstGeom prst="parallelogram">
                  <a:avLst>
                    <a:gd name="adj" fmla="val 30993"/>
                  </a:avLst>
                </a:prstGeom>
                <a:solidFill>
                  <a:schemeClr va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440" name="AutoShape 58"/>
                <p:cNvSpPr>
                  <a:spLocks noChangeArrowheads="1"/>
                </p:cNvSpPr>
                <p:nvPr/>
              </p:nvSpPr>
              <p:spPr bwMode="auto">
                <a:xfrm>
                  <a:off x="3870" y="2941"/>
                  <a:ext cx="181" cy="146"/>
                </a:xfrm>
                <a:prstGeom prst="parallelogram">
                  <a:avLst>
                    <a:gd name="adj" fmla="val 30993"/>
                  </a:avLst>
                </a:prstGeom>
                <a:solidFill>
                  <a:schemeClr va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441" name="AutoShape 59"/>
                <p:cNvSpPr>
                  <a:spLocks noChangeArrowheads="1"/>
                </p:cNvSpPr>
                <p:nvPr/>
              </p:nvSpPr>
              <p:spPr bwMode="auto">
                <a:xfrm>
                  <a:off x="3966" y="3037"/>
                  <a:ext cx="181" cy="146"/>
                </a:xfrm>
                <a:prstGeom prst="parallelogram">
                  <a:avLst>
                    <a:gd name="adj" fmla="val 30993"/>
                  </a:avLst>
                </a:prstGeom>
                <a:solidFill>
                  <a:schemeClr va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grpSp>
          <p:sp>
            <p:nvSpPr>
              <p:cNvPr id="12" name="Line 60"/>
              <p:cNvSpPr>
                <a:spLocks noChangeShapeType="1"/>
              </p:cNvSpPr>
              <p:nvPr/>
            </p:nvSpPr>
            <p:spPr bwMode="auto">
              <a:xfrm flipH="1">
                <a:off x="3290" y="1425"/>
                <a:ext cx="831" cy="424"/>
              </a:xfrm>
              <a:prstGeom prst="line">
                <a:avLst/>
              </a:prstGeom>
              <a:noFill/>
              <a:ln w="127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3" name="Line 61"/>
              <p:cNvSpPr>
                <a:spLocks noChangeShapeType="1"/>
              </p:cNvSpPr>
              <p:nvPr/>
            </p:nvSpPr>
            <p:spPr bwMode="auto">
              <a:xfrm flipH="1">
                <a:off x="3659" y="1431"/>
                <a:ext cx="460" cy="405"/>
              </a:xfrm>
              <a:prstGeom prst="line">
                <a:avLst/>
              </a:prstGeom>
              <a:noFill/>
              <a:ln w="127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4" name="Line 62"/>
              <p:cNvSpPr>
                <a:spLocks noChangeShapeType="1"/>
              </p:cNvSpPr>
              <p:nvPr/>
            </p:nvSpPr>
            <p:spPr bwMode="auto">
              <a:xfrm flipH="1">
                <a:off x="3921" y="1545"/>
                <a:ext cx="277" cy="326"/>
              </a:xfrm>
              <a:prstGeom prst="line">
                <a:avLst/>
              </a:prstGeom>
              <a:noFill/>
              <a:ln w="127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5" name="Line 63"/>
              <p:cNvSpPr>
                <a:spLocks noChangeShapeType="1"/>
              </p:cNvSpPr>
              <p:nvPr/>
            </p:nvSpPr>
            <p:spPr bwMode="auto">
              <a:xfrm>
                <a:off x="4195" y="1551"/>
                <a:ext cx="147" cy="315"/>
              </a:xfrm>
              <a:prstGeom prst="line">
                <a:avLst/>
              </a:prstGeom>
              <a:noFill/>
              <a:ln w="127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grpSp>
            <p:nvGrpSpPr>
              <p:cNvPr id="16" name="Group 64"/>
              <p:cNvGrpSpPr>
                <a:grpSpLocks/>
              </p:cNvGrpSpPr>
              <p:nvPr/>
            </p:nvGrpSpPr>
            <p:grpSpPr bwMode="auto">
              <a:xfrm>
                <a:off x="2796" y="1732"/>
                <a:ext cx="513" cy="132"/>
                <a:chOff x="2201" y="2688"/>
                <a:chExt cx="1946" cy="577"/>
              </a:xfrm>
            </p:grpSpPr>
            <p:sp>
              <p:nvSpPr>
                <p:cNvPr id="416" name="AutoShape 65"/>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417" name="AutoShape 66"/>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418" name="AutoShape 67"/>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419" name="AutoShape 68"/>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420" name="AutoShape 69"/>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421" name="AutoShape 70"/>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422" name="AutoShape 71"/>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423" name="AutoShape 72"/>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424" name="AutoShape 73"/>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425" name="AutoShape 74"/>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426" name="AutoShape 75"/>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427" name="AutoShape 76"/>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428" name="AutoShape 77"/>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grpSp>
          <p:sp>
            <p:nvSpPr>
              <p:cNvPr id="17" name="Line 78"/>
              <p:cNvSpPr>
                <a:spLocks noChangeShapeType="1"/>
              </p:cNvSpPr>
              <p:nvPr/>
            </p:nvSpPr>
            <p:spPr bwMode="auto">
              <a:xfrm flipH="1">
                <a:off x="2896" y="1427"/>
                <a:ext cx="543" cy="366"/>
              </a:xfrm>
              <a:prstGeom prst="line">
                <a:avLst/>
              </a:prstGeom>
              <a:noFill/>
              <a:ln w="127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grpSp>
            <p:nvGrpSpPr>
              <p:cNvPr id="18" name="Group 79"/>
              <p:cNvGrpSpPr>
                <a:grpSpLocks/>
              </p:cNvGrpSpPr>
              <p:nvPr/>
            </p:nvGrpSpPr>
            <p:grpSpPr bwMode="auto">
              <a:xfrm>
                <a:off x="4878" y="1324"/>
                <a:ext cx="184" cy="73"/>
                <a:chOff x="1024" y="3264"/>
                <a:chExt cx="320" cy="296"/>
              </a:xfrm>
            </p:grpSpPr>
            <p:sp>
              <p:nvSpPr>
                <p:cNvPr id="412" name="Rectangle 80"/>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413" name="Rectangle 81"/>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414" name="Rectangle 82"/>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415" name="Rectangle 83"/>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grpSp>
          <p:grpSp>
            <p:nvGrpSpPr>
              <p:cNvPr id="19" name="Group 84"/>
              <p:cNvGrpSpPr>
                <a:grpSpLocks/>
              </p:cNvGrpSpPr>
              <p:nvPr/>
            </p:nvGrpSpPr>
            <p:grpSpPr bwMode="auto">
              <a:xfrm>
                <a:off x="3658" y="909"/>
                <a:ext cx="990" cy="315"/>
                <a:chOff x="1832" y="1576"/>
                <a:chExt cx="1720" cy="1272"/>
              </a:xfrm>
            </p:grpSpPr>
            <p:grpSp>
              <p:nvGrpSpPr>
                <p:cNvPr id="264" name="Group 85"/>
                <p:cNvGrpSpPr>
                  <a:grpSpLocks/>
                </p:cNvGrpSpPr>
                <p:nvPr/>
              </p:nvGrpSpPr>
              <p:grpSpPr bwMode="auto">
                <a:xfrm>
                  <a:off x="1832" y="1992"/>
                  <a:ext cx="888" cy="648"/>
                  <a:chOff x="1752" y="2224"/>
                  <a:chExt cx="888" cy="648"/>
                </a:xfrm>
              </p:grpSpPr>
              <p:grpSp>
                <p:nvGrpSpPr>
                  <p:cNvPr id="376" name="Group 86"/>
                  <p:cNvGrpSpPr>
                    <a:grpSpLocks/>
                  </p:cNvGrpSpPr>
                  <p:nvPr/>
                </p:nvGrpSpPr>
                <p:grpSpPr bwMode="auto">
                  <a:xfrm>
                    <a:off x="1752" y="2224"/>
                    <a:ext cx="496" cy="528"/>
                    <a:chOff x="2016" y="2000"/>
                    <a:chExt cx="496" cy="528"/>
                  </a:xfrm>
                </p:grpSpPr>
                <p:sp>
                  <p:nvSpPr>
                    <p:cNvPr id="404" name="Rectangle 87"/>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405" name="Rectangle 88"/>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406" name="Rectangle 89"/>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407" name="Rectangle 90"/>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408" name="Rectangle 91"/>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409" name="Rectangle 92"/>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410" name="Rectangle 93"/>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411" name="Rectangle 94"/>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grpSp>
              <p:grpSp>
                <p:nvGrpSpPr>
                  <p:cNvPr id="377" name="Group 95"/>
                  <p:cNvGrpSpPr>
                    <a:grpSpLocks/>
                  </p:cNvGrpSpPr>
                  <p:nvPr/>
                </p:nvGrpSpPr>
                <p:grpSpPr bwMode="auto">
                  <a:xfrm>
                    <a:off x="1896" y="2256"/>
                    <a:ext cx="496" cy="528"/>
                    <a:chOff x="2016" y="2000"/>
                    <a:chExt cx="496" cy="528"/>
                  </a:xfrm>
                </p:grpSpPr>
                <p:sp>
                  <p:nvSpPr>
                    <p:cNvPr id="396" name="Rectangle 96"/>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97" name="Rectangle 97"/>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98" name="Rectangle 98"/>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99" name="Rectangle 99"/>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400" name="Rectangle 100"/>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401" name="Rectangle 101"/>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402" name="Rectangle 102"/>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403" name="Rectangle 103"/>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grpSp>
              <p:grpSp>
                <p:nvGrpSpPr>
                  <p:cNvPr id="378" name="Group 104"/>
                  <p:cNvGrpSpPr>
                    <a:grpSpLocks/>
                  </p:cNvGrpSpPr>
                  <p:nvPr/>
                </p:nvGrpSpPr>
                <p:grpSpPr bwMode="auto">
                  <a:xfrm>
                    <a:off x="2000" y="2312"/>
                    <a:ext cx="496" cy="528"/>
                    <a:chOff x="2016" y="2000"/>
                    <a:chExt cx="496" cy="528"/>
                  </a:xfrm>
                </p:grpSpPr>
                <p:sp>
                  <p:nvSpPr>
                    <p:cNvPr id="388" name="Rectangle 105"/>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89" name="Rectangle 106"/>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90" name="Rectangle 107"/>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91" name="Rectangle 108"/>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92" name="Rectangle 109"/>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93" name="Rectangle 110"/>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94" name="Rectangle 111"/>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95" name="Rectangle 112"/>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grpSp>
              <p:grpSp>
                <p:nvGrpSpPr>
                  <p:cNvPr id="379" name="Group 113"/>
                  <p:cNvGrpSpPr>
                    <a:grpSpLocks/>
                  </p:cNvGrpSpPr>
                  <p:nvPr/>
                </p:nvGrpSpPr>
                <p:grpSpPr bwMode="auto">
                  <a:xfrm>
                    <a:off x="2144" y="2344"/>
                    <a:ext cx="496" cy="528"/>
                    <a:chOff x="2016" y="2000"/>
                    <a:chExt cx="496" cy="528"/>
                  </a:xfrm>
                </p:grpSpPr>
                <p:sp>
                  <p:nvSpPr>
                    <p:cNvPr id="380" name="Rectangle 114"/>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81" name="Rectangle 115"/>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82" name="Rectangle 116"/>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83" name="Rectangle 117"/>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84" name="Rectangle 118"/>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85" name="Rectangle 119"/>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86" name="Rectangle 120"/>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87" name="Rectangle 121"/>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grpSp>
            </p:grpSp>
            <p:grpSp>
              <p:nvGrpSpPr>
                <p:cNvPr id="265" name="Group 122"/>
                <p:cNvGrpSpPr>
                  <a:grpSpLocks/>
                </p:cNvGrpSpPr>
                <p:nvPr/>
              </p:nvGrpSpPr>
              <p:grpSpPr bwMode="auto">
                <a:xfrm>
                  <a:off x="2208" y="1576"/>
                  <a:ext cx="888" cy="648"/>
                  <a:chOff x="1800" y="1552"/>
                  <a:chExt cx="888" cy="648"/>
                </a:xfrm>
              </p:grpSpPr>
              <p:grpSp>
                <p:nvGrpSpPr>
                  <p:cNvPr id="340" name="Group 123"/>
                  <p:cNvGrpSpPr>
                    <a:grpSpLocks/>
                  </p:cNvGrpSpPr>
                  <p:nvPr/>
                </p:nvGrpSpPr>
                <p:grpSpPr bwMode="auto">
                  <a:xfrm>
                    <a:off x="1800" y="1552"/>
                    <a:ext cx="496" cy="528"/>
                    <a:chOff x="2016" y="2000"/>
                    <a:chExt cx="496" cy="528"/>
                  </a:xfrm>
                </p:grpSpPr>
                <p:sp>
                  <p:nvSpPr>
                    <p:cNvPr id="368" name="Rectangle 124"/>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69" name="Rectangle 125"/>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70" name="Rectangle 126"/>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71" name="Rectangle 127"/>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72" name="Rectangle 128"/>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73" name="Rectangle 129"/>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74" name="Rectangle 130"/>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75" name="Rectangle 131"/>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grpSp>
              <p:grpSp>
                <p:nvGrpSpPr>
                  <p:cNvPr id="341" name="Group 132"/>
                  <p:cNvGrpSpPr>
                    <a:grpSpLocks/>
                  </p:cNvGrpSpPr>
                  <p:nvPr/>
                </p:nvGrpSpPr>
                <p:grpSpPr bwMode="auto">
                  <a:xfrm>
                    <a:off x="1944" y="1584"/>
                    <a:ext cx="496" cy="528"/>
                    <a:chOff x="2016" y="2000"/>
                    <a:chExt cx="496" cy="528"/>
                  </a:xfrm>
                </p:grpSpPr>
                <p:sp>
                  <p:nvSpPr>
                    <p:cNvPr id="360" name="Rectangle 133"/>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61" name="Rectangle 134"/>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62" name="Rectangle 135"/>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63" name="Rectangle 136"/>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64" name="Rectangle 137"/>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65" name="Rectangle 138"/>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66" name="Rectangle 139"/>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67" name="Rectangle 140"/>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grpSp>
              <p:grpSp>
                <p:nvGrpSpPr>
                  <p:cNvPr id="342" name="Group 141"/>
                  <p:cNvGrpSpPr>
                    <a:grpSpLocks/>
                  </p:cNvGrpSpPr>
                  <p:nvPr/>
                </p:nvGrpSpPr>
                <p:grpSpPr bwMode="auto">
                  <a:xfrm>
                    <a:off x="2048" y="1640"/>
                    <a:ext cx="496" cy="528"/>
                    <a:chOff x="2016" y="2000"/>
                    <a:chExt cx="496" cy="528"/>
                  </a:xfrm>
                </p:grpSpPr>
                <p:sp>
                  <p:nvSpPr>
                    <p:cNvPr id="352" name="Rectangle 142"/>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53" name="Rectangle 143"/>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54" name="Rectangle 144"/>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55" name="Rectangle 145"/>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56" name="Rectangle 146"/>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57" name="Rectangle 147"/>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58" name="Rectangle 148"/>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59" name="Rectangle 149"/>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grpSp>
              <p:grpSp>
                <p:nvGrpSpPr>
                  <p:cNvPr id="343" name="Group 150"/>
                  <p:cNvGrpSpPr>
                    <a:grpSpLocks/>
                  </p:cNvGrpSpPr>
                  <p:nvPr/>
                </p:nvGrpSpPr>
                <p:grpSpPr bwMode="auto">
                  <a:xfrm>
                    <a:off x="2192" y="1672"/>
                    <a:ext cx="496" cy="528"/>
                    <a:chOff x="2016" y="2000"/>
                    <a:chExt cx="496" cy="528"/>
                  </a:xfrm>
                </p:grpSpPr>
                <p:sp>
                  <p:nvSpPr>
                    <p:cNvPr id="344" name="Rectangle 151"/>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45" name="Rectangle 152"/>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46" name="Rectangle 153"/>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47" name="Rectangle 154"/>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48" name="Rectangle 155"/>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49" name="Rectangle 156"/>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50" name="Rectangle 157"/>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51" name="Rectangle 158"/>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grpSp>
            </p:grpSp>
            <p:grpSp>
              <p:nvGrpSpPr>
                <p:cNvPr id="266" name="Group 159"/>
                <p:cNvGrpSpPr>
                  <a:grpSpLocks/>
                </p:cNvGrpSpPr>
                <p:nvPr/>
              </p:nvGrpSpPr>
              <p:grpSpPr bwMode="auto">
                <a:xfrm>
                  <a:off x="2288" y="2200"/>
                  <a:ext cx="888" cy="648"/>
                  <a:chOff x="2560" y="2264"/>
                  <a:chExt cx="888" cy="648"/>
                </a:xfrm>
              </p:grpSpPr>
              <p:grpSp>
                <p:nvGrpSpPr>
                  <p:cNvPr id="304" name="Group 160"/>
                  <p:cNvGrpSpPr>
                    <a:grpSpLocks/>
                  </p:cNvGrpSpPr>
                  <p:nvPr/>
                </p:nvGrpSpPr>
                <p:grpSpPr bwMode="auto">
                  <a:xfrm>
                    <a:off x="2560" y="2264"/>
                    <a:ext cx="496" cy="528"/>
                    <a:chOff x="2016" y="2000"/>
                    <a:chExt cx="496" cy="528"/>
                  </a:xfrm>
                </p:grpSpPr>
                <p:sp>
                  <p:nvSpPr>
                    <p:cNvPr id="332" name="Rectangle 161"/>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33" name="Rectangle 162"/>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34" name="Rectangle 163"/>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35" name="Rectangle 164"/>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36" name="Rectangle 165"/>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37" name="Rectangle 166"/>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38" name="Rectangle 167"/>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39" name="Rectangle 168"/>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grpSp>
              <p:grpSp>
                <p:nvGrpSpPr>
                  <p:cNvPr id="305" name="Group 169"/>
                  <p:cNvGrpSpPr>
                    <a:grpSpLocks/>
                  </p:cNvGrpSpPr>
                  <p:nvPr/>
                </p:nvGrpSpPr>
                <p:grpSpPr bwMode="auto">
                  <a:xfrm>
                    <a:off x="2704" y="2296"/>
                    <a:ext cx="496" cy="528"/>
                    <a:chOff x="2016" y="2000"/>
                    <a:chExt cx="496" cy="528"/>
                  </a:xfrm>
                </p:grpSpPr>
                <p:sp>
                  <p:nvSpPr>
                    <p:cNvPr id="324" name="Rectangle 170"/>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25" name="Rectangle 171"/>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26" name="Rectangle 172"/>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27" name="Rectangle 173"/>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28" name="Rectangle 174"/>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29" name="Rectangle 175"/>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30" name="Rectangle 176"/>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31" name="Rectangle 177"/>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grpSp>
              <p:grpSp>
                <p:nvGrpSpPr>
                  <p:cNvPr id="306" name="Group 178"/>
                  <p:cNvGrpSpPr>
                    <a:grpSpLocks/>
                  </p:cNvGrpSpPr>
                  <p:nvPr/>
                </p:nvGrpSpPr>
                <p:grpSpPr bwMode="auto">
                  <a:xfrm>
                    <a:off x="2808" y="2352"/>
                    <a:ext cx="496" cy="528"/>
                    <a:chOff x="2016" y="2000"/>
                    <a:chExt cx="496" cy="528"/>
                  </a:xfrm>
                </p:grpSpPr>
                <p:sp>
                  <p:nvSpPr>
                    <p:cNvPr id="316" name="Rectangle 179"/>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17" name="Rectangle 180"/>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18" name="Rectangle 181"/>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19" name="Rectangle 182"/>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20" name="Rectangle 183"/>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21" name="Rectangle 184"/>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22" name="Rectangle 185"/>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23" name="Rectangle 186"/>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grpSp>
              <p:grpSp>
                <p:nvGrpSpPr>
                  <p:cNvPr id="307" name="Group 187"/>
                  <p:cNvGrpSpPr>
                    <a:grpSpLocks/>
                  </p:cNvGrpSpPr>
                  <p:nvPr/>
                </p:nvGrpSpPr>
                <p:grpSpPr bwMode="auto">
                  <a:xfrm>
                    <a:off x="2952" y="2384"/>
                    <a:ext cx="496" cy="528"/>
                    <a:chOff x="2016" y="2000"/>
                    <a:chExt cx="496" cy="528"/>
                  </a:xfrm>
                </p:grpSpPr>
                <p:sp>
                  <p:nvSpPr>
                    <p:cNvPr id="308" name="Rectangle 188"/>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09" name="Rectangle 189"/>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10" name="Rectangle 190"/>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11" name="Rectangle 191"/>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12" name="Rectangle 192"/>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13" name="Rectangle 193"/>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14" name="Rectangle 194"/>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15" name="Rectangle 195"/>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grpSp>
            </p:grpSp>
            <p:grpSp>
              <p:nvGrpSpPr>
                <p:cNvPr id="267" name="Group 196"/>
                <p:cNvGrpSpPr>
                  <a:grpSpLocks/>
                </p:cNvGrpSpPr>
                <p:nvPr/>
              </p:nvGrpSpPr>
              <p:grpSpPr bwMode="auto">
                <a:xfrm>
                  <a:off x="2664" y="1736"/>
                  <a:ext cx="888" cy="648"/>
                  <a:chOff x="2608" y="1592"/>
                  <a:chExt cx="888" cy="648"/>
                </a:xfrm>
              </p:grpSpPr>
              <p:grpSp>
                <p:nvGrpSpPr>
                  <p:cNvPr id="268" name="Group 197"/>
                  <p:cNvGrpSpPr>
                    <a:grpSpLocks/>
                  </p:cNvGrpSpPr>
                  <p:nvPr/>
                </p:nvGrpSpPr>
                <p:grpSpPr bwMode="auto">
                  <a:xfrm>
                    <a:off x="2608" y="1592"/>
                    <a:ext cx="496" cy="528"/>
                    <a:chOff x="2016" y="2000"/>
                    <a:chExt cx="496" cy="528"/>
                  </a:xfrm>
                </p:grpSpPr>
                <p:sp>
                  <p:nvSpPr>
                    <p:cNvPr id="296" name="Rectangle 198"/>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97" name="Rectangle 199"/>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98" name="Rectangle 200"/>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99" name="Rectangle 201"/>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00" name="Rectangle 202"/>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01" name="Rectangle 203"/>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02" name="Rectangle 204"/>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03" name="Rectangle 205"/>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grpSp>
              <p:grpSp>
                <p:nvGrpSpPr>
                  <p:cNvPr id="269" name="Group 206"/>
                  <p:cNvGrpSpPr>
                    <a:grpSpLocks/>
                  </p:cNvGrpSpPr>
                  <p:nvPr/>
                </p:nvGrpSpPr>
                <p:grpSpPr bwMode="auto">
                  <a:xfrm>
                    <a:off x="2752" y="1624"/>
                    <a:ext cx="496" cy="528"/>
                    <a:chOff x="2016" y="2000"/>
                    <a:chExt cx="496" cy="528"/>
                  </a:xfrm>
                </p:grpSpPr>
                <p:sp>
                  <p:nvSpPr>
                    <p:cNvPr id="288" name="Rectangle 207"/>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89" name="Rectangle 208"/>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90" name="Rectangle 209"/>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91" name="Rectangle 210"/>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92" name="Rectangle 211"/>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93" name="Rectangle 212"/>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94" name="Rectangle 213"/>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95" name="Rectangle 214"/>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grpSp>
              <p:grpSp>
                <p:nvGrpSpPr>
                  <p:cNvPr id="270" name="Group 215"/>
                  <p:cNvGrpSpPr>
                    <a:grpSpLocks/>
                  </p:cNvGrpSpPr>
                  <p:nvPr/>
                </p:nvGrpSpPr>
                <p:grpSpPr bwMode="auto">
                  <a:xfrm>
                    <a:off x="2840" y="1664"/>
                    <a:ext cx="496" cy="528"/>
                    <a:chOff x="2016" y="2000"/>
                    <a:chExt cx="496" cy="528"/>
                  </a:xfrm>
                </p:grpSpPr>
                <p:sp>
                  <p:nvSpPr>
                    <p:cNvPr id="280" name="Rectangle 216"/>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81" name="Rectangle 217"/>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82" name="Rectangle 218"/>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83" name="Rectangle 219"/>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84" name="Rectangle 220"/>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85" name="Rectangle 221"/>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86" name="Rectangle 222"/>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87" name="Rectangle 223"/>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grpSp>
              <p:grpSp>
                <p:nvGrpSpPr>
                  <p:cNvPr id="271" name="Group 224"/>
                  <p:cNvGrpSpPr>
                    <a:grpSpLocks/>
                  </p:cNvGrpSpPr>
                  <p:nvPr/>
                </p:nvGrpSpPr>
                <p:grpSpPr bwMode="auto">
                  <a:xfrm>
                    <a:off x="3000" y="1712"/>
                    <a:ext cx="496" cy="528"/>
                    <a:chOff x="2016" y="2000"/>
                    <a:chExt cx="496" cy="528"/>
                  </a:xfrm>
                </p:grpSpPr>
                <p:sp>
                  <p:nvSpPr>
                    <p:cNvPr id="272" name="Rectangle 225"/>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73" name="Rectangle 226"/>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74" name="Rectangle 227"/>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75" name="Rectangle 228"/>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76" name="Rectangle 229"/>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77" name="Rectangle 230"/>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78" name="Rectangle 231"/>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79" name="Rectangle 232"/>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grpSp>
            </p:grpSp>
          </p:grpSp>
          <p:grpSp>
            <p:nvGrpSpPr>
              <p:cNvPr id="20" name="Group 233"/>
              <p:cNvGrpSpPr>
                <a:grpSpLocks/>
              </p:cNvGrpSpPr>
              <p:nvPr/>
            </p:nvGrpSpPr>
            <p:grpSpPr bwMode="auto">
              <a:xfrm>
                <a:off x="3703" y="1382"/>
                <a:ext cx="185" cy="74"/>
                <a:chOff x="1024" y="3264"/>
                <a:chExt cx="320" cy="296"/>
              </a:xfrm>
            </p:grpSpPr>
            <p:sp>
              <p:nvSpPr>
                <p:cNvPr id="260" name="Rectangle 23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61" name="Rectangle 23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62" name="Rectangle 23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63" name="Rectangle 23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grpSp>
          <p:grpSp>
            <p:nvGrpSpPr>
              <p:cNvPr id="21" name="Group 238"/>
              <p:cNvGrpSpPr>
                <a:grpSpLocks/>
              </p:cNvGrpSpPr>
              <p:nvPr/>
            </p:nvGrpSpPr>
            <p:grpSpPr bwMode="auto">
              <a:xfrm>
                <a:off x="4152" y="1376"/>
                <a:ext cx="184" cy="73"/>
                <a:chOff x="1024" y="3264"/>
                <a:chExt cx="320" cy="296"/>
              </a:xfrm>
            </p:grpSpPr>
            <p:sp>
              <p:nvSpPr>
                <p:cNvPr id="256" name="Rectangle 23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57" name="Rectangle 24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58" name="Rectangle 24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59" name="Rectangle 24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grpSp>
          <p:grpSp>
            <p:nvGrpSpPr>
              <p:cNvPr id="22" name="Group 243"/>
              <p:cNvGrpSpPr>
                <a:grpSpLocks/>
              </p:cNvGrpSpPr>
              <p:nvPr/>
            </p:nvGrpSpPr>
            <p:grpSpPr bwMode="auto">
              <a:xfrm>
                <a:off x="5005" y="1169"/>
                <a:ext cx="183" cy="73"/>
                <a:chOff x="1024" y="3264"/>
                <a:chExt cx="320" cy="296"/>
              </a:xfrm>
            </p:grpSpPr>
            <p:sp>
              <p:nvSpPr>
                <p:cNvPr id="252" name="Rectangle 24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53" name="Rectangle 24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54" name="Rectangle 24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55" name="Rectangle 24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grpSp>
          <p:grpSp>
            <p:nvGrpSpPr>
              <p:cNvPr id="23" name="Group 248"/>
              <p:cNvGrpSpPr>
                <a:grpSpLocks/>
              </p:cNvGrpSpPr>
              <p:nvPr/>
            </p:nvGrpSpPr>
            <p:grpSpPr bwMode="auto">
              <a:xfrm>
                <a:off x="4528" y="1367"/>
                <a:ext cx="184" cy="73"/>
                <a:chOff x="1024" y="3264"/>
                <a:chExt cx="320" cy="296"/>
              </a:xfrm>
            </p:grpSpPr>
            <p:sp>
              <p:nvSpPr>
                <p:cNvPr id="248" name="Rectangle 24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49" name="Rectangle 25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50" name="Rectangle 25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51" name="Rectangle 25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grpSp>
          <p:grpSp>
            <p:nvGrpSpPr>
              <p:cNvPr id="24" name="Group 253"/>
              <p:cNvGrpSpPr>
                <a:grpSpLocks/>
              </p:cNvGrpSpPr>
              <p:nvPr/>
            </p:nvGrpSpPr>
            <p:grpSpPr bwMode="auto">
              <a:xfrm>
                <a:off x="3176" y="1260"/>
                <a:ext cx="185" cy="73"/>
                <a:chOff x="1024" y="3264"/>
                <a:chExt cx="320" cy="296"/>
              </a:xfrm>
            </p:grpSpPr>
            <p:sp>
              <p:nvSpPr>
                <p:cNvPr id="244" name="Rectangle 25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45" name="Rectangle 25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46" name="Rectangle 25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47" name="Rectangle 25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grpSp>
          <p:grpSp>
            <p:nvGrpSpPr>
              <p:cNvPr id="25" name="Group 258"/>
              <p:cNvGrpSpPr>
                <a:grpSpLocks/>
              </p:cNvGrpSpPr>
              <p:nvPr/>
            </p:nvGrpSpPr>
            <p:grpSpPr bwMode="auto">
              <a:xfrm>
                <a:off x="3158" y="1191"/>
                <a:ext cx="184" cy="73"/>
                <a:chOff x="1024" y="3264"/>
                <a:chExt cx="320" cy="296"/>
              </a:xfrm>
            </p:grpSpPr>
            <p:sp>
              <p:nvSpPr>
                <p:cNvPr id="240" name="Rectangle 25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41" name="Rectangle 26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42" name="Rectangle 26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43" name="Rectangle 26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grpSp>
          <p:grpSp>
            <p:nvGrpSpPr>
              <p:cNvPr id="26" name="Group 263"/>
              <p:cNvGrpSpPr>
                <a:grpSpLocks/>
              </p:cNvGrpSpPr>
              <p:nvPr/>
            </p:nvGrpSpPr>
            <p:grpSpPr bwMode="auto">
              <a:xfrm>
                <a:off x="3323" y="1395"/>
                <a:ext cx="184" cy="73"/>
                <a:chOff x="1024" y="3264"/>
                <a:chExt cx="320" cy="296"/>
              </a:xfrm>
            </p:grpSpPr>
            <p:sp>
              <p:nvSpPr>
                <p:cNvPr id="236" name="Rectangle 26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37" name="Rectangle 26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38" name="Rectangle 26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39" name="Rectangle 26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grpSp>
          <p:grpSp>
            <p:nvGrpSpPr>
              <p:cNvPr id="27" name="Group 268"/>
              <p:cNvGrpSpPr>
                <a:grpSpLocks/>
              </p:cNvGrpSpPr>
              <p:nvPr/>
            </p:nvGrpSpPr>
            <p:grpSpPr bwMode="auto">
              <a:xfrm>
                <a:off x="2799" y="1168"/>
                <a:ext cx="154" cy="61"/>
                <a:chOff x="428" y="2146"/>
                <a:chExt cx="268" cy="244"/>
              </a:xfrm>
            </p:grpSpPr>
            <p:sp>
              <p:nvSpPr>
                <p:cNvPr id="227" name="Rectangle 26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28" name="Rectangle 27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29" name="Rectangle 27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30" name="Rectangle 27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31" name="Rectangle 27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32" name="Rectangle 27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33" name="Rectangle 27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34" name="Rectangle 27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35" name="Rectangle 27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grpSp>
          <p:grpSp>
            <p:nvGrpSpPr>
              <p:cNvPr id="28" name="Group 278"/>
              <p:cNvGrpSpPr>
                <a:grpSpLocks/>
              </p:cNvGrpSpPr>
              <p:nvPr/>
            </p:nvGrpSpPr>
            <p:grpSpPr bwMode="auto">
              <a:xfrm>
                <a:off x="2801" y="1232"/>
                <a:ext cx="154" cy="61"/>
                <a:chOff x="428" y="2146"/>
                <a:chExt cx="268" cy="244"/>
              </a:xfrm>
            </p:grpSpPr>
            <p:sp>
              <p:nvSpPr>
                <p:cNvPr id="218" name="Rectangle 27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19" name="Rectangle 28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20" name="Rectangle 28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21" name="Rectangle 28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22" name="Rectangle 28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23" name="Rectangle 28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24" name="Rectangle 28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25" name="Rectangle 28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26" name="Rectangle 28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grpSp>
          <p:sp>
            <p:nvSpPr>
              <p:cNvPr id="29" name="Rectangle 288"/>
              <p:cNvSpPr>
                <a:spLocks noChangeArrowheads="1"/>
              </p:cNvSpPr>
              <p:nvPr/>
            </p:nvSpPr>
            <p:spPr bwMode="auto">
              <a:xfrm>
                <a:off x="3017" y="1167"/>
                <a:ext cx="93" cy="39"/>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a:solidFill>
                    <a:srgbClr val="FFFF00"/>
                  </a:solidFill>
                  <a:latin typeface="Arial Narrow" pitchFamily="34" charset="0"/>
                </a:endParaRPr>
              </a:p>
            </p:txBody>
          </p:sp>
          <p:sp>
            <p:nvSpPr>
              <p:cNvPr id="30" name="Rectangle 289"/>
              <p:cNvSpPr>
                <a:spLocks noChangeArrowheads="1"/>
              </p:cNvSpPr>
              <p:nvPr/>
            </p:nvSpPr>
            <p:spPr bwMode="auto">
              <a:xfrm>
                <a:off x="3020" y="1229"/>
                <a:ext cx="93" cy="38"/>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a:solidFill>
                    <a:srgbClr val="FFFF00"/>
                  </a:solidFill>
                  <a:latin typeface="Arial Narrow" pitchFamily="34" charset="0"/>
                </a:endParaRPr>
              </a:p>
            </p:txBody>
          </p:sp>
          <p:grpSp>
            <p:nvGrpSpPr>
              <p:cNvPr id="31" name="Group 290"/>
              <p:cNvGrpSpPr>
                <a:grpSpLocks/>
              </p:cNvGrpSpPr>
              <p:nvPr/>
            </p:nvGrpSpPr>
            <p:grpSpPr bwMode="auto">
              <a:xfrm>
                <a:off x="2932" y="1390"/>
                <a:ext cx="154" cy="61"/>
                <a:chOff x="428" y="2146"/>
                <a:chExt cx="268" cy="244"/>
              </a:xfrm>
            </p:grpSpPr>
            <p:sp>
              <p:nvSpPr>
                <p:cNvPr id="209" name="Rectangle 29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10" name="Rectangle 29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11" name="Rectangle 29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12" name="Rectangle 29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13" name="Rectangle 29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14" name="Rectangle 29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15" name="Rectangle 29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16" name="Rectangle 29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17" name="Rectangle 29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grpSp>
          <p:grpSp>
            <p:nvGrpSpPr>
              <p:cNvPr id="32" name="Group 300"/>
              <p:cNvGrpSpPr>
                <a:grpSpLocks/>
              </p:cNvGrpSpPr>
              <p:nvPr/>
            </p:nvGrpSpPr>
            <p:grpSpPr bwMode="auto">
              <a:xfrm>
                <a:off x="2945" y="1465"/>
                <a:ext cx="155" cy="60"/>
                <a:chOff x="428" y="2146"/>
                <a:chExt cx="268" cy="244"/>
              </a:xfrm>
            </p:grpSpPr>
            <p:sp>
              <p:nvSpPr>
                <p:cNvPr id="200" name="Rectangle 30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01" name="Rectangle 30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02" name="Rectangle 30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03" name="Rectangle 30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04" name="Rectangle 30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05" name="Rectangle 30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06" name="Rectangle 30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07" name="Rectangle 30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208" name="Rectangle 30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grpSp>
          <p:sp>
            <p:nvSpPr>
              <p:cNvPr id="33" name="Rectangle 310"/>
              <p:cNvSpPr>
                <a:spLocks noChangeArrowheads="1"/>
              </p:cNvSpPr>
              <p:nvPr/>
            </p:nvSpPr>
            <p:spPr bwMode="auto">
              <a:xfrm>
                <a:off x="3127" y="1431"/>
                <a:ext cx="93" cy="39"/>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a:solidFill>
                    <a:srgbClr val="FFFF00"/>
                  </a:solidFill>
                  <a:latin typeface="Arial Narrow" pitchFamily="34" charset="0"/>
                </a:endParaRPr>
              </a:p>
            </p:txBody>
          </p:sp>
          <p:grpSp>
            <p:nvGrpSpPr>
              <p:cNvPr id="34" name="Group 311"/>
              <p:cNvGrpSpPr>
                <a:grpSpLocks/>
              </p:cNvGrpSpPr>
              <p:nvPr/>
            </p:nvGrpSpPr>
            <p:grpSpPr bwMode="auto">
              <a:xfrm>
                <a:off x="3466" y="1524"/>
                <a:ext cx="155" cy="60"/>
                <a:chOff x="428" y="2146"/>
                <a:chExt cx="268" cy="244"/>
              </a:xfrm>
            </p:grpSpPr>
            <p:sp>
              <p:nvSpPr>
                <p:cNvPr id="191" name="Rectangle 312"/>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92" name="Rectangle 313"/>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93" name="Rectangle 314"/>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94" name="Rectangle 315"/>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95" name="Rectangle 316"/>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96" name="Rectangle 317"/>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97" name="Rectangle 318"/>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98" name="Rectangle 319"/>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99" name="Rectangle 320"/>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grpSp>
          <p:sp>
            <p:nvSpPr>
              <p:cNvPr id="35" name="Rectangle 321"/>
              <p:cNvSpPr>
                <a:spLocks noChangeArrowheads="1"/>
              </p:cNvSpPr>
              <p:nvPr/>
            </p:nvSpPr>
            <p:spPr bwMode="auto">
              <a:xfrm>
                <a:off x="3680" y="1471"/>
                <a:ext cx="93" cy="39"/>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a:solidFill>
                    <a:srgbClr val="FFFF00"/>
                  </a:solidFill>
                  <a:latin typeface="Arial Narrow" pitchFamily="34" charset="0"/>
                </a:endParaRPr>
              </a:p>
            </p:txBody>
          </p:sp>
          <p:grpSp>
            <p:nvGrpSpPr>
              <p:cNvPr id="36" name="Group 322"/>
              <p:cNvGrpSpPr>
                <a:grpSpLocks/>
              </p:cNvGrpSpPr>
              <p:nvPr/>
            </p:nvGrpSpPr>
            <p:grpSpPr bwMode="auto">
              <a:xfrm>
                <a:off x="4133" y="1520"/>
                <a:ext cx="153" cy="41"/>
                <a:chOff x="2378" y="3784"/>
                <a:chExt cx="268" cy="166"/>
              </a:xfrm>
            </p:grpSpPr>
            <p:sp>
              <p:nvSpPr>
                <p:cNvPr id="185" name="Rectangle 323"/>
                <p:cNvSpPr>
                  <a:spLocks noChangeArrowheads="1"/>
                </p:cNvSpPr>
                <p:nvPr/>
              </p:nvSpPr>
              <p:spPr bwMode="auto">
                <a:xfrm>
                  <a:off x="2582" y="3790"/>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86" name="Rectangle 324"/>
                <p:cNvSpPr>
                  <a:spLocks noChangeArrowheads="1"/>
                </p:cNvSpPr>
                <p:nvPr/>
              </p:nvSpPr>
              <p:spPr bwMode="auto">
                <a:xfrm>
                  <a:off x="2486" y="378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87" name="Rectangle 325"/>
                <p:cNvSpPr>
                  <a:spLocks noChangeArrowheads="1"/>
                </p:cNvSpPr>
                <p:nvPr/>
              </p:nvSpPr>
              <p:spPr bwMode="auto">
                <a:xfrm>
                  <a:off x="2576" y="387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88" name="Rectangle 326"/>
                <p:cNvSpPr>
                  <a:spLocks noChangeArrowheads="1"/>
                </p:cNvSpPr>
                <p:nvPr/>
              </p:nvSpPr>
              <p:spPr bwMode="auto">
                <a:xfrm>
                  <a:off x="2480" y="386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89" name="Rectangle 327"/>
                <p:cNvSpPr>
                  <a:spLocks noChangeArrowheads="1"/>
                </p:cNvSpPr>
                <p:nvPr/>
              </p:nvSpPr>
              <p:spPr bwMode="auto">
                <a:xfrm>
                  <a:off x="2384" y="3802"/>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90" name="Rectangle 328"/>
                <p:cNvSpPr>
                  <a:spLocks noChangeArrowheads="1"/>
                </p:cNvSpPr>
                <p:nvPr/>
              </p:nvSpPr>
              <p:spPr bwMode="auto">
                <a:xfrm>
                  <a:off x="2378" y="388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grpSp>
          <p:sp>
            <p:nvSpPr>
              <p:cNvPr id="37" name="Rectangle 329"/>
              <p:cNvSpPr>
                <a:spLocks noChangeArrowheads="1"/>
              </p:cNvSpPr>
              <p:nvPr/>
            </p:nvSpPr>
            <p:spPr bwMode="auto">
              <a:xfrm>
                <a:off x="4173" y="1470"/>
                <a:ext cx="93" cy="38"/>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a:solidFill>
                    <a:srgbClr val="FFFF00"/>
                  </a:solidFill>
                  <a:latin typeface="Arial Narrow" pitchFamily="34" charset="0"/>
                </a:endParaRPr>
              </a:p>
            </p:txBody>
          </p:sp>
          <p:grpSp>
            <p:nvGrpSpPr>
              <p:cNvPr id="38" name="Group 330"/>
              <p:cNvGrpSpPr>
                <a:grpSpLocks/>
              </p:cNvGrpSpPr>
              <p:nvPr/>
            </p:nvGrpSpPr>
            <p:grpSpPr bwMode="auto">
              <a:xfrm>
                <a:off x="4502" y="1510"/>
                <a:ext cx="154" cy="60"/>
                <a:chOff x="428" y="2146"/>
                <a:chExt cx="268" cy="244"/>
              </a:xfrm>
            </p:grpSpPr>
            <p:sp>
              <p:nvSpPr>
                <p:cNvPr id="176" name="Rectangle 33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77" name="Rectangle 33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78" name="Rectangle 33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79" name="Rectangle 33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80" name="Rectangle 33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81" name="Rectangle 33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82" name="Rectangle 33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83" name="Rectangle 33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84" name="Rectangle 33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grpSp>
          <p:grpSp>
            <p:nvGrpSpPr>
              <p:cNvPr id="39" name="Group 340"/>
              <p:cNvGrpSpPr>
                <a:grpSpLocks/>
              </p:cNvGrpSpPr>
              <p:nvPr/>
            </p:nvGrpSpPr>
            <p:grpSpPr bwMode="auto">
              <a:xfrm>
                <a:off x="4689" y="1540"/>
                <a:ext cx="155" cy="61"/>
                <a:chOff x="428" y="2146"/>
                <a:chExt cx="268" cy="244"/>
              </a:xfrm>
            </p:grpSpPr>
            <p:sp>
              <p:nvSpPr>
                <p:cNvPr id="167" name="Rectangle 34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68" name="Rectangle 34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69" name="Rectangle 34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70" name="Rectangle 34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71" name="Rectangle 34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72" name="Rectangle 34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73" name="Rectangle 34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74" name="Rectangle 34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75" name="Rectangle 34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grpSp>
          <p:sp>
            <p:nvSpPr>
              <p:cNvPr id="40" name="Rectangle 350"/>
              <p:cNvSpPr>
                <a:spLocks noChangeArrowheads="1"/>
              </p:cNvSpPr>
              <p:nvPr/>
            </p:nvSpPr>
            <p:spPr bwMode="auto">
              <a:xfrm>
                <a:off x="4625" y="1455"/>
                <a:ext cx="93" cy="38"/>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a:solidFill>
                    <a:srgbClr val="FFFF00"/>
                  </a:solidFill>
                  <a:latin typeface="Arial Narrow" pitchFamily="34" charset="0"/>
                </a:endParaRPr>
              </a:p>
            </p:txBody>
          </p:sp>
          <p:sp>
            <p:nvSpPr>
              <p:cNvPr id="41" name="Rectangle 351"/>
              <p:cNvSpPr>
                <a:spLocks noChangeArrowheads="1"/>
              </p:cNvSpPr>
              <p:nvPr/>
            </p:nvSpPr>
            <p:spPr bwMode="auto">
              <a:xfrm>
                <a:off x="5229" y="1187"/>
                <a:ext cx="93" cy="39"/>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a:solidFill>
                    <a:srgbClr val="FFFF00"/>
                  </a:solidFill>
                  <a:latin typeface="Arial Narrow" pitchFamily="34" charset="0"/>
                </a:endParaRPr>
              </a:p>
            </p:txBody>
          </p:sp>
          <p:grpSp>
            <p:nvGrpSpPr>
              <p:cNvPr id="42" name="Group 352"/>
              <p:cNvGrpSpPr>
                <a:grpSpLocks/>
              </p:cNvGrpSpPr>
              <p:nvPr/>
            </p:nvGrpSpPr>
            <p:grpSpPr bwMode="auto">
              <a:xfrm>
                <a:off x="5250" y="1298"/>
                <a:ext cx="155" cy="60"/>
                <a:chOff x="428" y="2146"/>
                <a:chExt cx="268" cy="244"/>
              </a:xfrm>
            </p:grpSpPr>
            <p:sp>
              <p:nvSpPr>
                <p:cNvPr id="158" name="Rectangle 35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59" name="Rectangle 35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60" name="Rectangle 35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61" name="Rectangle 35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62" name="Rectangle 35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63" name="Rectangle 35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64" name="Rectangle 35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65" name="Rectangle 36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66" name="Rectangle 36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grpSp>
          <p:grpSp>
            <p:nvGrpSpPr>
              <p:cNvPr id="43" name="Group 362"/>
              <p:cNvGrpSpPr>
                <a:grpSpLocks/>
              </p:cNvGrpSpPr>
              <p:nvPr/>
            </p:nvGrpSpPr>
            <p:grpSpPr bwMode="auto">
              <a:xfrm>
                <a:off x="5230" y="1408"/>
                <a:ext cx="154" cy="61"/>
                <a:chOff x="428" y="2146"/>
                <a:chExt cx="268" cy="244"/>
              </a:xfrm>
            </p:grpSpPr>
            <p:sp>
              <p:nvSpPr>
                <p:cNvPr id="149" name="Rectangle 36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50" name="Rectangle 36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51" name="Rectangle 36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52" name="Rectangle 36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53" name="Rectangle 36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54" name="Rectangle 36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55" name="Rectangle 36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56" name="Rectangle 37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57" name="Rectangle 37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grpSp>
          <p:sp>
            <p:nvSpPr>
              <p:cNvPr id="44" name="Rectangle 372"/>
              <p:cNvSpPr>
                <a:spLocks noChangeArrowheads="1"/>
              </p:cNvSpPr>
              <p:nvPr/>
            </p:nvSpPr>
            <p:spPr bwMode="auto">
              <a:xfrm>
                <a:off x="5115" y="1344"/>
                <a:ext cx="93" cy="4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a:solidFill>
                    <a:srgbClr val="FFFF00"/>
                  </a:solidFill>
                  <a:latin typeface="Arial Narrow" pitchFamily="34" charset="0"/>
                </a:endParaRPr>
              </a:p>
            </p:txBody>
          </p:sp>
          <p:sp>
            <p:nvSpPr>
              <p:cNvPr id="45" name="Rectangle 373"/>
              <p:cNvSpPr>
                <a:spLocks noChangeArrowheads="1"/>
              </p:cNvSpPr>
              <p:nvPr/>
            </p:nvSpPr>
            <p:spPr bwMode="auto">
              <a:xfrm>
                <a:off x="5094" y="1401"/>
                <a:ext cx="94" cy="39"/>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a:solidFill>
                    <a:srgbClr val="FFFF00"/>
                  </a:solidFill>
                  <a:latin typeface="Arial Narrow" pitchFamily="34" charset="0"/>
                </a:endParaRPr>
              </a:p>
            </p:txBody>
          </p:sp>
          <p:grpSp>
            <p:nvGrpSpPr>
              <p:cNvPr id="46" name="Group 374"/>
              <p:cNvGrpSpPr>
                <a:grpSpLocks/>
              </p:cNvGrpSpPr>
              <p:nvPr/>
            </p:nvGrpSpPr>
            <p:grpSpPr bwMode="auto">
              <a:xfrm>
                <a:off x="5171" y="1035"/>
                <a:ext cx="155" cy="60"/>
                <a:chOff x="428" y="2146"/>
                <a:chExt cx="268" cy="244"/>
              </a:xfrm>
            </p:grpSpPr>
            <p:sp>
              <p:nvSpPr>
                <p:cNvPr id="140" name="Rectangle 375"/>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41" name="Rectangle 376"/>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42" name="Rectangle 377"/>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43" name="Rectangle 378"/>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44" name="Rectangle 379"/>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45" name="Rectangle 380"/>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46" name="Rectangle 381"/>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47" name="Rectangle 382"/>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48" name="Rectangle 383"/>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grpSp>
          <p:sp>
            <p:nvSpPr>
              <p:cNvPr id="47" name="Rectangle 384"/>
              <p:cNvSpPr>
                <a:spLocks noChangeArrowheads="1"/>
              </p:cNvSpPr>
              <p:nvPr/>
            </p:nvSpPr>
            <p:spPr bwMode="auto">
              <a:xfrm>
                <a:off x="5025" y="1071"/>
                <a:ext cx="93" cy="38"/>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a:solidFill>
                    <a:srgbClr val="FFFF00"/>
                  </a:solidFill>
                  <a:latin typeface="Arial Narrow" pitchFamily="34" charset="0"/>
                </a:endParaRPr>
              </a:p>
            </p:txBody>
          </p:sp>
          <p:grpSp>
            <p:nvGrpSpPr>
              <p:cNvPr id="48" name="Group 385"/>
              <p:cNvGrpSpPr>
                <a:grpSpLocks/>
              </p:cNvGrpSpPr>
              <p:nvPr/>
            </p:nvGrpSpPr>
            <p:grpSpPr bwMode="auto">
              <a:xfrm>
                <a:off x="5030" y="933"/>
                <a:ext cx="154" cy="61"/>
                <a:chOff x="428" y="2146"/>
                <a:chExt cx="268" cy="244"/>
              </a:xfrm>
            </p:grpSpPr>
            <p:sp>
              <p:nvSpPr>
                <p:cNvPr id="131" name="Rectangle 38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32" name="Rectangle 38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33" name="Rectangle 38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34" name="Rectangle 38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35" name="Rectangle 39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36" name="Rectangle 39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37" name="Rectangle 39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38" name="Rectangle 39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39" name="Rectangle 39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grpSp>
          <p:grpSp>
            <p:nvGrpSpPr>
              <p:cNvPr id="49" name="Group 395"/>
              <p:cNvGrpSpPr>
                <a:grpSpLocks/>
              </p:cNvGrpSpPr>
              <p:nvPr/>
            </p:nvGrpSpPr>
            <p:grpSpPr bwMode="auto">
              <a:xfrm>
                <a:off x="3328" y="911"/>
                <a:ext cx="155" cy="61"/>
                <a:chOff x="428" y="2146"/>
                <a:chExt cx="268" cy="244"/>
              </a:xfrm>
            </p:grpSpPr>
            <p:sp>
              <p:nvSpPr>
                <p:cNvPr id="122" name="Rectangle 39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23" name="Rectangle 39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24" name="Rectangle 39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25" name="Rectangle 39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26" name="Rectangle 40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27" name="Rectangle 40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28" name="Rectangle 40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29" name="Rectangle 40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30" name="Rectangle 40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grpSp>
          <p:grpSp>
            <p:nvGrpSpPr>
              <p:cNvPr id="50" name="Group 405"/>
              <p:cNvGrpSpPr>
                <a:grpSpLocks/>
              </p:cNvGrpSpPr>
              <p:nvPr/>
            </p:nvGrpSpPr>
            <p:grpSpPr bwMode="auto">
              <a:xfrm>
                <a:off x="3087" y="996"/>
                <a:ext cx="154" cy="60"/>
                <a:chOff x="428" y="2146"/>
                <a:chExt cx="268" cy="244"/>
              </a:xfrm>
            </p:grpSpPr>
            <p:sp>
              <p:nvSpPr>
                <p:cNvPr id="113" name="Rectangle 40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14" name="Rectangle 40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15" name="Rectangle 40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16" name="Rectangle 40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17" name="Rectangle 41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18" name="Rectangle 41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19" name="Rectangle 41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20" name="Rectangle 41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21" name="Rectangle 41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grpSp>
          <p:grpSp>
            <p:nvGrpSpPr>
              <p:cNvPr id="51" name="Group 415"/>
              <p:cNvGrpSpPr>
                <a:grpSpLocks/>
              </p:cNvGrpSpPr>
              <p:nvPr/>
            </p:nvGrpSpPr>
            <p:grpSpPr bwMode="auto">
              <a:xfrm>
                <a:off x="3136" y="1499"/>
                <a:ext cx="153" cy="61"/>
                <a:chOff x="428" y="2146"/>
                <a:chExt cx="268" cy="244"/>
              </a:xfrm>
            </p:grpSpPr>
            <p:sp>
              <p:nvSpPr>
                <p:cNvPr id="104" name="Rectangle 41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05" name="Rectangle 41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06" name="Rectangle 41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07" name="Rectangle 41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08" name="Rectangle 42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09" name="Rectangle 42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10" name="Rectangle 42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11" name="Rectangle 42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12" name="Rectangle 42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grpSp>
          <p:sp>
            <p:nvSpPr>
              <p:cNvPr id="52" name="Rectangle 425"/>
              <p:cNvSpPr>
                <a:spLocks noChangeArrowheads="1"/>
              </p:cNvSpPr>
              <p:nvPr/>
            </p:nvSpPr>
            <p:spPr bwMode="auto">
              <a:xfrm>
                <a:off x="4915" y="995"/>
                <a:ext cx="93" cy="39"/>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a:solidFill>
                    <a:srgbClr val="FFFF00"/>
                  </a:solidFill>
                  <a:latin typeface="Arial Narrow" pitchFamily="34" charset="0"/>
                </a:endParaRPr>
              </a:p>
            </p:txBody>
          </p:sp>
          <p:sp>
            <p:nvSpPr>
              <p:cNvPr id="53" name="Rectangle 426"/>
              <p:cNvSpPr>
                <a:spLocks noChangeArrowheads="1"/>
              </p:cNvSpPr>
              <p:nvPr/>
            </p:nvSpPr>
            <p:spPr bwMode="auto">
              <a:xfrm>
                <a:off x="3258" y="1038"/>
                <a:ext cx="93" cy="38"/>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a:solidFill>
                    <a:srgbClr val="FFFF00"/>
                  </a:solidFill>
                  <a:latin typeface="Arial Narrow" pitchFamily="34" charset="0"/>
                </a:endParaRPr>
              </a:p>
            </p:txBody>
          </p:sp>
          <p:grpSp>
            <p:nvGrpSpPr>
              <p:cNvPr id="54" name="Group 427"/>
              <p:cNvGrpSpPr>
                <a:grpSpLocks/>
              </p:cNvGrpSpPr>
              <p:nvPr/>
            </p:nvGrpSpPr>
            <p:grpSpPr bwMode="auto">
              <a:xfrm>
                <a:off x="5227" y="1473"/>
                <a:ext cx="153" cy="60"/>
                <a:chOff x="428" y="2146"/>
                <a:chExt cx="268" cy="244"/>
              </a:xfrm>
            </p:grpSpPr>
            <p:sp>
              <p:nvSpPr>
                <p:cNvPr id="95" name="Rectangle 428"/>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96" name="Rectangle 429"/>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97" name="Rectangle 430"/>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98" name="Rectangle 431"/>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99" name="Rectangle 432"/>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00" name="Rectangle 433"/>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01" name="Rectangle 434"/>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02" name="Rectangle 435"/>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03" name="Rectangle 436"/>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grpSp>
          <p:grpSp>
            <p:nvGrpSpPr>
              <p:cNvPr id="55" name="Group 437"/>
              <p:cNvGrpSpPr>
                <a:grpSpLocks/>
              </p:cNvGrpSpPr>
              <p:nvPr/>
            </p:nvGrpSpPr>
            <p:grpSpPr bwMode="auto">
              <a:xfrm>
                <a:off x="5357" y="1179"/>
                <a:ext cx="155" cy="60"/>
                <a:chOff x="428" y="2146"/>
                <a:chExt cx="268" cy="244"/>
              </a:xfrm>
            </p:grpSpPr>
            <p:sp>
              <p:nvSpPr>
                <p:cNvPr id="86" name="Rectangle 438"/>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87" name="Rectangle 439"/>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88" name="Rectangle 440"/>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89" name="Rectangle 441"/>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90" name="Rectangle 442"/>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91" name="Rectangle 443"/>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92" name="Rectangle 444"/>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93" name="Rectangle 445"/>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94" name="Rectangle 446"/>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grpSp>
          <p:grpSp>
            <p:nvGrpSpPr>
              <p:cNvPr id="56" name="Group 449"/>
              <p:cNvGrpSpPr>
                <a:grpSpLocks/>
              </p:cNvGrpSpPr>
              <p:nvPr/>
            </p:nvGrpSpPr>
            <p:grpSpPr bwMode="auto">
              <a:xfrm>
                <a:off x="3324" y="987"/>
                <a:ext cx="1708" cy="431"/>
                <a:chOff x="1450" y="1101"/>
                <a:chExt cx="2970" cy="997"/>
              </a:xfrm>
            </p:grpSpPr>
            <p:sp>
              <p:nvSpPr>
                <p:cNvPr id="57" name="Oval 450"/>
                <p:cNvSpPr>
                  <a:spLocks noChangeArrowheads="1"/>
                </p:cNvSpPr>
                <p:nvPr/>
              </p:nvSpPr>
              <p:spPr bwMode="auto">
                <a:xfrm>
                  <a:off x="1984" y="1682"/>
                  <a:ext cx="1760" cy="119"/>
                </a:xfrm>
                <a:prstGeom prst="ellipse">
                  <a:avLst/>
                </a:prstGeom>
                <a:solidFill>
                  <a:srgbClr val="03FBEF"/>
                </a:solidFill>
                <a:ln w="12700">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dirty="0">
                    <a:latin typeface="Arial Narrow" pitchFamily="34" charset="0"/>
                  </a:endParaRPr>
                </a:p>
              </p:txBody>
            </p:sp>
            <p:sp>
              <p:nvSpPr>
                <p:cNvPr id="58" name="Line 451"/>
                <p:cNvSpPr>
                  <a:spLocks noChangeShapeType="1"/>
                </p:cNvSpPr>
                <p:nvPr/>
              </p:nvSpPr>
              <p:spPr bwMode="auto">
                <a:xfrm>
                  <a:off x="2104" y="1471"/>
                  <a:ext cx="0" cy="238"/>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59" name="Line 452"/>
                <p:cNvSpPr>
                  <a:spLocks noChangeShapeType="1"/>
                </p:cNvSpPr>
                <p:nvPr/>
              </p:nvSpPr>
              <p:spPr bwMode="auto">
                <a:xfrm>
                  <a:off x="2232" y="1485"/>
                  <a:ext cx="0" cy="229"/>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60" name="Line 453"/>
                <p:cNvSpPr>
                  <a:spLocks noChangeShapeType="1"/>
                </p:cNvSpPr>
                <p:nvPr/>
              </p:nvSpPr>
              <p:spPr bwMode="auto">
                <a:xfrm flipH="1">
                  <a:off x="2360" y="1512"/>
                  <a:ext cx="0" cy="170"/>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61" name="Line 454"/>
                <p:cNvSpPr>
                  <a:spLocks noChangeShapeType="1"/>
                </p:cNvSpPr>
                <p:nvPr/>
              </p:nvSpPr>
              <p:spPr bwMode="auto">
                <a:xfrm>
                  <a:off x="2472" y="1531"/>
                  <a:ext cx="0" cy="156"/>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62" name="Line 455"/>
                <p:cNvSpPr>
                  <a:spLocks noChangeShapeType="1"/>
                </p:cNvSpPr>
                <p:nvPr/>
              </p:nvSpPr>
              <p:spPr bwMode="auto">
                <a:xfrm>
                  <a:off x="2560" y="1590"/>
                  <a:ext cx="0" cy="106"/>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63" name="Line 456"/>
                <p:cNvSpPr>
                  <a:spLocks noChangeShapeType="1"/>
                </p:cNvSpPr>
                <p:nvPr/>
              </p:nvSpPr>
              <p:spPr bwMode="auto">
                <a:xfrm>
                  <a:off x="2680" y="1599"/>
                  <a:ext cx="0" cy="88"/>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64" name="Line 457"/>
                <p:cNvSpPr>
                  <a:spLocks noChangeShapeType="1"/>
                </p:cNvSpPr>
                <p:nvPr/>
              </p:nvSpPr>
              <p:spPr bwMode="auto">
                <a:xfrm>
                  <a:off x="2808" y="1636"/>
                  <a:ext cx="0" cy="55"/>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65" name="Line 458"/>
                <p:cNvSpPr>
                  <a:spLocks noChangeShapeType="1"/>
                </p:cNvSpPr>
                <p:nvPr/>
              </p:nvSpPr>
              <p:spPr bwMode="auto">
                <a:xfrm>
                  <a:off x="2944" y="1650"/>
                  <a:ext cx="0" cy="37"/>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66" name="Line 459"/>
                <p:cNvSpPr>
                  <a:spLocks noChangeShapeType="1"/>
                </p:cNvSpPr>
                <p:nvPr/>
              </p:nvSpPr>
              <p:spPr bwMode="auto">
                <a:xfrm>
                  <a:off x="3168" y="1567"/>
                  <a:ext cx="0" cy="115"/>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67" name="Line 460"/>
                <p:cNvSpPr>
                  <a:spLocks noChangeShapeType="1"/>
                </p:cNvSpPr>
                <p:nvPr/>
              </p:nvSpPr>
              <p:spPr bwMode="auto">
                <a:xfrm>
                  <a:off x="3312" y="1480"/>
                  <a:ext cx="0" cy="216"/>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68" name="Line 461"/>
                <p:cNvSpPr>
                  <a:spLocks noChangeShapeType="1"/>
                </p:cNvSpPr>
                <p:nvPr/>
              </p:nvSpPr>
              <p:spPr bwMode="auto">
                <a:xfrm>
                  <a:off x="3448" y="1352"/>
                  <a:ext cx="0" cy="344"/>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69" name="Line 462"/>
                <p:cNvSpPr>
                  <a:spLocks noChangeShapeType="1"/>
                </p:cNvSpPr>
                <p:nvPr/>
              </p:nvSpPr>
              <p:spPr bwMode="auto">
                <a:xfrm>
                  <a:off x="3640" y="1237"/>
                  <a:ext cx="0" cy="482"/>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70" name="Oval 463"/>
                <p:cNvSpPr>
                  <a:spLocks noChangeArrowheads="1"/>
                </p:cNvSpPr>
                <p:nvPr/>
              </p:nvSpPr>
              <p:spPr bwMode="auto">
                <a:xfrm rot="2527473">
                  <a:off x="1450" y="1533"/>
                  <a:ext cx="64" cy="92"/>
                </a:xfrm>
                <a:prstGeom prst="ellipse">
                  <a:avLst/>
                </a:prstGeom>
                <a:solidFill>
                  <a:srgbClr val="03FBEF"/>
                </a:solidFill>
                <a:ln w="12700">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71" name="Oval 464"/>
                <p:cNvSpPr>
                  <a:spLocks noChangeArrowheads="1"/>
                </p:cNvSpPr>
                <p:nvPr/>
              </p:nvSpPr>
              <p:spPr bwMode="auto">
                <a:xfrm rot="2527473">
                  <a:off x="1450" y="2006"/>
                  <a:ext cx="71" cy="92"/>
                </a:xfrm>
                <a:prstGeom prst="ellipse">
                  <a:avLst/>
                </a:prstGeom>
                <a:solidFill>
                  <a:srgbClr val="03FBEF"/>
                </a:solidFill>
                <a:ln w="12700">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72" name="Oval 465"/>
                <p:cNvSpPr>
                  <a:spLocks noChangeArrowheads="1"/>
                </p:cNvSpPr>
                <p:nvPr/>
              </p:nvSpPr>
              <p:spPr bwMode="auto">
                <a:xfrm rot="2527473">
                  <a:off x="2114" y="1991"/>
                  <a:ext cx="64" cy="92"/>
                </a:xfrm>
                <a:prstGeom prst="ellipse">
                  <a:avLst/>
                </a:prstGeom>
                <a:solidFill>
                  <a:srgbClr val="03FBEF"/>
                </a:solidFill>
                <a:ln w="12700">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73" name="Oval 466"/>
                <p:cNvSpPr>
                  <a:spLocks noChangeArrowheads="1"/>
                </p:cNvSpPr>
                <p:nvPr/>
              </p:nvSpPr>
              <p:spPr bwMode="auto">
                <a:xfrm rot="2527473">
                  <a:off x="2884" y="1973"/>
                  <a:ext cx="64" cy="92"/>
                </a:xfrm>
                <a:prstGeom prst="ellipse">
                  <a:avLst/>
                </a:prstGeom>
                <a:solidFill>
                  <a:srgbClr val="03FBEF"/>
                </a:solidFill>
                <a:ln w="12700">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74" name="Oval 467"/>
                <p:cNvSpPr>
                  <a:spLocks noChangeArrowheads="1"/>
                </p:cNvSpPr>
                <p:nvPr/>
              </p:nvSpPr>
              <p:spPr bwMode="auto">
                <a:xfrm rot="2527473">
                  <a:off x="1500" y="1829"/>
                  <a:ext cx="64" cy="91"/>
                </a:xfrm>
                <a:prstGeom prst="ellipse">
                  <a:avLst/>
                </a:prstGeom>
                <a:solidFill>
                  <a:srgbClr val="03FBEF"/>
                </a:solidFill>
                <a:ln w="12700">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75" name="Oval 468"/>
                <p:cNvSpPr>
                  <a:spLocks noChangeArrowheads="1"/>
                </p:cNvSpPr>
                <p:nvPr/>
              </p:nvSpPr>
              <p:spPr bwMode="auto">
                <a:xfrm rot="2527473">
                  <a:off x="3560" y="1951"/>
                  <a:ext cx="64" cy="92"/>
                </a:xfrm>
                <a:prstGeom prst="ellipse">
                  <a:avLst/>
                </a:prstGeom>
                <a:solidFill>
                  <a:srgbClr val="03FBEF"/>
                </a:solidFill>
                <a:ln w="12700">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76" name="Oval 469"/>
                <p:cNvSpPr>
                  <a:spLocks noChangeArrowheads="1"/>
                </p:cNvSpPr>
                <p:nvPr/>
              </p:nvSpPr>
              <p:spPr bwMode="auto">
                <a:xfrm rot="2527473">
                  <a:off x="4152" y="1834"/>
                  <a:ext cx="64" cy="92"/>
                </a:xfrm>
                <a:prstGeom prst="ellipse">
                  <a:avLst/>
                </a:prstGeom>
                <a:solidFill>
                  <a:srgbClr val="03FBEF"/>
                </a:solidFill>
                <a:ln w="12700">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77" name="Oval 470"/>
                <p:cNvSpPr>
                  <a:spLocks noChangeArrowheads="1"/>
                </p:cNvSpPr>
                <p:nvPr/>
              </p:nvSpPr>
              <p:spPr bwMode="auto">
                <a:xfrm rot="2527473">
                  <a:off x="4356" y="1485"/>
                  <a:ext cx="64" cy="92"/>
                </a:xfrm>
                <a:prstGeom prst="ellipse">
                  <a:avLst/>
                </a:prstGeom>
                <a:solidFill>
                  <a:srgbClr val="03FBEF"/>
                </a:solidFill>
                <a:ln w="12700">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78" name="Line 471"/>
                <p:cNvSpPr>
                  <a:spLocks noChangeShapeType="1"/>
                </p:cNvSpPr>
                <p:nvPr/>
              </p:nvSpPr>
              <p:spPr bwMode="auto">
                <a:xfrm>
                  <a:off x="1522" y="1578"/>
                  <a:ext cx="510" cy="141"/>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79" name="Line 472"/>
                <p:cNvSpPr>
                  <a:spLocks noChangeShapeType="1"/>
                </p:cNvSpPr>
                <p:nvPr/>
              </p:nvSpPr>
              <p:spPr bwMode="auto">
                <a:xfrm flipV="1">
                  <a:off x="1546" y="1781"/>
                  <a:ext cx="654" cy="250"/>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80" name="Line 473"/>
                <p:cNvSpPr>
                  <a:spLocks noChangeShapeType="1"/>
                </p:cNvSpPr>
                <p:nvPr/>
              </p:nvSpPr>
              <p:spPr bwMode="auto">
                <a:xfrm flipV="1">
                  <a:off x="2188" y="1791"/>
                  <a:ext cx="228" cy="216"/>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81" name="Line 474"/>
                <p:cNvSpPr>
                  <a:spLocks noChangeShapeType="1"/>
                </p:cNvSpPr>
                <p:nvPr/>
              </p:nvSpPr>
              <p:spPr bwMode="auto">
                <a:xfrm flipH="1" flipV="1">
                  <a:off x="2818" y="1798"/>
                  <a:ext cx="108" cy="203"/>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82" name="Line 475"/>
                <p:cNvSpPr>
                  <a:spLocks noChangeShapeType="1"/>
                </p:cNvSpPr>
                <p:nvPr/>
              </p:nvSpPr>
              <p:spPr bwMode="auto">
                <a:xfrm flipH="1" flipV="1">
                  <a:off x="3388" y="1784"/>
                  <a:ext cx="192" cy="192"/>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83" name="Line 476"/>
                <p:cNvSpPr>
                  <a:spLocks noChangeShapeType="1"/>
                </p:cNvSpPr>
                <p:nvPr/>
              </p:nvSpPr>
              <p:spPr bwMode="auto">
                <a:xfrm flipH="1" flipV="1">
                  <a:off x="3706" y="1743"/>
                  <a:ext cx="462" cy="120"/>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84" name="Line 477"/>
                <p:cNvSpPr>
                  <a:spLocks noChangeShapeType="1"/>
                </p:cNvSpPr>
                <p:nvPr/>
              </p:nvSpPr>
              <p:spPr bwMode="auto">
                <a:xfrm flipH="1">
                  <a:off x="3694" y="1540"/>
                  <a:ext cx="648" cy="179"/>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85" name="Line 478"/>
                <p:cNvSpPr>
                  <a:spLocks noChangeShapeType="1"/>
                </p:cNvSpPr>
                <p:nvPr/>
              </p:nvSpPr>
              <p:spPr bwMode="auto">
                <a:xfrm>
                  <a:off x="1500" y="1101"/>
                  <a:ext cx="582" cy="625"/>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grpSp>
        </p:grpSp>
        <p:sp>
          <p:nvSpPr>
            <p:cNvPr id="477" name="TextBox 476"/>
            <p:cNvSpPr txBox="1"/>
            <p:nvPr/>
          </p:nvSpPr>
          <p:spPr>
            <a:xfrm>
              <a:off x="1214447" y="1291344"/>
              <a:ext cx="2191316" cy="419354"/>
            </a:xfrm>
            <a:prstGeom prst="rect">
              <a:avLst/>
            </a:prstGeom>
            <a:noFill/>
          </p:spPr>
          <p:txBody>
            <a:bodyPr wrap="none" rtlCol="0">
              <a:spAutoFit/>
            </a:bodyPr>
            <a:lstStyle/>
            <a:p>
              <a:r>
                <a:rPr lang="en-US" sz="2400" dirty="0" smtClean="0">
                  <a:latin typeface="Tahoma" pitchFamily="34" charset="0"/>
                  <a:ea typeface="Tahoma" pitchFamily="34" charset="0"/>
                  <a:cs typeface="Tahoma" pitchFamily="34" charset="0"/>
                </a:rPr>
                <a:t>Cloud Services</a:t>
              </a:r>
              <a:endParaRPr lang="en-US" sz="2400" dirty="0">
                <a:latin typeface="Tahoma" pitchFamily="34" charset="0"/>
                <a:ea typeface="Tahoma" pitchFamily="34" charset="0"/>
                <a:cs typeface="Tahoma" pitchFamily="34" charset="0"/>
              </a:endParaRPr>
            </a:p>
          </p:txBody>
        </p:sp>
      </p:grpSp>
      <p:sp>
        <p:nvSpPr>
          <p:cNvPr id="497" name="Left-Right Arrow 496"/>
          <p:cNvSpPr/>
          <p:nvPr/>
        </p:nvSpPr>
        <p:spPr bwMode="auto">
          <a:xfrm rot="5400000">
            <a:off x="7454818" y="2451182"/>
            <a:ext cx="791294" cy="460930"/>
          </a:xfrm>
          <a:prstGeom prst="leftRightArrow">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outerShdw blurRad="38100" dist="38100" dir="2700000" algn="tl">
                  <a:srgbClr val="000000">
                    <a:alpha val="43137"/>
                  </a:srgbClr>
                </a:outerShdw>
              </a:effectLst>
              <a:latin typeface="Times" pitchFamily="-107" charset="0"/>
            </a:endParaRPr>
          </a:p>
        </p:txBody>
      </p:sp>
      <p:pic>
        <p:nvPicPr>
          <p:cNvPr id="20645" name="Picture 165" descr="C:\Program Files\Microsoft Office\MEDIA\CAGCAT10\j0186348.wmf"/>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20750" y="1845645"/>
            <a:ext cx="12890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45540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8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 grpId="0" build="p" bldLvl="2"/>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5" name="Rectangle 2"/>
          <p:cNvSpPr>
            <a:spLocks noGrp="1" noChangeArrowheads="1"/>
          </p:cNvSpPr>
          <p:nvPr>
            <p:ph type="title"/>
          </p:nvPr>
        </p:nvSpPr>
        <p:spPr>
          <a:xfrm>
            <a:off x="533400" y="0"/>
            <a:ext cx="8229600" cy="859535"/>
          </a:xfrm>
        </p:spPr>
        <p:txBody>
          <a:bodyPr/>
          <a:lstStyle/>
          <a:p>
            <a:r>
              <a:rPr lang="en-US" dirty="0" smtClean="0"/>
              <a:t>Support for Swarm Applications</a:t>
            </a:r>
          </a:p>
        </p:txBody>
      </p:sp>
      <p:sp>
        <p:nvSpPr>
          <p:cNvPr id="250883" name="Rectangle 3"/>
          <p:cNvSpPr>
            <a:spLocks noGrp="1" noChangeArrowheads="1"/>
          </p:cNvSpPr>
          <p:nvPr>
            <p:ph type="body" idx="1"/>
          </p:nvPr>
        </p:nvSpPr>
        <p:spPr>
          <a:xfrm>
            <a:off x="76200" y="762000"/>
            <a:ext cx="8991600" cy="5943600"/>
          </a:xfrm>
        </p:spPr>
        <p:txBody>
          <a:bodyPr>
            <a:normAutofit/>
          </a:bodyPr>
          <a:lstStyle/>
          <a:p>
            <a:r>
              <a:rPr lang="en-US" dirty="0" smtClean="0"/>
              <a:t>Resource Discovery</a:t>
            </a:r>
          </a:p>
          <a:p>
            <a:pPr lvl="1"/>
            <a:r>
              <a:rPr lang="en-US" dirty="0" smtClean="0"/>
              <a:t>Which resources /services are available?  </a:t>
            </a:r>
          </a:p>
          <a:p>
            <a:pPr lvl="1"/>
            <a:r>
              <a:rPr lang="en-US" dirty="0" smtClean="0"/>
              <a:t>What are these resources and what are their capabilities?</a:t>
            </a:r>
            <a:endParaRPr lang="en-US" dirty="0"/>
          </a:p>
          <a:p>
            <a:pPr lvl="1"/>
            <a:r>
              <a:rPr lang="en-US" dirty="0" smtClean="0"/>
              <a:t>Who owns them and how much do I need?</a:t>
            </a:r>
          </a:p>
          <a:p>
            <a:r>
              <a:rPr lang="en-US" dirty="0" smtClean="0"/>
              <a:t>Real Time Requirements</a:t>
            </a:r>
          </a:p>
          <a:p>
            <a:pPr lvl="1"/>
            <a:r>
              <a:rPr lang="en-US" dirty="0" smtClean="0"/>
              <a:t>Sophisticated multimedia interactions</a:t>
            </a:r>
          </a:p>
          <a:p>
            <a:pPr lvl="1"/>
            <a:r>
              <a:rPr lang="en-US" dirty="0" smtClean="0"/>
              <a:t>Control of/interaction with health-related devices</a:t>
            </a:r>
          </a:p>
          <a:p>
            <a:r>
              <a:rPr lang="en-US" dirty="0" smtClean="0"/>
              <a:t>Responsiveness Requirements</a:t>
            </a:r>
          </a:p>
          <a:p>
            <a:pPr lvl="1"/>
            <a:r>
              <a:rPr lang="en-US" dirty="0" smtClean="0"/>
              <a:t>Provide a good interactive experience to users</a:t>
            </a:r>
          </a:p>
          <a:p>
            <a:r>
              <a:rPr lang="en-US" dirty="0" smtClean="0"/>
              <a:t>Explicitly Parallel </a:t>
            </a:r>
            <a:r>
              <a:rPr lang="en-US" dirty="0"/>
              <a:t>C</a:t>
            </a:r>
            <a:r>
              <a:rPr lang="en-US" dirty="0" smtClean="0"/>
              <a:t>omponents</a:t>
            </a:r>
          </a:p>
          <a:p>
            <a:pPr lvl="1"/>
            <a:r>
              <a:rPr lang="en-US" dirty="0" smtClean="0"/>
              <a:t>Components exploit parallelism when possible</a:t>
            </a:r>
          </a:p>
          <a:p>
            <a:r>
              <a:rPr lang="en-US" dirty="0" smtClean="0"/>
              <a:t>Direct Interaction with Cloud storage and computation</a:t>
            </a:r>
          </a:p>
          <a:p>
            <a:pPr lvl="1"/>
            <a:r>
              <a:rPr lang="en-US" dirty="0" smtClean="0"/>
              <a:t>Potentially extensive use of remote services</a:t>
            </a:r>
          </a:p>
          <a:p>
            <a:pPr lvl="1"/>
            <a:r>
              <a:rPr lang="en-US" dirty="0" smtClean="0"/>
              <a:t>Serious security/data vulnerability concerns</a:t>
            </a:r>
          </a:p>
          <a:p>
            <a:pPr lvl="1"/>
            <a:endParaRPr lang="en-US" dirty="0" smtClean="0"/>
          </a:p>
          <a:p>
            <a:pPr lvl="1"/>
            <a:endParaRPr lang="en-US" dirty="0" smtClean="0"/>
          </a:p>
        </p:txBody>
      </p:sp>
    </p:spTree>
    <p:extLst>
      <p:ext uri="{BB962C8B-B14F-4D97-AF65-F5344CB8AC3E}">
        <p14:creationId xmlns:p14="http://schemas.microsoft.com/office/powerpoint/2010/main" val="15138334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50883">
                                            <p:txEl>
                                              <p:pRg st="0" end="0"/>
                                            </p:txEl>
                                          </p:spTgt>
                                        </p:tgtEl>
                                        <p:attrNameLst>
                                          <p:attrName>style.visibility</p:attrName>
                                        </p:attrNameLst>
                                      </p:cBhvr>
                                      <p:to>
                                        <p:strVal val="visible"/>
                                      </p:to>
                                    </p:set>
                                    <p:anim calcmode="lin" valueType="num">
                                      <p:cBhvr additive="base">
                                        <p:cTn id="7" dur="500" fill="hold"/>
                                        <p:tgtEl>
                                          <p:spTgt spid="25088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5088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50883">
                                            <p:txEl>
                                              <p:pRg st="1" end="1"/>
                                            </p:txEl>
                                          </p:spTgt>
                                        </p:tgtEl>
                                        <p:attrNameLst>
                                          <p:attrName>style.visibility</p:attrName>
                                        </p:attrNameLst>
                                      </p:cBhvr>
                                      <p:to>
                                        <p:strVal val="visible"/>
                                      </p:to>
                                    </p:set>
                                    <p:anim calcmode="lin" valueType="num">
                                      <p:cBhvr additive="base">
                                        <p:cTn id="11" dur="500" fill="hold"/>
                                        <p:tgtEl>
                                          <p:spTgt spid="250883">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25088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50883">
                                            <p:txEl>
                                              <p:pRg st="2" end="2"/>
                                            </p:txEl>
                                          </p:spTgt>
                                        </p:tgtEl>
                                        <p:attrNameLst>
                                          <p:attrName>style.visibility</p:attrName>
                                        </p:attrNameLst>
                                      </p:cBhvr>
                                      <p:to>
                                        <p:strVal val="visible"/>
                                      </p:to>
                                    </p:set>
                                    <p:anim calcmode="lin" valueType="num">
                                      <p:cBhvr additive="base">
                                        <p:cTn id="15" dur="500" fill="hold"/>
                                        <p:tgtEl>
                                          <p:spTgt spid="250883">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25088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50883">
                                            <p:txEl>
                                              <p:pRg st="3" end="3"/>
                                            </p:txEl>
                                          </p:spTgt>
                                        </p:tgtEl>
                                        <p:attrNameLst>
                                          <p:attrName>style.visibility</p:attrName>
                                        </p:attrNameLst>
                                      </p:cBhvr>
                                      <p:to>
                                        <p:strVal val="visible"/>
                                      </p:to>
                                    </p:set>
                                    <p:anim calcmode="lin" valueType="num">
                                      <p:cBhvr additive="base">
                                        <p:cTn id="19" dur="500" fill="hold"/>
                                        <p:tgtEl>
                                          <p:spTgt spid="250883">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5088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250883">
                                            <p:txEl>
                                              <p:pRg st="4" end="4"/>
                                            </p:txEl>
                                          </p:spTgt>
                                        </p:tgtEl>
                                        <p:attrNameLst>
                                          <p:attrName>style.visibility</p:attrName>
                                        </p:attrNameLst>
                                      </p:cBhvr>
                                      <p:to>
                                        <p:strVal val="visible"/>
                                      </p:to>
                                    </p:set>
                                    <p:anim calcmode="lin" valueType="num">
                                      <p:cBhvr additive="base">
                                        <p:cTn id="25" dur="500" fill="hold"/>
                                        <p:tgtEl>
                                          <p:spTgt spid="250883">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250883">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250883">
                                            <p:txEl>
                                              <p:pRg st="5" end="5"/>
                                            </p:txEl>
                                          </p:spTgt>
                                        </p:tgtEl>
                                        <p:attrNameLst>
                                          <p:attrName>style.visibility</p:attrName>
                                        </p:attrNameLst>
                                      </p:cBhvr>
                                      <p:to>
                                        <p:strVal val="visible"/>
                                      </p:to>
                                    </p:set>
                                    <p:anim calcmode="lin" valueType="num">
                                      <p:cBhvr additive="base">
                                        <p:cTn id="29" dur="500" fill="hold"/>
                                        <p:tgtEl>
                                          <p:spTgt spid="250883">
                                            <p:txEl>
                                              <p:pRg st="5" end="5"/>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250883">
                                            <p:txEl>
                                              <p:pRg st="5" end="5"/>
                                            </p:txEl>
                                          </p:spTgt>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250883">
                                            <p:txEl>
                                              <p:pRg st="6" end="6"/>
                                            </p:txEl>
                                          </p:spTgt>
                                        </p:tgtEl>
                                        <p:attrNameLst>
                                          <p:attrName>style.visibility</p:attrName>
                                        </p:attrNameLst>
                                      </p:cBhvr>
                                      <p:to>
                                        <p:strVal val="visible"/>
                                      </p:to>
                                    </p:set>
                                    <p:anim calcmode="lin" valueType="num">
                                      <p:cBhvr additive="base">
                                        <p:cTn id="33" dur="500" fill="hold"/>
                                        <p:tgtEl>
                                          <p:spTgt spid="250883">
                                            <p:txEl>
                                              <p:pRg st="6" end="6"/>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25088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grpId="0" nodeType="clickEffect">
                                  <p:stCondLst>
                                    <p:cond delay="0"/>
                                  </p:stCondLst>
                                  <p:childTnLst>
                                    <p:set>
                                      <p:cBhvr>
                                        <p:cTn id="38" dur="1" fill="hold">
                                          <p:stCondLst>
                                            <p:cond delay="0"/>
                                          </p:stCondLst>
                                        </p:cTn>
                                        <p:tgtEl>
                                          <p:spTgt spid="250883">
                                            <p:txEl>
                                              <p:pRg st="7" end="7"/>
                                            </p:txEl>
                                          </p:spTgt>
                                        </p:tgtEl>
                                        <p:attrNameLst>
                                          <p:attrName>style.visibility</p:attrName>
                                        </p:attrNameLst>
                                      </p:cBhvr>
                                      <p:to>
                                        <p:strVal val="visible"/>
                                      </p:to>
                                    </p:set>
                                    <p:anim calcmode="lin" valueType="num">
                                      <p:cBhvr additive="base">
                                        <p:cTn id="39" dur="500" fill="hold"/>
                                        <p:tgtEl>
                                          <p:spTgt spid="250883">
                                            <p:txEl>
                                              <p:pRg st="7" end="7"/>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250883">
                                            <p:txEl>
                                              <p:pRg st="7" end="7"/>
                                            </p:txEl>
                                          </p:spTgt>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250883">
                                            <p:txEl>
                                              <p:pRg st="8" end="8"/>
                                            </p:txEl>
                                          </p:spTgt>
                                        </p:tgtEl>
                                        <p:attrNameLst>
                                          <p:attrName>style.visibility</p:attrName>
                                        </p:attrNameLst>
                                      </p:cBhvr>
                                      <p:to>
                                        <p:strVal val="visible"/>
                                      </p:to>
                                    </p:set>
                                    <p:anim calcmode="lin" valueType="num">
                                      <p:cBhvr additive="base">
                                        <p:cTn id="43" dur="500" fill="hold"/>
                                        <p:tgtEl>
                                          <p:spTgt spid="250883">
                                            <p:txEl>
                                              <p:pRg st="8" end="8"/>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25088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250883">
                                            <p:txEl>
                                              <p:pRg st="9" end="9"/>
                                            </p:txEl>
                                          </p:spTgt>
                                        </p:tgtEl>
                                        <p:attrNameLst>
                                          <p:attrName>style.visibility</p:attrName>
                                        </p:attrNameLst>
                                      </p:cBhvr>
                                      <p:to>
                                        <p:strVal val="visible"/>
                                      </p:to>
                                    </p:set>
                                    <p:anim calcmode="lin" valueType="num">
                                      <p:cBhvr additive="base">
                                        <p:cTn id="49" dur="500" fill="hold"/>
                                        <p:tgtEl>
                                          <p:spTgt spid="250883">
                                            <p:txEl>
                                              <p:pRg st="9" end="9"/>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250883">
                                            <p:txEl>
                                              <p:pRg st="9" end="9"/>
                                            </p:txEl>
                                          </p:spTgt>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250883">
                                            <p:txEl>
                                              <p:pRg st="10" end="10"/>
                                            </p:txEl>
                                          </p:spTgt>
                                        </p:tgtEl>
                                        <p:attrNameLst>
                                          <p:attrName>style.visibility</p:attrName>
                                        </p:attrNameLst>
                                      </p:cBhvr>
                                      <p:to>
                                        <p:strVal val="visible"/>
                                      </p:to>
                                    </p:set>
                                    <p:anim calcmode="lin" valueType="num">
                                      <p:cBhvr additive="base">
                                        <p:cTn id="53" dur="500" fill="hold"/>
                                        <p:tgtEl>
                                          <p:spTgt spid="250883">
                                            <p:txEl>
                                              <p:pRg st="10" end="10"/>
                                            </p:txEl>
                                          </p:spTgt>
                                        </p:tgtEl>
                                        <p:attrNameLst>
                                          <p:attrName>ppt_x</p:attrName>
                                        </p:attrNameLst>
                                      </p:cBhvr>
                                      <p:tavLst>
                                        <p:tav tm="0">
                                          <p:val>
                                            <p:strVal val="1+#ppt_w/2"/>
                                          </p:val>
                                        </p:tav>
                                        <p:tav tm="100000">
                                          <p:val>
                                            <p:strVal val="#ppt_x"/>
                                          </p:val>
                                        </p:tav>
                                      </p:tavLst>
                                    </p:anim>
                                    <p:anim calcmode="lin" valueType="num">
                                      <p:cBhvr additive="base">
                                        <p:cTn id="54" dur="500" fill="hold"/>
                                        <p:tgtEl>
                                          <p:spTgt spid="250883">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2" fill="hold" grpId="0" nodeType="clickEffect">
                                  <p:stCondLst>
                                    <p:cond delay="0"/>
                                  </p:stCondLst>
                                  <p:childTnLst>
                                    <p:set>
                                      <p:cBhvr>
                                        <p:cTn id="58" dur="1" fill="hold">
                                          <p:stCondLst>
                                            <p:cond delay="0"/>
                                          </p:stCondLst>
                                        </p:cTn>
                                        <p:tgtEl>
                                          <p:spTgt spid="250883">
                                            <p:txEl>
                                              <p:pRg st="11" end="11"/>
                                            </p:txEl>
                                          </p:spTgt>
                                        </p:tgtEl>
                                        <p:attrNameLst>
                                          <p:attrName>style.visibility</p:attrName>
                                        </p:attrNameLst>
                                      </p:cBhvr>
                                      <p:to>
                                        <p:strVal val="visible"/>
                                      </p:to>
                                    </p:set>
                                    <p:anim calcmode="lin" valueType="num">
                                      <p:cBhvr additive="base">
                                        <p:cTn id="59" dur="500" fill="hold"/>
                                        <p:tgtEl>
                                          <p:spTgt spid="250883">
                                            <p:txEl>
                                              <p:pRg st="11" end="11"/>
                                            </p:txEl>
                                          </p:spTgt>
                                        </p:tgtEl>
                                        <p:attrNameLst>
                                          <p:attrName>ppt_x</p:attrName>
                                        </p:attrNameLst>
                                      </p:cBhvr>
                                      <p:tavLst>
                                        <p:tav tm="0">
                                          <p:val>
                                            <p:strVal val="1+#ppt_w/2"/>
                                          </p:val>
                                        </p:tav>
                                        <p:tav tm="100000">
                                          <p:val>
                                            <p:strVal val="#ppt_x"/>
                                          </p:val>
                                        </p:tav>
                                      </p:tavLst>
                                    </p:anim>
                                    <p:anim calcmode="lin" valueType="num">
                                      <p:cBhvr additive="base">
                                        <p:cTn id="60" dur="500" fill="hold"/>
                                        <p:tgtEl>
                                          <p:spTgt spid="250883">
                                            <p:txEl>
                                              <p:pRg st="11" end="11"/>
                                            </p:txEl>
                                          </p:spTgt>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0"/>
                                  </p:stCondLst>
                                  <p:childTnLst>
                                    <p:set>
                                      <p:cBhvr>
                                        <p:cTn id="62" dur="1" fill="hold">
                                          <p:stCondLst>
                                            <p:cond delay="0"/>
                                          </p:stCondLst>
                                        </p:cTn>
                                        <p:tgtEl>
                                          <p:spTgt spid="250883">
                                            <p:txEl>
                                              <p:pRg st="12" end="12"/>
                                            </p:txEl>
                                          </p:spTgt>
                                        </p:tgtEl>
                                        <p:attrNameLst>
                                          <p:attrName>style.visibility</p:attrName>
                                        </p:attrNameLst>
                                      </p:cBhvr>
                                      <p:to>
                                        <p:strVal val="visible"/>
                                      </p:to>
                                    </p:set>
                                    <p:anim calcmode="lin" valueType="num">
                                      <p:cBhvr additive="base">
                                        <p:cTn id="63" dur="500" fill="hold"/>
                                        <p:tgtEl>
                                          <p:spTgt spid="250883">
                                            <p:txEl>
                                              <p:pRg st="12" end="12"/>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250883">
                                            <p:txEl>
                                              <p:pRg st="12" end="12"/>
                                            </p:txEl>
                                          </p:spTgt>
                                        </p:tgtEl>
                                        <p:attrNameLst>
                                          <p:attrName>ppt_y</p:attrName>
                                        </p:attrNameLst>
                                      </p:cBhvr>
                                      <p:tavLst>
                                        <p:tav tm="0">
                                          <p:val>
                                            <p:strVal val="#ppt_y"/>
                                          </p:val>
                                        </p:tav>
                                        <p:tav tm="100000">
                                          <p:val>
                                            <p:strVal val="#ppt_y"/>
                                          </p:val>
                                        </p:tav>
                                      </p:tavLst>
                                    </p:anim>
                                  </p:childTnLst>
                                </p:cTn>
                              </p:par>
                              <p:par>
                                <p:cTn id="65" presetID="2" presetClass="entr" presetSubtype="2" fill="hold" grpId="0" nodeType="withEffect">
                                  <p:stCondLst>
                                    <p:cond delay="0"/>
                                  </p:stCondLst>
                                  <p:childTnLst>
                                    <p:set>
                                      <p:cBhvr>
                                        <p:cTn id="66" dur="1" fill="hold">
                                          <p:stCondLst>
                                            <p:cond delay="0"/>
                                          </p:stCondLst>
                                        </p:cTn>
                                        <p:tgtEl>
                                          <p:spTgt spid="250883">
                                            <p:txEl>
                                              <p:pRg st="13" end="13"/>
                                            </p:txEl>
                                          </p:spTgt>
                                        </p:tgtEl>
                                        <p:attrNameLst>
                                          <p:attrName>style.visibility</p:attrName>
                                        </p:attrNameLst>
                                      </p:cBhvr>
                                      <p:to>
                                        <p:strVal val="visible"/>
                                      </p:to>
                                    </p:set>
                                    <p:anim calcmode="lin" valueType="num">
                                      <p:cBhvr additive="base">
                                        <p:cTn id="67" dur="500" fill="hold"/>
                                        <p:tgtEl>
                                          <p:spTgt spid="250883">
                                            <p:txEl>
                                              <p:pRg st="13" end="13"/>
                                            </p:txEl>
                                          </p:spTgt>
                                        </p:tgtEl>
                                        <p:attrNameLst>
                                          <p:attrName>ppt_x</p:attrName>
                                        </p:attrNameLst>
                                      </p:cBhvr>
                                      <p:tavLst>
                                        <p:tav tm="0">
                                          <p:val>
                                            <p:strVal val="1+#ppt_w/2"/>
                                          </p:val>
                                        </p:tav>
                                        <p:tav tm="100000">
                                          <p:val>
                                            <p:strVal val="#ppt_x"/>
                                          </p:val>
                                        </p:tav>
                                      </p:tavLst>
                                    </p:anim>
                                    <p:anim calcmode="lin" valueType="num">
                                      <p:cBhvr additive="base">
                                        <p:cTn id="68" dur="500" fill="hold"/>
                                        <p:tgtEl>
                                          <p:spTgt spid="250883">
                                            <p:txEl>
                                              <p:pRg st="13" end="1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83" grpId="0" build="p"/>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535798" cy="1143000"/>
          </a:xfrm>
        </p:spPr>
        <p:txBody>
          <a:bodyPr/>
          <a:lstStyle/>
          <a:p>
            <a:r>
              <a:rPr lang="en-US" dirty="0" smtClean="0"/>
              <a:t>The Missing Link?</a:t>
            </a:r>
            <a:endParaRPr lang="en-US" dirty="0"/>
          </a:p>
        </p:txBody>
      </p:sp>
      <p:grpSp>
        <p:nvGrpSpPr>
          <p:cNvPr id="18" name="Group 17"/>
          <p:cNvGrpSpPr/>
          <p:nvPr/>
        </p:nvGrpSpPr>
        <p:grpSpPr>
          <a:xfrm>
            <a:off x="320186" y="1257102"/>
            <a:ext cx="7575265" cy="1227238"/>
            <a:chOff x="320186" y="1503058"/>
            <a:chExt cx="7575265" cy="1227238"/>
          </a:xfrm>
        </p:grpSpPr>
        <p:sp>
          <p:nvSpPr>
            <p:cNvPr id="6" name="Line Callout 1 5"/>
            <p:cNvSpPr/>
            <p:nvPr/>
          </p:nvSpPr>
          <p:spPr>
            <a:xfrm>
              <a:off x="1921119" y="1824879"/>
              <a:ext cx="1600935" cy="800389"/>
            </a:xfrm>
            <a:prstGeom prst="borderCallout1">
              <a:avLst>
                <a:gd name="adj1" fmla="val 124142"/>
                <a:gd name="adj2" fmla="val 47158"/>
                <a:gd name="adj3" fmla="val 159808"/>
                <a:gd name="adj4" fmla="val 47235"/>
              </a:avLst>
            </a:prstGeom>
            <a:solidFill>
              <a:srgbClr val="0070C0"/>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smtClean="0"/>
                <a:t>Home security/</a:t>
              </a:r>
              <a:br>
                <a:rPr lang="en-US" sz="1600" dirty="0" smtClean="0"/>
              </a:br>
              <a:r>
                <a:rPr lang="en-US" sz="1600" dirty="0" smtClean="0"/>
                <a:t>emergency</a:t>
              </a:r>
              <a:endParaRPr lang="en-US" sz="1600" dirty="0"/>
            </a:p>
          </p:txBody>
        </p:sp>
        <p:sp>
          <p:nvSpPr>
            <p:cNvPr id="7" name="Line Callout 1 6"/>
            <p:cNvSpPr/>
            <p:nvPr/>
          </p:nvSpPr>
          <p:spPr>
            <a:xfrm>
              <a:off x="6235947" y="1503058"/>
              <a:ext cx="1659504" cy="751688"/>
            </a:xfrm>
            <a:prstGeom prst="borderCallout1">
              <a:avLst>
                <a:gd name="adj1" fmla="val 122161"/>
                <a:gd name="adj2" fmla="val 51135"/>
                <a:gd name="adj3" fmla="val 197730"/>
                <a:gd name="adj4" fmla="val 51722"/>
              </a:avLst>
            </a:prstGeom>
            <a:solidFill>
              <a:srgbClr val="0070C0"/>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err="1" smtClean="0"/>
                <a:t>Unpad</a:t>
              </a:r>
              <a:endParaRPr lang="en-US" sz="1600" dirty="0"/>
            </a:p>
          </p:txBody>
        </p:sp>
        <p:sp>
          <p:nvSpPr>
            <p:cNvPr id="8" name="Line Callout 1 7"/>
            <p:cNvSpPr/>
            <p:nvPr/>
          </p:nvSpPr>
          <p:spPr>
            <a:xfrm>
              <a:off x="3463975" y="1544308"/>
              <a:ext cx="1659504" cy="788134"/>
            </a:xfrm>
            <a:prstGeom prst="borderCallout1">
              <a:avLst>
                <a:gd name="adj1" fmla="val 127840"/>
                <a:gd name="adj2" fmla="val 50491"/>
                <a:gd name="adj3" fmla="val 192419"/>
                <a:gd name="adj4" fmla="val 50436"/>
              </a:avLst>
            </a:prstGeom>
            <a:solidFill>
              <a:srgbClr val="0070C0"/>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smtClean="0"/>
                <a:t>Energy-efficient</a:t>
              </a:r>
            </a:p>
            <a:p>
              <a:pPr algn="ctr"/>
              <a:r>
                <a:rPr lang="en-US" sz="1600" dirty="0" smtClean="0"/>
                <a:t>home</a:t>
              </a:r>
              <a:endParaRPr lang="en-US" sz="1600" dirty="0"/>
            </a:p>
          </p:txBody>
        </p:sp>
        <p:sp>
          <p:nvSpPr>
            <p:cNvPr id="9" name="Line Callout 1 8"/>
            <p:cNvSpPr/>
            <p:nvPr/>
          </p:nvSpPr>
          <p:spPr>
            <a:xfrm>
              <a:off x="5003851" y="1948286"/>
              <a:ext cx="1659504" cy="782010"/>
            </a:xfrm>
            <a:prstGeom prst="borderCallout1">
              <a:avLst>
                <a:gd name="adj1" fmla="val 127840"/>
                <a:gd name="adj2" fmla="val 50491"/>
                <a:gd name="adj3" fmla="val 154919"/>
                <a:gd name="adj4" fmla="val 50601"/>
              </a:avLst>
            </a:prstGeom>
            <a:solidFill>
              <a:srgbClr val="0070C0"/>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smtClean="0"/>
                <a:t>Health monitoring</a:t>
              </a:r>
              <a:endParaRPr lang="en-US" sz="1600" dirty="0"/>
            </a:p>
          </p:txBody>
        </p:sp>
        <p:sp>
          <p:nvSpPr>
            <p:cNvPr id="10" name="TextBox 9"/>
            <p:cNvSpPr txBox="1"/>
            <p:nvPr/>
          </p:nvSpPr>
          <p:spPr>
            <a:xfrm>
              <a:off x="320186" y="2048989"/>
              <a:ext cx="910699" cy="523220"/>
            </a:xfrm>
            <a:prstGeom prst="rect">
              <a:avLst/>
            </a:prstGeom>
            <a:noFill/>
          </p:spPr>
          <p:txBody>
            <a:bodyPr wrap="none" rtlCol="0">
              <a:spAutoFit/>
            </a:bodyPr>
            <a:lstStyle/>
            <a:p>
              <a:r>
                <a:rPr lang="en-US" sz="2800" dirty="0" smtClean="0"/>
                <a:t>Apps</a:t>
              </a:r>
              <a:endParaRPr lang="en-US" sz="2800" dirty="0"/>
            </a:p>
          </p:txBody>
        </p:sp>
      </p:grpSp>
      <p:grpSp>
        <p:nvGrpSpPr>
          <p:cNvPr id="3" name="Group 2"/>
          <p:cNvGrpSpPr/>
          <p:nvPr/>
        </p:nvGrpSpPr>
        <p:grpSpPr>
          <a:xfrm>
            <a:off x="237781" y="4367273"/>
            <a:ext cx="8408507" cy="1353638"/>
            <a:chOff x="237781" y="4613229"/>
            <a:chExt cx="8408507" cy="1353638"/>
          </a:xfrm>
        </p:grpSpPr>
        <p:sp>
          <p:nvSpPr>
            <p:cNvPr id="11" name="TextBox 10"/>
            <p:cNvSpPr txBox="1"/>
            <p:nvPr/>
          </p:nvSpPr>
          <p:spPr>
            <a:xfrm>
              <a:off x="237781" y="4858680"/>
              <a:ext cx="1662315" cy="523220"/>
            </a:xfrm>
            <a:prstGeom prst="rect">
              <a:avLst/>
            </a:prstGeom>
            <a:noFill/>
          </p:spPr>
          <p:txBody>
            <a:bodyPr wrap="none" rtlCol="0">
              <a:spAutoFit/>
            </a:bodyPr>
            <a:lstStyle/>
            <a:p>
              <a:r>
                <a:rPr lang="en-US" sz="2800" dirty="0" smtClean="0"/>
                <a:t>Resources</a:t>
              </a:r>
              <a:endParaRPr lang="en-US" sz="2800" dirty="0"/>
            </a:p>
          </p:txBody>
        </p:sp>
        <p:sp>
          <p:nvSpPr>
            <p:cNvPr id="12" name="Line Callout 1 11"/>
            <p:cNvSpPr/>
            <p:nvPr/>
          </p:nvSpPr>
          <p:spPr>
            <a:xfrm>
              <a:off x="2294669" y="4791657"/>
              <a:ext cx="1558245" cy="789716"/>
            </a:xfrm>
            <a:prstGeom prst="borderCallout1">
              <a:avLst>
                <a:gd name="adj1" fmla="val -23623"/>
                <a:gd name="adj2" fmla="val 49755"/>
                <a:gd name="adj3" fmla="val -79025"/>
                <a:gd name="adj4" fmla="val 49902"/>
              </a:avLst>
            </a:prstGeom>
            <a:solidFill>
              <a:srgbClr val="00B0F0"/>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Sensors/</a:t>
              </a:r>
            </a:p>
            <a:p>
              <a:pPr algn="ctr"/>
              <a:r>
                <a:rPr lang="en-US" dirty="0" smtClean="0"/>
                <a:t>Input </a:t>
              </a:r>
              <a:r>
                <a:rPr lang="en-US" dirty="0" err="1" smtClean="0"/>
                <a:t>devs</a:t>
              </a:r>
              <a:endParaRPr lang="en-US" dirty="0"/>
            </a:p>
          </p:txBody>
        </p:sp>
        <p:sp>
          <p:nvSpPr>
            <p:cNvPr id="13" name="Line Callout 1 12"/>
            <p:cNvSpPr/>
            <p:nvPr/>
          </p:nvSpPr>
          <p:spPr>
            <a:xfrm>
              <a:off x="3770511" y="4613229"/>
              <a:ext cx="1451513" cy="629640"/>
            </a:xfrm>
            <a:prstGeom prst="borderCallout1">
              <a:avLst>
                <a:gd name="adj1" fmla="val -23623"/>
                <a:gd name="adj2" fmla="val 49755"/>
                <a:gd name="adj3" fmla="val -79025"/>
                <a:gd name="adj4" fmla="val 49902"/>
              </a:avLst>
            </a:prstGeom>
            <a:solidFill>
              <a:srgbClr val="00B0F0"/>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Actuators/</a:t>
              </a:r>
            </a:p>
            <a:p>
              <a:pPr algn="ctr"/>
              <a:r>
                <a:rPr lang="en-US" dirty="0" smtClean="0"/>
                <a:t>Output </a:t>
              </a:r>
              <a:r>
                <a:rPr lang="en-US" dirty="0" err="1" smtClean="0"/>
                <a:t>devs</a:t>
              </a:r>
              <a:endParaRPr lang="en-US" dirty="0"/>
            </a:p>
          </p:txBody>
        </p:sp>
        <p:sp>
          <p:nvSpPr>
            <p:cNvPr id="14" name="Line Callout 1 13"/>
            <p:cNvSpPr/>
            <p:nvPr/>
          </p:nvSpPr>
          <p:spPr>
            <a:xfrm>
              <a:off x="5160967" y="5139144"/>
              <a:ext cx="1451513" cy="629640"/>
            </a:xfrm>
            <a:prstGeom prst="borderCallout1">
              <a:avLst>
                <a:gd name="adj1" fmla="val -23623"/>
                <a:gd name="adj2" fmla="val 49755"/>
                <a:gd name="adj3" fmla="val -160381"/>
                <a:gd name="adj4" fmla="val 49902"/>
              </a:avLst>
            </a:prstGeom>
            <a:solidFill>
              <a:srgbClr val="00B0F0"/>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Networks</a:t>
              </a:r>
              <a:endParaRPr lang="en-US" dirty="0"/>
            </a:p>
          </p:txBody>
        </p:sp>
        <p:sp>
          <p:nvSpPr>
            <p:cNvPr id="15" name="Line Callout 1 14"/>
            <p:cNvSpPr/>
            <p:nvPr/>
          </p:nvSpPr>
          <p:spPr>
            <a:xfrm>
              <a:off x="6284600" y="4715264"/>
              <a:ext cx="1451513" cy="629640"/>
            </a:xfrm>
            <a:prstGeom prst="borderCallout1">
              <a:avLst>
                <a:gd name="adj1" fmla="val -23623"/>
                <a:gd name="adj2" fmla="val 49755"/>
                <a:gd name="adj3" fmla="val -99364"/>
                <a:gd name="adj4" fmla="val 49167"/>
              </a:avLst>
            </a:prstGeom>
            <a:solidFill>
              <a:srgbClr val="00B0F0"/>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Storage</a:t>
              </a:r>
              <a:endParaRPr lang="en-US" dirty="0"/>
            </a:p>
          </p:txBody>
        </p:sp>
        <p:sp>
          <p:nvSpPr>
            <p:cNvPr id="16" name="Line Callout 1 15"/>
            <p:cNvSpPr/>
            <p:nvPr/>
          </p:nvSpPr>
          <p:spPr>
            <a:xfrm>
              <a:off x="7194775" y="5337227"/>
              <a:ext cx="1451513" cy="629640"/>
            </a:xfrm>
            <a:prstGeom prst="borderCallout1">
              <a:avLst>
                <a:gd name="adj1" fmla="val -23623"/>
                <a:gd name="adj2" fmla="val 49755"/>
                <a:gd name="adj3" fmla="val -202754"/>
                <a:gd name="adj4" fmla="val 49902"/>
              </a:avLst>
            </a:prstGeom>
            <a:solidFill>
              <a:srgbClr val="00B0F0"/>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Computing</a:t>
              </a:r>
              <a:endParaRPr lang="en-US" dirty="0"/>
            </a:p>
          </p:txBody>
        </p:sp>
      </p:grpSp>
      <p:grpSp>
        <p:nvGrpSpPr>
          <p:cNvPr id="20" name="Group 19"/>
          <p:cNvGrpSpPr/>
          <p:nvPr/>
        </p:nvGrpSpPr>
        <p:grpSpPr>
          <a:xfrm>
            <a:off x="589775" y="3062486"/>
            <a:ext cx="7808711" cy="3641642"/>
            <a:chOff x="975088" y="3522454"/>
            <a:chExt cx="7808711" cy="3641642"/>
          </a:xfrm>
        </p:grpSpPr>
        <p:sp>
          <p:nvSpPr>
            <p:cNvPr id="4" name="Rectangle 3"/>
            <p:cNvSpPr/>
            <p:nvPr/>
          </p:nvSpPr>
          <p:spPr>
            <a:xfrm>
              <a:off x="1526232" y="3522454"/>
              <a:ext cx="7257567" cy="576280"/>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SWARM-OS</a:t>
              </a:r>
              <a:endParaRPr lang="en-US" dirty="0"/>
            </a:p>
          </p:txBody>
        </p:sp>
        <p:sp>
          <p:nvSpPr>
            <p:cNvPr id="5" name="TextBox 4"/>
            <p:cNvSpPr txBox="1"/>
            <p:nvPr/>
          </p:nvSpPr>
          <p:spPr>
            <a:xfrm>
              <a:off x="975088" y="6209989"/>
              <a:ext cx="7178312" cy="954107"/>
            </a:xfrm>
            <a:prstGeom prst="rect">
              <a:avLst/>
            </a:prstGeom>
            <a:noFill/>
          </p:spPr>
          <p:txBody>
            <a:bodyPr wrap="none" rtlCol="0">
              <a:spAutoFit/>
            </a:bodyPr>
            <a:lstStyle/>
            <a:p>
              <a:r>
                <a:rPr lang="en-US" sz="2800" b="1" dirty="0" smtClean="0">
                  <a:solidFill>
                    <a:srgbClr val="98B249"/>
                  </a:solidFill>
                </a:rPr>
                <a:t>SWARM-OS: A mediation layer that discovers </a:t>
              </a:r>
              <a:br>
                <a:rPr lang="en-US" sz="2800" b="1" dirty="0" smtClean="0">
                  <a:solidFill>
                    <a:srgbClr val="98B249"/>
                  </a:solidFill>
                </a:rPr>
              </a:br>
              <a:r>
                <a:rPr lang="en-US" sz="2800" b="1" dirty="0" smtClean="0">
                  <a:solidFill>
                    <a:srgbClr val="98B249"/>
                  </a:solidFill>
                </a:rPr>
                <a:t>resources and connects them with applications</a:t>
              </a:r>
              <a:endParaRPr lang="en-US" sz="2800" b="1" dirty="0">
                <a:solidFill>
                  <a:srgbClr val="98B249"/>
                </a:solidFill>
              </a:endParaRPr>
            </a:p>
          </p:txBody>
        </p:sp>
      </p:grpSp>
      <p:grpSp>
        <p:nvGrpSpPr>
          <p:cNvPr id="21" name="Group 20"/>
          <p:cNvGrpSpPr/>
          <p:nvPr/>
        </p:nvGrpSpPr>
        <p:grpSpPr>
          <a:xfrm rot="5400000">
            <a:off x="1460418" y="2309421"/>
            <a:ext cx="4292600" cy="2165350"/>
            <a:chOff x="2393950" y="1096963"/>
            <a:chExt cx="4292600" cy="2165350"/>
          </a:xfrm>
        </p:grpSpPr>
        <p:sp>
          <p:nvSpPr>
            <p:cNvPr id="22" name="Freeform 4"/>
            <p:cNvSpPr>
              <a:spLocks/>
            </p:cNvSpPr>
            <p:nvPr/>
          </p:nvSpPr>
          <p:spPr bwMode="auto">
            <a:xfrm rot="16200000">
              <a:off x="3756025" y="2465388"/>
              <a:ext cx="242888" cy="1350962"/>
            </a:xfrm>
            <a:custGeom>
              <a:avLst/>
              <a:gdLst>
                <a:gd name="T0" fmla="*/ 0 w 242"/>
                <a:gd name="T1" fmla="*/ 2147483647 h 2276"/>
                <a:gd name="T2" fmla="*/ 2147483647 w 242"/>
                <a:gd name="T3" fmla="*/ 2147483647 h 2276"/>
                <a:gd name="T4" fmla="*/ 2147483647 w 242"/>
                <a:gd name="T5" fmla="*/ 0 h 2276"/>
                <a:gd name="T6" fmla="*/ 2147483647 w 242"/>
                <a:gd name="T7" fmla="*/ 0 h 2276"/>
                <a:gd name="T8" fmla="*/ 2147483647 w 242"/>
                <a:gd name="T9" fmla="*/ 2147483647 h 2276"/>
                <a:gd name="T10" fmla="*/ 2147483647 w 242"/>
                <a:gd name="T11" fmla="*/ 2147483647 h 2276"/>
                <a:gd name="T12" fmla="*/ 2147483647 w 242"/>
                <a:gd name="T13" fmla="*/ 2147483647 h 2276"/>
                <a:gd name="T14" fmla="*/ 0 w 242"/>
                <a:gd name="T15" fmla="*/ 2147483647 h 2276"/>
                <a:gd name="T16" fmla="*/ 0 60000 65536"/>
                <a:gd name="T17" fmla="*/ 0 60000 65536"/>
                <a:gd name="T18" fmla="*/ 0 60000 65536"/>
                <a:gd name="T19" fmla="*/ 0 60000 65536"/>
                <a:gd name="T20" fmla="*/ 0 60000 65536"/>
                <a:gd name="T21" fmla="*/ 0 60000 65536"/>
                <a:gd name="T22" fmla="*/ 0 60000 65536"/>
                <a:gd name="T23" fmla="*/ 0 60000 65536"/>
                <a:gd name="T24" fmla="*/ 0 w 242"/>
                <a:gd name="T25" fmla="*/ 0 h 2276"/>
                <a:gd name="T26" fmla="*/ 242 w 242"/>
                <a:gd name="T27" fmla="*/ 2276 h 227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2" h="2276">
                  <a:moveTo>
                    <a:pt x="0" y="1975"/>
                  </a:moveTo>
                  <a:lnTo>
                    <a:pt x="63" y="1975"/>
                  </a:lnTo>
                  <a:lnTo>
                    <a:pt x="63" y="0"/>
                  </a:lnTo>
                  <a:lnTo>
                    <a:pt x="179" y="0"/>
                  </a:lnTo>
                  <a:lnTo>
                    <a:pt x="179" y="1975"/>
                  </a:lnTo>
                  <a:lnTo>
                    <a:pt x="242" y="1975"/>
                  </a:lnTo>
                  <a:lnTo>
                    <a:pt x="121" y="2276"/>
                  </a:lnTo>
                  <a:lnTo>
                    <a:pt x="0" y="1975"/>
                  </a:lnTo>
                  <a:close/>
                </a:path>
              </a:pathLst>
            </a:custGeom>
            <a:solidFill>
              <a:srgbClr val="00CC00"/>
            </a:solidFill>
            <a:ln w="9525">
              <a:solidFill>
                <a:srgbClr val="000000"/>
              </a:solidFill>
              <a:round/>
              <a:headEnd/>
              <a:tailEnd/>
            </a:ln>
          </p:spPr>
          <p:txBody>
            <a:bodyPr/>
            <a:lstStyle/>
            <a:p>
              <a:pPr algn="ctr" fontAlgn="base">
                <a:spcBef>
                  <a:spcPct val="0"/>
                </a:spcBef>
                <a:spcAft>
                  <a:spcPct val="0"/>
                </a:spcAft>
              </a:pPr>
              <a:endParaRPr lang="en-US" sz="2000"/>
            </a:p>
          </p:txBody>
        </p:sp>
        <p:sp>
          <p:nvSpPr>
            <p:cNvPr id="23" name="Freeform 5"/>
            <p:cNvSpPr>
              <a:spLocks/>
            </p:cNvSpPr>
            <p:nvPr/>
          </p:nvSpPr>
          <p:spPr bwMode="auto">
            <a:xfrm rot="5392976" flipH="1">
              <a:off x="5056981" y="2515394"/>
              <a:ext cx="242888" cy="1250950"/>
            </a:xfrm>
            <a:custGeom>
              <a:avLst/>
              <a:gdLst>
                <a:gd name="T0" fmla="*/ 0 w 242"/>
                <a:gd name="T1" fmla="*/ 2147483647 h 2109"/>
                <a:gd name="T2" fmla="*/ 2147483647 w 242"/>
                <a:gd name="T3" fmla="*/ 2147483647 h 2109"/>
                <a:gd name="T4" fmla="*/ 2147483647 w 242"/>
                <a:gd name="T5" fmla="*/ 0 h 2109"/>
                <a:gd name="T6" fmla="*/ 2147483647 w 242"/>
                <a:gd name="T7" fmla="*/ 0 h 2109"/>
                <a:gd name="T8" fmla="*/ 2147483647 w 242"/>
                <a:gd name="T9" fmla="*/ 2147483647 h 2109"/>
                <a:gd name="T10" fmla="*/ 2147483647 w 242"/>
                <a:gd name="T11" fmla="*/ 2147483647 h 2109"/>
                <a:gd name="T12" fmla="*/ 2147483647 w 242"/>
                <a:gd name="T13" fmla="*/ 2147483647 h 2109"/>
                <a:gd name="T14" fmla="*/ 0 w 242"/>
                <a:gd name="T15" fmla="*/ 2147483647 h 2109"/>
                <a:gd name="T16" fmla="*/ 0 60000 65536"/>
                <a:gd name="T17" fmla="*/ 0 60000 65536"/>
                <a:gd name="T18" fmla="*/ 0 60000 65536"/>
                <a:gd name="T19" fmla="*/ 0 60000 65536"/>
                <a:gd name="T20" fmla="*/ 0 60000 65536"/>
                <a:gd name="T21" fmla="*/ 0 60000 65536"/>
                <a:gd name="T22" fmla="*/ 0 60000 65536"/>
                <a:gd name="T23" fmla="*/ 0 60000 65536"/>
                <a:gd name="T24" fmla="*/ 0 w 242"/>
                <a:gd name="T25" fmla="*/ 0 h 2109"/>
                <a:gd name="T26" fmla="*/ 242 w 242"/>
                <a:gd name="T27" fmla="*/ 2109 h 210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2" h="2109">
                  <a:moveTo>
                    <a:pt x="0" y="1829"/>
                  </a:moveTo>
                  <a:lnTo>
                    <a:pt x="63" y="1829"/>
                  </a:lnTo>
                  <a:lnTo>
                    <a:pt x="63" y="0"/>
                  </a:lnTo>
                  <a:lnTo>
                    <a:pt x="179" y="0"/>
                  </a:lnTo>
                  <a:lnTo>
                    <a:pt x="179" y="1829"/>
                  </a:lnTo>
                  <a:lnTo>
                    <a:pt x="242" y="1829"/>
                  </a:lnTo>
                  <a:lnTo>
                    <a:pt x="121" y="2109"/>
                  </a:lnTo>
                  <a:lnTo>
                    <a:pt x="0" y="1829"/>
                  </a:lnTo>
                  <a:close/>
                </a:path>
              </a:pathLst>
            </a:custGeom>
            <a:solidFill>
              <a:srgbClr val="FF6600"/>
            </a:solidFill>
            <a:ln w="9525">
              <a:solidFill>
                <a:srgbClr val="000000"/>
              </a:solidFill>
              <a:round/>
              <a:headEnd/>
              <a:tailEnd/>
            </a:ln>
          </p:spPr>
          <p:txBody>
            <a:bodyPr/>
            <a:lstStyle/>
            <a:p>
              <a:pPr algn="ctr" fontAlgn="base">
                <a:spcBef>
                  <a:spcPct val="0"/>
                </a:spcBef>
                <a:spcAft>
                  <a:spcPct val="0"/>
                </a:spcAft>
              </a:pPr>
              <a:endParaRPr lang="en-US" sz="2000"/>
            </a:p>
          </p:txBody>
        </p:sp>
        <p:sp>
          <p:nvSpPr>
            <p:cNvPr id="24" name="Oval 8"/>
            <p:cNvSpPr>
              <a:spLocks noChangeArrowheads="1"/>
            </p:cNvSpPr>
            <p:nvPr/>
          </p:nvSpPr>
          <p:spPr bwMode="auto">
            <a:xfrm rot="16200000">
              <a:off x="5106193" y="1402557"/>
              <a:ext cx="1878013" cy="1282700"/>
            </a:xfrm>
            <a:prstGeom prst="ellipse">
              <a:avLst/>
            </a:prstGeom>
            <a:solidFill>
              <a:srgbClr val="9900CC">
                <a:alpha val="50195"/>
              </a:srgbClr>
            </a:solidFill>
            <a:ln w="38100">
              <a:solidFill>
                <a:srgbClr val="FF6600"/>
              </a:solidFill>
              <a:round/>
              <a:headEnd type="none" w="sm" len="sm"/>
              <a:tailEnd type="none" w="sm" len="sm"/>
            </a:ln>
          </p:spPr>
          <p:txBody>
            <a:bodyPr wrap="none" anchor="ctr"/>
            <a:lstStyle/>
            <a:p>
              <a:pPr algn="ctr" eaLnBrk="0" fontAlgn="base" hangingPunct="0">
                <a:lnSpc>
                  <a:spcPct val="90000"/>
                </a:lnSpc>
                <a:spcBef>
                  <a:spcPct val="0"/>
                </a:spcBef>
                <a:spcAft>
                  <a:spcPct val="0"/>
                </a:spcAft>
                <a:buFont typeface="Wingdings" pitchFamily="2" charset="2"/>
                <a:buNone/>
              </a:pPr>
              <a:endParaRPr lang="en-US" sz="2000" b="1"/>
            </a:p>
          </p:txBody>
        </p:sp>
        <p:sp>
          <p:nvSpPr>
            <p:cNvPr id="25" name="Oval 9"/>
            <p:cNvSpPr>
              <a:spLocks noChangeArrowheads="1"/>
            </p:cNvSpPr>
            <p:nvPr/>
          </p:nvSpPr>
          <p:spPr bwMode="auto">
            <a:xfrm rot="16200000">
              <a:off x="2096293" y="1402557"/>
              <a:ext cx="1878013" cy="1282700"/>
            </a:xfrm>
            <a:prstGeom prst="ellipse">
              <a:avLst/>
            </a:prstGeom>
            <a:solidFill>
              <a:srgbClr val="00CC00">
                <a:alpha val="50195"/>
              </a:srgbClr>
            </a:solidFill>
            <a:ln w="38100">
              <a:solidFill>
                <a:srgbClr val="66FF33"/>
              </a:solidFill>
              <a:round/>
              <a:headEnd type="none" w="sm" len="sm"/>
              <a:tailEnd type="none" w="sm" len="sm"/>
            </a:ln>
          </p:spPr>
          <p:txBody>
            <a:bodyPr wrap="none" anchor="ctr"/>
            <a:lstStyle/>
            <a:p>
              <a:pPr algn="ctr" eaLnBrk="0" fontAlgn="base" hangingPunct="0">
                <a:lnSpc>
                  <a:spcPct val="90000"/>
                </a:lnSpc>
                <a:spcBef>
                  <a:spcPct val="0"/>
                </a:spcBef>
                <a:spcAft>
                  <a:spcPct val="0"/>
                </a:spcAft>
                <a:buFont typeface="Wingdings" pitchFamily="2" charset="2"/>
                <a:buNone/>
              </a:pPr>
              <a:endParaRPr lang="en-US" sz="2000" b="1"/>
            </a:p>
          </p:txBody>
        </p:sp>
        <p:sp>
          <p:nvSpPr>
            <p:cNvPr id="26" name="Freeform 10"/>
            <p:cNvSpPr>
              <a:spLocks/>
            </p:cNvSpPr>
            <p:nvPr/>
          </p:nvSpPr>
          <p:spPr bwMode="auto">
            <a:xfrm rot="16200000">
              <a:off x="4283075" y="1376363"/>
              <a:ext cx="1908175" cy="1349375"/>
            </a:xfrm>
            <a:custGeom>
              <a:avLst/>
              <a:gdLst>
                <a:gd name="T0" fmla="*/ 0 w 1893"/>
                <a:gd name="T1" fmla="*/ 2147483647 h 2275"/>
                <a:gd name="T2" fmla="*/ 2147483647 w 1893"/>
                <a:gd name="T3" fmla="*/ 2147483647 h 2275"/>
                <a:gd name="T4" fmla="*/ 2147483647 w 1893"/>
                <a:gd name="T5" fmla="*/ 0 h 2275"/>
                <a:gd name="T6" fmla="*/ 0 w 1893"/>
                <a:gd name="T7" fmla="*/ 2147483647 h 2275"/>
                <a:gd name="T8" fmla="*/ 0 60000 65536"/>
                <a:gd name="T9" fmla="*/ 0 60000 65536"/>
                <a:gd name="T10" fmla="*/ 0 60000 65536"/>
                <a:gd name="T11" fmla="*/ 0 60000 65536"/>
                <a:gd name="T12" fmla="*/ 0 w 1893"/>
                <a:gd name="T13" fmla="*/ 0 h 2275"/>
                <a:gd name="T14" fmla="*/ 1893 w 1893"/>
                <a:gd name="T15" fmla="*/ 2275 h 2275"/>
              </a:gdLst>
              <a:ahLst/>
              <a:cxnLst>
                <a:cxn ang="T8">
                  <a:pos x="T0" y="T1"/>
                </a:cxn>
                <a:cxn ang="T9">
                  <a:pos x="T2" y="T3"/>
                </a:cxn>
                <a:cxn ang="T10">
                  <a:pos x="T4" y="T5"/>
                </a:cxn>
                <a:cxn ang="T11">
                  <a:pos x="T6" y="T7"/>
                </a:cxn>
              </a:cxnLst>
              <a:rect l="T12" t="T13" r="T14" b="T15"/>
              <a:pathLst>
                <a:path w="1893" h="2275">
                  <a:moveTo>
                    <a:pt x="0" y="2275"/>
                  </a:moveTo>
                  <a:lnTo>
                    <a:pt x="1893" y="2275"/>
                  </a:lnTo>
                  <a:lnTo>
                    <a:pt x="949" y="0"/>
                  </a:lnTo>
                  <a:lnTo>
                    <a:pt x="0" y="2275"/>
                  </a:lnTo>
                  <a:close/>
                </a:path>
              </a:pathLst>
            </a:custGeom>
            <a:gradFill rotWithShape="0">
              <a:gsLst>
                <a:gs pos="0">
                  <a:srgbClr val="FF3399"/>
                </a:gs>
                <a:gs pos="25000">
                  <a:srgbClr val="FF6633"/>
                </a:gs>
                <a:gs pos="50000">
                  <a:srgbClr val="FFFF00"/>
                </a:gs>
                <a:gs pos="75000">
                  <a:srgbClr val="01A78F"/>
                </a:gs>
                <a:gs pos="100000">
                  <a:srgbClr val="3366FF"/>
                </a:gs>
              </a:gsLst>
              <a:lin ang="5400000" scaled="1"/>
            </a:gradFill>
            <a:ln w="38100">
              <a:solidFill>
                <a:srgbClr val="000000"/>
              </a:solidFill>
              <a:round/>
              <a:headEnd/>
              <a:tailEnd/>
            </a:ln>
          </p:spPr>
          <p:txBody>
            <a:bodyPr/>
            <a:lstStyle/>
            <a:p>
              <a:pPr algn="ctr" fontAlgn="base">
                <a:spcBef>
                  <a:spcPct val="0"/>
                </a:spcBef>
                <a:spcAft>
                  <a:spcPct val="0"/>
                </a:spcAft>
              </a:pPr>
              <a:endParaRPr lang="en-US" sz="2000"/>
            </a:p>
          </p:txBody>
        </p:sp>
        <p:sp>
          <p:nvSpPr>
            <p:cNvPr id="27" name="Freeform 13"/>
            <p:cNvSpPr>
              <a:spLocks/>
            </p:cNvSpPr>
            <p:nvPr/>
          </p:nvSpPr>
          <p:spPr bwMode="auto">
            <a:xfrm rot="16200000">
              <a:off x="2907506" y="1350170"/>
              <a:ext cx="1908175" cy="1401762"/>
            </a:xfrm>
            <a:custGeom>
              <a:avLst/>
              <a:gdLst>
                <a:gd name="T0" fmla="*/ 0 w 1893"/>
                <a:gd name="T1" fmla="*/ 0 h 2360"/>
                <a:gd name="T2" fmla="*/ 2147483647 w 1893"/>
                <a:gd name="T3" fmla="*/ 2147483647 h 2360"/>
                <a:gd name="T4" fmla="*/ 2147483647 w 1893"/>
                <a:gd name="T5" fmla="*/ 0 h 2360"/>
                <a:gd name="T6" fmla="*/ 0 w 1893"/>
                <a:gd name="T7" fmla="*/ 0 h 2360"/>
                <a:gd name="T8" fmla="*/ 0 60000 65536"/>
                <a:gd name="T9" fmla="*/ 0 60000 65536"/>
                <a:gd name="T10" fmla="*/ 0 60000 65536"/>
                <a:gd name="T11" fmla="*/ 0 60000 65536"/>
                <a:gd name="T12" fmla="*/ 0 w 1893"/>
                <a:gd name="T13" fmla="*/ 0 h 2360"/>
                <a:gd name="T14" fmla="*/ 1893 w 1893"/>
                <a:gd name="T15" fmla="*/ 2360 h 2360"/>
              </a:gdLst>
              <a:ahLst/>
              <a:cxnLst>
                <a:cxn ang="T8">
                  <a:pos x="T0" y="T1"/>
                </a:cxn>
                <a:cxn ang="T9">
                  <a:pos x="T2" y="T3"/>
                </a:cxn>
                <a:cxn ang="T10">
                  <a:pos x="T4" y="T5"/>
                </a:cxn>
                <a:cxn ang="T11">
                  <a:pos x="T6" y="T7"/>
                </a:cxn>
              </a:cxnLst>
              <a:rect l="T12" t="T13" r="T14" b="T15"/>
              <a:pathLst>
                <a:path w="1893" h="2360">
                  <a:moveTo>
                    <a:pt x="0" y="0"/>
                  </a:moveTo>
                  <a:lnTo>
                    <a:pt x="949" y="2360"/>
                  </a:lnTo>
                  <a:lnTo>
                    <a:pt x="1893" y="0"/>
                  </a:lnTo>
                  <a:lnTo>
                    <a:pt x="0" y="0"/>
                  </a:lnTo>
                  <a:close/>
                </a:path>
              </a:pathLst>
            </a:custGeom>
            <a:gradFill rotWithShape="0">
              <a:gsLst>
                <a:gs pos="0">
                  <a:srgbClr val="3366FF"/>
                </a:gs>
                <a:gs pos="25000">
                  <a:srgbClr val="01A78F"/>
                </a:gs>
                <a:gs pos="50000">
                  <a:srgbClr val="FFFF00"/>
                </a:gs>
                <a:gs pos="75000">
                  <a:srgbClr val="FF6633"/>
                </a:gs>
                <a:gs pos="100000">
                  <a:srgbClr val="FF3399"/>
                </a:gs>
              </a:gsLst>
              <a:lin ang="5400000" scaled="1"/>
            </a:gradFill>
            <a:ln w="38100">
              <a:solidFill>
                <a:srgbClr val="000000"/>
              </a:solidFill>
              <a:round/>
              <a:headEnd/>
              <a:tailEnd/>
            </a:ln>
          </p:spPr>
          <p:txBody>
            <a:bodyPr/>
            <a:lstStyle/>
            <a:p>
              <a:pPr algn="ctr" fontAlgn="base">
                <a:spcBef>
                  <a:spcPct val="0"/>
                </a:spcBef>
                <a:spcAft>
                  <a:spcPct val="0"/>
                </a:spcAft>
              </a:pPr>
              <a:endParaRPr lang="en-US" sz="2000"/>
            </a:p>
          </p:txBody>
        </p:sp>
        <p:sp>
          <p:nvSpPr>
            <p:cNvPr id="28" name="Freeform 14"/>
            <p:cNvSpPr>
              <a:spLocks/>
            </p:cNvSpPr>
            <p:nvPr/>
          </p:nvSpPr>
          <p:spPr bwMode="auto">
            <a:xfrm rot="16200000">
              <a:off x="4249738" y="935037"/>
              <a:ext cx="585788" cy="2767013"/>
            </a:xfrm>
            <a:custGeom>
              <a:avLst/>
              <a:gdLst>
                <a:gd name="T0" fmla="*/ 2147483647 w 582"/>
                <a:gd name="T1" fmla="*/ 2147483647 h 4660"/>
                <a:gd name="T2" fmla="*/ 2147483647 w 582"/>
                <a:gd name="T3" fmla="*/ 2147483647 h 4660"/>
                <a:gd name="T4" fmla="*/ 2147483647 w 582"/>
                <a:gd name="T5" fmla="*/ 2147483647 h 4660"/>
                <a:gd name="T6" fmla="*/ 2147483647 w 582"/>
                <a:gd name="T7" fmla="*/ 2147483647 h 4660"/>
                <a:gd name="T8" fmla="*/ 2147483647 w 582"/>
                <a:gd name="T9" fmla="*/ 2147483647 h 4660"/>
                <a:gd name="T10" fmla="*/ 2147483647 w 582"/>
                <a:gd name="T11" fmla="*/ 2147483647 h 4660"/>
                <a:gd name="T12" fmla="*/ 2147483647 w 582"/>
                <a:gd name="T13" fmla="*/ 2147483647 h 4660"/>
                <a:gd name="T14" fmla="*/ 2147483647 w 582"/>
                <a:gd name="T15" fmla="*/ 2147483647 h 4660"/>
                <a:gd name="T16" fmla="*/ 2147483647 w 582"/>
                <a:gd name="T17" fmla="*/ 2147483647 h 4660"/>
                <a:gd name="T18" fmla="*/ 2147483647 w 582"/>
                <a:gd name="T19" fmla="*/ 2147483647 h 4660"/>
                <a:gd name="T20" fmla="*/ 2147483647 w 582"/>
                <a:gd name="T21" fmla="*/ 2147483647 h 4660"/>
                <a:gd name="T22" fmla="*/ 2147483647 w 582"/>
                <a:gd name="T23" fmla="*/ 2147483647 h 4660"/>
                <a:gd name="T24" fmla="*/ 2147483647 w 582"/>
                <a:gd name="T25" fmla="*/ 2147483647 h 4660"/>
                <a:gd name="T26" fmla="*/ 2147483647 w 582"/>
                <a:gd name="T27" fmla="*/ 2147483647 h 4660"/>
                <a:gd name="T28" fmla="*/ 2147483647 w 582"/>
                <a:gd name="T29" fmla="*/ 2147483647 h 4660"/>
                <a:gd name="T30" fmla="*/ 2147483647 w 582"/>
                <a:gd name="T31" fmla="*/ 2147483647 h 4660"/>
                <a:gd name="T32" fmla="*/ 2147483647 w 582"/>
                <a:gd name="T33" fmla="*/ 2147483647 h 4660"/>
                <a:gd name="T34" fmla="*/ 2147483647 w 582"/>
                <a:gd name="T35" fmla="*/ 2147483647 h 4660"/>
                <a:gd name="T36" fmla="*/ 2147483647 w 582"/>
                <a:gd name="T37" fmla="*/ 2147483647 h 4660"/>
                <a:gd name="T38" fmla="*/ 2147483647 w 582"/>
                <a:gd name="T39" fmla="*/ 2147483647 h 4660"/>
                <a:gd name="T40" fmla="*/ 2147483647 w 582"/>
                <a:gd name="T41" fmla="*/ 2147483647 h 4660"/>
                <a:gd name="T42" fmla="*/ 2147483647 w 582"/>
                <a:gd name="T43" fmla="*/ 2147483647 h 4660"/>
                <a:gd name="T44" fmla="*/ 2147483647 w 582"/>
                <a:gd name="T45" fmla="*/ 2147483647 h 4660"/>
                <a:gd name="T46" fmla="*/ 2147483647 w 582"/>
                <a:gd name="T47" fmla="*/ 2147483647 h 4660"/>
                <a:gd name="T48" fmla="*/ 2147483647 w 582"/>
                <a:gd name="T49" fmla="*/ 2147483647 h 4660"/>
                <a:gd name="T50" fmla="*/ 2147483647 w 582"/>
                <a:gd name="T51" fmla="*/ 2147483647 h 4660"/>
                <a:gd name="T52" fmla="*/ 2147483647 w 582"/>
                <a:gd name="T53" fmla="*/ 2147483647 h 4660"/>
                <a:gd name="T54" fmla="*/ 2147483647 w 582"/>
                <a:gd name="T55" fmla="*/ 2147483647 h 4660"/>
                <a:gd name="T56" fmla="*/ 2147483647 w 582"/>
                <a:gd name="T57" fmla="*/ 2147483647 h 4660"/>
                <a:gd name="T58" fmla="*/ 2147483647 w 582"/>
                <a:gd name="T59" fmla="*/ 2147483647 h 4660"/>
                <a:gd name="T60" fmla="*/ 2147483647 w 582"/>
                <a:gd name="T61" fmla="*/ 2147483647 h 4660"/>
                <a:gd name="T62" fmla="*/ 2147483647 w 582"/>
                <a:gd name="T63" fmla="*/ 2147483647 h 4660"/>
                <a:gd name="T64" fmla="*/ 2147483647 w 582"/>
                <a:gd name="T65" fmla="*/ 2147483647 h 4660"/>
                <a:gd name="T66" fmla="*/ 2147483647 w 582"/>
                <a:gd name="T67" fmla="*/ 2147483647 h 4660"/>
                <a:gd name="T68" fmla="*/ 2147483647 w 582"/>
                <a:gd name="T69" fmla="*/ 2147483647 h 4660"/>
                <a:gd name="T70" fmla="*/ 2147483647 w 582"/>
                <a:gd name="T71" fmla="*/ 2147483647 h 4660"/>
                <a:gd name="T72" fmla="*/ 2147483647 w 582"/>
                <a:gd name="T73" fmla="*/ 2147483647 h 4660"/>
                <a:gd name="T74" fmla="*/ 2147483647 w 582"/>
                <a:gd name="T75" fmla="*/ 2147483647 h 4660"/>
                <a:gd name="T76" fmla="*/ 2147483647 w 582"/>
                <a:gd name="T77" fmla="*/ 2147483647 h 4660"/>
                <a:gd name="T78" fmla="*/ 2147483647 w 582"/>
                <a:gd name="T79" fmla="*/ 2147483647 h 4660"/>
                <a:gd name="T80" fmla="*/ 2147483647 w 582"/>
                <a:gd name="T81" fmla="*/ 2147483647 h 4660"/>
                <a:gd name="T82" fmla="*/ 2147483647 w 582"/>
                <a:gd name="T83" fmla="*/ 2147483647 h 4660"/>
                <a:gd name="T84" fmla="*/ 2147483647 w 582"/>
                <a:gd name="T85" fmla="*/ 2147483647 h 4660"/>
                <a:gd name="T86" fmla="*/ 2147483647 w 582"/>
                <a:gd name="T87" fmla="*/ 2147483647 h 4660"/>
                <a:gd name="T88" fmla="*/ 2147483647 w 582"/>
                <a:gd name="T89" fmla="*/ 2147483647 h 4660"/>
                <a:gd name="T90" fmla="*/ 2147483647 w 582"/>
                <a:gd name="T91" fmla="*/ 2147483647 h 4660"/>
                <a:gd name="T92" fmla="*/ 2147483647 w 582"/>
                <a:gd name="T93" fmla="*/ 2147483647 h 4660"/>
                <a:gd name="T94" fmla="*/ 2147483647 w 582"/>
                <a:gd name="T95" fmla="*/ 2147483647 h 4660"/>
                <a:gd name="T96" fmla="*/ 2147483647 w 582"/>
                <a:gd name="T97" fmla="*/ 2147483647 h 4660"/>
                <a:gd name="T98" fmla="*/ 2147483647 w 582"/>
                <a:gd name="T99" fmla="*/ 2147483647 h 4660"/>
                <a:gd name="T100" fmla="*/ 2147483647 w 582"/>
                <a:gd name="T101" fmla="*/ 2147483647 h 4660"/>
                <a:gd name="T102" fmla="*/ 2147483647 w 582"/>
                <a:gd name="T103" fmla="*/ 2147483647 h 4660"/>
                <a:gd name="T104" fmla="*/ 2147483647 w 582"/>
                <a:gd name="T105" fmla="*/ 2147483647 h 4660"/>
                <a:gd name="T106" fmla="*/ 2147483647 w 582"/>
                <a:gd name="T107" fmla="*/ 2147483647 h 4660"/>
                <a:gd name="T108" fmla="*/ 2147483647 w 582"/>
                <a:gd name="T109" fmla="*/ 2147483647 h 4660"/>
                <a:gd name="T110" fmla="*/ 2147483647 w 582"/>
                <a:gd name="T111" fmla="*/ 0 h 466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82"/>
                <a:gd name="T169" fmla="*/ 0 h 4660"/>
                <a:gd name="T170" fmla="*/ 582 w 582"/>
                <a:gd name="T171" fmla="*/ 4660 h 466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82" h="4660">
                  <a:moveTo>
                    <a:pt x="260" y="0"/>
                  </a:moveTo>
                  <a:lnTo>
                    <a:pt x="233" y="4"/>
                  </a:lnTo>
                  <a:lnTo>
                    <a:pt x="240" y="145"/>
                  </a:lnTo>
                  <a:lnTo>
                    <a:pt x="244" y="215"/>
                  </a:lnTo>
                  <a:lnTo>
                    <a:pt x="248" y="282"/>
                  </a:lnTo>
                  <a:lnTo>
                    <a:pt x="252" y="345"/>
                  </a:lnTo>
                  <a:lnTo>
                    <a:pt x="259" y="404"/>
                  </a:lnTo>
                  <a:lnTo>
                    <a:pt x="260" y="414"/>
                  </a:lnTo>
                  <a:lnTo>
                    <a:pt x="266" y="469"/>
                  </a:lnTo>
                  <a:lnTo>
                    <a:pt x="274" y="515"/>
                  </a:lnTo>
                  <a:lnTo>
                    <a:pt x="278" y="538"/>
                  </a:lnTo>
                  <a:lnTo>
                    <a:pt x="283" y="557"/>
                  </a:lnTo>
                  <a:lnTo>
                    <a:pt x="288" y="572"/>
                  </a:lnTo>
                  <a:lnTo>
                    <a:pt x="291" y="580"/>
                  </a:lnTo>
                  <a:lnTo>
                    <a:pt x="296" y="595"/>
                  </a:lnTo>
                  <a:lnTo>
                    <a:pt x="308" y="618"/>
                  </a:lnTo>
                  <a:lnTo>
                    <a:pt x="320" y="639"/>
                  </a:lnTo>
                  <a:lnTo>
                    <a:pt x="334" y="658"/>
                  </a:lnTo>
                  <a:lnTo>
                    <a:pt x="347" y="679"/>
                  </a:lnTo>
                  <a:lnTo>
                    <a:pt x="352" y="692"/>
                  </a:lnTo>
                  <a:lnTo>
                    <a:pt x="358" y="705"/>
                  </a:lnTo>
                  <a:lnTo>
                    <a:pt x="368" y="688"/>
                  </a:lnTo>
                  <a:lnTo>
                    <a:pt x="355" y="698"/>
                  </a:lnTo>
                  <a:lnTo>
                    <a:pt x="360" y="713"/>
                  </a:lnTo>
                  <a:lnTo>
                    <a:pt x="365" y="732"/>
                  </a:lnTo>
                  <a:lnTo>
                    <a:pt x="374" y="774"/>
                  </a:lnTo>
                  <a:lnTo>
                    <a:pt x="381" y="824"/>
                  </a:lnTo>
                  <a:lnTo>
                    <a:pt x="387" y="875"/>
                  </a:lnTo>
                  <a:lnTo>
                    <a:pt x="399" y="866"/>
                  </a:lnTo>
                  <a:lnTo>
                    <a:pt x="386" y="866"/>
                  </a:lnTo>
                  <a:lnTo>
                    <a:pt x="393" y="919"/>
                  </a:lnTo>
                  <a:lnTo>
                    <a:pt x="398" y="974"/>
                  </a:lnTo>
                  <a:lnTo>
                    <a:pt x="404" y="1029"/>
                  </a:lnTo>
                  <a:lnTo>
                    <a:pt x="405" y="1039"/>
                  </a:lnTo>
                  <a:lnTo>
                    <a:pt x="411" y="1090"/>
                  </a:lnTo>
                  <a:lnTo>
                    <a:pt x="417" y="1136"/>
                  </a:lnTo>
                  <a:lnTo>
                    <a:pt x="424" y="1186"/>
                  </a:lnTo>
                  <a:lnTo>
                    <a:pt x="430" y="1230"/>
                  </a:lnTo>
                  <a:lnTo>
                    <a:pt x="443" y="1312"/>
                  </a:lnTo>
                  <a:lnTo>
                    <a:pt x="457" y="1392"/>
                  </a:lnTo>
                  <a:lnTo>
                    <a:pt x="463" y="1434"/>
                  </a:lnTo>
                  <a:lnTo>
                    <a:pt x="470" y="1474"/>
                  </a:lnTo>
                  <a:lnTo>
                    <a:pt x="485" y="1567"/>
                  </a:lnTo>
                  <a:lnTo>
                    <a:pt x="502" y="1659"/>
                  </a:lnTo>
                  <a:lnTo>
                    <a:pt x="516" y="1750"/>
                  </a:lnTo>
                  <a:lnTo>
                    <a:pt x="523" y="1794"/>
                  </a:lnTo>
                  <a:lnTo>
                    <a:pt x="535" y="1784"/>
                  </a:lnTo>
                  <a:lnTo>
                    <a:pt x="522" y="1784"/>
                  </a:lnTo>
                  <a:lnTo>
                    <a:pt x="528" y="1834"/>
                  </a:lnTo>
                  <a:lnTo>
                    <a:pt x="533" y="1880"/>
                  </a:lnTo>
                  <a:lnTo>
                    <a:pt x="545" y="1870"/>
                  </a:lnTo>
                  <a:lnTo>
                    <a:pt x="532" y="1870"/>
                  </a:lnTo>
                  <a:lnTo>
                    <a:pt x="535" y="1910"/>
                  </a:lnTo>
                  <a:lnTo>
                    <a:pt x="541" y="1992"/>
                  </a:lnTo>
                  <a:lnTo>
                    <a:pt x="545" y="2069"/>
                  </a:lnTo>
                  <a:lnTo>
                    <a:pt x="546" y="2105"/>
                  </a:lnTo>
                  <a:lnTo>
                    <a:pt x="548" y="2141"/>
                  </a:lnTo>
                  <a:lnTo>
                    <a:pt x="548" y="2154"/>
                  </a:lnTo>
                  <a:lnTo>
                    <a:pt x="549" y="2170"/>
                  </a:lnTo>
                  <a:lnTo>
                    <a:pt x="551" y="2192"/>
                  </a:lnTo>
                  <a:lnTo>
                    <a:pt x="553" y="2213"/>
                  </a:lnTo>
                  <a:lnTo>
                    <a:pt x="555" y="2234"/>
                  </a:lnTo>
                  <a:lnTo>
                    <a:pt x="556" y="2257"/>
                  </a:lnTo>
                  <a:lnTo>
                    <a:pt x="556" y="2271"/>
                  </a:lnTo>
                  <a:lnTo>
                    <a:pt x="556" y="2286"/>
                  </a:lnTo>
                  <a:lnTo>
                    <a:pt x="556" y="2303"/>
                  </a:lnTo>
                  <a:lnTo>
                    <a:pt x="555" y="2324"/>
                  </a:lnTo>
                  <a:lnTo>
                    <a:pt x="555" y="2347"/>
                  </a:lnTo>
                  <a:lnTo>
                    <a:pt x="554" y="2372"/>
                  </a:lnTo>
                  <a:lnTo>
                    <a:pt x="552" y="2404"/>
                  </a:lnTo>
                  <a:lnTo>
                    <a:pt x="550" y="2440"/>
                  </a:lnTo>
                  <a:lnTo>
                    <a:pt x="547" y="2480"/>
                  </a:lnTo>
                  <a:lnTo>
                    <a:pt x="544" y="2522"/>
                  </a:lnTo>
                  <a:lnTo>
                    <a:pt x="541" y="2568"/>
                  </a:lnTo>
                  <a:lnTo>
                    <a:pt x="536" y="2616"/>
                  </a:lnTo>
                  <a:lnTo>
                    <a:pt x="529" y="2715"/>
                  </a:lnTo>
                  <a:lnTo>
                    <a:pt x="522" y="2814"/>
                  </a:lnTo>
                  <a:lnTo>
                    <a:pt x="517" y="2862"/>
                  </a:lnTo>
                  <a:lnTo>
                    <a:pt x="514" y="2906"/>
                  </a:lnTo>
                  <a:lnTo>
                    <a:pt x="512" y="2949"/>
                  </a:lnTo>
                  <a:lnTo>
                    <a:pt x="510" y="2988"/>
                  </a:lnTo>
                  <a:lnTo>
                    <a:pt x="509" y="3022"/>
                  </a:lnTo>
                  <a:lnTo>
                    <a:pt x="509" y="3052"/>
                  </a:lnTo>
                  <a:lnTo>
                    <a:pt x="509" y="3077"/>
                  </a:lnTo>
                  <a:lnTo>
                    <a:pt x="510" y="3100"/>
                  </a:lnTo>
                  <a:lnTo>
                    <a:pt x="511" y="3119"/>
                  </a:lnTo>
                  <a:lnTo>
                    <a:pt x="512" y="3129"/>
                  </a:lnTo>
                  <a:lnTo>
                    <a:pt x="514" y="3144"/>
                  </a:lnTo>
                  <a:lnTo>
                    <a:pt x="517" y="3157"/>
                  </a:lnTo>
                  <a:lnTo>
                    <a:pt x="521" y="3169"/>
                  </a:lnTo>
                  <a:lnTo>
                    <a:pt x="527" y="3188"/>
                  </a:lnTo>
                  <a:lnTo>
                    <a:pt x="530" y="3195"/>
                  </a:lnTo>
                  <a:lnTo>
                    <a:pt x="536" y="3211"/>
                  </a:lnTo>
                  <a:lnTo>
                    <a:pt x="543" y="3224"/>
                  </a:lnTo>
                  <a:lnTo>
                    <a:pt x="552" y="3207"/>
                  </a:lnTo>
                  <a:lnTo>
                    <a:pt x="541" y="3216"/>
                  </a:lnTo>
                  <a:lnTo>
                    <a:pt x="546" y="3233"/>
                  </a:lnTo>
                  <a:lnTo>
                    <a:pt x="547" y="3243"/>
                  </a:lnTo>
                  <a:lnTo>
                    <a:pt x="559" y="3233"/>
                  </a:lnTo>
                  <a:lnTo>
                    <a:pt x="546" y="3233"/>
                  </a:lnTo>
                  <a:lnTo>
                    <a:pt x="548" y="3249"/>
                  </a:lnTo>
                  <a:lnTo>
                    <a:pt x="549" y="3270"/>
                  </a:lnTo>
                  <a:lnTo>
                    <a:pt x="552" y="3296"/>
                  </a:lnTo>
                  <a:lnTo>
                    <a:pt x="554" y="3325"/>
                  </a:lnTo>
                  <a:lnTo>
                    <a:pt x="555" y="3352"/>
                  </a:lnTo>
                  <a:lnTo>
                    <a:pt x="554" y="3380"/>
                  </a:lnTo>
                  <a:lnTo>
                    <a:pt x="568" y="3380"/>
                  </a:lnTo>
                  <a:lnTo>
                    <a:pt x="555" y="3371"/>
                  </a:lnTo>
                  <a:lnTo>
                    <a:pt x="552" y="3397"/>
                  </a:lnTo>
                  <a:lnTo>
                    <a:pt x="546" y="3424"/>
                  </a:lnTo>
                  <a:lnTo>
                    <a:pt x="542" y="3437"/>
                  </a:lnTo>
                  <a:lnTo>
                    <a:pt x="553" y="3447"/>
                  </a:lnTo>
                  <a:lnTo>
                    <a:pt x="544" y="3430"/>
                  </a:lnTo>
                  <a:lnTo>
                    <a:pt x="538" y="3445"/>
                  </a:lnTo>
                  <a:lnTo>
                    <a:pt x="548" y="3460"/>
                  </a:lnTo>
                  <a:lnTo>
                    <a:pt x="538" y="3445"/>
                  </a:lnTo>
                  <a:lnTo>
                    <a:pt x="531" y="3457"/>
                  </a:lnTo>
                  <a:lnTo>
                    <a:pt x="523" y="3468"/>
                  </a:lnTo>
                  <a:lnTo>
                    <a:pt x="532" y="3485"/>
                  </a:lnTo>
                  <a:lnTo>
                    <a:pt x="527" y="3464"/>
                  </a:lnTo>
                  <a:lnTo>
                    <a:pt x="516" y="3476"/>
                  </a:lnTo>
                  <a:lnTo>
                    <a:pt x="506" y="3487"/>
                  </a:lnTo>
                  <a:lnTo>
                    <a:pt x="481" y="3510"/>
                  </a:lnTo>
                  <a:lnTo>
                    <a:pt x="454" y="3533"/>
                  </a:lnTo>
                  <a:lnTo>
                    <a:pt x="426" y="3556"/>
                  </a:lnTo>
                  <a:lnTo>
                    <a:pt x="400" y="3579"/>
                  </a:lnTo>
                  <a:lnTo>
                    <a:pt x="389" y="3592"/>
                  </a:lnTo>
                  <a:lnTo>
                    <a:pt x="377" y="3603"/>
                  </a:lnTo>
                  <a:lnTo>
                    <a:pt x="373" y="3609"/>
                  </a:lnTo>
                  <a:lnTo>
                    <a:pt x="363" y="3622"/>
                  </a:lnTo>
                  <a:lnTo>
                    <a:pt x="355" y="3638"/>
                  </a:lnTo>
                  <a:lnTo>
                    <a:pt x="364" y="3653"/>
                  </a:lnTo>
                  <a:lnTo>
                    <a:pt x="355" y="3636"/>
                  </a:lnTo>
                  <a:lnTo>
                    <a:pt x="348" y="3651"/>
                  </a:lnTo>
                  <a:lnTo>
                    <a:pt x="342" y="3666"/>
                  </a:lnTo>
                  <a:lnTo>
                    <a:pt x="339" y="3674"/>
                  </a:lnTo>
                  <a:lnTo>
                    <a:pt x="335" y="3689"/>
                  </a:lnTo>
                  <a:lnTo>
                    <a:pt x="332" y="3706"/>
                  </a:lnTo>
                  <a:lnTo>
                    <a:pt x="327" y="3741"/>
                  </a:lnTo>
                  <a:lnTo>
                    <a:pt x="326" y="3750"/>
                  </a:lnTo>
                  <a:lnTo>
                    <a:pt x="321" y="3786"/>
                  </a:lnTo>
                  <a:lnTo>
                    <a:pt x="317" y="3821"/>
                  </a:lnTo>
                  <a:lnTo>
                    <a:pt x="331" y="3821"/>
                  </a:lnTo>
                  <a:lnTo>
                    <a:pt x="318" y="3811"/>
                  </a:lnTo>
                  <a:lnTo>
                    <a:pt x="313" y="3845"/>
                  </a:lnTo>
                  <a:lnTo>
                    <a:pt x="310" y="3863"/>
                  </a:lnTo>
                  <a:lnTo>
                    <a:pt x="306" y="3878"/>
                  </a:lnTo>
                  <a:lnTo>
                    <a:pt x="317" y="3887"/>
                  </a:lnTo>
                  <a:lnTo>
                    <a:pt x="308" y="3870"/>
                  </a:lnTo>
                  <a:lnTo>
                    <a:pt x="303" y="3886"/>
                  </a:lnTo>
                  <a:lnTo>
                    <a:pt x="296" y="3899"/>
                  </a:lnTo>
                  <a:lnTo>
                    <a:pt x="295" y="3899"/>
                  </a:lnTo>
                  <a:lnTo>
                    <a:pt x="287" y="3912"/>
                  </a:lnTo>
                  <a:lnTo>
                    <a:pt x="277" y="3924"/>
                  </a:lnTo>
                  <a:lnTo>
                    <a:pt x="287" y="3941"/>
                  </a:lnTo>
                  <a:lnTo>
                    <a:pt x="282" y="3920"/>
                  </a:lnTo>
                  <a:lnTo>
                    <a:pt x="271" y="3929"/>
                  </a:lnTo>
                  <a:lnTo>
                    <a:pt x="259" y="3941"/>
                  </a:lnTo>
                  <a:lnTo>
                    <a:pt x="233" y="3958"/>
                  </a:lnTo>
                  <a:lnTo>
                    <a:pt x="206" y="3977"/>
                  </a:lnTo>
                  <a:lnTo>
                    <a:pt x="179" y="3994"/>
                  </a:lnTo>
                  <a:lnTo>
                    <a:pt x="154" y="4013"/>
                  </a:lnTo>
                  <a:lnTo>
                    <a:pt x="143" y="4025"/>
                  </a:lnTo>
                  <a:lnTo>
                    <a:pt x="133" y="4036"/>
                  </a:lnTo>
                  <a:lnTo>
                    <a:pt x="129" y="4042"/>
                  </a:lnTo>
                  <a:lnTo>
                    <a:pt x="119" y="4055"/>
                  </a:lnTo>
                  <a:lnTo>
                    <a:pt x="112" y="4070"/>
                  </a:lnTo>
                  <a:lnTo>
                    <a:pt x="112" y="4072"/>
                  </a:lnTo>
                  <a:lnTo>
                    <a:pt x="107" y="4084"/>
                  </a:lnTo>
                  <a:lnTo>
                    <a:pt x="103" y="4091"/>
                  </a:lnTo>
                  <a:lnTo>
                    <a:pt x="99" y="4109"/>
                  </a:lnTo>
                  <a:lnTo>
                    <a:pt x="96" y="4126"/>
                  </a:lnTo>
                  <a:lnTo>
                    <a:pt x="93" y="4145"/>
                  </a:lnTo>
                  <a:lnTo>
                    <a:pt x="92" y="4154"/>
                  </a:lnTo>
                  <a:lnTo>
                    <a:pt x="90" y="4194"/>
                  </a:lnTo>
                  <a:lnTo>
                    <a:pt x="90" y="4236"/>
                  </a:lnTo>
                  <a:lnTo>
                    <a:pt x="90" y="4280"/>
                  </a:lnTo>
                  <a:lnTo>
                    <a:pt x="90" y="4322"/>
                  </a:lnTo>
                  <a:lnTo>
                    <a:pt x="88" y="4362"/>
                  </a:lnTo>
                  <a:lnTo>
                    <a:pt x="100" y="4362"/>
                  </a:lnTo>
                  <a:lnTo>
                    <a:pt x="89" y="4353"/>
                  </a:lnTo>
                  <a:lnTo>
                    <a:pt x="87" y="4372"/>
                  </a:lnTo>
                  <a:lnTo>
                    <a:pt x="83" y="4391"/>
                  </a:lnTo>
                  <a:lnTo>
                    <a:pt x="75" y="4425"/>
                  </a:lnTo>
                  <a:lnTo>
                    <a:pt x="65" y="4461"/>
                  </a:lnTo>
                  <a:lnTo>
                    <a:pt x="52" y="4499"/>
                  </a:lnTo>
                  <a:lnTo>
                    <a:pt x="39" y="4536"/>
                  </a:lnTo>
                  <a:lnTo>
                    <a:pt x="51" y="4545"/>
                  </a:lnTo>
                  <a:lnTo>
                    <a:pt x="42" y="4528"/>
                  </a:lnTo>
                  <a:lnTo>
                    <a:pt x="29" y="4560"/>
                  </a:lnTo>
                  <a:lnTo>
                    <a:pt x="16" y="4589"/>
                  </a:lnTo>
                  <a:lnTo>
                    <a:pt x="10" y="4600"/>
                  </a:lnTo>
                  <a:lnTo>
                    <a:pt x="5" y="4608"/>
                  </a:lnTo>
                  <a:lnTo>
                    <a:pt x="0" y="4616"/>
                  </a:lnTo>
                  <a:lnTo>
                    <a:pt x="9" y="4633"/>
                  </a:lnTo>
                  <a:lnTo>
                    <a:pt x="4" y="4610"/>
                  </a:lnTo>
                  <a:lnTo>
                    <a:pt x="0" y="4616"/>
                  </a:lnTo>
                  <a:lnTo>
                    <a:pt x="8" y="4660"/>
                  </a:lnTo>
                  <a:lnTo>
                    <a:pt x="14" y="4654"/>
                  </a:lnTo>
                  <a:lnTo>
                    <a:pt x="18" y="4650"/>
                  </a:lnTo>
                  <a:lnTo>
                    <a:pt x="24" y="4642"/>
                  </a:lnTo>
                  <a:lnTo>
                    <a:pt x="29" y="4635"/>
                  </a:lnTo>
                  <a:lnTo>
                    <a:pt x="35" y="4623"/>
                  </a:lnTo>
                  <a:lnTo>
                    <a:pt x="48" y="4595"/>
                  </a:lnTo>
                  <a:lnTo>
                    <a:pt x="60" y="4562"/>
                  </a:lnTo>
                  <a:lnTo>
                    <a:pt x="64" y="4555"/>
                  </a:lnTo>
                  <a:lnTo>
                    <a:pt x="76" y="4519"/>
                  </a:lnTo>
                  <a:lnTo>
                    <a:pt x="89" y="4480"/>
                  </a:lnTo>
                  <a:lnTo>
                    <a:pt x="99" y="4444"/>
                  </a:lnTo>
                  <a:lnTo>
                    <a:pt x="108" y="4408"/>
                  </a:lnTo>
                  <a:lnTo>
                    <a:pt x="111" y="4391"/>
                  </a:lnTo>
                  <a:lnTo>
                    <a:pt x="113" y="4372"/>
                  </a:lnTo>
                  <a:lnTo>
                    <a:pt x="114" y="4362"/>
                  </a:lnTo>
                  <a:lnTo>
                    <a:pt x="116" y="4322"/>
                  </a:lnTo>
                  <a:lnTo>
                    <a:pt x="116" y="4280"/>
                  </a:lnTo>
                  <a:lnTo>
                    <a:pt x="116" y="4236"/>
                  </a:lnTo>
                  <a:lnTo>
                    <a:pt x="116" y="4194"/>
                  </a:lnTo>
                  <a:lnTo>
                    <a:pt x="118" y="4154"/>
                  </a:lnTo>
                  <a:lnTo>
                    <a:pt x="105" y="4154"/>
                  </a:lnTo>
                  <a:lnTo>
                    <a:pt x="117" y="4164"/>
                  </a:lnTo>
                  <a:lnTo>
                    <a:pt x="120" y="4145"/>
                  </a:lnTo>
                  <a:lnTo>
                    <a:pt x="123" y="4128"/>
                  </a:lnTo>
                  <a:lnTo>
                    <a:pt x="127" y="4111"/>
                  </a:lnTo>
                  <a:lnTo>
                    <a:pt x="116" y="4101"/>
                  </a:lnTo>
                  <a:lnTo>
                    <a:pt x="125" y="4118"/>
                  </a:lnTo>
                  <a:lnTo>
                    <a:pt x="132" y="4101"/>
                  </a:lnTo>
                  <a:lnTo>
                    <a:pt x="121" y="4086"/>
                  </a:lnTo>
                  <a:lnTo>
                    <a:pt x="132" y="4101"/>
                  </a:lnTo>
                  <a:lnTo>
                    <a:pt x="138" y="4090"/>
                  </a:lnTo>
                  <a:lnTo>
                    <a:pt x="147" y="4076"/>
                  </a:lnTo>
                  <a:lnTo>
                    <a:pt x="138" y="4059"/>
                  </a:lnTo>
                  <a:lnTo>
                    <a:pt x="143" y="4080"/>
                  </a:lnTo>
                  <a:lnTo>
                    <a:pt x="154" y="4069"/>
                  </a:lnTo>
                  <a:lnTo>
                    <a:pt x="164" y="4057"/>
                  </a:lnTo>
                  <a:lnTo>
                    <a:pt x="189" y="4038"/>
                  </a:lnTo>
                  <a:lnTo>
                    <a:pt x="217" y="4021"/>
                  </a:lnTo>
                  <a:lnTo>
                    <a:pt x="244" y="4002"/>
                  </a:lnTo>
                  <a:lnTo>
                    <a:pt x="269" y="3985"/>
                  </a:lnTo>
                  <a:lnTo>
                    <a:pt x="282" y="3973"/>
                  </a:lnTo>
                  <a:lnTo>
                    <a:pt x="292" y="3964"/>
                  </a:lnTo>
                  <a:lnTo>
                    <a:pt x="296" y="3958"/>
                  </a:lnTo>
                  <a:lnTo>
                    <a:pt x="306" y="3947"/>
                  </a:lnTo>
                  <a:lnTo>
                    <a:pt x="314" y="3933"/>
                  </a:lnTo>
                  <a:lnTo>
                    <a:pt x="305" y="3916"/>
                  </a:lnTo>
                  <a:lnTo>
                    <a:pt x="314" y="3933"/>
                  </a:lnTo>
                  <a:lnTo>
                    <a:pt x="321" y="3920"/>
                  </a:lnTo>
                  <a:lnTo>
                    <a:pt x="327" y="3905"/>
                  </a:lnTo>
                  <a:lnTo>
                    <a:pt x="330" y="3897"/>
                  </a:lnTo>
                  <a:lnTo>
                    <a:pt x="334" y="3882"/>
                  </a:lnTo>
                  <a:lnTo>
                    <a:pt x="337" y="3865"/>
                  </a:lnTo>
                  <a:lnTo>
                    <a:pt x="342" y="3830"/>
                  </a:lnTo>
                  <a:lnTo>
                    <a:pt x="343" y="3821"/>
                  </a:lnTo>
                  <a:lnTo>
                    <a:pt x="348" y="3786"/>
                  </a:lnTo>
                  <a:lnTo>
                    <a:pt x="352" y="3750"/>
                  </a:lnTo>
                  <a:lnTo>
                    <a:pt x="338" y="3750"/>
                  </a:lnTo>
                  <a:lnTo>
                    <a:pt x="351" y="3760"/>
                  </a:lnTo>
                  <a:lnTo>
                    <a:pt x="356" y="3725"/>
                  </a:lnTo>
                  <a:lnTo>
                    <a:pt x="359" y="3708"/>
                  </a:lnTo>
                  <a:lnTo>
                    <a:pt x="363" y="3693"/>
                  </a:lnTo>
                  <a:lnTo>
                    <a:pt x="352" y="3683"/>
                  </a:lnTo>
                  <a:lnTo>
                    <a:pt x="361" y="3701"/>
                  </a:lnTo>
                  <a:lnTo>
                    <a:pt x="367" y="3685"/>
                  </a:lnTo>
                  <a:lnTo>
                    <a:pt x="374" y="3670"/>
                  </a:lnTo>
                  <a:lnTo>
                    <a:pt x="382" y="3657"/>
                  </a:lnTo>
                  <a:lnTo>
                    <a:pt x="392" y="3643"/>
                  </a:lnTo>
                  <a:lnTo>
                    <a:pt x="382" y="3626"/>
                  </a:lnTo>
                  <a:lnTo>
                    <a:pt x="387" y="3647"/>
                  </a:lnTo>
                  <a:lnTo>
                    <a:pt x="399" y="3636"/>
                  </a:lnTo>
                  <a:lnTo>
                    <a:pt x="411" y="3622"/>
                  </a:lnTo>
                  <a:lnTo>
                    <a:pt x="437" y="3600"/>
                  </a:lnTo>
                  <a:lnTo>
                    <a:pt x="464" y="3577"/>
                  </a:lnTo>
                  <a:lnTo>
                    <a:pt x="491" y="3554"/>
                  </a:lnTo>
                  <a:lnTo>
                    <a:pt x="516" y="3531"/>
                  </a:lnTo>
                  <a:lnTo>
                    <a:pt x="527" y="3519"/>
                  </a:lnTo>
                  <a:lnTo>
                    <a:pt x="537" y="3508"/>
                  </a:lnTo>
                  <a:lnTo>
                    <a:pt x="542" y="3502"/>
                  </a:lnTo>
                  <a:lnTo>
                    <a:pt x="550" y="3491"/>
                  </a:lnTo>
                  <a:lnTo>
                    <a:pt x="557" y="3476"/>
                  </a:lnTo>
                  <a:lnTo>
                    <a:pt x="558" y="3476"/>
                  </a:lnTo>
                  <a:lnTo>
                    <a:pt x="563" y="3464"/>
                  </a:lnTo>
                  <a:lnTo>
                    <a:pt x="566" y="3457"/>
                  </a:lnTo>
                  <a:lnTo>
                    <a:pt x="570" y="3443"/>
                  </a:lnTo>
                  <a:lnTo>
                    <a:pt x="576" y="3417"/>
                  </a:lnTo>
                  <a:lnTo>
                    <a:pt x="579" y="3390"/>
                  </a:lnTo>
                  <a:lnTo>
                    <a:pt x="580" y="3380"/>
                  </a:lnTo>
                  <a:lnTo>
                    <a:pt x="581" y="3352"/>
                  </a:lnTo>
                  <a:lnTo>
                    <a:pt x="580" y="3325"/>
                  </a:lnTo>
                  <a:lnTo>
                    <a:pt x="578" y="3296"/>
                  </a:lnTo>
                  <a:lnTo>
                    <a:pt x="575" y="3270"/>
                  </a:lnTo>
                  <a:lnTo>
                    <a:pt x="573" y="3243"/>
                  </a:lnTo>
                  <a:lnTo>
                    <a:pt x="572" y="3233"/>
                  </a:lnTo>
                  <a:lnTo>
                    <a:pt x="571" y="3224"/>
                  </a:lnTo>
                  <a:lnTo>
                    <a:pt x="570" y="3214"/>
                  </a:lnTo>
                  <a:lnTo>
                    <a:pt x="565" y="3197"/>
                  </a:lnTo>
                  <a:lnTo>
                    <a:pt x="562" y="3190"/>
                  </a:lnTo>
                  <a:lnTo>
                    <a:pt x="555" y="3176"/>
                  </a:lnTo>
                  <a:lnTo>
                    <a:pt x="549" y="3161"/>
                  </a:lnTo>
                  <a:lnTo>
                    <a:pt x="540" y="3178"/>
                  </a:lnTo>
                  <a:lnTo>
                    <a:pt x="551" y="3169"/>
                  </a:lnTo>
                  <a:lnTo>
                    <a:pt x="545" y="3150"/>
                  </a:lnTo>
                  <a:lnTo>
                    <a:pt x="542" y="3138"/>
                  </a:lnTo>
                  <a:lnTo>
                    <a:pt x="538" y="3125"/>
                  </a:lnTo>
                  <a:lnTo>
                    <a:pt x="536" y="3110"/>
                  </a:lnTo>
                  <a:lnTo>
                    <a:pt x="525" y="3119"/>
                  </a:lnTo>
                  <a:lnTo>
                    <a:pt x="537" y="3119"/>
                  </a:lnTo>
                  <a:lnTo>
                    <a:pt x="536" y="3100"/>
                  </a:lnTo>
                  <a:lnTo>
                    <a:pt x="535" y="3077"/>
                  </a:lnTo>
                  <a:lnTo>
                    <a:pt x="535" y="3052"/>
                  </a:lnTo>
                  <a:lnTo>
                    <a:pt x="535" y="3022"/>
                  </a:lnTo>
                  <a:lnTo>
                    <a:pt x="536" y="2988"/>
                  </a:lnTo>
                  <a:lnTo>
                    <a:pt x="538" y="2949"/>
                  </a:lnTo>
                  <a:lnTo>
                    <a:pt x="541" y="2906"/>
                  </a:lnTo>
                  <a:lnTo>
                    <a:pt x="544" y="2862"/>
                  </a:lnTo>
                  <a:lnTo>
                    <a:pt x="548" y="2814"/>
                  </a:lnTo>
                  <a:lnTo>
                    <a:pt x="555" y="2715"/>
                  </a:lnTo>
                  <a:lnTo>
                    <a:pt x="563" y="2616"/>
                  </a:lnTo>
                  <a:lnTo>
                    <a:pt x="567" y="2568"/>
                  </a:lnTo>
                  <a:lnTo>
                    <a:pt x="570" y="2522"/>
                  </a:lnTo>
                  <a:lnTo>
                    <a:pt x="573" y="2480"/>
                  </a:lnTo>
                  <a:lnTo>
                    <a:pt x="576" y="2440"/>
                  </a:lnTo>
                  <a:lnTo>
                    <a:pt x="578" y="2404"/>
                  </a:lnTo>
                  <a:lnTo>
                    <a:pt x="580" y="2376"/>
                  </a:lnTo>
                  <a:lnTo>
                    <a:pt x="581" y="2347"/>
                  </a:lnTo>
                  <a:lnTo>
                    <a:pt x="581" y="2324"/>
                  </a:lnTo>
                  <a:lnTo>
                    <a:pt x="582" y="2303"/>
                  </a:lnTo>
                  <a:lnTo>
                    <a:pt x="582" y="2286"/>
                  </a:lnTo>
                  <a:lnTo>
                    <a:pt x="582" y="2271"/>
                  </a:lnTo>
                  <a:lnTo>
                    <a:pt x="582" y="2257"/>
                  </a:lnTo>
                  <a:lnTo>
                    <a:pt x="581" y="2234"/>
                  </a:lnTo>
                  <a:lnTo>
                    <a:pt x="579" y="2213"/>
                  </a:lnTo>
                  <a:lnTo>
                    <a:pt x="577" y="2192"/>
                  </a:lnTo>
                  <a:lnTo>
                    <a:pt x="575" y="2170"/>
                  </a:lnTo>
                  <a:lnTo>
                    <a:pt x="574" y="2154"/>
                  </a:lnTo>
                  <a:lnTo>
                    <a:pt x="574" y="2137"/>
                  </a:lnTo>
                  <a:lnTo>
                    <a:pt x="572" y="2105"/>
                  </a:lnTo>
                  <a:lnTo>
                    <a:pt x="571" y="2069"/>
                  </a:lnTo>
                  <a:lnTo>
                    <a:pt x="567" y="1992"/>
                  </a:lnTo>
                  <a:lnTo>
                    <a:pt x="562" y="1910"/>
                  </a:lnTo>
                  <a:lnTo>
                    <a:pt x="558" y="1870"/>
                  </a:lnTo>
                  <a:lnTo>
                    <a:pt x="557" y="1861"/>
                  </a:lnTo>
                  <a:lnTo>
                    <a:pt x="553" y="1825"/>
                  </a:lnTo>
                  <a:lnTo>
                    <a:pt x="548" y="1784"/>
                  </a:lnTo>
                  <a:lnTo>
                    <a:pt x="547" y="1775"/>
                  </a:lnTo>
                  <a:lnTo>
                    <a:pt x="541" y="1731"/>
                  </a:lnTo>
                  <a:lnTo>
                    <a:pt x="526" y="1640"/>
                  </a:lnTo>
                  <a:lnTo>
                    <a:pt x="509" y="1548"/>
                  </a:lnTo>
                  <a:lnTo>
                    <a:pt x="494" y="1460"/>
                  </a:lnTo>
                  <a:lnTo>
                    <a:pt x="487" y="1415"/>
                  </a:lnTo>
                  <a:lnTo>
                    <a:pt x="481" y="1373"/>
                  </a:lnTo>
                  <a:lnTo>
                    <a:pt x="467" y="1293"/>
                  </a:lnTo>
                  <a:lnTo>
                    <a:pt x="455" y="1211"/>
                  </a:lnTo>
                  <a:lnTo>
                    <a:pt x="448" y="1167"/>
                  </a:lnTo>
                  <a:lnTo>
                    <a:pt x="442" y="1125"/>
                  </a:lnTo>
                  <a:lnTo>
                    <a:pt x="435" y="1071"/>
                  </a:lnTo>
                  <a:lnTo>
                    <a:pt x="429" y="1020"/>
                  </a:lnTo>
                  <a:lnTo>
                    <a:pt x="417" y="1029"/>
                  </a:lnTo>
                  <a:lnTo>
                    <a:pt x="430" y="1029"/>
                  </a:lnTo>
                  <a:lnTo>
                    <a:pt x="424" y="974"/>
                  </a:lnTo>
                  <a:lnTo>
                    <a:pt x="419" y="919"/>
                  </a:lnTo>
                  <a:lnTo>
                    <a:pt x="413" y="866"/>
                  </a:lnTo>
                  <a:lnTo>
                    <a:pt x="412" y="856"/>
                  </a:lnTo>
                  <a:lnTo>
                    <a:pt x="405" y="805"/>
                  </a:lnTo>
                  <a:lnTo>
                    <a:pt x="398" y="755"/>
                  </a:lnTo>
                  <a:lnTo>
                    <a:pt x="390" y="713"/>
                  </a:lnTo>
                  <a:lnTo>
                    <a:pt x="384" y="694"/>
                  </a:lnTo>
                  <a:lnTo>
                    <a:pt x="379" y="679"/>
                  </a:lnTo>
                  <a:lnTo>
                    <a:pt x="377" y="671"/>
                  </a:lnTo>
                  <a:lnTo>
                    <a:pt x="371" y="658"/>
                  </a:lnTo>
                  <a:lnTo>
                    <a:pt x="365" y="644"/>
                  </a:lnTo>
                  <a:lnTo>
                    <a:pt x="353" y="623"/>
                  </a:lnTo>
                  <a:lnTo>
                    <a:pt x="339" y="604"/>
                  </a:lnTo>
                  <a:lnTo>
                    <a:pt x="327" y="583"/>
                  </a:lnTo>
                  <a:lnTo>
                    <a:pt x="315" y="560"/>
                  </a:lnTo>
                  <a:lnTo>
                    <a:pt x="310" y="545"/>
                  </a:lnTo>
                  <a:lnTo>
                    <a:pt x="300" y="562"/>
                  </a:lnTo>
                  <a:lnTo>
                    <a:pt x="312" y="553"/>
                  </a:lnTo>
                  <a:lnTo>
                    <a:pt x="307" y="538"/>
                  </a:lnTo>
                  <a:lnTo>
                    <a:pt x="303" y="519"/>
                  </a:lnTo>
                  <a:lnTo>
                    <a:pt x="298" y="499"/>
                  </a:lnTo>
                  <a:lnTo>
                    <a:pt x="290" y="450"/>
                  </a:lnTo>
                  <a:lnTo>
                    <a:pt x="284" y="395"/>
                  </a:lnTo>
                  <a:lnTo>
                    <a:pt x="271" y="404"/>
                  </a:lnTo>
                  <a:lnTo>
                    <a:pt x="285" y="404"/>
                  </a:lnTo>
                  <a:lnTo>
                    <a:pt x="278" y="345"/>
                  </a:lnTo>
                  <a:lnTo>
                    <a:pt x="274" y="282"/>
                  </a:lnTo>
                  <a:lnTo>
                    <a:pt x="270" y="215"/>
                  </a:lnTo>
                  <a:lnTo>
                    <a:pt x="266" y="145"/>
                  </a:lnTo>
                  <a:lnTo>
                    <a:pt x="260" y="0"/>
                  </a:lnTo>
                  <a:close/>
                </a:path>
              </a:pathLst>
            </a:custGeom>
            <a:solidFill>
              <a:srgbClr val="000000"/>
            </a:solidFill>
            <a:ln w="9525">
              <a:noFill/>
              <a:round/>
              <a:headEnd/>
              <a:tailEnd/>
            </a:ln>
          </p:spPr>
          <p:txBody>
            <a:bodyPr/>
            <a:lstStyle/>
            <a:p>
              <a:pPr algn="ctr" fontAlgn="base">
                <a:spcBef>
                  <a:spcPct val="0"/>
                </a:spcBef>
                <a:spcAft>
                  <a:spcPct val="0"/>
                </a:spcAft>
              </a:pPr>
              <a:endParaRPr lang="en-US" sz="2000"/>
            </a:p>
          </p:txBody>
        </p:sp>
        <p:sp>
          <p:nvSpPr>
            <p:cNvPr id="29" name="Rectangle 18"/>
            <p:cNvSpPr>
              <a:spLocks noChangeArrowheads="1"/>
            </p:cNvSpPr>
            <p:nvPr/>
          </p:nvSpPr>
          <p:spPr bwMode="auto">
            <a:xfrm rot="16200000">
              <a:off x="5579270" y="2323306"/>
              <a:ext cx="1014412" cy="219075"/>
            </a:xfrm>
            <a:prstGeom prst="rect">
              <a:avLst/>
            </a:prstGeom>
            <a:noFill/>
            <a:ln w="9525">
              <a:noFill/>
              <a:miter lim="800000"/>
              <a:headEnd/>
              <a:tailEnd/>
            </a:ln>
          </p:spPr>
          <p:txBody>
            <a:bodyPr/>
            <a:lstStyle/>
            <a:p>
              <a:pPr algn="ctr" eaLnBrk="0" fontAlgn="base" hangingPunct="0">
                <a:lnSpc>
                  <a:spcPct val="90000"/>
                </a:lnSpc>
                <a:spcBef>
                  <a:spcPct val="0"/>
                </a:spcBef>
                <a:spcAft>
                  <a:spcPct val="0"/>
                </a:spcAft>
                <a:buFont typeface="Wingdings" pitchFamily="2" charset="2"/>
                <a:buNone/>
              </a:pPr>
              <a:endParaRPr lang="en-US" sz="2000" b="1"/>
            </a:p>
          </p:txBody>
        </p:sp>
        <p:sp>
          <p:nvSpPr>
            <p:cNvPr id="30" name="Rectangle 20"/>
            <p:cNvSpPr>
              <a:spLocks noChangeArrowheads="1"/>
            </p:cNvSpPr>
            <p:nvPr/>
          </p:nvSpPr>
          <p:spPr bwMode="auto">
            <a:xfrm rot="16200000">
              <a:off x="4252913" y="1425575"/>
              <a:ext cx="635000" cy="368300"/>
            </a:xfrm>
            <a:prstGeom prst="rect">
              <a:avLst/>
            </a:prstGeom>
            <a:noFill/>
            <a:ln w="9525">
              <a:noFill/>
              <a:miter lim="800000"/>
              <a:headEnd/>
              <a:tailEnd/>
            </a:ln>
          </p:spPr>
          <p:txBody>
            <a:bodyPr/>
            <a:lstStyle/>
            <a:p>
              <a:pPr algn="ctr" eaLnBrk="0" fontAlgn="base" hangingPunct="0">
                <a:lnSpc>
                  <a:spcPct val="90000"/>
                </a:lnSpc>
                <a:spcBef>
                  <a:spcPct val="0"/>
                </a:spcBef>
                <a:spcAft>
                  <a:spcPct val="0"/>
                </a:spcAft>
                <a:buFont typeface="Wingdings" pitchFamily="2" charset="2"/>
                <a:buNone/>
              </a:pPr>
              <a:endParaRPr lang="en-US" sz="2000" b="1"/>
            </a:p>
          </p:txBody>
        </p:sp>
        <p:sp>
          <p:nvSpPr>
            <p:cNvPr id="31" name="Freeform 21"/>
            <p:cNvSpPr>
              <a:spLocks/>
            </p:cNvSpPr>
            <p:nvPr/>
          </p:nvSpPr>
          <p:spPr bwMode="auto">
            <a:xfrm rot="16200000">
              <a:off x="3656806" y="2142332"/>
              <a:ext cx="117475" cy="138112"/>
            </a:xfrm>
            <a:custGeom>
              <a:avLst/>
              <a:gdLst>
                <a:gd name="T0" fmla="*/ 0 w 117"/>
                <a:gd name="T1" fmla="*/ 2147483647 h 228"/>
                <a:gd name="T2" fmla="*/ 2147483647 w 117"/>
                <a:gd name="T3" fmla="*/ 2147483647 h 228"/>
                <a:gd name="T4" fmla="*/ 2147483647 w 117"/>
                <a:gd name="T5" fmla="*/ 0 h 228"/>
                <a:gd name="T6" fmla="*/ 0 w 117"/>
                <a:gd name="T7" fmla="*/ 2147483647 h 228"/>
                <a:gd name="T8" fmla="*/ 0 60000 65536"/>
                <a:gd name="T9" fmla="*/ 0 60000 65536"/>
                <a:gd name="T10" fmla="*/ 0 60000 65536"/>
                <a:gd name="T11" fmla="*/ 0 60000 65536"/>
                <a:gd name="T12" fmla="*/ 0 w 117"/>
                <a:gd name="T13" fmla="*/ 0 h 228"/>
                <a:gd name="T14" fmla="*/ 117 w 117"/>
                <a:gd name="T15" fmla="*/ 228 h 228"/>
              </a:gdLst>
              <a:ahLst/>
              <a:cxnLst>
                <a:cxn ang="T8">
                  <a:pos x="T0" y="T1"/>
                </a:cxn>
                <a:cxn ang="T9">
                  <a:pos x="T2" y="T3"/>
                </a:cxn>
                <a:cxn ang="T10">
                  <a:pos x="T4" y="T5"/>
                </a:cxn>
                <a:cxn ang="T11">
                  <a:pos x="T6" y="T7"/>
                </a:cxn>
              </a:cxnLst>
              <a:rect l="T12" t="T13" r="T14" b="T15"/>
              <a:pathLst>
                <a:path w="117" h="228">
                  <a:moveTo>
                    <a:pt x="0" y="36"/>
                  </a:moveTo>
                  <a:lnTo>
                    <a:pt x="79" y="228"/>
                  </a:lnTo>
                  <a:lnTo>
                    <a:pt x="117" y="0"/>
                  </a:lnTo>
                  <a:lnTo>
                    <a:pt x="0" y="36"/>
                  </a:lnTo>
                  <a:close/>
                </a:path>
              </a:pathLst>
            </a:custGeom>
            <a:solidFill>
              <a:srgbClr val="000000"/>
            </a:solidFill>
            <a:ln w="9525">
              <a:noFill/>
              <a:round/>
              <a:headEnd/>
              <a:tailEnd/>
            </a:ln>
          </p:spPr>
          <p:txBody>
            <a:bodyPr/>
            <a:lstStyle/>
            <a:p>
              <a:pPr algn="ctr" fontAlgn="base">
                <a:spcBef>
                  <a:spcPct val="0"/>
                </a:spcBef>
                <a:spcAft>
                  <a:spcPct val="0"/>
                </a:spcAft>
              </a:pPr>
              <a:endParaRPr lang="en-US" sz="2000"/>
            </a:p>
          </p:txBody>
        </p:sp>
        <p:sp>
          <p:nvSpPr>
            <p:cNvPr id="32" name="Oval 22"/>
            <p:cNvSpPr>
              <a:spLocks noChangeArrowheads="1"/>
            </p:cNvSpPr>
            <p:nvPr/>
          </p:nvSpPr>
          <p:spPr bwMode="auto">
            <a:xfrm rot="16200000">
              <a:off x="4516438" y="1990725"/>
              <a:ext cx="92075" cy="98425"/>
            </a:xfrm>
            <a:prstGeom prst="ellipse">
              <a:avLst/>
            </a:prstGeom>
            <a:solidFill>
              <a:srgbClr val="FFFFFF"/>
            </a:solidFill>
            <a:ln w="38100">
              <a:solidFill>
                <a:srgbClr val="000000"/>
              </a:solidFill>
              <a:round/>
              <a:headEnd/>
              <a:tailEnd/>
            </a:ln>
          </p:spPr>
          <p:txBody>
            <a:bodyPr/>
            <a:lstStyle/>
            <a:p>
              <a:pPr algn="ctr" eaLnBrk="0" fontAlgn="base" hangingPunct="0">
                <a:lnSpc>
                  <a:spcPct val="90000"/>
                </a:lnSpc>
                <a:spcBef>
                  <a:spcPct val="0"/>
                </a:spcBef>
                <a:spcAft>
                  <a:spcPct val="0"/>
                </a:spcAft>
                <a:buFont typeface="Wingdings" pitchFamily="2" charset="2"/>
                <a:buNone/>
              </a:pPr>
              <a:endParaRPr lang="en-US" sz="2000" b="1"/>
            </a:p>
          </p:txBody>
        </p:sp>
        <p:grpSp>
          <p:nvGrpSpPr>
            <p:cNvPr id="33" name="Group 23"/>
            <p:cNvGrpSpPr>
              <a:grpSpLocks/>
            </p:cNvGrpSpPr>
            <p:nvPr/>
          </p:nvGrpSpPr>
          <p:grpSpPr bwMode="auto">
            <a:xfrm rot="-5400000">
              <a:off x="4832350" y="1522413"/>
              <a:ext cx="822325" cy="1381125"/>
              <a:chOff x="1490" y="2274"/>
              <a:chExt cx="816" cy="1165"/>
            </a:xfrm>
          </p:grpSpPr>
          <p:sp>
            <p:nvSpPr>
              <p:cNvPr id="40" name="Freeform 24"/>
              <p:cNvSpPr>
                <a:spLocks/>
              </p:cNvSpPr>
              <p:nvPr/>
            </p:nvSpPr>
            <p:spPr bwMode="auto">
              <a:xfrm>
                <a:off x="1490" y="2285"/>
                <a:ext cx="802" cy="1142"/>
              </a:xfrm>
              <a:custGeom>
                <a:avLst/>
                <a:gdLst>
                  <a:gd name="T0" fmla="*/ 38 w 802"/>
                  <a:gd name="T1" fmla="*/ 1 h 2282"/>
                  <a:gd name="T2" fmla="*/ 107 w 802"/>
                  <a:gd name="T3" fmla="*/ 1 h 2282"/>
                  <a:gd name="T4" fmla="*/ 264 w 802"/>
                  <a:gd name="T5" fmla="*/ 1 h 2282"/>
                  <a:gd name="T6" fmla="*/ 458 w 802"/>
                  <a:gd name="T7" fmla="*/ 1 h 2282"/>
                  <a:gd name="T8" fmla="*/ 562 w 802"/>
                  <a:gd name="T9" fmla="*/ 1 h 2282"/>
                  <a:gd name="T10" fmla="*/ 625 w 802"/>
                  <a:gd name="T11" fmla="*/ 1 h 2282"/>
                  <a:gd name="T12" fmla="*/ 687 w 802"/>
                  <a:gd name="T13" fmla="*/ 1 h 2282"/>
                  <a:gd name="T14" fmla="*/ 715 w 802"/>
                  <a:gd name="T15" fmla="*/ 1 h 2282"/>
                  <a:gd name="T16" fmla="*/ 716 w 802"/>
                  <a:gd name="T17" fmla="*/ 1 h 2282"/>
                  <a:gd name="T18" fmla="*/ 710 w 802"/>
                  <a:gd name="T19" fmla="*/ 1 h 2282"/>
                  <a:gd name="T20" fmla="*/ 705 w 802"/>
                  <a:gd name="T21" fmla="*/ 1 h 2282"/>
                  <a:gd name="T22" fmla="*/ 675 w 802"/>
                  <a:gd name="T23" fmla="*/ 1 h 2282"/>
                  <a:gd name="T24" fmla="*/ 649 w 802"/>
                  <a:gd name="T25" fmla="*/ 1 h 2282"/>
                  <a:gd name="T26" fmla="*/ 653 w 802"/>
                  <a:gd name="T27" fmla="*/ 1 h 2282"/>
                  <a:gd name="T28" fmla="*/ 691 w 802"/>
                  <a:gd name="T29" fmla="*/ 1 h 2282"/>
                  <a:gd name="T30" fmla="*/ 768 w 802"/>
                  <a:gd name="T31" fmla="*/ 1 h 2282"/>
                  <a:gd name="T32" fmla="*/ 800 w 802"/>
                  <a:gd name="T33" fmla="*/ 1 h 2282"/>
                  <a:gd name="T34" fmla="*/ 795 w 802"/>
                  <a:gd name="T35" fmla="*/ 1 h 2282"/>
                  <a:gd name="T36" fmla="*/ 753 w 802"/>
                  <a:gd name="T37" fmla="*/ 1 h 2282"/>
                  <a:gd name="T38" fmla="*/ 693 w 802"/>
                  <a:gd name="T39" fmla="*/ 1 h 2282"/>
                  <a:gd name="T40" fmla="*/ 664 w 802"/>
                  <a:gd name="T41" fmla="*/ 1 h 2282"/>
                  <a:gd name="T42" fmla="*/ 648 w 802"/>
                  <a:gd name="T43" fmla="*/ 1 h 2282"/>
                  <a:gd name="T44" fmla="*/ 641 w 802"/>
                  <a:gd name="T45" fmla="*/ 1 h 2282"/>
                  <a:gd name="T46" fmla="*/ 643 w 802"/>
                  <a:gd name="T47" fmla="*/ 1 h 2282"/>
                  <a:gd name="T48" fmla="*/ 626 w 802"/>
                  <a:gd name="T49" fmla="*/ 1 h 2282"/>
                  <a:gd name="T50" fmla="*/ 601 w 802"/>
                  <a:gd name="T51" fmla="*/ 1 h 2282"/>
                  <a:gd name="T52" fmla="*/ 592 w 802"/>
                  <a:gd name="T53" fmla="*/ 1 h 2282"/>
                  <a:gd name="T54" fmla="*/ 587 w 802"/>
                  <a:gd name="T55" fmla="*/ 1 h 2282"/>
                  <a:gd name="T56" fmla="*/ 583 w 802"/>
                  <a:gd name="T57" fmla="*/ 1 h 2282"/>
                  <a:gd name="T58" fmla="*/ 579 w 802"/>
                  <a:gd name="T59" fmla="*/ 0 h 2282"/>
                  <a:gd name="T60" fmla="*/ 575 w 802"/>
                  <a:gd name="T61" fmla="*/ 1 h 2282"/>
                  <a:gd name="T62" fmla="*/ 568 w 802"/>
                  <a:gd name="T63" fmla="*/ 1 h 2282"/>
                  <a:gd name="T64" fmla="*/ 554 w 802"/>
                  <a:gd name="T65" fmla="*/ 1 h 2282"/>
                  <a:gd name="T66" fmla="*/ 537 w 802"/>
                  <a:gd name="T67" fmla="*/ 1 h 2282"/>
                  <a:gd name="T68" fmla="*/ 532 w 802"/>
                  <a:gd name="T69" fmla="*/ 1 h 2282"/>
                  <a:gd name="T70" fmla="*/ 535 w 802"/>
                  <a:gd name="T71" fmla="*/ 1 h 2282"/>
                  <a:gd name="T72" fmla="*/ 550 w 802"/>
                  <a:gd name="T73" fmla="*/ 1 h 2282"/>
                  <a:gd name="T74" fmla="*/ 569 w 802"/>
                  <a:gd name="T75" fmla="*/ 1 h 2282"/>
                  <a:gd name="T76" fmla="*/ 577 w 802"/>
                  <a:gd name="T77" fmla="*/ 1 h 2282"/>
                  <a:gd name="T78" fmla="*/ 568 w 802"/>
                  <a:gd name="T79" fmla="*/ 1 h 2282"/>
                  <a:gd name="T80" fmla="*/ 542 w 802"/>
                  <a:gd name="T81" fmla="*/ 1 h 2282"/>
                  <a:gd name="T82" fmla="*/ 469 w 802"/>
                  <a:gd name="T83" fmla="*/ 1 h 2282"/>
                  <a:gd name="T84" fmla="*/ 392 w 802"/>
                  <a:gd name="T85" fmla="*/ 1 h 2282"/>
                  <a:gd name="T86" fmla="*/ 362 w 802"/>
                  <a:gd name="T87" fmla="*/ 1 h 2282"/>
                  <a:gd name="T88" fmla="*/ 345 w 802"/>
                  <a:gd name="T89" fmla="*/ 1 h 2282"/>
                  <a:gd name="T90" fmla="*/ 327 w 802"/>
                  <a:gd name="T91" fmla="*/ 1 h 2282"/>
                  <a:gd name="T92" fmla="*/ 297 w 802"/>
                  <a:gd name="T93" fmla="*/ 1 h 2282"/>
                  <a:gd name="T94" fmla="*/ 221 w 802"/>
                  <a:gd name="T95" fmla="*/ 1 h 2282"/>
                  <a:gd name="T96" fmla="*/ 148 w 802"/>
                  <a:gd name="T97" fmla="*/ 1 h 2282"/>
                  <a:gd name="T98" fmla="*/ 121 w 802"/>
                  <a:gd name="T99" fmla="*/ 1 h 2282"/>
                  <a:gd name="T100" fmla="*/ 112 w 802"/>
                  <a:gd name="T101" fmla="*/ 1 h 2282"/>
                  <a:gd name="T102" fmla="*/ 108 w 802"/>
                  <a:gd name="T103" fmla="*/ 1 h 2282"/>
                  <a:gd name="T104" fmla="*/ 75 w 802"/>
                  <a:gd name="T105" fmla="*/ 1 h 2282"/>
                  <a:gd name="T106" fmla="*/ 29 w 802"/>
                  <a:gd name="T107" fmla="*/ 1 h 2282"/>
                  <a:gd name="T108" fmla="*/ 0 w 802"/>
                  <a:gd name="T109" fmla="*/ 1 h 228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02"/>
                  <a:gd name="T166" fmla="*/ 0 h 2282"/>
                  <a:gd name="T167" fmla="*/ 802 w 802"/>
                  <a:gd name="T168" fmla="*/ 2282 h 228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02" h="2282">
                    <a:moveTo>
                      <a:pt x="0" y="2282"/>
                    </a:moveTo>
                    <a:lnTo>
                      <a:pt x="11" y="2282"/>
                    </a:lnTo>
                    <a:lnTo>
                      <a:pt x="23" y="2282"/>
                    </a:lnTo>
                    <a:lnTo>
                      <a:pt x="38" y="2282"/>
                    </a:lnTo>
                    <a:lnTo>
                      <a:pt x="53" y="2282"/>
                    </a:lnTo>
                    <a:lnTo>
                      <a:pt x="70" y="2282"/>
                    </a:lnTo>
                    <a:lnTo>
                      <a:pt x="88" y="2282"/>
                    </a:lnTo>
                    <a:lnTo>
                      <a:pt x="107" y="2282"/>
                    </a:lnTo>
                    <a:lnTo>
                      <a:pt x="128" y="2282"/>
                    </a:lnTo>
                    <a:lnTo>
                      <a:pt x="171" y="2282"/>
                    </a:lnTo>
                    <a:lnTo>
                      <a:pt x="217" y="2282"/>
                    </a:lnTo>
                    <a:lnTo>
                      <a:pt x="264" y="2282"/>
                    </a:lnTo>
                    <a:lnTo>
                      <a:pt x="314" y="2280"/>
                    </a:lnTo>
                    <a:lnTo>
                      <a:pt x="363" y="2280"/>
                    </a:lnTo>
                    <a:lnTo>
                      <a:pt x="411" y="2280"/>
                    </a:lnTo>
                    <a:lnTo>
                      <a:pt x="458" y="2280"/>
                    </a:lnTo>
                    <a:lnTo>
                      <a:pt x="502" y="2278"/>
                    </a:lnTo>
                    <a:lnTo>
                      <a:pt x="523" y="2278"/>
                    </a:lnTo>
                    <a:lnTo>
                      <a:pt x="543" y="2278"/>
                    </a:lnTo>
                    <a:lnTo>
                      <a:pt x="562" y="2276"/>
                    </a:lnTo>
                    <a:lnTo>
                      <a:pt x="580" y="2276"/>
                    </a:lnTo>
                    <a:lnTo>
                      <a:pt x="596" y="2276"/>
                    </a:lnTo>
                    <a:lnTo>
                      <a:pt x="611" y="2274"/>
                    </a:lnTo>
                    <a:lnTo>
                      <a:pt x="625" y="2274"/>
                    </a:lnTo>
                    <a:lnTo>
                      <a:pt x="637" y="2273"/>
                    </a:lnTo>
                    <a:lnTo>
                      <a:pt x="656" y="2271"/>
                    </a:lnTo>
                    <a:lnTo>
                      <a:pt x="673" y="2271"/>
                    </a:lnTo>
                    <a:lnTo>
                      <a:pt x="687" y="2271"/>
                    </a:lnTo>
                    <a:lnTo>
                      <a:pt x="697" y="2273"/>
                    </a:lnTo>
                    <a:lnTo>
                      <a:pt x="706" y="2273"/>
                    </a:lnTo>
                    <a:lnTo>
                      <a:pt x="711" y="2274"/>
                    </a:lnTo>
                    <a:lnTo>
                      <a:pt x="715" y="2274"/>
                    </a:lnTo>
                    <a:lnTo>
                      <a:pt x="717" y="2274"/>
                    </a:lnTo>
                    <a:lnTo>
                      <a:pt x="717" y="2273"/>
                    </a:lnTo>
                    <a:lnTo>
                      <a:pt x="717" y="2271"/>
                    </a:lnTo>
                    <a:lnTo>
                      <a:pt x="716" y="2267"/>
                    </a:lnTo>
                    <a:lnTo>
                      <a:pt x="714" y="2261"/>
                    </a:lnTo>
                    <a:lnTo>
                      <a:pt x="713" y="2253"/>
                    </a:lnTo>
                    <a:lnTo>
                      <a:pt x="711" y="2244"/>
                    </a:lnTo>
                    <a:lnTo>
                      <a:pt x="710" y="2232"/>
                    </a:lnTo>
                    <a:lnTo>
                      <a:pt x="710" y="2217"/>
                    </a:lnTo>
                    <a:lnTo>
                      <a:pt x="710" y="2200"/>
                    </a:lnTo>
                    <a:lnTo>
                      <a:pt x="708" y="2179"/>
                    </a:lnTo>
                    <a:lnTo>
                      <a:pt x="705" y="2156"/>
                    </a:lnTo>
                    <a:lnTo>
                      <a:pt x="699" y="2130"/>
                    </a:lnTo>
                    <a:lnTo>
                      <a:pt x="694" y="2101"/>
                    </a:lnTo>
                    <a:lnTo>
                      <a:pt x="688" y="2072"/>
                    </a:lnTo>
                    <a:lnTo>
                      <a:pt x="675" y="2009"/>
                    </a:lnTo>
                    <a:lnTo>
                      <a:pt x="663" y="1943"/>
                    </a:lnTo>
                    <a:lnTo>
                      <a:pt x="658" y="1910"/>
                    </a:lnTo>
                    <a:lnTo>
                      <a:pt x="653" y="1878"/>
                    </a:lnTo>
                    <a:lnTo>
                      <a:pt x="649" y="1845"/>
                    </a:lnTo>
                    <a:lnTo>
                      <a:pt x="648" y="1815"/>
                    </a:lnTo>
                    <a:lnTo>
                      <a:pt x="647" y="1786"/>
                    </a:lnTo>
                    <a:lnTo>
                      <a:pt x="649" y="1758"/>
                    </a:lnTo>
                    <a:lnTo>
                      <a:pt x="653" y="1731"/>
                    </a:lnTo>
                    <a:lnTo>
                      <a:pt x="660" y="1704"/>
                    </a:lnTo>
                    <a:lnTo>
                      <a:pt x="669" y="1678"/>
                    </a:lnTo>
                    <a:lnTo>
                      <a:pt x="678" y="1653"/>
                    </a:lnTo>
                    <a:lnTo>
                      <a:pt x="691" y="1628"/>
                    </a:lnTo>
                    <a:lnTo>
                      <a:pt x="704" y="1603"/>
                    </a:lnTo>
                    <a:lnTo>
                      <a:pt x="730" y="1554"/>
                    </a:lnTo>
                    <a:lnTo>
                      <a:pt x="756" y="1504"/>
                    </a:lnTo>
                    <a:lnTo>
                      <a:pt x="768" y="1479"/>
                    </a:lnTo>
                    <a:lnTo>
                      <a:pt x="778" y="1455"/>
                    </a:lnTo>
                    <a:lnTo>
                      <a:pt x="788" y="1430"/>
                    </a:lnTo>
                    <a:lnTo>
                      <a:pt x="795" y="1403"/>
                    </a:lnTo>
                    <a:lnTo>
                      <a:pt x="800" y="1378"/>
                    </a:lnTo>
                    <a:lnTo>
                      <a:pt x="802" y="1352"/>
                    </a:lnTo>
                    <a:lnTo>
                      <a:pt x="802" y="1325"/>
                    </a:lnTo>
                    <a:lnTo>
                      <a:pt x="800" y="1296"/>
                    </a:lnTo>
                    <a:lnTo>
                      <a:pt x="795" y="1270"/>
                    </a:lnTo>
                    <a:lnTo>
                      <a:pt x="790" y="1239"/>
                    </a:lnTo>
                    <a:lnTo>
                      <a:pt x="781" y="1211"/>
                    </a:lnTo>
                    <a:lnTo>
                      <a:pt x="773" y="1182"/>
                    </a:lnTo>
                    <a:lnTo>
                      <a:pt x="753" y="1123"/>
                    </a:lnTo>
                    <a:lnTo>
                      <a:pt x="732" y="1064"/>
                    </a:lnTo>
                    <a:lnTo>
                      <a:pt x="711" y="1008"/>
                    </a:lnTo>
                    <a:lnTo>
                      <a:pt x="702" y="982"/>
                    </a:lnTo>
                    <a:lnTo>
                      <a:pt x="693" y="955"/>
                    </a:lnTo>
                    <a:lnTo>
                      <a:pt x="686" y="930"/>
                    </a:lnTo>
                    <a:lnTo>
                      <a:pt x="680" y="907"/>
                    </a:lnTo>
                    <a:lnTo>
                      <a:pt x="671" y="862"/>
                    </a:lnTo>
                    <a:lnTo>
                      <a:pt x="664" y="818"/>
                    </a:lnTo>
                    <a:lnTo>
                      <a:pt x="659" y="778"/>
                    </a:lnTo>
                    <a:lnTo>
                      <a:pt x="653" y="738"/>
                    </a:lnTo>
                    <a:lnTo>
                      <a:pt x="650" y="703"/>
                    </a:lnTo>
                    <a:lnTo>
                      <a:pt x="648" y="669"/>
                    </a:lnTo>
                    <a:lnTo>
                      <a:pt x="645" y="641"/>
                    </a:lnTo>
                    <a:lnTo>
                      <a:pt x="643" y="614"/>
                    </a:lnTo>
                    <a:lnTo>
                      <a:pt x="642" y="593"/>
                    </a:lnTo>
                    <a:lnTo>
                      <a:pt x="641" y="576"/>
                    </a:lnTo>
                    <a:lnTo>
                      <a:pt x="642" y="564"/>
                    </a:lnTo>
                    <a:lnTo>
                      <a:pt x="642" y="555"/>
                    </a:lnTo>
                    <a:lnTo>
                      <a:pt x="643" y="539"/>
                    </a:lnTo>
                    <a:lnTo>
                      <a:pt x="643" y="530"/>
                    </a:lnTo>
                    <a:lnTo>
                      <a:pt x="641" y="518"/>
                    </a:lnTo>
                    <a:lnTo>
                      <a:pt x="637" y="505"/>
                    </a:lnTo>
                    <a:lnTo>
                      <a:pt x="632" y="492"/>
                    </a:lnTo>
                    <a:lnTo>
                      <a:pt x="626" y="478"/>
                    </a:lnTo>
                    <a:lnTo>
                      <a:pt x="620" y="463"/>
                    </a:lnTo>
                    <a:lnTo>
                      <a:pt x="613" y="448"/>
                    </a:lnTo>
                    <a:lnTo>
                      <a:pt x="607" y="427"/>
                    </a:lnTo>
                    <a:lnTo>
                      <a:pt x="601" y="404"/>
                    </a:lnTo>
                    <a:lnTo>
                      <a:pt x="597" y="375"/>
                    </a:lnTo>
                    <a:lnTo>
                      <a:pt x="595" y="356"/>
                    </a:lnTo>
                    <a:lnTo>
                      <a:pt x="594" y="334"/>
                    </a:lnTo>
                    <a:lnTo>
                      <a:pt x="592" y="305"/>
                    </a:lnTo>
                    <a:lnTo>
                      <a:pt x="590" y="274"/>
                    </a:lnTo>
                    <a:lnTo>
                      <a:pt x="589" y="242"/>
                    </a:lnTo>
                    <a:lnTo>
                      <a:pt x="589" y="208"/>
                    </a:lnTo>
                    <a:lnTo>
                      <a:pt x="587" y="139"/>
                    </a:lnTo>
                    <a:lnTo>
                      <a:pt x="586" y="107"/>
                    </a:lnTo>
                    <a:lnTo>
                      <a:pt x="585" y="78"/>
                    </a:lnTo>
                    <a:lnTo>
                      <a:pt x="584" y="51"/>
                    </a:lnTo>
                    <a:lnTo>
                      <a:pt x="583" y="30"/>
                    </a:lnTo>
                    <a:lnTo>
                      <a:pt x="582" y="13"/>
                    </a:lnTo>
                    <a:lnTo>
                      <a:pt x="581" y="4"/>
                    </a:lnTo>
                    <a:lnTo>
                      <a:pt x="580" y="2"/>
                    </a:lnTo>
                    <a:lnTo>
                      <a:pt x="579" y="0"/>
                    </a:lnTo>
                    <a:lnTo>
                      <a:pt x="578" y="2"/>
                    </a:lnTo>
                    <a:lnTo>
                      <a:pt x="577" y="6"/>
                    </a:lnTo>
                    <a:lnTo>
                      <a:pt x="576" y="11"/>
                    </a:lnTo>
                    <a:lnTo>
                      <a:pt x="575" y="21"/>
                    </a:lnTo>
                    <a:lnTo>
                      <a:pt x="574" y="30"/>
                    </a:lnTo>
                    <a:lnTo>
                      <a:pt x="572" y="44"/>
                    </a:lnTo>
                    <a:lnTo>
                      <a:pt x="570" y="59"/>
                    </a:lnTo>
                    <a:lnTo>
                      <a:pt x="568" y="74"/>
                    </a:lnTo>
                    <a:lnTo>
                      <a:pt x="565" y="112"/>
                    </a:lnTo>
                    <a:lnTo>
                      <a:pt x="562" y="156"/>
                    </a:lnTo>
                    <a:lnTo>
                      <a:pt x="558" y="204"/>
                    </a:lnTo>
                    <a:lnTo>
                      <a:pt x="554" y="255"/>
                    </a:lnTo>
                    <a:lnTo>
                      <a:pt x="551" y="311"/>
                    </a:lnTo>
                    <a:lnTo>
                      <a:pt x="543" y="419"/>
                    </a:lnTo>
                    <a:lnTo>
                      <a:pt x="540" y="473"/>
                    </a:lnTo>
                    <a:lnTo>
                      <a:pt x="537" y="524"/>
                    </a:lnTo>
                    <a:lnTo>
                      <a:pt x="535" y="572"/>
                    </a:lnTo>
                    <a:lnTo>
                      <a:pt x="533" y="616"/>
                    </a:lnTo>
                    <a:lnTo>
                      <a:pt x="532" y="654"/>
                    </a:lnTo>
                    <a:lnTo>
                      <a:pt x="532" y="669"/>
                    </a:lnTo>
                    <a:lnTo>
                      <a:pt x="532" y="684"/>
                    </a:lnTo>
                    <a:lnTo>
                      <a:pt x="532" y="709"/>
                    </a:lnTo>
                    <a:lnTo>
                      <a:pt x="533" y="732"/>
                    </a:lnTo>
                    <a:lnTo>
                      <a:pt x="535" y="751"/>
                    </a:lnTo>
                    <a:lnTo>
                      <a:pt x="537" y="766"/>
                    </a:lnTo>
                    <a:lnTo>
                      <a:pt x="539" y="780"/>
                    </a:lnTo>
                    <a:lnTo>
                      <a:pt x="542" y="791"/>
                    </a:lnTo>
                    <a:lnTo>
                      <a:pt x="550" y="810"/>
                    </a:lnTo>
                    <a:lnTo>
                      <a:pt x="556" y="825"/>
                    </a:lnTo>
                    <a:lnTo>
                      <a:pt x="562" y="839"/>
                    </a:lnTo>
                    <a:lnTo>
                      <a:pt x="567" y="856"/>
                    </a:lnTo>
                    <a:lnTo>
                      <a:pt x="569" y="865"/>
                    </a:lnTo>
                    <a:lnTo>
                      <a:pt x="570" y="877"/>
                    </a:lnTo>
                    <a:lnTo>
                      <a:pt x="573" y="902"/>
                    </a:lnTo>
                    <a:lnTo>
                      <a:pt x="575" y="928"/>
                    </a:lnTo>
                    <a:lnTo>
                      <a:pt x="577" y="957"/>
                    </a:lnTo>
                    <a:lnTo>
                      <a:pt x="578" y="984"/>
                    </a:lnTo>
                    <a:lnTo>
                      <a:pt x="578" y="1012"/>
                    </a:lnTo>
                    <a:lnTo>
                      <a:pt x="575" y="1039"/>
                    </a:lnTo>
                    <a:lnTo>
                      <a:pt x="568" y="1066"/>
                    </a:lnTo>
                    <a:lnTo>
                      <a:pt x="563" y="1079"/>
                    </a:lnTo>
                    <a:lnTo>
                      <a:pt x="558" y="1092"/>
                    </a:lnTo>
                    <a:lnTo>
                      <a:pt x="551" y="1106"/>
                    </a:lnTo>
                    <a:lnTo>
                      <a:pt x="542" y="1117"/>
                    </a:lnTo>
                    <a:lnTo>
                      <a:pt x="532" y="1129"/>
                    </a:lnTo>
                    <a:lnTo>
                      <a:pt x="521" y="1142"/>
                    </a:lnTo>
                    <a:lnTo>
                      <a:pt x="496" y="1165"/>
                    </a:lnTo>
                    <a:lnTo>
                      <a:pt x="469" y="1186"/>
                    </a:lnTo>
                    <a:lnTo>
                      <a:pt x="442" y="1209"/>
                    </a:lnTo>
                    <a:lnTo>
                      <a:pt x="415" y="1233"/>
                    </a:lnTo>
                    <a:lnTo>
                      <a:pt x="404" y="1245"/>
                    </a:lnTo>
                    <a:lnTo>
                      <a:pt x="392" y="1258"/>
                    </a:lnTo>
                    <a:lnTo>
                      <a:pt x="383" y="1272"/>
                    </a:lnTo>
                    <a:lnTo>
                      <a:pt x="374" y="1285"/>
                    </a:lnTo>
                    <a:lnTo>
                      <a:pt x="367" y="1300"/>
                    </a:lnTo>
                    <a:lnTo>
                      <a:pt x="362" y="1315"/>
                    </a:lnTo>
                    <a:lnTo>
                      <a:pt x="358" y="1331"/>
                    </a:lnTo>
                    <a:lnTo>
                      <a:pt x="353" y="1348"/>
                    </a:lnTo>
                    <a:lnTo>
                      <a:pt x="348" y="1382"/>
                    </a:lnTo>
                    <a:lnTo>
                      <a:pt x="345" y="1418"/>
                    </a:lnTo>
                    <a:lnTo>
                      <a:pt x="341" y="1453"/>
                    </a:lnTo>
                    <a:lnTo>
                      <a:pt x="336" y="1487"/>
                    </a:lnTo>
                    <a:lnTo>
                      <a:pt x="331" y="1504"/>
                    </a:lnTo>
                    <a:lnTo>
                      <a:pt x="327" y="1519"/>
                    </a:lnTo>
                    <a:lnTo>
                      <a:pt x="322" y="1535"/>
                    </a:lnTo>
                    <a:lnTo>
                      <a:pt x="315" y="1548"/>
                    </a:lnTo>
                    <a:lnTo>
                      <a:pt x="306" y="1561"/>
                    </a:lnTo>
                    <a:lnTo>
                      <a:pt x="297" y="1573"/>
                    </a:lnTo>
                    <a:lnTo>
                      <a:pt x="286" y="1584"/>
                    </a:lnTo>
                    <a:lnTo>
                      <a:pt x="274" y="1594"/>
                    </a:lnTo>
                    <a:lnTo>
                      <a:pt x="249" y="1613"/>
                    </a:lnTo>
                    <a:lnTo>
                      <a:pt x="221" y="1630"/>
                    </a:lnTo>
                    <a:lnTo>
                      <a:pt x="194" y="1647"/>
                    </a:lnTo>
                    <a:lnTo>
                      <a:pt x="169" y="1668"/>
                    </a:lnTo>
                    <a:lnTo>
                      <a:pt x="158" y="1678"/>
                    </a:lnTo>
                    <a:lnTo>
                      <a:pt x="148" y="1691"/>
                    </a:lnTo>
                    <a:lnTo>
                      <a:pt x="139" y="1704"/>
                    </a:lnTo>
                    <a:lnTo>
                      <a:pt x="131" y="1718"/>
                    </a:lnTo>
                    <a:lnTo>
                      <a:pt x="126" y="1733"/>
                    </a:lnTo>
                    <a:lnTo>
                      <a:pt x="121" y="1750"/>
                    </a:lnTo>
                    <a:lnTo>
                      <a:pt x="118" y="1767"/>
                    </a:lnTo>
                    <a:lnTo>
                      <a:pt x="115" y="1786"/>
                    </a:lnTo>
                    <a:lnTo>
                      <a:pt x="113" y="1826"/>
                    </a:lnTo>
                    <a:lnTo>
                      <a:pt x="112" y="1868"/>
                    </a:lnTo>
                    <a:lnTo>
                      <a:pt x="113" y="1912"/>
                    </a:lnTo>
                    <a:lnTo>
                      <a:pt x="112" y="1954"/>
                    </a:lnTo>
                    <a:lnTo>
                      <a:pt x="110" y="1994"/>
                    </a:lnTo>
                    <a:lnTo>
                      <a:pt x="108" y="2013"/>
                    </a:lnTo>
                    <a:lnTo>
                      <a:pt x="105" y="2030"/>
                    </a:lnTo>
                    <a:lnTo>
                      <a:pt x="97" y="2067"/>
                    </a:lnTo>
                    <a:lnTo>
                      <a:pt x="86" y="2103"/>
                    </a:lnTo>
                    <a:lnTo>
                      <a:pt x="75" y="2141"/>
                    </a:lnTo>
                    <a:lnTo>
                      <a:pt x="61" y="2177"/>
                    </a:lnTo>
                    <a:lnTo>
                      <a:pt x="48" y="2210"/>
                    </a:lnTo>
                    <a:lnTo>
                      <a:pt x="36" y="2238"/>
                    </a:lnTo>
                    <a:lnTo>
                      <a:pt x="29" y="2250"/>
                    </a:lnTo>
                    <a:lnTo>
                      <a:pt x="24" y="2257"/>
                    </a:lnTo>
                    <a:lnTo>
                      <a:pt x="19" y="2265"/>
                    </a:lnTo>
                    <a:lnTo>
                      <a:pt x="14" y="2269"/>
                    </a:lnTo>
                    <a:lnTo>
                      <a:pt x="0" y="2282"/>
                    </a:lnTo>
                    <a:close/>
                  </a:path>
                </a:pathLst>
              </a:custGeom>
              <a:solidFill>
                <a:srgbClr val="FFFF99"/>
              </a:solidFill>
              <a:ln w="9525">
                <a:noFill/>
                <a:round/>
                <a:headEnd/>
                <a:tailEnd/>
              </a:ln>
            </p:spPr>
            <p:txBody>
              <a:bodyPr/>
              <a:lstStyle/>
              <a:p>
                <a:pPr algn="ctr" fontAlgn="base">
                  <a:spcBef>
                    <a:spcPct val="0"/>
                  </a:spcBef>
                  <a:spcAft>
                    <a:spcPct val="0"/>
                  </a:spcAft>
                </a:pPr>
                <a:endParaRPr lang="en-US" sz="2000"/>
              </a:p>
            </p:txBody>
          </p:sp>
          <p:sp>
            <p:nvSpPr>
              <p:cNvPr id="41" name="Freeform 25"/>
              <p:cNvSpPr>
                <a:spLocks/>
              </p:cNvSpPr>
              <p:nvPr/>
            </p:nvSpPr>
            <p:spPr bwMode="auto">
              <a:xfrm>
                <a:off x="1490" y="2274"/>
                <a:ext cx="816" cy="1165"/>
              </a:xfrm>
              <a:custGeom>
                <a:avLst/>
                <a:gdLst>
                  <a:gd name="T0" fmla="*/ 128 w 816"/>
                  <a:gd name="T1" fmla="*/ 1 h 2330"/>
                  <a:gd name="T2" fmla="*/ 543 w 816"/>
                  <a:gd name="T3" fmla="*/ 1 h 2330"/>
                  <a:gd name="T4" fmla="*/ 697 w 816"/>
                  <a:gd name="T5" fmla="*/ 1 h 2330"/>
                  <a:gd name="T6" fmla="*/ 730 w 816"/>
                  <a:gd name="T7" fmla="*/ 1 h 2330"/>
                  <a:gd name="T8" fmla="*/ 710 w 816"/>
                  <a:gd name="T9" fmla="*/ 1 h 2330"/>
                  <a:gd name="T10" fmla="*/ 675 w 816"/>
                  <a:gd name="T11" fmla="*/ 1 h 2330"/>
                  <a:gd name="T12" fmla="*/ 662 w 816"/>
                  <a:gd name="T13" fmla="*/ 1 h 2330"/>
                  <a:gd name="T14" fmla="*/ 713 w 816"/>
                  <a:gd name="T15" fmla="*/ 1 h 2330"/>
                  <a:gd name="T16" fmla="*/ 816 w 816"/>
                  <a:gd name="T17" fmla="*/ 1 h 2330"/>
                  <a:gd name="T18" fmla="*/ 741 w 816"/>
                  <a:gd name="T19" fmla="*/ 1 h 2330"/>
                  <a:gd name="T20" fmla="*/ 683 w 816"/>
                  <a:gd name="T21" fmla="*/ 1 h 2330"/>
                  <a:gd name="T22" fmla="*/ 654 w 816"/>
                  <a:gd name="T23" fmla="*/ 1 h 2330"/>
                  <a:gd name="T24" fmla="*/ 646 w 816"/>
                  <a:gd name="T25" fmla="*/ 1 h 2330"/>
                  <a:gd name="T26" fmla="*/ 597 w 816"/>
                  <a:gd name="T27" fmla="*/ 1 h 2330"/>
                  <a:gd name="T28" fmla="*/ 600 w 816"/>
                  <a:gd name="T29" fmla="*/ 1 h 2330"/>
                  <a:gd name="T30" fmla="*/ 585 w 816"/>
                  <a:gd name="T31" fmla="*/ 1 h 2330"/>
                  <a:gd name="T32" fmla="*/ 562 w 816"/>
                  <a:gd name="T33" fmla="*/ 1 h 2330"/>
                  <a:gd name="T34" fmla="*/ 537 w 816"/>
                  <a:gd name="T35" fmla="*/ 1 h 2330"/>
                  <a:gd name="T36" fmla="*/ 520 w 816"/>
                  <a:gd name="T37" fmla="*/ 1 h 2330"/>
                  <a:gd name="T38" fmla="*/ 562 w 816"/>
                  <a:gd name="T39" fmla="*/ 1 h 2330"/>
                  <a:gd name="T40" fmla="*/ 565 w 816"/>
                  <a:gd name="T41" fmla="*/ 1 h 2330"/>
                  <a:gd name="T42" fmla="*/ 558 w 816"/>
                  <a:gd name="T43" fmla="*/ 1 h 2330"/>
                  <a:gd name="T44" fmla="*/ 436 w 816"/>
                  <a:gd name="T45" fmla="*/ 1 h 2330"/>
                  <a:gd name="T46" fmla="*/ 352 w 816"/>
                  <a:gd name="T47" fmla="*/ 1 h 2330"/>
                  <a:gd name="T48" fmla="*/ 323 w 816"/>
                  <a:gd name="T49" fmla="*/ 1 h 2330"/>
                  <a:gd name="T50" fmla="*/ 297 w 816"/>
                  <a:gd name="T51" fmla="*/ 1 h 2330"/>
                  <a:gd name="T52" fmla="*/ 139 w 816"/>
                  <a:gd name="T53" fmla="*/ 1 h 2330"/>
                  <a:gd name="T54" fmla="*/ 100 w 816"/>
                  <a:gd name="T55" fmla="*/ 1 h 2330"/>
                  <a:gd name="T56" fmla="*/ 75 w 816"/>
                  <a:gd name="T57" fmla="*/ 1 h 2330"/>
                  <a:gd name="T58" fmla="*/ 19 w 816"/>
                  <a:gd name="T59" fmla="*/ 1 h 2330"/>
                  <a:gd name="T60" fmla="*/ 70 w 816"/>
                  <a:gd name="T61" fmla="*/ 1 h 2330"/>
                  <a:gd name="T62" fmla="*/ 126 w 816"/>
                  <a:gd name="T63" fmla="*/ 1 h 2330"/>
                  <a:gd name="T64" fmla="*/ 126 w 816"/>
                  <a:gd name="T65" fmla="*/ 1 h 2330"/>
                  <a:gd name="T66" fmla="*/ 174 w 816"/>
                  <a:gd name="T67" fmla="*/ 1 h 2330"/>
                  <a:gd name="T68" fmla="*/ 315 w 816"/>
                  <a:gd name="T69" fmla="*/ 1 h 2330"/>
                  <a:gd name="T70" fmla="*/ 358 w 816"/>
                  <a:gd name="T71" fmla="*/ 1 h 2330"/>
                  <a:gd name="T72" fmla="*/ 384 w 816"/>
                  <a:gd name="T73" fmla="*/ 1 h 2330"/>
                  <a:gd name="T74" fmla="*/ 501 w 816"/>
                  <a:gd name="T75" fmla="*/ 1 h 2330"/>
                  <a:gd name="T76" fmla="*/ 580 w 816"/>
                  <a:gd name="T77" fmla="*/ 1 h 2330"/>
                  <a:gd name="T78" fmla="*/ 582 w 816"/>
                  <a:gd name="T79" fmla="*/ 1 h 2330"/>
                  <a:gd name="T80" fmla="*/ 552 w 816"/>
                  <a:gd name="T81" fmla="*/ 1 h 2330"/>
                  <a:gd name="T82" fmla="*/ 546 w 816"/>
                  <a:gd name="T83" fmla="*/ 1 h 2330"/>
                  <a:gd name="T84" fmla="*/ 582 w 816"/>
                  <a:gd name="T85" fmla="*/ 1 h 2330"/>
                  <a:gd name="T86" fmla="*/ 589 w 816"/>
                  <a:gd name="T87" fmla="*/ 1 h 2330"/>
                  <a:gd name="T88" fmla="*/ 570 w 816"/>
                  <a:gd name="T89" fmla="*/ 1 h 2330"/>
                  <a:gd name="T90" fmla="*/ 574 w 816"/>
                  <a:gd name="T91" fmla="*/ 1 h 2330"/>
                  <a:gd name="T92" fmla="*/ 584 w 816"/>
                  <a:gd name="T93" fmla="*/ 1 h 2330"/>
                  <a:gd name="T94" fmla="*/ 625 w 816"/>
                  <a:gd name="T95" fmla="*/ 1 h 2330"/>
                  <a:gd name="T96" fmla="*/ 628 w 816"/>
                  <a:gd name="T97" fmla="*/ 1 h 2330"/>
                  <a:gd name="T98" fmla="*/ 659 w 816"/>
                  <a:gd name="T99" fmla="*/ 1 h 2330"/>
                  <a:gd name="T100" fmla="*/ 753 w 816"/>
                  <a:gd name="T101" fmla="*/ 1 h 2330"/>
                  <a:gd name="T102" fmla="*/ 790 w 816"/>
                  <a:gd name="T103" fmla="*/ 1 h 2330"/>
                  <a:gd name="T104" fmla="*/ 747 w 816"/>
                  <a:gd name="T105" fmla="*/ 1 h 2330"/>
                  <a:gd name="T106" fmla="*/ 641 w 816"/>
                  <a:gd name="T107" fmla="*/ 1 h 2330"/>
                  <a:gd name="T108" fmla="*/ 663 w 816"/>
                  <a:gd name="T109" fmla="*/ 1 h 2330"/>
                  <a:gd name="T110" fmla="*/ 697 w 816"/>
                  <a:gd name="T111" fmla="*/ 1 h 2330"/>
                  <a:gd name="T112" fmla="*/ 705 w 816"/>
                  <a:gd name="T113" fmla="*/ 1 h 2330"/>
                  <a:gd name="T114" fmla="*/ 697 w 816"/>
                  <a:gd name="T115" fmla="*/ 1 h 2330"/>
                  <a:gd name="T116" fmla="*/ 543 w 816"/>
                  <a:gd name="T117" fmla="*/ 1 h 2330"/>
                  <a:gd name="T118" fmla="*/ 128 w 816"/>
                  <a:gd name="T119" fmla="*/ 1 h 23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16"/>
                  <a:gd name="T181" fmla="*/ 0 h 2330"/>
                  <a:gd name="T182" fmla="*/ 816 w 816"/>
                  <a:gd name="T183" fmla="*/ 2330 h 23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16" h="2330">
                    <a:moveTo>
                      <a:pt x="0" y="2282"/>
                    </a:moveTo>
                    <a:lnTo>
                      <a:pt x="0" y="2330"/>
                    </a:lnTo>
                    <a:lnTo>
                      <a:pt x="11" y="2328"/>
                    </a:lnTo>
                    <a:lnTo>
                      <a:pt x="23" y="2328"/>
                    </a:lnTo>
                    <a:lnTo>
                      <a:pt x="38" y="2328"/>
                    </a:lnTo>
                    <a:lnTo>
                      <a:pt x="53" y="2328"/>
                    </a:lnTo>
                    <a:lnTo>
                      <a:pt x="70" y="2328"/>
                    </a:lnTo>
                    <a:lnTo>
                      <a:pt x="88" y="2328"/>
                    </a:lnTo>
                    <a:lnTo>
                      <a:pt x="107" y="2328"/>
                    </a:lnTo>
                    <a:lnTo>
                      <a:pt x="128" y="2328"/>
                    </a:lnTo>
                    <a:lnTo>
                      <a:pt x="171" y="2328"/>
                    </a:lnTo>
                    <a:lnTo>
                      <a:pt x="217" y="2328"/>
                    </a:lnTo>
                    <a:lnTo>
                      <a:pt x="264" y="2328"/>
                    </a:lnTo>
                    <a:lnTo>
                      <a:pt x="314" y="2328"/>
                    </a:lnTo>
                    <a:lnTo>
                      <a:pt x="363" y="2328"/>
                    </a:lnTo>
                    <a:lnTo>
                      <a:pt x="411" y="2326"/>
                    </a:lnTo>
                    <a:lnTo>
                      <a:pt x="458" y="2326"/>
                    </a:lnTo>
                    <a:lnTo>
                      <a:pt x="502" y="2326"/>
                    </a:lnTo>
                    <a:lnTo>
                      <a:pt x="523" y="2324"/>
                    </a:lnTo>
                    <a:lnTo>
                      <a:pt x="543" y="2324"/>
                    </a:lnTo>
                    <a:lnTo>
                      <a:pt x="562" y="2324"/>
                    </a:lnTo>
                    <a:lnTo>
                      <a:pt x="580" y="2322"/>
                    </a:lnTo>
                    <a:lnTo>
                      <a:pt x="596" y="2322"/>
                    </a:lnTo>
                    <a:lnTo>
                      <a:pt x="611" y="2322"/>
                    </a:lnTo>
                    <a:lnTo>
                      <a:pt x="625" y="2320"/>
                    </a:lnTo>
                    <a:lnTo>
                      <a:pt x="638" y="2320"/>
                    </a:lnTo>
                    <a:lnTo>
                      <a:pt x="656" y="2318"/>
                    </a:lnTo>
                    <a:lnTo>
                      <a:pt x="673" y="2318"/>
                    </a:lnTo>
                    <a:lnTo>
                      <a:pt x="687" y="2318"/>
                    </a:lnTo>
                    <a:lnTo>
                      <a:pt x="697" y="2318"/>
                    </a:lnTo>
                    <a:lnTo>
                      <a:pt x="706" y="2320"/>
                    </a:lnTo>
                    <a:lnTo>
                      <a:pt x="711" y="2320"/>
                    </a:lnTo>
                    <a:lnTo>
                      <a:pt x="715" y="2320"/>
                    </a:lnTo>
                    <a:lnTo>
                      <a:pt x="717" y="2320"/>
                    </a:lnTo>
                    <a:lnTo>
                      <a:pt x="723" y="2318"/>
                    </a:lnTo>
                    <a:lnTo>
                      <a:pt x="727" y="2315"/>
                    </a:lnTo>
                    <a:lnTo>
                      <a:pt x="727" y="2313"/>
                    </a:lnTo>
                    <a:lnTo>
                      <a:pt x="730" y="2305"/>
                    </a:lnTo>
                    <a:lnTo>
                      <a:pt x="731" y="2296"/>
                    </a:lnTo>
                    <a:lnTo>
                      <a:pt x="730" y="2286"/>
                    </a:lnTo>
                    <a:lnTo>
                      <a:pt x="729" y="2284"/>
                    </a:lnTo>
                    <a:lnTo>
                      <a:pt x="728" y="2280"/>
                    </a:lnTo>
                    <a:lnTo>
                      <a:pt x="727" y="2275"/>
                    </a:lnTo>
                    <a:lnTo>
                      <a:pt x="725" y="2267"/>
                    </a:lnTo>
                    <a:lnTo>
                      <a:pt x="724" y="2257"/>
                    </a:lnTo>
                    <a:lnTo>
                      <a:pt x="711" y="2267"/>
                    </a:lnTo>
                    <a:lnTo>
                      <a:pt x="725" y="2267"/>
                    </a:lnTo>
                    <a:lnTo>
                      <a:pt x="724" y="2255"/>
                    </a:lnTo>
                    <a:lnTo>
                      <a:pt x="724" y="2242"/>
                    </a:lnTo>
                    <a:lnTo>
                      <a:pt x="710" y="2240"/>
                    </a:lnTo>
                    <a:lnTo>
                      <a:pt x="724" y="2242"/>
                    </a:lnTo>
                    <a:lnTo>
                      <a:pt x="723" y="2223"/>
                    </a:lnTo>
                    <a:lnTo>
                      <a:pt x="720" y="2202"/>
                    </a:lnTo>
                    <a:lnTo>
                      <a:pt x="719" y="2193"/>
                    </a:lnTo>
                    <a:lnTo>
                      <a:pt x="716" y="2170"/>
                    </a:lnTo>
                    <a:lnTo>
                      <a:pt x="712" y="2143"/>
                    </a:lnTo>
                    <a:lnTo>
                      <a:pt x="707" y="2114"/>
                    </a:lnTo>
                    <a:lnTo>
                      <a:pt x="700" y="2086"/>
                    </a:lnTo>
                    <a:lnTo>
                      <a:pt x="687" y="2023"/>
                    </a:lnTo>
                    <a:lnTo>
                      <a:pt x="675" y="1956"/>
                    </a:lnTo>
                    <a:lnTo>
                      <a:pt x="669" y="1924"/>
                    </a:lnTo>
                    <a:lnTo>
                      <a:pt x="665" y="1891"/>
                    </a:lnTo>
                    <a:lnTo>
                      <a:pt x="653" y="1901"/>
                    </a:lnTo>
                    <a:lnTo>
                      <a:pt x="666" y="1901"/>
                    </a:lnTo>
                    <a:lnTo>
                      <a:pt x="663" y="1868"/>
                    </a:lnTo>
                    <a:lnTo>
                      <a:pt x="661" y="1838"/>
                    </a:lnTo>
                    <a:lnTo>
                      <a:pt x="661" y="1809"/>
                    </a:lnTo>
                    <a:lnTo>
                      <a:pt x="662" y="1785"/>
                    </a:lnTo>
                    <a:lnTo>
                      <a:pt x="649" y="1781"/>
                    </a:lnTo>
                    <a:lnTo>
                      <a:pt x="662" y="1786"/>
                    </a:lnTo>
                    <a:lnTo>
                      <a:pt x="667" y="1754"/>
                    </a:lnTo>
                    <a:lnTo>
                      <a:pt x="653" y="1754"/>
                    </a:lnTo>
                    <a:lnTo>
                      <a:pt x="666" y="1764"/>
                    </a:lnTo>
                    <a:lnTo>
                      <a:pt x="672" y="1737"/>
                    </a:lnTo>
                    <a:lnTo>
                      <a:pt x="681" y="1710"/>
                    </a:lnTo>
                    <a:lnTo>
                      <a:pt x="669" y="1701"/>
                    </a:lnTo>
                    <a:lnTo>
                      <a:pt x="678" y="1718"/>
                    </a:lnTo>
                    <a:lnTo>
                      <a:pt x="688" y="1693"/>
                    </a:lnTo>
                    <a:lnTo>
                      <a:pt x="700" y="1668"/>
                    </a:lnTo>
                    <a:lnTo>
                      <a:pt x="713" y="1643"/>
                    </a:lnTo>
                    <a:lnTo>
                      <a:pt x="739" y="1594"/>
                    </a:lnTo>
                    <a:lnTo>
                      <a:pt x="765" y="1544"/>
                    </a:lnTo>
                    <a:lnTo>
                      <a:pt x="777" y="1520"/>
                    </a:lnTo>
                    <a:lnTo>
                      <a:pt x="788" y="1495"/>
                    </a:lnTo>
                    <a:lnTo>
                      <a:pt x="791" y="1487"/>
                    </a:lnTo>
                    <a:lnTo>
                      <a:pt x="799" y="1462"/>
                    </a:lnTo>
                    <a:lnTo>
                      <a:pt x="806" y="1436"/>
                    </a:lnTo>
                    <a:lnTo>
                      <a:pt x="812" y="1411"/>
                    </a:lnTo>
                    <a:lnTo>
                      <a:pt x="813" y="1401"/>
                    </a:lnTo>
                    <a:lnTo>
                      <a:pt x="816" y="1377"/>
                    </a:lnTo>
                    <a:lnTo>
                      <a:pt x="815" y="1348"/>
                    </a:lnTo>
                    <a:lnTo>
                      <a:pt x="813" y="1319"/>
                    </a:lnTo>
                    <a:lnTo>
                      <a:pt x="812" y="1310"/>
                    </a:lnTo>
                    <a:lnTo>
                      <a:pt x="807" y="1283"/>
                    </a:lnTo>
                    <a:lnTo>
                      <a:pt x="801" y="1253"/>
                    </a:lnTo>
                    <a:lnTo>
                      <a:pt x="794" y="1224"/>
                    </a:lnTo>
                    <a:lnTo>
                      <a:pt x="785" y="1195"/>
                    </a:lnTo>
                    <a:lnTo>
                      <a:pt x="765" y="1136"/>
                    </a:lnTo>
                    <a:lnTo>
                      <a:pt x="762" y="1129"/>
                    </a:lnTo>
                    <a:lnTo>
                      <a:pt x="741" y="1070"/>
                    </a:lnTo>
                    <a:lnTo>
                      <a:pt x="720" y="1014"/>
                    </a:lnTo>
                    <a:lnTo>
                      <a:pt x="711" y="1031"/>
                    </a:lnTo>
                    <a:lnTo>
                      <a:pt x="723" y="1022"/>
                    </a:lnTo>
                    <a:lnTo>
                      <a:pt x="713" y="995"/>
                    </a:lnTo>
                    <a:lnTo>
                      <a:pt x="705" y="969"/>
                    </a:lnTo>
                    <a:lnTo>
                      <a:pt x="697" y="944"/>
                    </a:lnTo>
                    <a:lnTo>
                      <a:pt x="692" y="921"/>
                    </a:lnTo>
                    <a:lnTo>
                      <a:pt x="680" y="930"/>
                    </a:lnTo>
                    <a:lnTo>
                      <a:pt x="692" y="923"/>
                    </a:lnTo>
                    <a:lnTo>
                      <a:pt x="683" y="875"/>
                    </a:lnTo>
                    <a:lnTo>
                      <a:pt x="675" y="831"/>
                    </a:lnTo>
                    <a:lnTo>
                      <a:pt x="670" y="791"/>
                    </a:lnTo>
                    <a:lnTo>
                      <a:pt x="659" y="801"/>
                    </a:lnTo>
                    <a:lnTo>
                      <a:pt x="671" y="801"/>
                    </a:lnTo>
                    <a:lnTo>
                      <a:pt x="667" y="761"/>
                    </a:lnTo>
                    <a:lnTo>
                      <a:pt x="664" y="726"/>
                    </a:lnTo>
                    <a:lnTo>
                      <a:pt x="661" y="692"/>
                    </a:lnTo>
                    <a:lnTo>
                      <a:pt x="659" y="664"/>
                    </a:lnTo>
                    <a:lnTo>
                      <a:pt x="655" y="633"/>
                    </a:lnTo>
                    <a:lnTo>
                      <a:pt x="654" y="616"/>
                    </a:lnTo>
                    <a:lnTo>
                      <a:pt x="654" y="599"/>
                    </a:lnTo>
                    <a:lnTo>
                      <a:pt x="654" y="587"/>
                    </a:lnTo>
                    <a:lnTo>
                      <a:pt x="655" y="578"/>
                    </a:lnTo>
                    <a:lnTo>
                      <a:pt x="656" y="562"/>
                    </a:lnTo>
                    <a:lnTo>
                      <a:pt x="655" y="553"/>
                    </a:lnTo>
                    <a:lnTo>
                      <a:pt x="654" y="543"/>
                    </a:lnTo>
                    <a:lnTo>
                      <a:pt x="653" y="534"/>
                    </a:lnTo>
                    <a:lnTo>
                      <a:pt x="649" y="519"/>
                    </a:lnTo>
                    <a:lnTo>
                      <a:pt x="646" y="511"/>
                    </a:lnTo>
                    <a:lnTo>
                      <a:pt x="642" y="498"/>
                    </a:lnTo>
                    <a:lnTo>
                      <a:pt x="635" y="484"/>
                    </a:lnTo>
                    <a:lnTo>
                      <a:pt x="629" y="469"/>
                    </a:lnTo>
                    <a:lnTo>
                      <a:pt x="623" y="454"/>
                    </a:lnTo>
                    <a:lnTo>
                      <a:pt x="613" y="471"/>
                    </a:lnTo>
                    <a:lnTo>
                      <a:pt x="625" y="461"/>
                    </a:lnTo>
                    <a:lnTo>
                      <a:pt x="619" y="440"/>
                    </a:lnTo>
                    <a:lnTo>
                      <a:pt x="613" y="418"/>
                    </a:lnTo>
                    <a:lnTo>
                      <a:pt x="609" y="393"/>
                    </a:lnTo>
                    <a:lnTo>
                      <a:pt x="597" y="398"/>
                    </a:lnTo>
                    <a:lnTo>
                      <a:pt x="609" y="395"/>
                    </a:lnTo>
                    <a:lnTo>
                      <a:pt x="607" y="370"/>
                    </a:lnTo>
                    <a:lnTo>
                      <a:pt x="595" y="379"/>
                    </a:lnTo>
                    <a:lnTo>
                      <a:pt x="608" y="379"/>
                    </a:lnTo>
                    <a:lnTo>
                      <a:pt x="606" y="357"/>
                    </a:lnTo>
                    <a:lnTo>
                      <a:pt x="605" y="328"/>
                    </a:lnTo>
                    <a:lnTo>
                      <a:pt x="604" y="297"/>
                    </a:lnTo>
                    <a:lnTo>
                      <a:pt x="603" y="265"/>
                    </a:lnTo>
                    <a:lnTo>
                      <a:pt x="602" y="231"/>
                    </a:lnTo>
                    <a:lnTo>
                      <a:pt x="600" y="162"/>
                    </a:lnTo>
                    <a:lnTo>
                      <a:pt x="600" y="130"/>
                    </a:lnTo>
                    <a:lnTo>
                      <a:pt x="599" y="101"/>
                    </a:lnTo>
                    <a:lnTo>
                      <a:pt x="598" y="74"/>
                    </a:lnTo>
                    <a:lnTo>
                      <a:pt x="597" y="53"/>
                    </a:lnTo>
                    <a:lnTo>
                      <a:pt x="596" y="36"/>
                    </a:lnTo>
                    <a:lnTo>
                      <a:pt x="595" y="27"/>
                    </a:lnTo>
                    <a:lnTo>
                      <a:pt x="592" y="17"/>
                    </a:lnTo>
                    <a:lnTo>
                      <a:pt x="591" y="15"/>
                    </a:lnTo>
                    <a:lnTo>
                      <a:pt x="589" y="8"/>
                    </a:lnTo>
                    <a:lnTo>
                      <a:pt x="585" y="2"/>
                    </a:lnTo>
                    <a:lnTo>
                      <a:pt x="584" y="2"/>
                    </a:lnTo>
                    <a:lnTo>
                      <a:pt x="579" y="0"/>
                    </a:lnTo>
                    <a:lnTo>
                      <a:pt x="574" y="2"/>
                    </a:lnTo>
                    <a:lnTo>
                      <a:pt x="569" y="6"/>
                    </a:lnTo>
                    <a:lnTo>
                      <a:pt x="568" y="8"/>
                    </a:lnTo>
                    <a:lnTo>
                      <a:pt x="566" y="15"/>
                    </a:lnTo>
                    <a:lnTo>
                      <a:pt x="565" y="19"/>
                    </a:lnTo>
                    <a:lnTo>
                      <a:pt x="565" y="21"/>
                    </a:lnTo>
                    <a:lnTo>
                      <a:pt x="564" y="25"/>
                    </a:lnTo>
                    <a:lnTo>
                      <a:pt x="562" y="34"/>
                    </a:lnTo>
                    <a:lnTo>
                      <a:pt x="561" y="44"/>
                    </a:lnTo>
                    <a:lnTo>
                      <a:pt x="560" y="53"/>
                    </a:lnTo>
                    <a:lnTo>
                      <a:pt x="559" y="67"/>
                    </a:lnTo>
                    <a:lnTo>
                      <a:pt x="557" y="82"/>
                    </a:lnTo>
                    <a:lnTo>
                      <a:pt x="556" y="97"/>
                    </a:lnTo>
                    <a:lnTo>
                      <a:pt x="553" y="135"/>
                    </a:lnTo>
                    <a:lnTo>
                      <a:pt x="548" y="179"/>
                    </a:lnTo>
                    <a:lnTo>
                      <a:pt x="545" y="227"/>
                    </a:lnTo>
                    <a:lnTo>
                      <a:pt x="541" y="278"/>
                    </a:lnTo>
                    <a:lnTo>
                      <a:pt x="537" y="334"/>
                    </a:lnTo>
                    <a:lnTo>
                      <a:pt x="531" y="442"/>
                    </a:lnTo>
                    <a:lnTo>
                      <a:pt x="526" y="496"/>
                    </a:lnTo>
                    <a:lnTo>
                      <a:pt x="524" y="547"/>
                    </a:lnTo>
                    <a:lnTo>
                      <a:pt x="522" y="595"/>
                    </a:lnTo>
                    <a:lnTo>
                      <a:pt x="520" y="639"/>
                    </a:lnTo>
                    <a:lnTo>
                      <a:pt x="519" y="677"/>
                    </a:lnTo>
                    <a:lnTo>
                      <a:pt x="519" y="692"/>
                    </a:lnTo>
                    <a:lnTo>
                      <a:pt x="519" y="707"/>
                    </a:lnTo>
                    <a:lnTo>
                      <a:pt x="519" y="732"/>
                    </a:lnTo>
                    <a:lnTo>
                      <a:pt x="520" y="755"/>
                    </a:lnTo>
                    <a:lnTo>
                      <a:pt x="521" y="774"/>
                    </a:lnTo>
                    <a:lnTo>
                      <a:pt x="522" y="784"/>
                    </a:lnTo>
                    <a:lnTo>
                      <a:pt x="524" y="799"/>
                    </a:lnTo>
                    <a:lnTo>
                      <a:pt x="527" y="812"/>
                    </a:lnTo>
                    <a:lnTo>
                      <a:pt x="531" y="824"/>
                    </a:lnTo>
                    <a:lnTo>
                      <a:pt x="537" y="843"/>
                    </a:lnTo>
                    <a:lnTo>
                      <a:pt x="540" y="850"/>
                    </a:lnTo>
                    <a:lnTo>
                      <a:pt x="546" y="866"/>
                    </a:lnTo>
                    <a:lnTo>
                      <a:pt x="553" y="879"/>
                    </a:lnTo>
                    <a:lnTo>
                      <a:pt x="562" y="862"/>
                    </a:lnTo>
                    <a:lnTo>
                      <a:pt x="551" y="871"/>
                    </a:lnTo>
                    <a:lnTo>
                      <a:pt x="556" y="888"/>
                    </a:lnTo>
                    <a:lnTo>
                      <a:pt x="557" y="898"/>
                    </a:lnTo>
                    <a:lnTo>
                      <a:pt x="569" y="888"/>
                    </a:lnTo>
                    <a:lnTo>
                      <a:pt x="556" y="888"/>
                    </a:lnTo>
                    <a:lnTo>
                      <a:pt x="558" y="904"/>
                    </a:lnTo>
                    <a:lnTo>
                      <a:pt x="559" y="925"/>
                    </a:lnTo>
                    <a:lnTo>
                      <a:pt x="562" y="951"/>
                    </a:lnTo>
                    <a:lnTo>
                      <a:pt x="564" y="980"/>
                    </a:lnTo>
                    <a:lnTo>
                      <a:pt x="565" y="1007"/>
                    </a:lnTo>
                    <a:lnTo>
                      <a:pt x="564" y="1035"/>
                    </a:lnTo>
                    <a:lnTo>
                      <a:pt x="578" y="1035"/>
                    </a:lnTo>
                    <a:lnTo>
                      <a:pt x="565" y="1026"/>
                    </a:lnTo>
                    <a:lnTo>
                      <a:pt x="562" y="1052"/>
                    </a:lnTo>
                    <a:lnTo>
                      <a:pt x="556" y="1079"/>
                    </a:lnTo>
                    <a:lnTo>
                      <a:pt x="552" y="1092"/>
                    </a:lnTo>
                    <a:lnTo>
                      <a:pt x="563" y="1102"/>
                    </a:lnTo>
                    <a:lnTo>
                      <a:pt x="554" y="1085"/>
                    </a:lnTo>
                    <a:lnTo>
                      <a:pt x="548" y="1100"/>
                    </a:lnTo>
                    <a:lnTo>
                      <a:pt x="558" y="1115"/>
                    </a:lnTo>
                    <a:lnTo>
                      <a:pt x="548" y="1100"/>
                    </a:lnTo>
                    <a:lnTo>
                      <a:pt x="541" y="1112"/>
                    </a:lnTo>
                    <a:lnTo>
                      <a:pt x="533" y="1123"/>
                    </a:lnTo>
                    <a:lnTo>
                      <a:pt x="542" y="1140"/>
                    </a:lnTo>
                    <a:lnTo>
                      <a:pt x="537" y="1119"/>
                    </a:lnTo>
                    <a:lnTo>
                      <a:pt x="526" y="1131"/>
                    </a:lnTo>
                    <a:lnTo>
                      <a:pt x="516" y="1142"/>
                    </a:lnTo>
                    <a:lnTo>
                      <a:pt x="491" y="1165"/>
                    </a:lnTo>
                    <a:lnTo>
                      <a:pt x="464" y="1188"/>
                    </a:lnTo>
                    <a:lnTo>
                      <a:pt x="436" y="1211"/>
                    </a:lnTo>
                    <a:lnTo>
                      <a:pt x="410" y="1234"/>
                    </a:lnTo>
                    <a:lnTo>
                      <a:pt x="399" y="1247"/>
                    </a:lnTo>
                    <a:lnTo>
                      <a:pt x="387" y="1258"/>
                    </a:lnTo>
                    <a:lnTo>
                      <a:pt x="383" y="1264"/>
                    </a:lnTo>
                    <a:lnTo>
                      <a:pt x="373" y="1277"/>
                    </a:lnTo>
                    <a:lnTo>
                      <a:pt x="365" y="1293"/>
                    </a:lnTo>
                    <a:lnTo>
                      <a:pt x="374" y="1308"/>
                    </a:lnTo>
                    <a:lnTo>
                      <a:pt x="365" y="1291"/>
                    </a:lnTo>
                    <a:lnTo>
                      <a:pt x="358" y="1306"/>
                    </a:lnTo>
                    <a:lnTo>
                      <a:pt x="352" y="1321"/>
                    </a:lnTo>
                    <a:lnTo>
                      <a:pt x="349" y="1329"/>
                    </a:lnTo>
                    <a:lnTo>
                      <a:pt x="345" y="1344"/>
                    </a:lnTo>
                    <a:lnTo>
                      <a:pt x="342" y="1361"/>
                    </a:lnTo>
                    <a:lnTo>
                      <a:pt x="337" y="1396"/>
                    </a:lnTo>
                    <a:lnTo>
                      <a:pt x="336" y="1405"/>
                    </a:lnTo>
                    <a:lnTo>
                      <a:pt x="331" y="1441"/>
                    </a:lnTo>
                    <a:lnTo>
                      <a:pt x="327" y="1476"/>
                    </a:lnTo>
                    <a:lnTo>
                      <a:pt x="341" y="1476"/>
                    </a:lnTo>
                    <a:lnTo>
                      <a:pt x="328" y="1466"/>
                    </a:lnTo>
                    <a:lnTo>
                      <a:pt x="323" y="1500"/>
                    </a:lnTo>
                    <a:lnTo>
                      <a:pt x="320" y="1518"/>
                    </a:lnTo>
                    <a:lnTo>
                      <a:pt x="316" y="1533"/>
                    </a:lnTo>
                    <a:lnTo>
                      <a:pt x="327" y="1542"/>
                    </a:lnTo>
                    <a:lnTo>
                      <a:pt x="318" y="1525"/>
                    </a:lnTo>
                    <a:lnTo>
                      <a:pt x="313" y="1541"/>
                    </a:lnTo>
                    <a:lnTo>
                      <a:pt x="306" y="1554"/>
                    </a:lnTo>
                    <a:lnTo>
                      <a:pt x="305" y="1554"/>
                    </a:lnTo>
                    <a:lnTo>
                      <a:pt x="297" y="1567"/>
                    </a:lnTo>
                    <a:lnTo>
                      <a:pt x="287" y="1579"/>
                    </a:lnTo>
                    <a:lnTo>
                      <a:pt x="297" y="1596"/>
                    </a:lnTo>
                    <a:lnTo>
                      <a:pt x="292" y="1575"/>
                    </a:lnTo>
                    <a:lnTo>
                      <a:pt x="281" y="1584"/>
                    </a:lnTo>
                    <a:lnTo>
                      <a:pt x="269" y="1596"/>
                    </a:lnTo>
                    <a:lnTo>
                      <a:pt x="243" y="1613"/>
                    </a:lnTo>
                    <a:lnTo>
                      <a:pt x="216" y="1632"/>
                    </a:lnTo>
                    <a:lnTo>
                      <a:pt x="189" y="1649"/>
                    </a:lnTo>
                    <a:lnTo>
                      <a:pt x="164" y="1668"/>
                    </a:lnTo>
                    <a:lnTo>
                      <a:pt x="153" y="1680"/>
                    </a:lnTo>
                    <a:lnTo>
                      <a:pt x="143" y="1691"/>
                    </a:lnTo>
                    <a:lnTo>
                      <a:pt x="139" y="1697"/>
                    </a:lnTo>
                    <a:lnTo>
                      <a:pt x="129" y="1710"/>
                    </a:lnTo>
                    <a:lnTo>
                      <a:pt x="122" y="1725"/>
                    </a:lnTo>
                    <a:lnTo>
                      <a:pt x="122" y="1727"/>
                    </a:lnTo>
                    <a:lnTo>
                      <a:pt x="117" y="1739"/>
                    </a:lnTo>
                    <a:lnTo>
                      <a:pt x="113" y="1746"/>
                    </a:lnTo>
                    <a:lnTo>
                      <a:pt x="109" y="1764"/>
                    </a:lnTo>
                    <a:lnTo>
                      <a:pt x="106" y="1781"/>
                    </a:lnTo>
                    <a:lnTo>
                      <a:pt x="103" y="1800"/>
                    </a:lnTo>
                    <a:lnTo>
                      <a:pt x="102" y="1809"/>
                    </a:lnTo>
                    <a:lnTo>
                      <a:pt x="100" y="1849"/>
                    </a:lnTo>
                    <a:lnTo>
                      <a:pt x="100" y="1891"/>
                    </a:lnTo>
                    <a:lnTo>
                      <a:pt x="100" y="1935"/>
                    </a:lnTo>
                    <a:lnTo>
                      <a:pt x="100" y="1977"/>
                    </a:lnTo>
                    <a:lnTo>
                      <a:pt x="98" y="2017"/>
                    </a:lnTo>
                    <a:lnTo>
                      <a:pt x="110" y="2017"/>
                    </a:lnTo>
                    <a:lnTo>
                      <a:pt x="99" y="2008"/>
                    </a:lnTo>
                    <a:lnTo>
                      <a:pt x="97" y="2027"/>
                    </a:lnTo>
                    <a:lnTo>
                      <a:pt x="93" y="2046"/>
                    </a:lnTo>
                    <a:lnTo>
                      <a:pt x="85" y="2080"/>
                    </a:lnTo>
                    <a:lnTo>
                      <a:pt x="75" y="2116"/>
                    </a:lnTo>
                    <a:lnTo>
                      <a:pt x="62" y="2154"/>
                    </a:lnTo>
                    <a:lnTo>
                      <a:pt x="49" y="2191"/>
                    </a:lnTo>
                    <a:lnTo>
                      <a:pt x="61" y="2200"/>
                    </a:lnTo>
                    <a:lnTo>
                      <a:pt x="52" y="2183"/>
                    </a:lnTo>
                    <a:lnTo>
                      <a:pt x="39" y="2215"/>
                    </a:lnTo>
                    <a:lnTo>
                      <a:pt x="26" y="2244"/>
                    </a:lnTo>
                    <a:lnTo>
                      <a:pt x="20" y="2255"/>
                    </a:lnTo>
                    <a:lnTo>
                      <a:pt x="15" y="2263"/>
                    </a:lnTo>
                    <a:lnTo>
                      <a:pt x="10" y="2271"/>
                    </a:lnTo>
                    <a:lnTo>
                      <a:pt x="19" y="2288"/>
                    </a:lnTo>
                    <a:lnTo>
                      <a:pt x="14" y="2265"/>
                    </a:lnTo>
                    <a:lnTo>
                      <a:pt x="10" y="2271"/>
                    </a:lnTo>
                    <a:lnTo>
                      <a:pt x="18" y="2315"/>
                    </a:lnTo>
                    <a:lnTo>
                      <a:pt x="24" y="2309"/>
                    </a:lnTo>
                    <a:lnTo>
                      <a:pt x="28" y="2305"/>
                    </a:lnTo>
                    <a:lnTo>
                      <a:pt x="34" y="2297"/>
                    </a:lnTo>
                    <a:lnTo>
                      <a:pt x="39" y="2290"/>
                    </a:lnTo>
                    <a:lnTo>
                      <a:pt x="45" y="2278"/>
                    </a:lnTo>
                    <a:lnTo>
                      <a:pt x="58" y="2250"/>
                    </a:lnTo>
                    <a:lnTo>
                      <a:pt x="70" y="2217"/>
                    </a:lnTo>
                    <a:lnTo>
                      <a:pt x="74" y="2210"/>
                    </a:lnTo>
                    <a:lnTo>
                      <a:pt x="86" y="2174"/>
                    </a:lnTo>
                    <a:lnTo>
                      <a:pt x="99" y="2135"/>
                    </a:lnTo>
                    <a:lnTo>
                      <a:pt x="109" y="2099"/>
                    </a:lnTo>
                    <a:lnTo>
                      <a:pt x="118" y="2063"/>
                    </a:lnTo>
                    <a:lnTo>
                      <a:pt x="121" y="2046"/>
                    </a:lnTo>
                    <a:lnTo>
                      <a:pt x="123" y="2027"/>
                    </a:lnTo>
                    <a:lnTo>
                      <a:pt x="124" y="2017"/>
                    </a:lnTo>
                    <a:lnTo>
                      <a:pt x="126" y="1977"/>
                    </a:lnTo>
                    <a:lnTo>
                      <a:pt x="126" y="1935"/>
                    </a:lnTo>
                    <a:lnTo>
                      <a:pt x="126" y="1891"/>
                    </a:lnTo>
                    <a:lnTo>
                      <a:pt x="126" y="1849"/>
                    </a:lnTo>
                    <a:lnTo>
                      <a:pt x="128" y="1809"/>
                    </a:lnTo>
                    <a:lnTo>
                      <a:pt x="115" y="1809"/>
                    </a:lnTo>
                    <a:lnTo>
                      <a:pt x="127" y="1819"/>
                    </a:lnTo>
                    <a:lnTo>
                      <a:pt x="130" y="1800"/>
                    </a:lnTo>
                    <a:lnTo>
                      <a:pt x="133" y="1783"/>
                    </a:lnTo>
                    <a:lnTo>
                      <a:pt x="137" y="1766"/>
                    </a:lnTo>
                    <a:lnTo>
                      <a:pt x="126" y="1756"/>
                    </a:lnTo>
                    <a:lnTo>
                      <a:pt x="135" y="1773"/>
                    </a:lnTo>
                    <a:lnTo>
                      <a:pt x="142" y="1756"/>
                    </a:lnTo>
                    <a:lnTo>
                      <a:pt x="131" y="1741"/>
                    </a:lnTo>
                    <a:lnTo>
                      <a:pt x="142" y="1756"/>
                    </a:lnTo>
                    <a:lnTo>
                      <a:pt x="148" y="1745"/>
                    </a:lnTo>
                    <a:lnTo>
                      <a:pt x="157" y="1731"/>
                    </a:lnTo>
                    <a:lnTo>
                      <a:pt x="148" y="1714"/>
                    </a:lnTo>
                    <a:lnTo>
                      <a:pt x="153" y="1735"/>
                    </a:lnTo>
                    <a:lnTo>
                      <a:pt x="164" y="1724"/>
                    </a:lnTo>
                    <a:lnTo>
                      <a:pt x="174" y="1712"/>
                    </a:lnTo>
                    <a:lnTo>
                      <a:pt x="199" y="1693"/>
                    </a:lnTo>
                    <a:lnTo>
                      <a:pt x="227" y="1676"/>
                    </a:lnTo>
                    <a:lnTo>
                      <a:pt x="254" y="1657"/>
                    </a:lnTo>
                    <a:lnTo>
                      <a:pt x="279" y="1640"/>
                    </a:lnTo>
                    <a:lnTo>
                      <a:pt x="292" y="1628"/>
                    </a:lnTo>
                    <a:lnTo>
                      <a:pt x="302" y="1619"/>
                    </a:lnTo>
                    <a:lnTo>
                      <a:pt x="306" y="1613"/>
                    </a:lnTo>
                    <a:lnTo>
                      <a:pt x="316" y="1602"/>
                    </a:lnTo>
                    <a:lnTo>
                      <a:pt x="324" y="1588"/>
                    </a:lnTo>
                    <a:lnTo>
                      <a:pt x="315" y="1571"/>
                    </a:lnTo>
                    <a:lnTo>
                      <a:pt x="324" y="1588"/>
                    </a:lnTo>
                    <a:lnTo>
                      <a:pt x="331" y="1575"/>
                    </a:lnTo>
                    <a:lnTo>
                      <a:pt x="337" y="1560"/>
                    </a:lnTo>
                    <a:lnTo>
                      <a:pt x="340" y="1552"/>
                    </a:lnTo>
                    <a:lnTo>
                      <a:pt x="344" y="1537"/>
                    </a:lnTo>
                    <a:lnTo>
                      <a:pt x="347" y="1520"/>
                    </a:lnTo>
                    <a:lnTo>
                      <a:pt x="352" y="1485"/>
                    </a:lnTo>
                    <a:lnTo>
                      <a:pt x="353" y="1476"/>
                    </a:lnTo>
                    <a:lnTo>
                      <a:pt x="358" y="1441"/>
                    </a:lnTo>
                    <a:lnTo>
                      <a:pt x="362" y="1405"/>
                    </a:lnTo>
                    <a:lnTo>
                      <a:pt x="348" y="1405"/>
                    </a:lnTo>
                    <a:lnTo>
                      <a:pt x="361" y="1415"/>
                    </a:lnTo>
                    <a:lnTo>
                      <a:pt x="366" y="1380"/>
                    </a:lnTo>
                    <a:lnTo>
                      <a:pt x="369" y="1363"/>
                    </a:lnTo>
                    <a:lnTo>
                      <a:pt x="373" y="1348"/>
                    </a:lnTo>
                    <a:lnTo>
                      <a:pt x="362" y="1338"/>
                    </a:lnTo>
                    <a:lnTo>
                      <a:pt x="371" y="1356"/>
                    </a:lnTo>
                    <a:lnTo>
                      <a:pt x="377" y="1340"/>
                    </a:lnTo>
                    <a:lnTo>
                      <a:pt x="384" y="1325"/>
                    </a:lnTo>
                    <a:lnTo>
                      <a:pt x="392" y="1312"/>
                    </a:lnTo>
                    <a:lnTo>
                      <a:pt x="402" y="1298"/>
                    </a:lnTo>
                    <a:lnTo>
                      <a:pt x="392" y="1281"/>
                    </a:lnTo>
                    <a:lnTo>
                      <a:pt x="397" y="1302"/>
                    </a:lnTo>
                    <a:lnTo>
                      <a:pt x="409" y="1291"/>
                    </a:lnTo>
                    <a:lnTo>
                      <a:pt x="421" y="1277"/>
                    </a:lnTo>
                    <a:lnTo>
                      <a:pt x="447" y="1255"/>
                    </a:lnTo>
                    <a:lnTo>
                      <a:pt x="474" y="1232"/>
                    </a:lnTo>
                    <a:lnTo>
                      <a:pt x="501" y="1209"/>
                    </a:lnTo>
                    <a:lnTo>
                      <a:pt x="526" y="1186"/>
                    </a:lnTo>
                    <a:lnTo>
                      <a:pt x="537" y="1174"/>
                    </a:lnTo>
                    <a:lnTo>
                      <a:pt x="547" y="1163"/>
                    </a:lnTo>
                    <a:lnTo>
                      <a:pt x="552" y="1157"/>
                    </a:lnTo>
                    <a:lnTo>
                      <a:pt x="560" y="1146"/>
                    </a:lnTo>
                    <a:lnTo>
                      <a:pt x="567" y="1131"/>
                    </a:lnTo>
                    <a:lnTo>
                      <a:pt x="568" y="1131"/>
                    </a:lnTo>
                    <a:lnTo>
                      <a:pt x="573" y="1119"/>
                    </a:lnTo>
                    <a:lnTo>
                      <a:pt x="576" y="1112"/>
                    </a:lnTo>
                    <a:lnTo>
                      <a:pt x="580" y="1098"/>
                    </a:lnTo>
                    <a:lnTo>
                      <a:pt x="586" y="1072"/>
                    </a:lnTo>
                    <a:lnTo>
                      <a:pt x="589" y="1045"/>
                    </a:lnTo>
                    <a:lnTo>
                      <a:pt x="590" y="1035"/>
                    </a:lnTo>
                    <a:lnTo>
                      <a:pt x="591" y="1007"/>
                    </a:lnTo>
                    <a:lnTo>
                      <a:pt x="590" y="980"/>
                    </a:lnTo>
                    <a:lnTo>
                      <a:pt x="588" y="951"/>
                    </a:lnTo>
                    <a:lnTo>
                      <a:pt x="585" y="925"/>
                    </a:lnTo>
                    <a:lnTo>
                      <a:pt x="583" y="898"/>
                    </a:lnTo>
                    <a:lnTo>
                      <a:pt x="582" y="888"/>
                    </a:lnTo>
                    <a:lnTo>
                      <a:pt x="581" y="879"/>
                    </a:lnTo>
                    <a:lnTo>
                      <a:pt x="580" y="869"/>
                    </a:lnTo>
                    <a:lnTo>
                      <a:pt x="575" y="852"/>
                    </a:lnTo>
                    <a:lnTo>
                      <a:pt x="572" y="845"/>
                    </a:lnTo>
                    <a:lnTo>
                      <a:pt x="565" y="831"/>
                    </a:lnTo>
                    <a:lnTo>
                      <a:pt x="559" y="816"/>
                    </a:lnTo>
                    <a:lnTo>
                      <a:pt x="550" y="833"/>
                    </a:lnTo>
                    <a:lnTo>
                      <a:pt x="561" y="824"/>
                    </a:lnTo>
                    <a:lnTo>
                      <a:pt x="555" y="805"/>
                    </a:lnTo>
                    <a:lnTo>
                      <a:pt x="552" y="793"/>
                    </a:lnTo>
                    <a:lnTo>
                      <a:pt x="548" y="780"/>
                    </a:lnTo>
                    <a:lnTo>
                      <a:pt x="546" y="765"/>
                    </a:lnTo>
                    <a:lnTo>
                      <a:pt x="535" y="774"/>
                    </a:lnTo>
                    <a:lnTo>
                      <a:pt x="547" y="774"/>
                    </a:lnTo>
                    <a:lnTo>
                      <a:pt x="546" y="755"/>
                    </a:lnTo>
                    <a:lnTo>
                      <a:pt x="545" y="732"/>
                    </a:lnTo>
                    <a:lnTo>
                      <a:pt x="545" y="707"/>
                    </a:lnTo>
                    <a:lnTo>
                      <a:pt x="545" y="692"/>
                    </a:lnTo>
                    <a:lnTo>
                      <a:pt x="545" y="677"/>
                    </a:lnTo>
                    <a:lnTo>
                      <a:pt x="546" y="639"/>
                    </a:lnTo>
                    <a:lnTo>
                      <a:pt x="548" y="595"/>
                    </a:lnTo>
                    <a:lnTo>
                      <a:pt x="551" y="547"/>
                    </a:lnTo>
                    <a:lnTo>
                      <a:pt x="553" y="496"/>
                    </a:lnTo>
                    <a:lnTo>
                      <a:pt x="557" y="442"/>
                    </a:lnTo>
                    <a:lnTo>
                      <a:pt x="563" y="334"/>
                    </a:lnTo>
                    <a:lnTo>
                      <a:pt x="567" y="278"/>
                    </a:lnTo>
                    <a:lnTo>
                      <a:pt x="572" y="227"/>
                    </a:lnTo>
                    <a:lnTo>
                      <a:pt x="575" y="179"/>
                    </a:lnTo>
                    <a:lnTo>
                      <a:pt x="579" y="135"/>
                    </a:lnTo>
                    <a:lnTo>
                      <a:pt x="582" y="97"/>
                    </a:lnTo>
                    <a:lnTo>
                      <a:pt x="583" y="82"/>
                    </a:lnTo>
                    <a:lnTo>
                      <a:pt x="585" y="67"/>
                    </a:lnTo>
                    <a:lnTo>
                      <a:pt x="586" y="53"/>
                    </a:lnTo>
                    <a:lnTo>
                      <a:pt x="574" y="53"/>
                    </a:lnTo>
                    <a:lnTo>
                      <a:pt x="585" y="63"/>
                    </a:lnTo>
                    <a:lnTo>
                      <a:pt x="586" y="53"/>
                    </a:lnTo>
                    <a:lnTo>
                      <a:pt x="588" y="44"/>
                    </a:lnTo>
                    <a:lnTo>
                      <a:pt x="589" y="38"/>
                    </a:lnTo>
                    <a:lnTo>
                      <a:pt x="577" y="29"/>
                    </a:lnTo>
                    <a:lnTo>
                      <a:pt x="589" y="38"/>
                    </a:lnTo>
                    <a:lnTo>
                      <a:pt x="590" y="34"/>
                    </a:lnTo>
                    <a:lnTo>
                      <a:pt x="578" y="25"/>
                    </a:lnTo>
                    <a:lnTo>
                      <a:pt x="587" y="42"/>
                    </a:lnTo>
                    <a:lnTo>
                      <a:pt x="588" y="40"/>
                    </a:lnTo>
                    <a:lnTo>
                      <a:pt x="579" y="48"/>
                    </a:lnTo>
                    <a:lnTo>
                      <a:pt x="584" y="46"/>
                    </a:lnTo>
                    <a:lnTo>
                      <a:pt x="579" y="23"/>
                    </a:lnTo>
                    <a:lnTo>
                      <a:pt x="574" y="46"/>
                    </a:lnTo>
                    <a:lnTo>
                      <a:pt x="575" y="46"/>
                    </a:lnTo>
                    <a:lnTo>
                      <a:pt x="570" y="40"/>
                    </a:lnTo>
                    <a:lnTo>
                      <a:pt x="580" y="25"/>
                    </a:lnTo>
                    <a:lnTo>
                      <a:pt x="567" y="34"/>
                    </a:lnTo>
                    <a:lnTo>
                      <a:pt x="568" y="36"/>
                    </a:lnTo>
                    <a:lnTo>
                      <a:pt x="570" y="46"/>
                    </a:lnTo>
                    <a:lnTo>
                      <a:pt x="582" y="36"/>
                    </a:lnTo>
                    <a:lnTo>
                      <a:pt x="569" y="36"/>
                    </a:lnTo>
                    <a:lnTo>
                      <a:pt x="570" y="53"/>
                    </a:lnTo>
                    <a:lnTo>
                      <a:pt x="572" y="74"/>
                    </a:lnTo>
                    <a:lnTo>
                      <a:pt x="573" y="101"/>
                    </a:lnTo>
                    <a:lnTo>
                      <a:pt x="574" y="130"/>
                    </a:lnTo>
                    <a:lnTo>
                      <a:pt x="574" y="162"/>
                    </a:lnTo>
                    <a:lnTo>
                      <a:pt x="576" y="231"/>
                    </a:lnTo>
                    <a:lnTo>
                      <a:pt x="577" y="265"/>
                    </a:lnTo>
                    <a:lnTo>
                      <a:pt x="578" y="297"/>
                    </a:lnTo>
                    <a:lnTo>
                      <a:pt x="579" y="328"/>
                    </a:lnTo>
                    <a:lnTo>
                      <a:pt x="580" y="357"/>
                    </a:lnTo>
                    <a:lnTo>
                      <a:pt x="582" y="379"/>
                    </a:lnTo>
                    <a:lnTo>
                      <a:pt x="583" y="389"/>
                    </a:lnTo>
                    <a:lnTo>
                      <a:pt x="584" y="404"/>
                    </a:lnTo>
                    <a:lnTo>
                      <a:pt x="589" y="437"/>
                    </a:lnTo>
                    <a:lnTo>
                      <a:pt x="595" y="460"/>
                    </a:lnTo>
                    <a:lnTo>
                      <a:pt x="601" y="480"/>
                    </a:lnTo>
                    <a:lnTo>
                      <a:pt x="604" y="488"/>
                    </a:lnTo>
                    <a:lnTo>
                      <a:pt x="610" y="503"/>
                    </a:lnTo>
                    <a:lnTo>
                      <a:pt x="617" y="519"/>
                    </a:lnTo>
                    <a:lnTo>
                      <a:pt x="623" y="532"/>
                    </a:lnTo>
                    <a:lnTo>
                      <a:pt x="627" y="545"/>
                    </a:lnTo>
                    <a:lnTo>
                      <a:pt x="637" y="528"/>
                    </a:lnTo>
                    <a:lnTo>
                      <a:pt x="625" y="538"/>
                    </a:lnTo>
                    <a:lnTo>
                      <a:pt x="629" y="551"/>
                    </a:lnTo>
                    <a:lnTo>
                      <a:pt x="641" y="541"/>
                    </a:lnTo>
                    <a:lnTo>
                      <a:pt x="629" y="549"/>
                    </a:lnTo>
                    <a:lnTo>
                      <a:pt x="630" y="562"/>
                    </a:lnTo>
                    <a:lnTo>
                      <a:pt x="643" y="553"/>
                    </a:lnTo>
                    <a:lnTo>
                      <a:pt x="629" y="553"/>
                    </a:lnTo>
                    <a:lnTo>
                      <a:pt x="630" y="562"/>
                    </a:lnTo>
                    <a:lnTo>
                      <a:pt x="629" y="578"/>
                    </a:lnTo>
                    <a:lnTo>
                      <a:pt x="628" y="587"/>
                    </a:lnTo>
                    <a:lnTo>
                      <a:pt x="628" y="599"/>
                    </a:lnTo>
                    <a:lnTo>
                      <a:pt x="628" y="616"/>
                    </a:lnTo>
                    <a:lnTo>
                      <a:pt x="630" y="641"/>
                    </a:lnTo>
                    <a:lnTo>
                      <a:pt x="632" y="664"/>
                    </a:lnTo>
                    <a:lnTo>
                      <a:pt x="634" y="692"/>
                    </a:lnTo>
                    <a:lnTo>
                      <a:pt x="638" y="726"/>
                    </a:lnTo>
                    <a:lnTo>
                      <a:pt x="641" y="761"/>
                    </a:lnTo>
                    <a:lnTo>
                      <a:pt x="645" y="801"/>
                    </a:lnTo>
                    <a:lnTo>
                      <a:pt x="646" y="810"/>
                    </a:lnTo>
                    <a:lnTo>
                      <a:pt x="651" y="850"/>
                    </a:lnTo>
                    <a:lnTo>
                      <a:pt x="659" y="894"/>
                    </a:lnTo>
                    <a:lnTo>
                      <a:pt x="668" y="940"/>
                    </a:lnTo>
                    <a:lnTo>
                      <a:pt x="673" y="963"/>
                    </a:lnTo>
                    <a:lnTo>
                      <a:pt x="681" y="988"/>
                    </a:lnTo>
                    <a:lnTo>
                      <a:pt x="689" y="1014"/>
                    </a:lnTo>
                    <a:lnTo>
                      <a:pt x="698" y="1041"/>
                    </a:lnTo>
                    <a:lnTo>
                      <a:pt x="702" y="1049"/>
                    </a:lnTo>
                    <a:lnTo>
                      <a:pt x="723" y="1104"/>
                    </a:lnTo>
                    <a:lnTo>
                      <a:pt x="743" y="1163"/>
                    </a:lnTo>
                    <a:lnTo>
                      <a:pt x="753" y="1146"/>
                    </a:lnTo>
                    <a:lnTo>
                      <a:pt x="741" y="1155"/>
                    </a:lnTo>
                    <a:lnTo>
                      <a:pt x="761" y="1215"/>
                    </a:lnTo>
                    <a:lnTo>
                      <a:pt x="770" y="1243"/>
                    </a:lnTo>
                    <a:lnTo>
                      <a:pt x="777" y="1272"/>
                    </a:lnTo>
                    <a:lnTo>
                      <a:pt x="783" y="1302"/>
                    </a:lnTo>
                    <a:lnTo>
                      <a:pt x="788" y="1329"/>
                    </a:lnTo>
                    <a:lnTo>
                      <a:pt x="800" y="1319"/>
                    </a:lnTo>
                    <a:lnTo>
                      <a:pt x="786" y="1319"/>
                    </a:lnTo>
                    <a:lnTo>
                      <a:pt x="789" y="1348"/>
                    </a:lnTo>
                    <a:lnTo>
                      <a:pt x="790" y="1373"/>
                    </a:lnTo>
                    <a:lnTo>
                      <a:pt x="786" y="1401"/>
                    </a:lnTo>
                    <a:lnTo>
                      <a:pt x="800" y="1401"/>
                    </a:lnTo>
                    <a:lnTo>
                      <a:pt x="788" y="1392"/>
                    </a:lnTo>
                    <a:lnTo>
                      <a:pt x="782" y="1417"/>
                    </a:lnTo>
                    <a:lnTo>
                      <a:pt x="775" y="1443"/>
                    </a:lnTo>
                    <a:lnTo>
                      <a:pt x="767" y="1468"/>
                    </a:lnTo>
                    <a:lnTo>
                      <a:pt x="778" y="1478"/>
                    </a:lnTo>
                    <a:lnTo>
                      <a:pt x="769" y="1460"/>
                    </a:lnTo>
                    <a:lnTo>
                      <a:pt x="758" y="1485"/>
                    </a:lnTo>
                    <a:lnTo>
                      <a:pt x="747" y="1510"/>
                    </a:lnTo>
                    <a:lnTo>
                      <a:pt x="720" y="1560"/>
                    </a:lnTo>
                    <a:lnTo>
                      <a:pt x="694" y="1609"/>
                    </a:lnTo>
                    <a:lnTo>
                      <a:pt x="682" y="1634"/>
                    </a:lnTo>
                    <a:lnTo>
                      <a:pt x="669" y="1659"/>
                    </a:lnTo>
                    <a:lnTo>
                      <a:pt x="660" y="1684"/>
                    </a:lnTo>
                    <a:lnTo>
                      <a:pt x="656" y="1691"/>
                    </a:lnTo>
                    <a:lnTo>
                      <a:pt x="648" y="1718"/>
                    </a:lnTo>
                    <a:lnTo>
                      <a:pt x="642" y="1745"/>
                    </a:lnTo>
                    <a:lnTo>
                      <a:pt x="641" y="1754"/>
                    </a:lnTo>
                    <a:lnTo>
                      <a:pt x="637" y="1777"/>
                    </a:lnTo>
                    <a:lnTo>
                      <a:pt x="634" y="1809"/>
                    </a:lnTo>
                    <a:lnTo>
                      <a:pt x="634" y="1838"/>
                    </a:lnTo>
                    <a:lnTo>
                      <a:pt x="637" y="1868"/>
                    </a:lnTo>
                    <a:lnTo>
                      <a:pt x="640" y="1901"/>
                    </a:lnTo>
                    <a:lnTo>
                      <a:pt x="641" y="1910"/>
                    </a:lnTo>
                    <a:lnTo>
                      <a:pt x="645" y="1943"/>
                    </a:lnTo>
                    <a:lnTo>
                      <a:pt x="651" y="1975"/>
                    </a:lnTo>
                    <a:lnTo>
                      <a:pt x="663" y="2042"/>
                    </a:lnTo>
                    <a:lnTo>
                      <a:pt x="676" y="2105"/>
                    </a:lnTo>
                    <a:lnTo>
                      <a:pt x="683" y="2133"/>
                    </a:lnTo>
                    <a:lnTo>
                      <a:pt x="688" y="2162"/>
                    </a:lnTo>
                    <a:lnTo>
                      <a:pt x="692" y="2189"/>
                    </a:lnTo>
                    <a:lnTo>
                      <a:pt x="695" y="2212"/>
                    </a:lnTo>
                    <a:lnTo>
                      <a:pt x="708" y="2202"/>
                    </a:lnTo>
                    <a:lnTo>
                      <a:pt x="694" y="2202"/>
                    </a:lnTo>
                    <a:lnTo>
                      <a:pt x="696" y="2223"/>
                    </a:lnTo>
                    <a:lnTo>
                      <a:pt x="697" y="2238"/>
                    </a:lnTo>
                    <a:lnTo>
                      <a:pt x="697" y="2240"/>
                    </a:lnTo>
                    <a:lnTo>
                      <a:pt x="697" y="2255"/>
                    </a:lnTo>
                    <a:lnTo>
                      <a:pt x="698" y="2267"/>
                    </a:lnTo>
                    <a:lnTo>
                      <a:pt x="699" y="2276"/>
                    </a:lnTo>
                    <a:lnTo>
                      <a:pt x="700" y="2286"/>
                    </a:lnTo>
                    <a:lnTo>
                      <a:pt x="703" y="2294"/>
                    </a:lnTo>
                    <a:lnTo>
                      <a:pt x="704" y="2299"/>
                    </a:lnTo>
                    <a:lnTo>
                      <a:pt x="705" y="2303"/>
                    </a:lnTo>
                    <a:lnTo>
                      <a:pt x="706" y="2305"/>
                    </a:lnTo>
                    <a:lnTo>
                      <a:pt x="706" y="2286"/>
                    </a:lnTo>
                    <a:lnTo>
                      <a:pt x="705" y="2296"/>
                    </a:lnTo>
                    <a:lnTo>
                      <a:pt x="717" y="2296"/>
                    </a:lnTo>
                    <a:lnTo>
                      <a:pt x="708" y="2278"/>
                    </a:lnTo>
                    <a:lnTo>
                      <a:pt x="708" y="2280"/>
                    </a:lnTo>
                    <a:lnTo>
                      <a:pt x="712" y="2275"/>
                    </a:lnTo>
                    <a:lnTo>
                      <a:pt x="717" y="2297"/>
                    </a:lnTo>
                    <a:lnTo>
                      <a:pt x="717" y="2273"/>
                    </a:lnTo>
                    <a:lnTo>
                      <a:pt x="715" y="2273"/>
                    </a:lnTo>
                    <a:lnTo>
                      <a:pt x="711" y="2273"/>
                    </a:lnTo>
                    <a:lnTo>
                      <a:pt x="706" y="2273"/>
                    </a:lnTo>
                    <a:lnTo>
                      <a:pt x="697" y="2271"/>
                    </a:lnTo>
                    <a:lnTo>
                      <a:pt x="687" y="2271"/>
                    </a:lnTo>
                    <a:lnTo>
                      <a:pt x="673" y="2271"/>
                    </a:lnTo>
                    <a:lnTo>
                      <a:pt x="656" y="2271"/>
                    </a:lnTo>
                    <a:lnTo>
                      <a:pt x="637" y="2273"/>
                    </a:lnTo>
                    <a:lnTo>
                      <a:pt x="625" y="2273"/>
                    </a:lnTo>
                    <a:lnTo>
                      <a:pt x="611" y="2275"/>
                    </a:lnTo>
                    <a:lnTo>
                      <a:pt x="596" y="2275"/>
                    </a:lnTo>
                    <a:lnTo>
                      <a:pt x="580" y="2275"/>
                    </a:lnTo>
                    <a:lnTo>
                      <a:pt x="562" y="2276"/>
                    </a:lnTo>
                    <a:lnTo>
                      <a:pt x="543" y="2276"/>
                    </a:lnTo>
                    <a:lnTo>
                      <a:pt x="523" y="2276"/>
                    </a:lnTo>
                    <a:lnTo>
                      <a:pt x="502" y="2278"/>
                    </a:lnTo>
                    <a:lnTo>
                      <a:pt x="458" y="2278"/>
                    </a:lnTo>
                    <a:lnTo>
                      <a:pt x="411" y="2278"/>
                    </a:lnTo>
                    <a:lnTo>
                      <a:pt x="363" y="2280"/>
                    </a:lnTo>
                    <a:lnTo>
                      <a:pt x="314" y="2280"/>
                    </a:lnTo>
                    <a:lnTo>
                      <a:pt x="264" y="2280"/>
                    </a:lnTo>
                    <a:lnTo>
                      <a:pt x="217" y="2280"/>
                    </a:lnTo>
                    <a:lnTo>
                      <a:pt x="171" y="2280"/>
                    </a:lnTo>
                    <a:lnTo>
                      <a:pt x="128" y="2280"/>
                    </a:lnTo>
                    <a:lnTo>
                      <a:pt x="107" y="2280"/>
                    </a:lnTo>
                    <a:lnTo>
                      <a:pt x="88" y="2280"/>
                    </a:lnTo>
                    <a:lnTo>
                      <a:pt x="70" y="2280"/>
                    </a:lnTo>
                    <a:lnTo>
                      <a:pt x="53" y="2280"/>
                    </a:lnTo>
                    <a:lnTo>
                      <a:pt x="38" y="2280"/>
                    </a:lnTo>
                    <a:lnTo>
                      <a:pt x="23" y="2280"/>
                    </a:lnTo>
                    <a:lnTo>
                      <a:pt x="11" y="2280"/>
                    </a:lnTo>
                    <a:lnTo>
                      <a:pt x="0" y="2282"/>
                    </a:lnTo>
                    <a:close/>
                  </a:path>
                </a:pathLst>
              </a:custGeom>
              <a:solidFill>
                <a:srgbClr val="000000"/>
              </a:solidFill>
              <a:ln w="9525">
                <a:noFill/>
                <a:round/>
                <a:headEnd/>
                <a:tailEnd/>
              </a:ln>
            </p:spPr>
            <p:txBody>
              <a:bodyPr/>
              <a:lstStyle/>
              <a:p>
                <a:pPr algn="ctr" fontAlgn="base">
                  <a:spcBef>
                    <a:spcPct val="0"/>
                  </a:spcBef>
                  <a:spcAft>
                    <a:spcPct val="0"/>
                  </a:spcAft>
                </a:pPr>
                <a:endParaRPr lang="en-US" sz="2000"/>
              </a:p>
            </p:txBody>
          </p:sp>
        </p:grpSp>
        <p:grpSp>
          <p:nvGrpSpPr>
            <p:cNvPr id="34" name="Group 26"/>
            <p:cNvGrpSpPr>
              <a:grpSpLocks/>
            </p:cNvGrpSpPr>
            <p:nvPr/>
          </p:nvGrpSpPr>
          <p:grpSpPr bwMode="auto">
            <a:xfrm rot="-5400000">
              <a:off x="4880769" y="2010569"/>
              <a:ext cx="119063" cy="130175"/>
              <a:chOff x="1975" y="2546"/>
              <a:chExt cx="118" cy="111"/>
            </a:xfrm>
          </p:grpSpPr>
          <p:sp>
            <p:nvSpPr>
              <p:cNvPr id="38" name="Rectangle 27"/>
              <p:cNvSpPr>
                <a:spLocks noChangeArrowheads="1"/>
              </p:cNvSpPr>
              <p:nvPr/>
            </p:nvSpPr>
            <p:spPr bwMode="auto">
              <a:xfrm>
                <a:off x="2022" y="2550"/>
                <a:ext cx="26" cy="3"/>
              </a:xfrm>
              <a:prstGeom prst="rect">
                <a:avLst/>
              </a:prstGeom>
              <a:solidFill>
                <a:srgbClr val="000000"/>
              </a:solidFill>
              <a:ln w="9525">
                <a:noFill/>
                <a:miter lim="800000"/>
                <a:headEnd/>
                <a:tailEnd/>
              </a:ln>
            </p:spPr>
            <p:txBody>
              <a:bodyPr/>
              <a:lstStyle/>
              <a:p>
                <a:pPr algn="ctr" eaLnBrk="0" fontAlgn="base" hangingPunct="0">
                  <a:lnSpc>
                    <a:spcPct val="90000"/>
                  </a:lnSpc>
                  <a:spcBef>
                    <a:spcPct val="0"/>
                  </a:spcBef>
                  <a:spcAft>
                    <a:spcPct val="0"/>
                  </a:spcAft>
                  <a:buFont typeface="Wingdings" pitchFamily="2" charset="2"/>
                  <a:buNone/>
                </a:pPr>
                <a:endParaRPr lang="en-US" sz="2000" b="1"/>
              </a:p>
            </p:txBody>
          </p:sp>
          <p:sp>
            <p:nvSpPr>
              <p:cNvPr id="39" name="Freeform 28"/>
              <p:cNvSpPr>
                <a:spLocks/>
              </p:cNvSpPr>
              <p:nvPr/>
            </p:nvSpPr>
            <p:spPr bwMode="auto">
              <a:xfrm>
                <a:off x="1975" y="2546"/>
                <a:ext cx="118" cy="111"/>
              </a:xfrm>
              <a:custGeom>
                <a:avLst/>
                <a:gdLst>
                  <a:gd name="T0" fmla="*/ 0 w 118"/>
                  <a:gd name="T1" fmla="*/ 0 h 223"/>
                  <a:gd name="T2" fmla="*/ 47 w 118"/>
                  <a:gd name="T3" fmla="*/ 0 h 223"/>
                  <a:gd name="T4" fmla="*/ 118 w 118"/>
                  <a:gd name="T5" fmla="*/ 0 h 223"/>
                  <a:gd name="T6" fmla="*/ 0 w 118"/>
                  <a:gd name="T7" fmla="*/ 0 h 223"/>
                  <a:gd name="T8" fmla="*/ 0 60000 65536"/>
                  <a:gd name="T9" fmla="*/ 0 60000 65536"/>
                  <a:gd name="T10" fmla="*/ 0 60000 65536"/>
                  <a:gd name="T11" fmla="*/ 0 60000 65536"/>
                  <a:gd name="T12" fmla="*/ 0 w 118"/>
                  <a:gd name="T13" fmla="*/ 0 h 223"/>
                  <a:gd name="T14" fmla="*/ 118 w 118"/>
                  <a:gd name="T15" fmla="*/ 223 h 223"/>
                </a:gdLst>
                <a:ahLst/>
                <a:cxnLst>
                  <a:cxn ang="T8">
                    <a:pos x="T0" y="T1"/>
                  </a:cxn>
                  <a:cxn ang="T9">
                    <a:pos x="T2" y="T3"/>
                  </a:cxn>
                  <a:cxn ang="T10">
                    <a:pos x="T4" y="T5"/>
                  </a:cxn>
                  <a:cxn ang="T11">
                    <a:pos x="T6" y="T7"/>
                  </a:cxn>
                </a:cxnLst>
                <a:rect l="T12" t="T13" r="T14" b="T15"/>
                <a:pathLst>
                  <a:path w="118" h="223">
                    <a:moveTo>
                      <a:pt x="0" y="0"/>
                    </a:moveTo>
                    <a:lnTo>
                      <a:pt x="47" y="223"/>
                    </a:lnTo>
                    <a:lnTo>
                      <a:pt x="118" y="23"/>
                    </a:lnTo>
                    <a:lnTo>
                      <a:pt x="0" y="0"/>
                    </a:lnTo>
                    <a:close/>
                  </a:path>
                </a:pathLst>
              </a:custGeom>
              <a:solidFill>
                <a:srgbClr val="000000"/>
              </a:solidFill>
              <a:ln w="9525">
                <a:noFill/>
                <a:round/>
                <a:headEnd/>
                <a:tailEnd/>
              </a:ln>
            </p:spPr>
            <p:txBody>
              <a:bodyPr/>
              <a:lstStyle/>
              <a:p>
                <a:pPr algn="ctr" fontAlgn="base">
                  <a:spcBef>
                    <a:spcPct val="0"/>
                  </a:spcBef>
                  <a:spcAft>
                    <a:spcPct val="0"/>
                  </a:spcAft>
                </a:pPr>
                <a:endParaRPr lang="en-US" sz="2000"/>
              </a:p>
            </p:txBody>
          </p:sp>
        </p:grpSp>
        <p:sp>
          <p:nvSpPr>
            <p:cNvPr id="35" name="Oval 29"/>
            <p:cNvSpPr>
              <a:spLocks noChangeArrowheads="1"/>
            </p:cNvSpPr>
            <p:nvPr/>
          </p:nvSpPr>
          <p:spPr bwMode="auto">
            <a:xfrm rot="16200000">
              <a:off x="5880894" y="2551906"/>
              <a:ext cx="92075" cy="100013"/>
            </a:xfrm>
            <a:prstGeom prst="ellipse">
              <a:avLst/>
            </a:prstGeom>
            <a:solidFill>
              <a:srgbClr val="FFFFFF"/>
            </a:solidFill>
            <a:ln w="9525">
              <a:solidFill>
                <a:srgbClr val="000000"/>
              </a:solidFill>
              <a:round/>
              <a:headEnd/>
              <a:tailEnd/>
            </a:ln>
          </p:spPr>
          <p:txBody>
            <a:bodyPr/>
            <a:lstStyle/>
            <a:p>
              <a:pPr algn="ctr" eaLnBrk="0" fontAlgn="base" hangingPunct="0">
                <a:lnSpc>
                  <a:spcPct val="90000"/>
                </a:lnSpc>
                <a:spcBef>
                  <a:spcPct val="0"/>
                </a:spcBef>
                <a:spcAft>
                  <a:spcPct val="0"/>
                </a:spcAft>
                <a:buFont typeface="Wingdings" pitchFamily="2" charset="2"/>
                <a:buNone/>
              </a:pPr>
              <a:endParaRPr lang="en-US" sz="2000" b="1"/>
            </a:p>
          </p:txBody>
        </p:sp>
        <p:sp>
          <p:nvSpPr>
            <p:cNvPr id="36" name="Oval 30"/>
            <p:cNvSpPr>
              <a:spLocks noChangeArrowheads="1"/>
            </p:cNvSpPr>
            <p:nvPr/>
          </p:nvSpPr>
          <p:spPr bwMode="auto">
            <a:xfrm rot="16200000">
              <a:off x="5880894" y="1870869"/>
              <a:ext cx="92075" cy="100013"/>
            </a:xfrm>
            <a:prstGeom prst="ellipse">
              <a:avLst/>
            </a:prstGeom>
            <a:solidFill>
              <a:srgbClr val="FFFFFF"/>
            </a:solidFill>
            <a:ln w="9525">
              <a:solidFill>
                <a:srgbClr val="000000"/>
              </a:solidFill>
              <a:round/>
              <a:headEnd/>
              <a:tailEnd/>
            </a:ln>
          </p:spPr>
          <p:txBody>
            <a:bodyPr/>
            <a:lstStyle/>
            <a:p>
              <a:pPr algn="ctr" eaLnBrk="0" fontAlgn="base" hangingPunct="0">
                <a:lnSpc>
                  <a:spcPct val="90000"/>
                </a:lnSpc>
                <a:spcBef>
                  <a:spcPct val="0"/>
                </a:spcBef>
                <a:spcAft>
                  <a:spcPct val="0"/>
                </a:spcAft>
                <a:buFont typeface="Wingdings" pitchFamily="2" charset="2"/>
                <a:buNone/>
              </a:pPr>
              <a:endParaRPr lang="en-US" sz="2000" b="1"/>
            </a:p>
          </p:txBody>
        </p:sp>
        <p:sp>
          <p:nvSpPr>
            <p:cNvPr id="37" name="Line 31"/>
            <p:cNvSpPr>
              <a:spLocks noChangeShapeType="1"/>
            </p:cNvSpPr>
            <p:nvPr/>
          </p:nvSpPr>
          <p:spPr bwMode="auto">
            <a:xfrm rot="16200000">
              <a:off x="4109244" y="2528094"/>
              <a:ext cx="919162" cy="0"/>
            </a:xfrm>
            <a:prstGeom prst="line">
              <a:avLst/>
            </a:prstGeom>
            <a:noFill/>
            <a:ln w="38100" cap="rnd">
              <a:solidFill>
                <a:schemeClr val="tx1"/>
              </a:solidFill>
              <a:prstDash val="sysDot"/>
              <a:round/>
              <a:headEnd type="none" w="sm" len="sm"/>
              <a:tailEnd type="none" w="sm" len="sm"/>
            </a:ln>
          </p:spPr>
          <p:txBody>
            <a:bodyPr/>
            <a:lstStyle/>
            <a:p>
              <a:pPr algn="ctr" fontAlgn="base">
                <a:spcBef>
                  <a:spcPct val="0"/>
                </a:spcBef>
                <a:spcAft>
                  <a:spcPct val="0"/>
                </a:spcAft>
              </a:pPr>
              <a:endParaRPr lang="en-US" sz="2000"/>
            </a:p>
          </p:txBody>
        </p:sp>
      </p:grpSp>
    </p:spTree>
    <p:extLst>
      <p:ext uri="{BB962C8B-B14F-4D97-AF65-F5344CB8AC3E}">
        <p14:creationId xmlns:p14="http://schemas.microsoft.com/office/powerpoint/2010/main" val="9693743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500" fill="hold"/>
                                        <p:tgtEl>
                                          <p:spTgt spid="21"/>
                                        </p:tgtEl>
                                        <p:attrNameLst>
                                          <p:attrName>ppt_x</p:attrName>
                                        </p:attrNameLst>
                                      </p:cBhvr>
                                      <p:tavLst>
                                        <p:tav tm="0">
                                          <p:val>
                                            <p:strVal val="1+#ppt_w/2"/>
                                          </p:val>
                                        </p:tav>
                                        <p:tav tm="100000">
                                          <p:val>
                                            <p:strVal val="#ppt_x"/>
                                          </p:val>
                                        </p:tav>
                                      </p:tavLst>
                                    </p:anim>
                                    <p:anim calcmode="lin" valueType="num">
                                      <p:cBhvr additive="base">
                                        <p:cTn id="23"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4" name="Rectangle 6"/>
          <p:cNvSpPr>
            <a:spLocks noGrp="1" noChangeArrowheads="1"/>
          </p:cNvSpPr>
          <p:nvPr>
            <p:ph type="title"/>
          </p:nvPr>
        </p:nvSpPr>
        <p:spPr>
          <a:xfrm>
            <a:off x="762000" y="-76200"/>
            <a:ext cx="7543800" cy="783335"/>
          </a:xfrm>
        </p:spPr>
        <p:txBody>
          <a:bodyPr/>
          <a:lstStyle/>
          <a:p>
            <a:r>
              <a:rPr lang="en-US" dirty="0" smtClean="0"/>
              <a:t>What about the “FOG” and “Cloud”?</a:t>
            </a:r>
            <a:br>
              <a:rPr lang="en-US" dirty="0" smtClean="0"/>
            </a:br>
            <a:r>
              <a:rPr lang="en-US" dirty="0" smtClean="0"/>
              <a:t>New </a:t>
            </a:r>
            <a:r>
              <a:rPr lang="en-US" dirty="0" smtClean="0"/>
              <a:t>Abstraction: the Cell</a:t>
            </a:r>
          </a:p>
        </p:txBody>
      </p:sp>
      <p:sp>
        <p:nvSpPr>
          <p:cNvPr id="247815" name="Rectangle 7"/>
          <p:cNvSpPr>
            <a:spLocks noGrp="1" noChangeArrowheads="1"/>
          </p:cNvSpPr>
          <p:nvPr>
            <p:ph type="body" idx="1"/>
          </p:nvPr>
        </p:nvSpPr>
        <p:spPr>
          <a:xfrm>
            <a:off x="144379" y="685800"/>
            <a:ext cx="8991600" cy="5791200"/>
          </a:xfrm>
        </p:spPr>
        <p:txBody>
          <a:bodyPr>
            <a:normAutofit fontScale="92500"/>
          </a:bodyPr>
          <a:lstStyle/>
          <a:p>
            <a:r>
              <a:rPr lang="en-US" dirty="0" smtClean="0"/>
              <a:t>Properties of a Cell: Service Level Guarantees</a:t>
            </a:r>
          </a:p>
          <a:p>
            <a:pPr lvl="1"/>
            <a:r>
              <a:rPr lang="en-US" dirty="0" smtClean="0"/>
              <a:t>A user-level software component with guaranteed resources</a:t>
            </a:r>
          </a:p>
          <a:p>
            <a:pPr lvl="1"/>
            <a:r>
              <a:rPr lang="en-US" dirty="0" smtClean="0"/>
              <a:t>Has full control over resources it owns (“Bare Metal”)</a:t>
            </a:r>
          </a:p>
          <a:p>
            <a:pPr lvl="1"/>
            <a:r>
              <a:rPr lang="en-US" dirty="0" smtClean="0"/>
              <a:t>Contains at least one memory protection domain (possibly more)</a:t>
            </a:r>
          </a:p>
          <a:p>
            <a:pPr lvl="1"/>
            <a:r>
              <a:rPr lang="en-US" dirty="0" smtClean="0"/>
              <a:t>Contains a set of secured channel endpoints to other Cells</a:t>
            </a:r>
          </a:p>
          <a:p>
            <a:pPr lvl="1"/>
            <a:r>
              <a:rPr lang="en-US" dirty="0" smtClean="0"/>
              <a:t>Contains a security context which may protect and decrypt information</a:t>
            </a:r>
          </a:p>
          <a:p>
            <a:r>
              <a:rPr lang="en-US" dirty="0" smtClean="0"/>
              <a:t>When mapped to the hardware, a cell gets:</a:t>
            </a:r>
          </a:p>
          <a:p>
            <a:pPr lvl="1"/>
            <a:r>
              <a:rPr lang="en-US" dirty="0" smtClean="0"/>
              <a:t>Gang-schedule hardware thread resources (“Harts”)</a:t>
            </a:r>
          </a:p>
          <a:p>
            <a:pPr lvl="1"/>
            <a:r>
              <a:rPr lang="en-US" dirty="0" smtClean="0"/>
              <a:t>Guaranteed fractions of other physical resources</a:t>
            </a:r>
          </a:p>
          <a:p>
            <a:pPr lvl="2"/>
            <a:r>
              <a:rPr lang="en-US" dirty="0" smtClean="0"/>
              <a:t>Physical Pages (DRAM), Cache partitions, memory bandwidth, power</a:t>
            </a:r>
          </a:p>
          <a:p>
            <a:pPr lvl="1"/>
            <a:r>
              <a:rPr lang="en-US" dirty="0" smtClean="0"/>
              <a:t>Guaranteed fractions of system services</a:t>
            </a:r>
          </a:p>
          <a:p>
            <a:r>
              <a:rPr lang="en-US" dirty="0" smtClean="0">
                <a:solidFill>
                  <a:srgbClr val="FF0000"/>
                </a:solidFill>
              </a:rPr>
              <a:t>Predictability of performance </a:t>
            </a:r>
            <a:r>
              <a:rPr lang="en-US" dirty="0" smtClean="0">
                <a:solidFill>
                  <a:srgbClr val="FF0000"/>
                </a:solidFill>
                <a:sym typeface="Symbol"/>
              </a:rPr>
              <a:t> </a:t>
            </a:r>
          </a:p>
          <a:p>
            <a:pPr lvl="1"/>
            <a:r>
              <a:rPr lang="en-US" dirty="0" smtClean="0">
                <a:solidFill>
                  <a:srgbClr val="FF0000"/>
                </a:solidFill>
                <a:sym typeface="Symbol"/>
              </a:rPr>
              <a:t>Ability to model performance </a:t>
            </a:r>
            <a:r>
              <a:rPr lang="en-US" dirty="0" err="1" smtClean="0">
                <a:solidFill>
                  <a:srgbClr val="FF0000"/>
                </a:solidFill>
                <a:sym typeface="Symbol"/>
              </a:rPr>
              <a:t>vs</a:t>
            </a:r>
            <a:r>
              <a:rPr lang="en-US" dirty="0" smtClean="0">
                <a:solidFill>
                  <a:srgbClr val="FF0000"/>
                </a:solidFill>
                <a:sym typeface="Symbol"/>
              </a:rPr>
              <a:t> resources</a:t>
            </a:r>
          </a:p>
          <a:p>
            <a:pPr lvl="1"/>
            <a:r>
              <a:rPr lang="en-US" dirty="0" smtClean="0">
                <a:solidFill>
                  <a:srgbClr val="FF0000"/>
                </a:solidFill>
                <a:sym typeface="Symbol"/>
              </a:rPr>
              <a:t>Ability for user-level schedulers to better provide </a:t>
            </a:r>
            <a:r>
              <a:rPr lang="en-US" dirty="0" err="1" smtClean="0">
                <a:solidFill>
                  <a:srgbClr val="FF0000"/>
                </a:solidFill>
                <a:sym typeface="Symbol"/>
              </a:rPr>
              <a:t>QoS</a:t>
            </a:r>
            <a:endParaRPr lang="en-US" dirty="0" smtClean="0">
              <a:solidFill>
                <a:srgbClr val="FF0000"/>
              </a:solidFill>
            </a:endParaRPr>
          </a:p>
        </p:txBody>
      </p:sp>
    </p:spTree>
    <p:extLst>
      <p:ext uri="{BB962C8B-B14F-4D97-AF65-F5344CB8AC3E}">
        <p14:creationId xmlns:p14="http://schemas.microsoft.com/office/powerpoint/2010/main" val="31736909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47815">
                                            <p:txEl>
                                              <p:pRg st="0" end="0"/>
                                            </p:txEl>
                                          </p:spTgt>
                                        </p:tgtEl>
                                        <p:attrNameLst>
                                          <p:attrName>style.visibility</p:attrName>
                                        </p:attrNameLst>
                                      </p:cBhvr>
                                      <p:to>
                                        <p:strVal val="visible"/>
                                      </p:to>
                                    </p:set>
                                    <p:anim calcmode="lin" valueType="num">
                                      <p:cBhvr additive="base">
                                        <p:cTn id="7" dur="500" fill="hold"/>
                                        <p:tgtEl>
                                          <p:spTgt spid="24781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4781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47815">
                                            <p:txEl>
                                              <p:pRg st="1" end="1"/>
                                            </p:txEl>
                                          </p:spTgt>
                                        </p:tgtEl>
                                        <p:attrNameLst>
                                          <p:attrName>style.visibility</p:attrName>
                                        </p:attrNameLst>
                                      </p:cBhvr>
                                      <p:to>
                                        <p:strVal val="visible"/>
                                      </p:to>
                                    </p:set>
                                    <p:anim calcmode="lin" valueType="num">
                                      <p:cBhvr additive="base">
                                        <p:cTn id="11" dur="500" fill="hold"/>
                                        <p:tgtEl>
                                          <p:spTgt spid="247815">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247815">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47815">
                                            <p:txEl>
                                              <p:pRg st="2" end="2"/>
                                            </p:txEl>
                                          </p:spTgt>
                                        </p:tgtEl>
                                        <p:attrNameLst>
                                          <p:attrName>style.visibility</p:attrName>
                                        </p:attrNameLst>
                                      </p:cBhvr>
                                      <p:to>
                                        <p:strVal val="visible"/>
                                      </p:to>
                                    </p:set>
                                    <p:anim calcmode="lin" valueType="num">
                                      <p:cBhvr additive="base">
                                        <p:cTn id="15" dur="500" fill="hold"/>
                                        <p:tgtEl>
                                          <p:spTgt spid="247815">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247815">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47815">
                                            <p:txEl>
                                              <p:pRg st="3" end="3"/>
                                            </p:txEl>
                                          </p:spTgt>
                                        </p:tgtEl>
                                        <p:attrNameLst>
                                          <p:attrName>style.visibility</p:attrName>
                                        </p:attrNameLst>
                                      </p:cBhvr>
                                      <p:to>
                                        <p:strVal val="visible"/>
                                      </p:to>
                                    </p:set>
                                    <p:anim calcmode="lin" valueType="num">
                                      <p:cBhvr additive="base">
                                        <p:cTn id="19" dur="500" fill="hold"/>
                                        <p:tgtEl>
                                          <p:spTgt spid="247815">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47815">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47815">
                                            <p:txEl>
                                              <p:pRg st="4" end="4"/>
                                            </p:txEl>
                                          </p:spTgt>
                                        </p:tgtEl>
                                        <p:attrNameLst>
                                          <p:attrName>style.visibility</p:attrName>
                                        </p:attrNameLst>
                                      </p:cBhvr>
                                      <p:to>
                                        <p:strVal val="visible"/>
                                      </p:to>
                                    </p:set>
                                    <p:anim calcmode="lin" valueType="num">
                                      <p:cBhvr additive="base">
                                        <p:cTn id="23" dur="500" fill="hold"/>
                                        <p:tgtEl>
                                          <p:spTgt spid="247815">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247815">
                                            <p:txEl>
                                              <p:pRg st="4" end="4"/>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47815">
                                            <p:txEl>
                                              <p:pRg st="5" end="5"/>
                                            </p:txEl>
                                          </p:spTgt>
                                        </p:tgtEl>
                                        <p:attrNameLst>
                                          <p:attrName>style.visibility</p:attrName>
                                        </p:attrNameLst>
                                      </p:cBhvr>
                                      <p:to>
                                        <p:strVal val="visible"/>
                                      </p:to>
                                    </p:set>
                                    <p:anim calcmode="lin" valueType="num">
                                      <p:cBhvr additive="base">
                                        <p:cTn id="27" dur="500" fill="hold"/>
                                        <p:tgtEl>
                                          <p:spTgt spid="247815">
                                            <p:txEl>
                                              <p:pRg st="5" end="5"/>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24781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247815">
                                            <p:txEl>
                                              <p:pRg st="6" end="6"/>
                                            </p:txEl>
                                          </p:spTgt>
                                        </p:tgtEl>
                                        <p:attrNameLst>
                                          <p:attrName>style.visibility</p:attrName>
                                        </p:attrNameLst>
                                      </p:cBhvr>
                                      <p:to>
                                        <p:strVal val="visible"/>
                                      </p:to>
                                    </p:set>
                                    <p:anim calcmode="lin" valueType="num">
                                      <p:cBhvr additive="base">
                                        <p:cTn id="33" dur="500" fill="hold"/>
                                        <p:tgtEl>
                                          <p:spTgt spid="247815">
                                            <p:txEl>
                                              <p:pRg st="6" end="6"/>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247815">
                                            <p:txEl>
                                              <p:pRg st="6" end="6"/>
                                            </p:txEl>
                                          </p:spTgt>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247815">
                                            <p:txEl>
                                              <p:pRg st="7" end="7"/>
                                            </p:txEl>
                                          </p:spTgt>
                                        </p:tgtEl>
                                        <p:attrNameLst>
                                          <p:attrName>style.visibility</p:attrName>
                                        </p:attrNameLst>
                                      </p:cBhvr>
                                      <p:to>
                                        <p:strVal val="visible"/>
                                      </p:to>
                                    </p:set>
                                    <p:anim calcmode="lin" valueType="num">
                                      <p:cBhvr additive="base">
                                        <p:cTn id="37" dur="500" fill="hold"/>
                                        <p:tgtEl>
                                          <p:spTgt spid="247815">
                                            <p:txEl>
                                              <p:pRg st="7" end="7"/>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247815">
                                            <p:txEl>
                                              <p:pRg st="7" end="7"/>
                                            </p:txEl>
                                          </p:spTgt>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247815">
                                            <p:txEl>
                                              <p:pRg st="8" end="8"/>
                                            </p:txEl>
                                          </p:spTgt>
                                        </p:tgtEl>
                                        <p:attrNameLst>
                                          <p:attrName>style.visibility</p:attrName>
                                        </p:attrNameLst>
                                      </p:cBhvr>
                                      <p:to>
                                        <p:strVal val="visible"/>
                                      </p:to>
                                    </p:set>
                                    <p:anim calcmode="lin" valueType="num">
                                      <p:cBhvr additive="base">
                                        <p:cTn id="41" dur="500" fill="hold"/>
                                        <p:tgtEl>
                                          <p:spTgt spid="247815">
                                            <p:txEl>
                                              <p:pRg st="8" end="8"/>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247815">
                                            <p:txEl>
                                              <p:pRg st="8" end="8"/>
                                            </p:txEl>
                                          </p:spTgt>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247815">
                                            <p:txEl>
                                              <p:pRg st="9" end="9"/>
                                            </p:txEl>
                                          </p:spTgt>
                                        </p:tgtEl>
                                        <p:attrNameLst>
                                          <p:attrName>style.visibility</p:attrName>
                                        </p:attrNameLst>
                                      </p:cBhvr>
                                      <p:to>
                                        <p:strVal val="visible"/>
                                      </p:to>
                                    </p:set>
                                    <p:anim calcmode="lin" valueType="num">
                                      <p:cBhvr additive="base">
                                        <p:cTn id="45" dur="500" fill="hold"/>
                                        <p:tgtEl>
                                          <p:spTgt spid="247815">
                                            <p:txEl>
                                              <p:pRg st="9" end="9"/>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247815">
                                            <p:txEl>
                                              <p:pRg st="9" end="9"/>
                                            </p:txEl>
                                          </p:spTgt>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247815">
                                            <p:txEl>
                                              <p:pRg st="10" end="10"/>
                                            </p:txEl>
                                          </p:spTgt>
                                        </p:tgtEl>
                                        <p:attrNameLst>
                                          <p:attrName>style.visibility</p:attrName>
                                        </p:attrNameLst>
                                      </p:cBhvr>
                                      <p:to>
                                        <p:strVal val="visible"/>
                                      </p:to>
                                    </p:set>
                                    <p:anim calcmode="lin" valueType="num">
                                      <p:cBhvr additive="base">
                                        <p:cTn id="49" dur="500" fill="hold"/>
                                        <p:tgtEl>
                                          <p:spTgt spid="247815">
                                            <p:txEl>
                                              <p:pRg st="10" end="10"/>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247815">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247815">
                                            <p:txEl>
                                              <p:pRg st="11" end="11"/>
                                            </p:txEl>
                                          </p:spTgt>
                                        </p:tgtEl>
                                        <p:attrNameLst>
                                          <p:attrName>style.visibility</p:attrName>
                                        </p:attrNameLst>
                                      </p:cBhvr>
                                      <p:to>
                                        <p:strVal val="visible"/>
                                      </p:to>
                                    </p:set>
                                    <p:anim calcmode="lin" valueType="num">
                                      <p:cBhvr additive="base">
                                        <p:cTn id="55" dur="500" fill="hold"/>
                                        <p:tgtEl>
                                          <p:spTgt spid="247815">
                                            <p:txEl>
                                              <p:pRg st="11" end="11"/>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247815">
                                            <p:txEl>
                                              <p:pRg st="11" end="11"/>
                                            </p:txEl>
                                          </p:spTgt>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247815">
                                            <p:txEl>
                                              <p:pRg st="12" end="12"/>
                                            </p:txEl>
                                          </p:spTgt>
                                        </p:tgtEl>
                                        <p:attrNameLst>
                                          <p:attrName>style.visibility</p:attrName>
                                        </p:attrNameLst>
                                      </p:cBhvr>
                                      <p:to>
                                        <p:strVal val="visible"/>
                                      </p:to>
                                    </p:set>
                                    <p:anim calcmode="lin" valueType="num">
                                      <p:cBhvr additive="base">
                                        <p:cTn id="59" dur="500" fill="hold"/>
                                        <p:tgtEl>
                                          <p:spTgt spid="247815">
                                            <p:txEl>
                                              <p:pRg st="12" end="12"/>
                                            </p:txEl>
                                          </p:spTgt>
                                        </p:tgtEl>
                                        <p:attrNameLst>
                                          <p:attrName>ppt_x</p:attrName>
                                        </p:attrNameLst>
                                      </p:cBhvr>
                                      <p:tavLst>
                                        <p:tav tm="0">
                                          <p:val>
                                            <p:strVal val="1+#ppt_w/2"/>
                                          </p:val>
                                        </p:tav>
                                        <p:tav tm="100000">
                                          <p:val>
                                            <p:strVal val="#ppt_x"/>
                                          </p:val>
                                        </p:tav>
                                      </p:tavLst>
                                    </p:anim>
                                    <p:anim calcmode="lin" valueType="num">
                                      <p:cBhvr additive="base">
                                        <p:cTn id="60" dur="500" fill="hold"/>
                                        <p:tgtEl>
                                          <p:spTgt spid="247815">
                                            <p:txEl>
                                              <p:pRg st="12" end="12"/>
                                            </p:txEl>
                                          </p:spTgt>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0"/>
                                  </p:stCondLst>
                                  <p:childTnLst>
                                    <p:set>
                                      <p:cBhvr>
                                        <p:cTn id="62" dur="1" fill="hold">
                                          <p:stCondLst>
                                            <p:cond delay="0"/>
                                          </p:stCondLst>
                                        </p:cTn>
                                        <p:tgtEl>
                                          <p:spTgt spid="247815">
                                            <p:txEl>
                                              <p:pRg st="13" end="13"/>
                                            </p:txEl>
                                          </p:spTgt>
                                        </p:tgtEl>
                                        <p:attrNameLst>
                                          <p:attrName>style.visibility</p:attrName>
                                        </p:attrNameLst>
                                      </p:cBhvr>
                                      <p:to>
                                        <p:strVal val="visible"/>
                                      </p:to>
                                    </p:set>
                                    <p:anim calcmode="lin" valueType="num">
                                      <p:cBhvr additive="base">
                                        <p:cTn id="63" dur="500" fill="hold"/>
                                        <p:tgtEl>
                                          <p:spTgt spid="247815">
                                            <p:txEl>
                                              <p:pRg st="13" end="13"/>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247815">
                                            <p:txEl>
                                              <p:pRg st="13" end="1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15"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657"/>
            <a:ext cx="8534400" cy="957943"/>
          </a:xfrm>
        </p:spPr>
        <p:txBody>
          <a:bodyPr>
            <a:normAutofit/>
          </a:bodyPr>
          <a:lstStyle/>
          <a:p>
            <a:r>
              <a:rPr lang="en-US" dirty="0" smtClean="0"/>
              <a:t>Cell Implementation Platform: Tessellation Version 2</a:t>
            </a:r>
            <a:endParaRPr lang="en-US" dirty="0"/>
          </a:p>
        </p:txBody>
      </p:sp>
      <p:sp>
        <p:nvSpPr>
          <p:cNvPr id="3" name="Content Placeholder 2"/>
          <p:cNvSpPr>
            <a:spLocks noGrp="1"/>
          </p:cNvSpPr>
          <p:nvPr>
            <p:ph idx="1"/>
          </p:nvPr>
        </p:nvSpPr>
        <p:spPr>
          <a:xfrm>
            <a:off x="228600" y="838200"/>
            <a:ext cx="8458200" cy="5791200"/>
          </a:xfrm>
        </p:spPr>
        <p:txBody>
          <a:bodyPr>
            <a:normAutofit lnSpcReduction="10000"/>
          </a:bodyPr>
          <a:lstStyle/>
          <a:p>
            <a:r>
              <a:rPr lang="it-IT" dirty="0" smtClean="0"/>
              <a:t>Tessellation Operating System</a:t>
            </a:r>
          </a:p>
          <a:p>
            <a:pPr lvl="1"/>
            <a:r>
              <a:rPr lang="it-IT" dirty="0" smtClean="0"/>
              <a:t>Provides basic Cell Implementation</a:t>
            </a:r>
          </a:p>
          <a:p>
            <a:pPr lvl="1"/>
            <a:r>
              <a:rPr lang="it-IT" dirty="0" smtClean="0"/>
              <a:t>Build on the </a:t>
            </a:r>
            <a:r>
              <a:rPr lang="it-IT" dirty="0" smtClean="0"/>
              <a:t>Xen </a:t>
            </a:r>
            <a:r>
              <a:rPr lang="it-IT" dirty="0" smtClean="0"/>
              <a:t>Hypervisor</a:t>
            </a:r>
          </a:p>
          <a:p>
            <a:r>
              <a:rPr lang="it-IT" dirty="0" smtClean="0"/>
              <a:t>Why Xen?</a:t>
            </a:r>
          </a:p>
          <a:p>
            <a:pPr lvl="1"/>
            <a:r>
              <a:rPr lang="it-IT" dirty="0" smtClean="0">
                <a:solidFill>
                  <a:srgbClr val="FF0000"/>
                </a:solidFill>
              </a:rPr>
              <a:t>Provides clean starting point for resource </a:t>
            </a:r>
            <a:r>
              <a:rPr lang="it-IT" dirty="0" smtClean="0">
                <a:solidFill>
                  <a:srgbClr val="FF0000"/>
                </a:solidFill>
              </a:rPr>
              <a:t>containers</a:t>
            </a:r>
          </a:p>
          <a:p>
            <a:pPr lvl="1"/>
            <a:r>
              <a:rPr lang="it-IT" dirty="0" smtClean="0"/>
              <a:t>Leverage </a:t>
            </a:r>
            <a:r>
              <a:rPr lang="it-IT" dirty="0" smtClean="0"/>
              <a:t>mature OS (Linux) device support, critical drivers can be isolated in a stub domain</a:t>
            </a:r>
          </a:p>
          <a:p>
            <a:pPr lvl="1"/>
            <a:r>
              <a:rPr lang="it-IT" dirty="0" smtClean="0"/>
              <a:t>Framework for developing VM schedulers</a:t>
            </a:r>
          </a:p>
          <a:p>
            <a:pPr lvl="1"/>
            <a:r>
              <a:rPr lang="it-IT" dirty="0" smtClean="0"/>
              <a:t>Mini-OS, a lightweight POSIX-compatible Xen guest OS, is basis for the customizable app runtime</a:t>
            </a:r>
          </a:p>
          <a:p>
            <a:pPr lvl="1"/>
            <a:r>
              <a:rPr lang="it-IT" dirty="0" smtClean="0"/>
              <a:t>Support for ARM and </a:t>
            </a:r>
            <a:r>
              <a:rPr lang="it-IT" dirty="0" smtClean="0"/>
              <a:t>x86</a:t>
            </a:r>
          </a:p>
          <a:p>
            <a:r>
              <a:rPr lang="it-IT" dirty="0" smtClean="0"/>
              <a:t>Unikernels: Software Appliances</a:t>
            </a:r>
          </a:p>
          <a:p>
            <a:pPr lvl="1"/>
            <a:r>
              <a:rPr lang="it-IT" dirty="0" smtClean="0"/>
              <a:t>Small compiled kernels with only enough components to support one application</a:t>
            </a:r>
          </a:p>
          <a:p>
            <a:pPr lvl="1"/>
            <a:r>
              <a:rPr lang="it-IT" dirty="0" smtClean="0"/>
              <a:t>Every component has its own resource container</a:t>
            </a:r>
            <a:endParaRPr lang="it-IT" dirty="0" smtClean="0"/>
          </a:p>
          <a:p>
            <a:r>
              <a:rPr lang="it-IT" dirty="0" smtClean="0">
                <a:solidFill>
                  <a:srgbClr val="FF0000"/>
                </a:solidFill>
              </a:rPr>
              <a:t>Dynamic </a:t>
            </a:r>
            <a:r>
              <a:rPr lang="it-IT" dirty="0" smtClean="0">
                <a:solidFill>
                  <a:srgbClr val="FF0000"/>
                </a:solidFill>
              </a:rPr>
              <a:t>resource optimization framework</a:t>
            </a:r>
          </a:p>
        </p:txBody>
      </p:sp>
    </p:spTree>
    <p:extLst>
      <p:ext uri="{BB962C8B-B14F-4D97-AF65-F5344CB8AC3E}">
        <p14:creationId xmlns:p14="http://schemas.microsoft.com/office/powerpoint/2010/main" val="709644556"/>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93007"/>
            <a:ext cx="8582331" cy="639762"/>
          </a:xfrm>
        </p:spPr>
        <p:txBody>
          <a:bodyPr>
            <a:noAutofit/>
          </a:bodyPr>
          <a:lstStyle/>
          <a:p>
            <a:pPr>
              <a:lnSpc>
                <a:spcPct val="80000"/>
              </a:lnSpc>
            </a:pPr>
            <a:r>
              <a:rPr lang="en-US" dirty="0" smtClean="0"/>
              <a:t>Implementing Cells:</a:t>
            </a:r>
            <a:br>
              <a:rPr lang="en-US" dirty="0" smtClean="0"/>
            </a:br>
            <a:r>
              <a:rPr lang="en-US" dirty="0" smtClean="0"/>
              <a:t>Space-Time Partitioning</a:t>
            </a:r>
            <a:endParaRPr lang="en-US" dirty="0"/>
          </a:p>
        </p:txBody>
      </p:sp>
      <p:sp>
        <p:nvSpPr>
          <p:cNvPr id="4" name="Content Placeholder 3"/>
          <p:cNvSpPr>
            <a:spLocks noGrp="1"/>
          </p:cNvSpPr>
          <p:nvPr>
            <p:ph sz="half" idx="1"/>
          </p:nvPr>
        </p:nvSpPr>
        <p:spPr>
          <a:xfrm>
            <a:off x="0" y="2643171"/>
            <a:ext cx="4109397" cy="3962399"/>
          </a:xfrm>
        </p:spPr>
        <p:txBody>
          <a:bodyPr>
            <a:normAutofit/>
          </a:bodyPr>
          <a:lstStyle/>
          <a:p>
            <a:pPr>
              <a:lnSpc>
                <a:spcPct val="90000"/>
              </a:lnSpc>
            </a:pPr>
            <a:r>
              <a:rPr lang="en-US" sz="2400" dirty="0" smtClean="0"/>
              <a:t>Spatial Partition: Performance isolation</a:t>
            </a:r>
          </a:p>
          <a:p>
            <a:pPr marL="460375" lvl="1">
              <a:lnSpc>
                <a:spcPct val="90000"/>
              </a:lnSpc>
            </a:pPr>
            <a:r>
              <a:rPr lang="en-US" sz="2000" dirty="0" smtClean="0"/>
              <a:t>Each </a:t>
            </a:r>
            <a:r>
              <a:rPr lang="en-US" sz="2000" dirty="0" smtClean="0"/>
              <a:t>partition receives a vector of basic resources</a:t>
            </a:r>
          </a:p>
          <a:p>
            <a:pPr marL="687388" lvl="2">
              <a:lnSpc>
                <a:spcPct val="90000"/>
              </a:lnSpc>
            </a:pPr>
            <a:r>
              <a:rPr lang="en-US" sz="1800" dirty="0" smtClean="0"/>
              <a:t>A number HW threads</a:t>
            </a:r>
          </a:p>
          <a:p>
            <a:pPr marL="687388" lvl="2">
              <a:lnSpc>
                <a:spcPct val="90000"/>
              </a:lnSpc>
            </a:pPr>
            <a:r>
              <a:rPr lang="en-US" sz="1800" dirty="0" smtClean="0"/>
              <a:t>Chunk of physical memory</a:t>
            </a:r>
          </a:p>
          <a:p>
            <a:pPr marL="687388" lvl="2">
              <a:lnSpc>
                <a:spcPct val="90000"/>
              </a:lnSpc>
            </a:pPr>
            <a:r>
              <a:rPr lang="en-US" sz="1800" dirty="0" smtClean="0"/>
              <a:t>A portion of shared cache</a:t>
            </a:r>
          </a:p>
          <a:p>
            <a:pPr marL="687388" lvl="2">
              <a:lnSpc>
                <a:spcPct val="90000"/>
              </a:lnSpc>
            </a:pPr>
            <a:r>
              <a:rPr lang="en-US" sz="1800" dirty="0" smtClean="0"/>
              <a:t>A fraction of memory BW</a:t>
            </a:r>
          </a:p>
          <a:p>
            <a:pPr marL="687388" lvl="2">
              <a:lnSpc>
                <a:spcPct val="90000"/>
              </a:lnSpc>
            </a:pPr>
            <a:r>
              <a:rPr lang="en-US" sz="1800" dirty="0" smtClean="0">
                <a:solidFill>
                  <a:srgbClr val="FF0000"/>
                </a:solidFill>
              </a:rPr>
              <a:t>Shared fractions of services</a:t>
            </a:r>
          </a:p>
          <a:p>
            <a:pPr marL="458788" lvl="2" indent="0">
              <a:lnSpc>
                <a:spcPct val="90000"/>
              </a:lnSpc>
              <a:buNone/>
            </a:pPr>
            <a:endParaRPr lang="en-US" sz="1800" dirty="0" smtClean="0"/>
          </a:p>
          <a:p>
            <a:pPr>
              <a:lnSpc>
                <a:spcPct val="90000"/>
              </a:lnSpc>
            </a:pPr>
            <a:endParaRPr lang="en-US" sz="2400" dirty="0"/>
          </a:p>
        </p:txBody>
      </p:sp>
      <p:sp>
        <p:nvSpPr>
          <p:cNvPr id="5" name="Content Placeholder 4"/>
          <p:cNvSpPr>
            <a:spLocks noGrp="1"/>
          </p:cNvSpPr>
          <p:nvPr>
            <p:ph sz="half" idx="2"/>
          </p:nvPr>
        </p:nvSpPr>
        <p:spPr>
          <a:xfrm>
            <a:off x="4038600" y="2765407"/>
            <a:ext cx="5029200" cy="2544764"/>
          </a:xfrm>
        </p:spPr>
        <p:txBody>
          <a:bodyPr>
            <a:noAutofit/>
          </a:bodyPr>
          <a:lstStyle/>
          <a:p>
            <a:pPr>
              <a:lnSpc>
                <a:spcPct val="90000"/>
              </a:lnSpc>
            </a:pPr>
            <a:r>
              <a:rPr lang="en-US" sz="2400" dirty="0" smtClean="0"/>
              <a:t>Partitioning varies over time</a:t>
            </a:r>
          </a:p>
          <a:p>
            <a:pPr marL="465138" lvl="1">
              <a:lnSpc>
                <a:spcPct val="90000"/>
              </a:lnSpc>
            </a:pPr>
            <a:r>
              <a:rPr lang="en-US" sz="2000" dirty="0" smtClean="0"/>
              <a:t>Fine-grained multiplexing and guarantee of resources</a:t>
            </a:r>
            <a:endParaRPr lang="en-US" sz="2000" dirty="0">
              <a:solidFill>
                <a:srgbClr val="0000FF"/>
              </a:solidFill>
            </a:endParaRPr>
          </a:p>
          <a:p>
            <a:pPr marL="865188" lvl="2">
              <a:lnSpc>
                <a:spcPct val="90000"/>
              </a:lnSpc>
            </a:pPr>
            <a:r>
              <a:rPr lang="en-US" sz="1800" dirty="0" smtClean="0"/>
              <a:t>Resources are gang-scheduled</a:t>
            </a:r>
          </a:p>
          <a:p>
            <a:pPr marL="388938" indent="-388938">
              <a:lnSpc>
                <a:spcPct val="90000"/>
              </a:lnSpc>
            </a:pPr>
            <a:r>
              <a:rPr lang="en-US" sz="2400" dirty="0" smtClean="0"/>
              <a:t>Controlled multiplexing, not uncontrolled virtualization</a:t>
            </a:r>
          </a:p>
          <a:p>
            <a:pPr>
              <a:lnSpc>
                <a:spcPct val="90000"/>
              </a:lnSpc>
            </a:pPr>
            <a:r>
              <a:rPr lang="en-US" sz="2400" dirty="0" smtClean="0"/>
              <a:t>Partitioning adapted to the system’s needs</a:t>
            </a:r>
          </a:p>
        </p:txBody>
      </p:sp>
      <p:cxnSp>
        <p:nvCxnSpPr>
          <p:cNvPr id="10" name="Straight Connector 9"/>
          <p:cNvCxnSpPr/>
          <p:nvPr/>
        </p:nvCxnSpPr>
        <p:spPr>
          <a:xfrm rot="5400000" flipH="1" flipV="1">
            <a:off x="1485900" y="3671871"/>
            <a:ext cx="510540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4261797" y="871056"/>
            <a:ext cx="4426132" cy="1773334"/>
            <a:chOff x="1827213" y="822325"/>
            <a:chExt cx="5194300" cy="2316163"/>
          </a:xfrm>
        </p:grpSpPr>
        <p:grpSp>
          <p:nvGrpSpPr>
            <p:cNvPr id="9" name="Group 1341"/>
            <p:cNvGrpSpPr>
              <a:grpSpLocks/>
            </p:cNvGrpSpPr>
            <p:nvPr/>
          </p:nvGrpSpPr>
          <p:grpSpPr bwMode="auto">
            <a:xfrm rot="5400000">
              <a:off x="2141538" y="1255713"/>
              <a:ext cx="2012950" cy="1479550"/>
              <a:chOff x="238" y="891"/>
              <a:chExt cx="2097" cy="1873"/>
            </a:xfrm>
          </p:grpSpPr>
          <p:grpSp>
            <p:nvGrpSpPr>
              <p:cNvPr id="12" name="Group 1342"/>
              <p:cNvGrpSpPr>
                <a:grpSpLocks/>
              </p:cNvGrpSpPr>
              <p:nvPr/>
            </p:nvGrpSpPr>
            <p:grpSpPr bwMode="auto">
              <a:xfrm>
                <a:off x="711" y="891"/>
                <a:ext cx="1624" cy="464"/>
                <a:chOff x="659" y="920"/>
                <a:chExt cx="1624" cy="464"/>
              </a:xfrm>
            </p:grpSpPr>
            <p:sp>
              <p:nvSpPr>
                <p:cNvPr id="28" name="AutoShape 1343"/>
                <p:cNvSpPr>
                  <a:spLocks noChangeArrowheads="1"/>
                </p:cNvSpPr>
                <p:nvPr/>
              </p:nvSpPr>
              <p:spPr bwMode="auto">
                <a:xfrm>
                  <a:off x="659" y="920"/>
                  <a:ext cx="516" cy="464"/>
                </a:xfrm>
                <a:prstGeom prst="parallelogram">
                  <a:avLst>
                    <a:gd name="adj" fmla="val 33290"/>
                  </a:avLst>
                </a:prstGeom>
                <a:solidFill>
                  <a:srgbClr val="3399FF"/>
                </a:solidFill>
                <a:ln w="9525">
                  <a:solidFill>
                    <a:schemeClr val="tx1"/>
                  </a:solidFill>
                  <a:miter lim="800000"/>
                  <a:headEnd/>
                  <a:tailEnd/>
                </a:ln>
              </p:spPr>
              <p:txBody>
                <a:bodyPr wrap="none" anchor="ctr"/>
                <a:lstStyle/>
                <a:p>
                  <a:endParaRPr lang="en-US"/>
                </a:p>
              </p:txBody>
            </p:sp>
            <p:sp>
              <p:nvSpPr>
                <p:cNvPr id="29" name="AutoShape 1344"/>
                <p:cNvSpPr>
                  <a:spLocks noChangeArrowheads="1"/>
                </p:cNvSpPr>
                <p:nvPr/>
              </p:nvSpPr>
              <p:spPr bwMode="auto">
                <a:xfrm>
                  <a:off x="1029" y="920"/>
                  <a:ext cx="516" cy="464"/>
                </a:xfrm>
                <a:prstGeom prst="parallelogram">
                  <a:avLst>
                    <a:gd name="adj" fmla="val 33290"/>
                  </a:avLst>
                </a:prstGeom>
                <a:solidFill>
                  <a:srgbClr val="990099"/>
                </a:solidFill>
                <a:ln w="9525">
                  <a:solidFill>
                    <a:schemeClr val="tx1"/>
                  </a:solidFill>
                  <a:miter lim="800000"/>
                  <a:headEnd/>
                  <a:tailEnd/>
                </a:ln>
              </p:spPr>
              <p:txBody>
                <a:bodyPr wrap="none" anchor="ctr"/>
                <a:lstStyle/>
                <a:p>
                  <a:endParaRPr lang="en-US"/>
                </a:p>
              </p:txBody>
            </p:sp>
            <p:sp>
              <p:nvSpPr>
                <p:cNvPr id="30" name="AutoShape 1345"/>
                <p:cNvSpPr>
                  <a:spLocks noChangeArrowheads="1"/>
                </p:cNvSpPr>
                <p:nvPr/>
              </p:nvSpPr>
              <p:spPr bwMode="auto">
                <a:xfrm>
                  <a:off x="1398" y="920"/>
                  <a:ext cx="516" cy="464"/>
                </a:xfrm>
                <a:prstGeom prst="parallelogram">
                  <a:avLst>
                    <a:gd name="adj" fmla="val 33290"/>
                  </a:avLst>
                </a:prstGeom>
                <a:solidFill>
                  <a:srgbClr val="FF66FF"/>
                </a:solidFill>
                <a:ln w="9525">
                  <a:solidFill>
                    <a:schemeClr val="tx1"/>
                  </a:solidFill>
                  <a:miter lim="800000"/>
                  <a:headEnd/>
                  <a:tailEnd/>
                </a:ln>
              </p:spPr>
              <p:txBody>
                <a:bodyPr wrap="none" anchor="ctr"/>
                <a:lstStyle/>
                <a:p>
                  <a:endParaRPr lang="en-US"/>
                </a:p>
              </p:txBody>
            </p:sp>
            <p:sp>
              <p:nvSpPr>
                <p:cNvPr id="31" name="AutoShape 1346"/>
                <p:cNvSpPr>
                  <a:spLocks noChangeArrowheads="1"/>
                </p:cNvSpPr>
                <p:nvPr/>
              </p:nvSpPr>
              <p:spPr bwMode="auto">
                <a:xfrm>
                  <a:off x="1767" y="920"/>
                  <a:ext cx="516" cy="464"/>
                </a:xfrm>
                <a:prstGeom prst="parallelogram">
                  <a:avLst>
                    <a:gd name="adj" fmla="val 33290"/>
                  </a:avLst>
                </a:prstGeom>
                <a:solidFill>
                  <a:srgbClr val="FF66FF"/>
                </a:solidFill>
                <a:ln w="9525">
                  <a:solidFill>
                    <a:schemeClr val="tx1"/>
                  </a:solidFill>
                  <a:miter lim="800000"/>
                  <a:headEnd/>
                  <a:tailEnd/>
                </a:ln>
              </p:spPr>
              <p:txBody>
                <a:bodyPr wrap="none" anchor="ctr"/>
                <a:lstStyle/>
                <a:p>
                  <a:endParaRPr lang="en-US"/>
                </a:p>
              </p:txBody>
            </p:sp>
          </p:grpSp>
          <p:grpSp>
            <p:nvGrpSpPr>
              <p:cNvPr id="13" name="Group 1347"/>
              <p:cNvGrpSpPr>
                <a:grpSpLocks/>
              </p:cNvGrpSpPr>
              <p:nvPr/>
            </p:nvGrpSpPr>
            <p:grpSpPr bwMode="auto">
              <a:xfrm>
                <a:off x="553" y="1361"/>
                <a:ext cx="1624" cy="464"/>
                <a:chOff x="659" y="920"/>
                <a:chExt cx="1624" cy="464"/>
              </a:xfrm>
            </p:grpSpPr>
            <p:sp>
              <p:nvSpPr>
                <p:cNvPr id="24" name="AutoShape 1348"/>
                <p:cNvSpPr>
                  <a:spLocks noChangeArrowheads="1"/>
                </p:cNvSpPr>
                <p:nvPr/>
              </p:nvSpPr>
              <p:spPr bwMode="auto">
                <a:xfrm>
                  <a:off x="659" y="920"/>
                  <a:ext cx="516" cy="464"/>
                </a:xfrm>
                <a:prstGeom prst="parallelogram">
                  <a:avLst>
                    <a:gd name="adj" fmla="val 33290"/>
                  </a:avLst>
                </a:prstGeom>
                <a:solidFill>
                  <a:srgbClr val="3399FF"/>
                </a:solidFill>
                <a:ln w="9525">
                  <a:solidFill>
                    <a:schemeClr val="tx1"/>
                  </a:solidFill>
                  <a:miter lim="800000"/>
                  <a:headEnd/>
                  <a:tailEnd/>
                </a:ln>
              </p:spPr>
              <p:txBody>
                <a:bodyPr wrap="none" anchor="ctr"/>
                <a:lstStyle/>
                <a:p>
                  <a:endParaRPr lang="en-US"/>
                </a:p>
              </p:txBody>
            </p:sp>
            <p:sp>
              <p:nvSpPr>
                <p:cNvPr id="25" name="AutoShape 1349"/>
                <p:cNvSpPr>
                  <a:spLocks noChangeArrowheads="1"/>
                </p:cNvSpPr>
                <p:nvPr/>
              </p:nvSpPr>
              <p:spPr bwMode="auto">
                <a:xfrm>
                  <a:off x="1029" y="920"/>
                  <a:ext cx="516" cy="464"/>
                </a:xfrm>
                <a:prstGeom prst="parallelogram">
                  <a:avLst>
                    <a:gd name="adj" fmla="val 33290"/>
                  </a:avLst>
                </a:prstGeom>
                <a:solidFill>
                  <a:srgbClr val="990099"/>
                </a:solidFill>
                <a:ln w="9525">
                  <a:solidFill>
                    <a:schemeClr val="tx1"/>
                  </a:solidFill>
                  <a:miter lim="800000"/>
                  <a:headEnd/>
                  <a:tailEnd/>
                </a:ln>
              </p:spPr>
              <p:txBody>
                <a:bodyPr wrap="none" anchor="ctr"/>
                <a:lstStyle/>
                <a:p>
                  <a:endParaRPr lang="en-US"/>
                </a:p>
              </p:txBody>
            </p:sp>
            <p:sp>
              <p:nvSpPr>
                <p:cNvPr id="26" name="AutoShape 1350"/>
                <p:cNvSpPr>
                  <a:spLocks noChangeArrowheads="1"/>
                </p:cNvSpPr>
                <p:nvPr/>
              </p:nvSpPr>
              <p:spPr bwMode="auto">
                <a:xfrm>
                  <a:off x="1398" y="920"/>
                  <a:ext cx="516" cy="464"/>
                </a:xfrm>
                <a:prstGeom prst="parallelogram">
                  <a:avLst>
                    <a:gd name="adj" fmla="val 33290"/>
                  </a:avLst>
                </a:prstGeom>
                <a:solidFill>
                  <a:srgbClr val="FF66FF"/>
                </a:solidFill>
                <a:ln w="9525">
                  <a:solidFill>
                    <a:schemeClr val="tx1"/>
                  </a:solidFill>
                  <a:miter lim="800000"/>
                  <a:headEnd/>
                  <a:tailEnd/>
                </a:ln>
              </p:spPr>
              <p:txBody>
                <a:bodyPr wrap="none" anchor="ctr"/>
                <a:lstStyle/>
                <a:p>
                  <a:endParaRPr lang="en-US"/>
                </a:p>
              </p:txBody>
            </p:sp>
            <p:sp>
              <p:nvSpPr>
                <p:cNvPr id="27" name="AutoShape 1351"/>
                <p:cNvSpPr>
                  <a:spLocks noChangeArrowheads="1"/>
                </p:cNvSpPr>
                <p:nvPr/>
              </p:nvSpPr>
              <p:spPr bwMode="auto">
                <a:xfrm>
                  <a:off x="1767" y="920"/>
                  <a:ext cx="516" cy="464"/>
                </a:xfrm>
                <a:prstGeom prst="parallelogram">
                  <a:avLst>
                    <a:gd name="adj" fmla="val 33290"/>
                  </a:avLst>
                </a:prstGeom>
                <a:solidFill>
                  <a:srgbClr val="FF66FF"/>
                </a:solidFill>
                <a:ln w="9525">
                  <a:solidFill>
                    <a:schemeClr val="tx1"/>
                  </a:solidFill>
                  <a:miter lim="800000"/>
                  <a:headEnd/>
                  <a:tailEnd/>
                </a:ln>
              </p:spPr>
              <p:txBody>
                <a:bodyPr wrap="none" anchor="ctr"/>
                <a:lstStyle/>
                <a:p>
                  <a:endParaRPr lang="en-US"/>
                </a:p>
              </p:txBody>
            </p:sp>
          </p:grpSp>
          <p:grpSp>
            <p:nvGrpSpPr>
              <p:cNvPr id="14" name="Group 1352"/>
              <p:cNvGrpSpPr>
                <a:grpSpLocks/>
              </p:cNvGrpSpPr>
              <p:nvPr/>
            </p:nvGrpSpPr>
            <p:grpSpPr bwMode="auto">
              <a:xfrm>
                <a:off x="395" y="1830"/>
                <a:ext cx="1624" cy="464"/>
                <a:chOff x="659" y="920"/>
                <a:chExt cx="1624" cy="464"/>
              </a:xfrm>
            </p:grpSpPr>
            <p:sp>
              <p:nvSpPr>
                <p:cNvPr id="20" name="AutoShape 1353"/>
                <p:cNvSpPr>
                  <a:spLocks noChangeArrowheads="1"/>
                </p:cNvSpPr>
                <p:nvPr/>
              </p:nvSpPr>
              <p:spPr bwMode="auto">
                <a:xfrm>
                  <a:off x="659" y="920"/>
                  <a:ext cx="516" cy="464"/>
                </a:xfrm>
                <a:prstGeom prst="parallelogram">
                  <a:avLst>
                    <a:gd name="adj" fmla="val 33290"/>
                  </a:avLst>
                </a:prstGeom>
                <a:solidFill>
                  <a:srgbClr val="00FF00"/>
                </a:solidFill>
                <a:ln w="9525">
                  <a:solidFill>
                    <a:schemeClr val="tx1"/>
                  </a:solidFill>
                  <a:miter lim="800000"/>
                  <a:headEnd/>
                  <a:tailEnd/>
                </a:ln>
              </p:spPr>
              <p:txBody>
                <a:bodyPr wrap="none" anchor="ctr"/>
                <a:lstStyle/>
                <a:p>
                  <a:endParaRPr lang="en-US"/>
                </a:p>
              </p:txBody>
            </p:sp>
            <p:sp>
              <p:nvSpPr>
                <p:cNvPr id="21" name="AutoShape 1354"/>
                <p:cNvSpPr>
                  <a:spLocks noChangeArrowheads="1"/>
                </p:cNvSpPr>
                <p:nvPr/>
              </p:nvSpPr>
              <p:spPr bwMode="auto">
                <a:xfrm>
                  <a:off x="1029" y="920"/>
                  <a:ext cx="516" cy="464"/>
                </a:xfrm>
                <a:prstGeom prst="parallelogram">
                  <a:avLst>
                    <a:gd name="adj" fmla="val 33290"/>
                  </a:avLst>
                </a:prstGeom>
                <a:solidFill>
                  <a:srgbClr val="00FF00"/>
                </a:solidFill>
                <a:ln w="9525">
                  <a:solidFill>
                    <a:schemeClr val="tx1"/>
                  </a:solidFill>
                  <a:miter lim="800000"/>
                  <a:headEnd/>
                  <a:tailEnd/>
                </a:ln>
              </p:spPr>
              <p:txBody>
                <a:bodyPr wrap="none" anchor="ctr"/>
                <a:lstStyle/>
                <a:p>
                  <a:endParaRPr lang="en-US"/>
                </a:p>
              </p:txBody>
            </p:sp>
            <p:sp>
              <p:nvSpPr>
                <p:cNvPr id="22" name="AutoShape 1355"/>
                <p:cNvSpPr>
                  <a:spLocks noChangeArrowheads="1"/>
                </p:cNvSpPr>
                <p:nvPr/>
              </p:nvSpPr>
              <p:spPr bwMode="auto">
                <a:xfrm>
                  <a:off x="1398" y="920"/>
                  <a:ext cx="516" cy="464"/>
                </a:xfrm>
                <a:prstGeom prst="parallelogram">
                  <a:avLst>
                    <a:gd name="adj" fmla="val 33290"/>
                  </a:avLst>
                </a:prstGeom>
                <a:solidFill>
                  <a:srgbClr val="FF66FF"/>
                </a:solidFill>
                <a:ln w="9525">
                  <a:solidFill>
                    <a:schemeClr val="tx1"/>
                  </a:solidFill>
                  <a:miter lim="800000"/>
                  <a:headEnd/>
                  <a:tailEnd/>
                </a:ln>
              </p:spPr>
              <p:txBody>
                <a:bodyPr wrap="none" anchor="ctr"/>
                <a:lstStyle/>
                <a:p>
                  <a:endParaRPr lang="en-US"/>
                </a:p>
              </p:txBody>
            </p:sp>
            <p:sp>
              <p:nvSpPr>
                <p:cNvPr id="23" name="AutoShape 1356"/>
                <p:cNvSpPr>
                  <a:spLocks noChangeArrowheads="1"/>
                </p:cNvSpPr>
                <p:nvPr/>
              </p:nvSpPr>
              <p:spPr bwMode="auto">
                <a:xfrm>
                  <a:off x="1767" y="920"/>
                  <a:ext cx="516" cy="464"/>
                </a:xfrm>
                <a:prstGeom prst="parallelogram">
                  <a:avLst>
                    <a:gd name="adj" fmla="val 33290"/>
                  </a:avLst>
                </a:prstGeom>
                <a:solidFill>
                  <a:srgbClr val="FF66FF"/>
                </a:solidFill>
                <a:ln w="9525">
                  <a:solidFill>
                    <a:schemeClr val="tx1"/>
                  </a:solidFill>
                  <a:miter lim="800000"/>
                  <a:headEnd/>
                  <a:tailEnd/>
                </a:ln>
              </p:spPr>
              <p:txBody>
                <a:bodyPr wrap="none" anchor="ctr"/>
                <a:lstStyle/>
                <a:p>
                  <a:endParaRPr lang="en-US"/>
                </a:p>
              </p:txBody>
            </p:sp>
          </p:grpSp>
          <p:grpSp>
            <p:nvGrpSpPr>
              <p:cNvPr id="15" name="Group 1357"/>
              <p:cNvGrpSpPr>
                <a:grpSpLocks/>
              </p:cNvGrpSpPr>
              <p:nvPr/>
            </p:nvGrpSpPr>
            <p:grpSpPr bwMode="auto">
              <a:xfrm>
                <a:off x="238" y="2300"/>
                <a:ext cx="1624" cy="464"/>
                <a:chOff x="659" y="920"/>
                <a:chExt cx="1624" cy="464"/>
              </a:xfrm>
            </p:grpSpPr>
            <p:sp>
              <p:nvSpPr>
                <p:cNvPr id="16" name="AutoShape 1358"/>
                <p:cNvSpPr>
                  <a:spLocks noChangeArrowheads="1"/>
                </p:cNvSpPr>
                <p:nvPr/>
              </p:nvSpPr>
              <p:spPr bwMode="auto">
                <a:xfrm>
                  <a:off x="659" y="920"/>
                  <a:ext cx="516" cy="464"/>
                </a:xfrm>
                <a:prstGeom prst="parallelogram">
                  <a:avLst>
                    <a:gd name="adj" fmla="val 33290"/>
                  </a:avLst>
                </a:prstGeom>
                <a:solidFill>
                  <a:srgbClr val="00FF00"/>
                </a:solidFill>
                <a:ln w="9525">
                  <a:solidFill>
                    <a:schemeClr val="tx1"/>
                  </a:solidFill>
                  <a:miter lim="800000"/>
                  <a:headEnd/>
                  <a:tailEnd/>
                </a:ln>
              </p:spPr>
              <p:txBody>
                <a:bodyPr wrap="none" anchor="ctr"/>
                <a:lstStyle/>
                <a:p>
                  <a:endParaRPr lang="en-US"/>
                </a:p>
              </p:txBody>
            </p:sp>
            <p:sp>
              <p:nvSpPr>
                <p:cNvPr id="17" name="AutoShape 1359"/>
                <p:cNvSpPr>
                  <a:spLocks noChangeArrowheads="1"/>
                </p:cNvSpPr>
                <p:nvPr/>
              </p:nvSpPr>
              <p:spPr bwMode="auto">
                <a:xfrm>
                  <a:off x="1029" y="920"/>
                  <a:ext cx="516" cy="464"/>
                </a:xfrm>
                <a:prstGeom prst="parallelogram">
                  <a:avLst>
                    <a:gd name="adj" fmla="val 33290"/>
                  </a:avLst>
                </a:prstGeom>
                <a:solidFill>
                  <a:srgbClr val="00FF00"/>
                </a:solidFill>
                <a:ln w="9525">
                  <a:solidFill>
                    <a:schemeClr val="tx1"/>
                  </a:solidFill>
                  <a:miter lim="800000"/>
                  <a:headEnd/>
                  <a:tailEnd/>
                </a:ln>
              </p:spPr>
              <p:txBody>
                <a:bodyPr wrap="none" anchor="ctr"/>
                <a:lstStyle/>
                <a:p>
                  <a:endParaRPr lang="en-US"/>
                </a:p>
              </p:txBody>
            </p:sp>
            <p:sp>
              <p:nvSpPr>
                <p:cNvPr id="18" name="AutoShape 1360"/>
                <p:cNvSpPr>
                  <a:spLocks noChangeArrowheads="1"/>
                </p:cNvSpPr>
                <p:nvPr/>
              </p:nvSpPr>
              <p:spPr bwMode="auto">
                <a:xfrm>
                  <a:off x="1398" y="920"/>
                  <a:ext cx="516" cy="464"/>
                </a:xfrm>
                <a:prstGeom prst="parallelogram">
                  <a:avLst>
                    <a:gd name="adj" fmla="val 33290"/>
                  </a:avLst>
                </a:prstGeom>
                <a:solidFill>
                  <a:srgbClr val="FF66FF"/>
                </a:solidFill>
                <a:ln w="9525">
                  <a:solidFill>
                    <a:schemeClr val="tx1"/>
                  </a:solidFill>
                  <a:miter lim="800000"/>
                  <a:headEnd/>
                  <a:tailEnd/>
                </a:ln>
              </p:spPr>
              <p:txBody>
                <a:bodyPr wrap="none" anchor="ctr"/>
                <a:lstStyle/>
                <a:p>
                  <a:endParaRPr lang="en-US"/>
                </a:p>
              </p:txBody>
            </p:sp>
            <p:sp>
              <p:nvSpPr>
                <p:cNvPr id="19" name="AutoShape 1361"/>
                <p:cNvSpPr>
                  <a:spLocks noChangeArrowheads="1"/>
                </p:cNvSpPr>
                <p:nvPr/>
              </p:nvSpPr>
              <p:spPr bwMode="auto">
                <a:xfrm>
                  <a:off x="1767" y="920"/>
                  <a:ext cx="516" cy="464"/>
                </a:xfrm>
                <a:prstGeom prst="parallelogram">
                  <a:avLst>
                    <a:gd name="adj" fmla="val 33290"/>
                  </a:avLst>
                </a:prstGeom>
                <a:solidFill>
                  <a:srgbClr val="FF66FF"/>
                </a:solidFill>
                <a:ln w="9525">
                  <a:solidFill>
                    <a:schemeClr val="tx1"/>
                  </a:solidFill>
                  <a:miter lim="800000"/>
                  <a:headEnd/>
                  <a:tailEnd/>
                </a:ln>
              </p:spPr>
              <p:txBody>
                <a:bodyPr wrap="none" anchor="ctr"/>
                <a:lstStyle/>
                <a:p>
                  <a:endParaRPr lang="en-US"/>
                </a:p>
              </p:txBody>
            </p:sp>
          </p:grpSp>
        </p:grpSp>
        <p:grpSp>
          <p:nvGrpSpPr>
            <p:cNvPr id="32" name="Group 1130"/>
            <p:cNvGrpSpPr>
              <a:grpSpLocks/>
            </p:cNvGrpSpPr>
            <p:nvPr/>
          </p:nvGrpSpPr>
          <p:grpSpPr bwMode="auto">
            <a:xfrm rot="5400000">
              <a:off x="2498725" y="1233488"/>
              <a:ext cx="2012950" cy="1479550"/>
              <a:chOff x="238" y="891"/>
              <a:chExt cx="2097" cy="1873"/>
            </a:xfrm>
          </p:grpSpPr>
          <p:grpSp>
            <p:nvGrpSpPr>
              <p:cNvPr id="33" name="Group 1131"/>
              <p:cNvGrpSpPr>
                <a:grpSpLocks/>
              </p:cNvGrpSpPr>
              <p:nvPr/>
            </p:nvGrpSpPr>
            <p:grpSpPr bwMode="auto">
              <a:xfrm>
                <a:off x="711" y="891"/>
                <a:ext cx="1624" cy="464"/>
                <a:chOff x="659" y="920"/>
                <a:chExt cx="1624" cy="464"/>
              </a:xfrm>
            </p:grpSpPr>
            <p:sp>
              <p:nvSpPr>
                <p:cNvPr id="49" name="AutoShape 1132"/>
                <p:cNvSpPr>
                  <a:spLocks noChangeArrowheads="1"/>
                </p:cNvSpPr>
                <p:nvPr/>
              </p:nvSpPr>
              <p:spPr bwMode="auto">
                <a:xfrm>
                  <a:off x="659" y="920"/>
                  <a:ext cx="516" cy="464"/>
                </a:xfrm>
                <a:prstGeom prst="parallelogram">
                  <a:avLst>
                    <a:gd name="adj" fmla="val 33290"/>
                  </a:avLst>
                </a:prstGeom>
                <a:solidFill>
                  <a:srgbClr val="3399FF"/>
                </a:solidFill>
                <a:ln w="9525">
                  <a:solidFill>
                    <a:schemeClr val="tx1"/>
                  </a:solidFill>
                  <a:miter lim="800000"/>
                  <a:headEnd/>
                  <a:tailEnd/>
                </a:ln>
              </p:spPr>
              <p:txBody>
                <a:bodyPr wrap="none" anchor="ctr"/>
                <a:lstStyle/>
                <a:p>
                  <a:endParaRPr lang="en-US"/>
                </a:p>
              </p:txBody>
            </p:sp>
            <p:sp>
              <p:nvSpPr>
                <p:cNvPr id="50" name="AutoShape 1133"/>
                <p:cNvSpPr>
                  <a:spLocks noChangeArrowheads="1"/>
                </p:cNvSpPr>
                <p:nvPr/>
              </p:nvSpPr>
              <p:spPr bwMode="auto">
                <a:xfrm>
                  <a:off x="1029" y="920"/>
                  <a:ext cx="516" cy="464"/>
                </a:xfrm>
                <a:prstGeom prst="parallelogram">
                  <a:avLst>
                    <a:gd name="adj" fmla="val 33290"/>
                  </a:avLst>
                </a:prstGeom>
                <a:solidFill>
                  <a:srgbClr val="990099"/>
                </a:solidFill>
                <a:ln w="9525">
                  <a:solidFill>
                    <a:schemeClr val="tx1"/>
                  </a:solidFill>
                  <a:miter lim="800000"/>
                  <a:headEnd/>
                  <a:tailEnd/>
                </a:ln>
              </p:spPr>
              <p:txBody>
                <a:bodyPr wrap="none" anchor="ctr"/>
                <a:lstStyle/>
                <a:p>
                  <a:endParaRPr lang="en-US"/>
                </a:p>
              </p:txBody>
            </p:sp>
            <p:sp>
              <p:nvSpPr>
                <p:cNvPr id="51" name="AutoShape 1134"/>
                <p:cNvSpPr>
                  <a:spLocks noChangeArrowheads="1"/>
                </p:cNvSpPr>
                <p:nvPr/>
              </p:nvSpPr>
              <p:spPr bwMode="auto">
                <a:xfrm>
                  <a:off x="1398" y="920"/>
                  <a:ext cx="516" cy="464"/>
                </a:xfrm>
                <a:prstGeom prst="parallelogram">
                  <a:avLst>
                    <a:gd name="adj" fmla="val 33290"/>
                  </a:avLst>
                </a:prstGeom>
                <a:solidFill>
                  <a:srgbClr val="FF3300"/>
                </a:solidFill>
                <a:ln w="9525">
                  <a:solidFill>
                    <a:schemeClr val="tx1"/>
                  </a:solidFill>
                  <a:miter lim="800000"/>
                  <a:headEnd/>
                  <a:tailEnd/>
                </a:ln>
              </p:spPr>
              <p:txBody>
                <a:bodyPr wrap="none" anchor="ctr"/>
                <a:lstStyle/>
                <a:p>
                  <a:endParaRPr lang="en-US"/>
                </a:p>
              </p:txBody>
            </p:sp>
            <p:sp>
              <p:nvSpPr>
                <p:cNvPr id="52" name="AutoShape 1135"/>
                <p:cNvSpPr>
                  <a:spLocks noChangeArrowheads="1"/>
                </p:cNvSpPr>
                <p:nvPr/>
              </p:nvSpPr>
              <p:spPr bwMode="auto">
                <a:xfrm>
                  <a:off x="1767" y="920"/>
                  <a:ext cx="516" cy="464"/>
                </a:xfrm>
                <a:prstGeom prst="parallelogram">
                  <a:avLst>
                    <a:gd name="adj" fmla="val 33290"/>
                  </a:avLst>
                </a:prstGeom>
                <a:solidFill>
                  <a:srgbClr val="FF3300"/>
                </a:solidFill>
                <a:ln w="9525">
                  <a:solidFill>
                    <a:schemeClr val="tx1"/>
                  </a:solidFill>
                  <a:miter lim="800000"/>
                  <a:headEnd/>
                  <a:tailEnd/>
                </a:ln>
              </p:spPr>
              <p:txBody>
                <a:bodyPr wrap="none" anchor="ctr"/>
                <a:lstStyle/>
                <a:p>
                  <a:endParaRPr lang="en-US"/>
                </a:p>
              </p:txBody>
            </p:sp>
          </p:grpSp>
          <p:grpSp>
            <p:nvGrpSpPr>
              <p:cNvPr id="34" name="Group 1136"/>
              <p:cNvGrpSpPr>
                <a:grpSpLocks/>
              </p:cNvGrpSpPr>
              <p:nvPr/>
            </p:nvGrpSpPr>
            <p:grpSpPr bwMode="auto">
              <a:xfrm>
                <a:off x="553" y="1361"/>
                <a:ext cx="1624" cy="464"/>
                <a:chOff x="659" y="920"/>
                <a:chExt cx="1624" cy="464"/>
              </a:xfrm>
            </p:grpSpPr>
            <p:sp>
              <p:nvSpPr>
                <p:cNvPr id="45" name="AutoShape 1137"/>
                <p:cNvSpPr>
                  <a:spLocks noChangeArrowheads="1"/>
                </p:cNvSpPr>
                <p:nvPr/>
              </p:nvSpPr>
              <p:spPr bwMode="auto">
                <a:xfrm>
                  <a:off x="659" y="920"/>
                  <a:ext cx="516" cy="464"/>
                </a:xfrm>
                <a:prstGeom prst="parallelogram">
                  <a:avLst>
                    <a:gd name="adj" fmla="val 33290"/>
                  </a:avLst>
                </a:prstGeom>
                <a:solidFill>
                  <a:srgbClr val="3399FF"/>
                </a:solidFill>
                <a:ln w="9525">
                  <a:solidFill>
                    <a:schemeClr val="tx1"/>
                  </a:solidFill>
                  <a:miter lim="800000"/>
                  <a:headEnd/>
                  <a:tailEnd/>
                </a:ln>
              </p:spPr>
              <p:txBody>
                <a:bodyPr wrap="none" anchor="ctr"/>
                <a:lstStyle/>
                <a:p>
                  <a:endParaRPr lang="en-US"/>
                </a:p>
              </p:txBody>
            </p:sp>
            <p:sp>
              <p:nvSpPr>
                <p:cNvPr id="46" name="AutoShape 1138"/>
                <p:cNvSpPr>
                  <a:spLocks noChangeArrowheads="1"/>
                </p:cNvSpPr>
                <p:nvPr/>
              </p:nvSpPr>
              <p:spPr bwMode="auto">
                <a:xfrm>
                  <a:off x="1029" y="920"/>
                  <a:ext cx="516" cy="464"/>
                </a:xfrm>
                <a:prstGeom prst="parallelogram">
                  <a:avLst>
                    <a:gd name="adj" fmla="val 33290"/>
                  </a:avLst>
                </a:prstGeom>
                <a:solidFill>
                  <a:srgbClr val="990099"/>
                </a:solidFill>
                <a:ln w="9525">
                  <a:solidFill>
                    <a:schemeClr val="tx1"/>
                  </a:solidFill>
                  <a:miter lim="800000"/>
                  <a:headEnd/>
                  <a:tailEnd/>
                </a:ln>
              </p:spPr>
              <p:txBody>
                <a:bodyPr wrap="none" anchor="ctr"/>
                <a:lstStyle/>
                <a:p>
                  <a:endParaRPr lang="en-US"/>
                </a:p>
              </p:txBody>
            </p:sp>
            <p:sp>
              <p:nvSpPr>
                <p:cNvPr id="47" name="AutoShape 1139"/>
                <p:cNvSpPr>
                  <a:spLocks noChangeArrowheads="1"/>
                </p:cNvSpPr>
                <p:nvPr/>
              </p:nvSpPr>
              <p:spPr bwMode="auto">
                <a:xfrm>
                  <a:off x="1398" y="920"/>
                  <a:ext cx="516" cy="464"/>
                </a:xfrm>
                <a:prstGeom prst="parallelogram">
                  <a:avLst>
                    <a:gd name="adj" fmla="val 33290"/>
                  </a:avLst>
                </a:prstGeom>
                <a:solidFill>
                  <a:srgbClr val="FF3300"/>
                </a:solidFill>
                <a:ln w="9525">
                  <a:solidFill>
                    <a:schemeClr val="tx1"/>
                  </a:solidFill>
                  <a:miter lim="800000"/>
                  <a:headEnd/>
                  <a:tailEnd/>
                </a:ln>
              </p:spPr>
              <p:txBody>
                <a:bodyPr wrap="none" anchor="ctr"/>
                <a:lstStyle/>
                <a:p>
                  <a:endParaRPr lang="en-US"/>
                </a:p>
              </p:txBody>
            </p:sp>
            <p:sp>
              <p:nvSpPr>
                <p:cNvPr id="48" name="AutoShape 1140"/>
                <p:cNvSpPr>
                  <a:spLocks noChangeArrowheads="1"/>
                </p:cNvSpPr>
                <p:nvPr/>
              </p:nvSpPr>
              <p:spPr bwMode="auto">
                <a:xfrm>
                  <a:off x="1767" y="920"/>
                  <a:ext cx="516" cy="464"/>
                </a:xfrm>
                <a:prstGeom prst="parallelogram">
                  <a:avLst>
                    <a:gd name="adj" fmla="val 33290"/>
                  </a:avLst>
                </a:prstGeom>
                <a:solidFill>
                  <a:srgbClr val="FF3300"/>
                </a:solidFill>
                <a:ln w="9525">
                  <a:solidFill>
                    <a:schemeClr val="tx1"/>
                  </a:solidFill>
                  <a:miter lim="800000"/>
                  <a:headEnd/>
                  <a:tailEnd/>
                </a:ln>
              </p:spPr>
              <p:txBody>
                <a:bodyPr wrap="none" anchor="ctr"/>
                <a:lstStyle/>
                <a:p>
                  <a:endParaRPr lang="en-US"/>
                </a:p>
              </p:txBody>
            </p:sp>
          </p:grpSp>
          <p:grpSp>
            <p:nvGrpSpPr>
              <p:cNvPr id="35" name="Group 1141"/>
              <p:cNvGrpSpPr>
                <a:grpSpLocks/>
              </p:cNvGrpSpPr>
              <p:nvPr/>
            </p:nvGrpSpPr>
            <p:grpSpPr bwMode="auto">
              <a:xfrm>
                <a:off x="395" y="1830"/>
                <a:ext cx="1624" cy="464"/>
                <a:chOff x="659" y="920"/>
                <a:chExt cx="1624" cy="464"/>
              </a:xfrm>
            </p:grpSpPr>
            <p:sp>
              <p:nvSpPr>
                <p:cNvPr id="41" name="AutoShape 1142"/>
                <p:cNvSpPr>
                  <a:spLocks noChangeArrowheads="1"/>
                </p:cNvSpPr>
                <p:nvPr/>
              </p:nvSpPr>
              <p:spPr bwMode="auto">
                <a:xfrm>
                  <a:off x="659" y="920"/>
                  <a:ext cx="516" cy="464"/>
                </a:xfrm>
                <a:prstGeom prst="parallelogram">
                  <a:avLst>
                    <a:gd name="adj" fmla="val 33290"/>
                  </a:avLst>
                </a:prstGeom>
                <a:solidFill>
                  <a:srgbClr val="00FF00"/>
                </a:solidFill>
                <a:ln w="9525">
                  <a:solidFill>
                    <a:schemeClr val="tx1"/>
                  </a:solidFill>
                  <a:miter lim="800000"/>
                  <a:headEnd/>
                  <a:tailEnd/>
                </a:ln>
              </p:spPr>
              <p:txBody>
                <a:bodyPr wrap="none" anchor="ctr"/>
                <a:lstStyle/>
                <a:p>
                  <a:endParaRPr lang="en-US"/>
                </a:p>
              </p:txBody>
            </p:sp>
            <p:sp>
              <p:nvSpPr>
                <p:cNvPr id="42" name="AutoShape 1143"/>
                <p:cNvSpPr>
                  <a:spLocks noChangeArrowheads="1"/>
                </p:cNvSpPr>
                <p:nvPr/>
              </p:nvSpPr>
              <p:spPr bwMode="auto">
                <a:xfrm>
                  <a:off x="1029" y="920"/>
                  <a:ext cx="516" cy="464"/>
                </a:xfrm>
                <a:prstGeom prst="parallelogram">
                  <a:avLst>
                    <a:gd name="adj" fmla="val 33290"/>
                  </a:avLst>
                </a:prstGeom>
                <a:solidFill>
                  <a:srgbClr val="00FF00"/>
                </a:solidFill>
                <a:ln w="9525">
                  <a:solidFill>
                    <a:schemeClr val="tx1"/>
                  </a:solidFill>
                  <a:miter lim="800000"/>
                  <a:headEnd/>
                  <a:tailEnd/>
                </a:ln>
              </p:spPr>
              <p:txBody>
                <a:bodyPr wrap="none" anchor="ctr"/>
                <a:lstStyle/>
                <a:p>
                  <a:endParaRPr lang="en-US"/>
                </a:p>
              </p:txBody>
            </p:sp>
            <p:sp>
              <p:nvSpPr>
                <p:cNvPr id="43" name="AutoShape 1144"/>
                <p:cNvSpPr>
                  <a:spLocks noChangeArrowheads="1"/>
                </p:cNvSpPr>
                <p:nvPr/>
              </p:nvSpPr>
              <p:spPr bwMode="auto">
                <a:xfrm>
                  <a:off x="1398" y="920"/>
                  <a:ext cx="516" cy="464"/>
                </a:xfrm>
                <a:prstGeom prst="parallelogram">
                  <a:avLst>
                    <a:gd name="adj" fmla="val 33290"/>
                  </a:avLst>
                </a:prstGeom>
                <a:solidFill>
                  <a:srgbClr val="FFFF66"/>
                </a:solidFill>
                <a:ln w="9525">
                  <a:solidFill>
                    <a:schemeClr val="tx1"/>
                  </a:solidFill>
                  <a:miter lim="800000"/>
                  <a:headEnd/>
                  <a:tailEnd/>
                </a:ln>
              </p:spPr>
              <p:txBody>
                <a:bodyPr wrap="none" anchor="ctr"/>
                <a:lstStyle/>
                <a:p>
                  <a:endParaRPr lang="en-US"/>
                </a:p>
              </p:txBody>
            </p:sp>
            <p:sp>
              <p:nvSpPr>
                <p:cNvPr id="44" name="AutoShape 1145"/>
                <p:cNvSpPr>
                  <a:spLocks noChangeArrowheads="1"/>
                </p:cNvSpPr>
                <p:nvPr/>
              </p:nvSpPr>
              <p:spPr bwMode="auto">
                <a:xfrm>
                  <a:off x="1767" y="920"/>
                  <a:ext cx="516" cy="464"/>
                </a:xfrm>
                <a:prstGeom prst="parallelogram">
                  <a:avLst>
                    <a:gd name="adj" fmla="val 33290"/>
                  </a:avLst>
                </a:prstGeom>
                <a:solidFill>
                  <a:srgbClr val="FFFF66"/>
                </a:solidFill>
                <a:ln w="9525">
                  <a:solidFill>
                    <a:schemeClr val="tx1"/>
                  </a:solidFill>
                  <a:miter lim="800000"/>
                  <a:headEnd/>
                  <a:tailEnd/>
                </a:ln>
              </p:spPr>
              <p:txBody>
                <a:bodyPr wrap="none" anchor="ctr"/>
                <a:lstStyle/>
                <a:p>
                  <a:endParaRPr lang="en-US"/>
                </a:p>
              </p:txBody>
            </p:sp>
          </p:grpSp>
          <p:grpSp>
            <p:nvGrpSpPr>
              <p:cNvPr id="36" name="Group 1146"/>
              <p:cNvGrpSpPr>
                <a:grpSpLocks/>
              </p:cNvGrpSpPr>
              <p:nvPr/>
            </p:nvGrpSpPr>
            <p:grpSpPr bwMode="auto">
              <a:xfrm>
                <a:off x="238" y="2300"/>
                <a:ext cx="1624" cy="464"/>
                <a:chOff x="659" y="920"/>
                <a:chExt cx="1624" cy="464"/>
              </a:xfrm>
            </p:grpSpPr>
            <p:sp>
              <p:nvSpPr>
                <p:cNvPr id="37" name="AutoShape 1147"/>
                <p:cNvSpPr>
                  <a:spLocks noChangeArrowheads="1"/>
                </p:cNvSpPr>
                <p:nvPr/>
              </p:nvSpPr>
              <p:spPr bwMode="auto">
                <a:xfrm>
                  <a:off x="659" y="920"/>
                  <a:ext cx="516" cy="464"/>
                </a:xfrm>
                <a:prstGeom prst="parallelogram">
                  <a:avLst>
                    <a:gd name="adj" fmla="val 33290"/>
                  </a:avLst>
                </a:prstGeom>
                <a:solidFill>
                  <a:srgbClr val="00FF00"/>
                </a:solidFill>
                <a:ln w="9525">
                  <a:solidFill>
                    <a:schemeClr val="tx1"/>
                  </a:solidFill>
                  <a:miter lim="800000"/>
                  <a:headEnd/>
                  <a:tailEnd/>
                </a:ln>
              </p:spPr>
              <p:txBody>
                <a:bodyPr wrap="none" anchor="ctr"/>
                <a:lstStyle/>
                <a:p>
                  <a:endParaRPr lang="en-US"/>
                </a:p>
              </p:txBody>
            </p:sp>
            <p:sp>
              <p:nvSpPr>
                <p:cNvPr id="38" name="AutoShape 1148"/>
                <p:cNvSpPr>
                  <a:spLocks noChangeArrowheads="1"/>
                </p:cNvSpPr>
                <p:nvPr/>
              </p:nvSpPr>
              <p:spPr bwMode="auto">
                <a:xfrm>
                  <a:off x="1029" y="920"/>
                  <a:ext cx="516" cy="464"/>
                </a:xfrm>
                <a:prstGeom prst="parallelogram">
                  <a:avLst>
                    <a:gd name="adj" fmla="val 33290"/>
                  </a:avLst>
                </a:prstGeom>
                <a:solidFill>
                  <a:srgbClr val="00FF00"/>
                </a:solidFill>
                <a:ln w="9525">
                  <a:solidFill>
                    <a:schemeClr val="tx1"/>
                  </a:solidFill>
                  <a:miter lim="800000"/>
                  <a:headEnd/>
                  <a:tailEnd/>
                </a:ln>
              </p:spPr>
              <p:txBody>
                <a:bodyPr wrap="none" anchor="ctr"/>
                <a:lstStyle/>
                <a:p>
                  <a:endParaRPr lang="en-US"/>
                </a:p>
              </p:txBody>
            </p:sp>
            <p:sp>
              <p:nvSpPr>
                <p:cNvPr id="39" name="AutoShape 1149"/>
                <p:cNvSpPr>
                  <a:spLocks noChangeArrowheads="1"/>
                </p:cNvSpPr>
                <p:nvPr/>
              </p:nvSpPr>
              <p:spPr bwMode="auto">
                <a:xfrm>
                  <a:off x="1398" y="920"/>
                  <a:ext cx="516" cy="464"/>
                </a:xfrm>
                <a:prstGeom prst="parallelogram">
                  <a:avLst>
                    <a:gd name="adj" fmla="val 33290"/>
                  </a:avLst>
                </a:prstGeom>
                <a:solidFill>
                  <a:srgbClr val="FFFF66"/>
                </a:solidFill>
                <a:ln w="9525">
                  <a:solidFill>
                    <a:schemeClr val="tx1"/>
                  </a:solidFill>
                  <a:miter lim="800000"/>
                  <a:headEnd/>
                  <a:tailEnd/>
                </a:ln>
              </p:spPr>
              <p:txBody>
                <a:bodyPr wrap="none" anchor="ctr"/>
                <a:lstStyle/>
                <a:p>
                  <a:endParaRPr lang="en-US"/>
                </a:p>
              </p:txBody>
            </p:sp>
            <p:sp>
              <p:nvSpPr>
                <p:cNvPr id="40" name="AutoShape 1150"/>
                <p:cNvSpPr>
                  <a:spLocks noChangeArrowheads="1"/>
                </p:cNvSpPr>
                <p:nvPr/>
              </p:nvSpPr>
              <p:spPr bwMode="auto">
                <a:xfrm>
                  <a:off x="1767" y="920"/>
                  <a:ext cx="516" cy="464"/>
                </a:xfrm>
                <a:prstGeom prst="parallelogram">
                  <a:avLst>
                    <a:gd name="adj" fmla="val 33290"/>
                  </a:avLst>
                </a:prstGeom>
                <a:solidFill>
                  <a:srgbClr val="FFFF66"/>
                </a:solidFill>
                <a:ln w="9525">
                  <a:solidFill>
                    <a:schemeClr val="tx1"/>
                  </a:solidFill>
                  <a:miter lim="800000"/>
                  <a:headEnd/>
                  <a:tailEnd/>
                </a:ln>
              </p:spPr>
              <p:txBody>
                <a:bodyPr wrap="none" anchor="ctr"/>
                <a:lstStyle/>
                <a:p>
                  <a:endParaRPr lang="en-US"/>
                </a:p>
              </p:txBody>
            </p:sp>
          </p:grpSp>
        </p:grpSp>
        <p:grpSp>
          <p:nvGrpSpPr>
            <p:cNvPr id="53" name="Group 1172"/>
            <p:cNvGrpSpPr>
              <a:grpSpLocks/>
            </p:cNvGrpSpPr>
            <p:nvPr/>
          </p:nvGrpSpPr>
          <p:grpSpPr bwMode="auto">
            <a:xfrm rot="5400000">
              <a:off x="2867025" y="1211263"/>
              <a:ext cx="2012950" cy="1479550"/>
              <a:chOff x="238" y="891"/>
              <a:chExt cx="2097" cy="1873"/>
            </a:xfrm>
          </p:grpSpPr>
          <p:grpSp>
            <p:nvGrpSpPr>
              <p:cNvPr id="54" name="Group 1173"/>
              <p:cNvGrpSpPr>
                <a:grpSpLocks/>
              </p:cNvGrpSpPr>
              <p:nvPr/>
            </p:nvGrpSpPr>
            <p:grpSpPr bwMode="auto">
              <a:xfrm>
                <a:off x="711" y="891"/>
                <a:ext cx="1624" cy="464"/>
                <a:chOff x="659" y="920"/>
                <a:chExt cx="1624" cy="464"/>
              </a:xfrm>
            </p:grpSpPr>
            <p:sp>
              <p:nvSpPr>
                <p:cNvPr id="70" name="AutoShape 1174"/>
                <p:cNvSpPr>
                  <a:spLocks noChangeArrowheads="1"/>
                </p:cNvSpPr>
                <p:nvPr/>
              </p:nvSpPr>
              <p:spPr bwMode="auto">
                <a:xfrm>
                  <a:off x="659" y="920"/>
                  <a:ext cx="516" cy="464"/>
                </a:xfrm>
                <a:prstGeom prst="parallelogram">
                  <a:avLst>
                    <a:gd name="adj" fmla="val 33290"/>
                  </a:avLst>
                </a:prstGeom>
                <a:solidFill>
                  <a:srgbClr val="3399FF"/>
                </a:solidFill>
                <a:ln w="9525">
                  <a:solidFill>
                    <a:schemeClr val="tx1"/>
                  </a:solidFill>
                  <a:miter lim="800000"/>
                  <a:headEnd/>
                  <a:tailEnd/>
                </a:ln>
              </p:spPr>
              <p:txBody>
                <a:bodyPr wrap="none" anchor="ctr"/>
                <a:lstStyle/>
                <a:p>
                  <a:endParaRPr lang="en-US"/>
                </a:p>
              </p:txBody>
            </p:sp>
            <p:sp>
              <p:nvSpPr>
                <p:cNvPr id="71" name="AutoShape 1175"/>
                <p:cNvSpPr>
                  <a:spLocks noChangeArrowheads="1"/>
                </p:cNvSpPr>
                <p:nvPr/>
              </p:nvSpPr>
              <p:spPr bwMode="auto">
                <a:xfrm>
                  <a:off x="1029" y="920"/>
                  <a:ext cx="516" cy="464"/>
                </a:xfrm>
                <a:prstGeom prst="parallelogram">
                  <a:avLst>
                    <a:gd name="adj" fmla="val 33290"/>
                  </a:avLst>
                </a:prstGeom>
                <a:solidFill>
                  <a:srgbClr val="990099"/>
                </a:solidFill>
                <a:ln w="9525">
                  <a:solidFill>
                    <a:schemeClr val="tx1"/>
                  </a:solidFill>
                  <a:miter lim="800000"/>
                  <a:headEnd/>
                  <a:tailEnd/>
                </a:ln>
              </p:spPr>
              <p:txBody>
                <a:bodyPr wrap="none" anchor="ctr"/>
                <a:lstStyle/>
                <a:p>
                  <a:endParaRPr lang="en-US"/>
                </a:p>
              </p:txBody>
            </p:sp>
            <p:sp>
              <p:nvSpPr>
                <p:cNvPr id="72" name="AutoShape 1176"/>
                <p:cNvSpPr>
                  <a:spLocks noChangeArrowheads="1"/>
                </p:cNvSpPr>
                <p:nvPr/>
              </p:nvSpPr>
              <p:spPr bwMode="auto">
                <a:xfrm>
                  <a:off x="1398" y="920"/>
                  <a:ext cx="516" cy="464"/>
                </a:xfrm>
                <a:prstGeom prst="parallelogram">
                  <a:avLst>
                    <a:gd name="adj" fmla="val 33290"/>
                  </a:avLst>
                </a:prstGeom>
                <a:solidFill>
                  <a:srgbClr val="FF66FF"/>
                </a:solidFill>
                <a:ln w="9525">
                  <a:solidFill>
                    <a:schemeClr val="tx1"/>
                  </a:solidFill>
                  <a:miter lim="800000"/>
                  <a:headEnd/>
                  <a:tailEnd/>
                </a:ln>
              </p:spPr>
              <p:txBody>
                <a:bodyPr wrap="none" anchor="ctr"/>
                <a:lstStyle/>
                <a:p>
                  <a:endParaRPr lang="en-US"/>
                </a:p>
              </p:txBody>
            </p:sp>
            <p:sp>
              <p:nvSpPr>
                <p:cNvPr id="73" name="AutoShape 1177"/>
                <p:cNvSpPr>
                  <a:spLocks noChangeArrowheads="1"/>
                </p:cNvSpPr>
                <p:nvPr/>
              </p:nvSpPr>
              <p:spPr bwMode="auto">
                <a:xfrm>
                  <a:off x="1767" y="920"/>
                  <a:ext cx="516" cy="464"/>
                </a:xfrm>
                <a:prstGeom prst="parallelogram">
                  <a:avLst>
                    <a:gd name="adj" fmla="val 33290"/>
                  </a:avLst>
                </a:prstGeom>
                <a:solidFill>
                  <a:srgbClr val="FF66FF"/>
                </a:solidFill>
                <a:ln w="9525">
                  <a:solidFill>
                    <a:schemeClr val="tx1"/>
                  </a:solidFill>
                  <a:miter lim="800000"/>
                  <a:headEnd/>
                  <a:tailEnd/>
                </a:ln>
              </p:spPr>
              <p:txBody>
                <a:bodyPr wrap="none" anchor="ctr"/>
                <a:lstStyle/>
                <a:p>
                  <a:endParaRPr lang="en-US"/>
                </a:p>
              </p:txBody>
            </p:sp>
          </p:grpSp>
          <p:grpSp>
            <p:nvGrpSpPr>
              <p:cNvPr id="55" name="Group 1178"/>
              <p:cNvGrpSpPr>
                <a:grpSpLocks/>
              </p:cNvGrpSpPr>
              <p:nvPr/>
            </p:nvGrpSpPr>
            <p:grpSpPr bwMode="auto">
              <a:xfrm>
                <a:off x="553" y="1361"/>
                <a:ext cx="1624" cy="464"/>
                <a:chOff x="659" y="920"/>
                <a:chExt cx="1624" cy="464"/>
              </a:xfrm>
            </p:grpSpPr>
            <p:sp>
              <p:nvSpPr>
                <p:cNvPr id="66" name="AutoShape 1179"/>
                <p:cNvSpPr>
                  <a:spLocks noChangeArrowheads="1"/>
                </p:cNvSpPr>
                <p:nvPr/>
              </p:nvSpPr>
              <p:spPr bwMode="auto">
                <a:xfrm>
                  <a:off x="659" y="920"/>
                  <a:ext cx="516" cy="464"/>
                </a:xfrm>
                <a:prstGeom prst="parallelogram">
                  <a:avLst>
                    <a:gd name="adj" fmla="val 33290"/>
                  </a:avLst>
                </a:prstGeom>
                <a:solidFill>
                  <a:srgbClr val="3399FF"/>
                </a:solidFill>
                <a:ln w="9525">
                  <a:solidFill>
                    <a:schemeClr val="tx1"/>
                  </a:solidFill>
                  <a:miter lim="800000"/>
                  <a:headEnd/>
                  <a:tailEnd/>
                </a:ln>
              </p:spPr>
              <p:txBody>
                <a:bodyPr wrap="none" anchor="ctr"/>
                <a:lstStyle/>
                <a:p>
                  <a:endParaRPr lang="en-US"/>
                </a:p>
              </p:txBody>
            </p:sp>
            <p:sp>
              <p:nvSpPr>
                <p:cNvPr id="67" name="AutoShape 1180"/>
                <p:cNvSpPr>
                  <a:spLocks noChangeArrowheads="1"/>
                </p:cNvSpPr>
                <p:nvPr/>
              </p:nvSpPr>
              <p:spPr bwMode="auto">
                <a:xfrm>
                  <a:off x="1029" y="920"/>
                  <a:ext cx="516" cy="464"/>
                </a:xfrm>
                <a:prstGeom prst="parallelogram">
                  <a:avLst>
                    <a:gd name="adj" fmla="val 33290"/>
                  </a:avLst>
                </a:prstGeom>
                <a:solidFill>
                  <a:srgbClr val="990099"/>
                </a:solidFill>
                <a:ln w="9525">
                  <a:solidFill>
                    <a:schemeClr val="tx1"/>
                  </a:solidFill>
                  <a:miter lim="800000"/>
                  <a:headEnd/>
                  <a:tailEnd/>
                </a:ln>
              </p:spPr>
              <p:txBody>
                <a:bodyPr wrap="none" anchor="ctr"/>
                <a:lstStyle/>
                <a:p>
                  <a:endParaRPr lang="en-US"/>
                </a:p>
              </p:txBody>
            </p:sp>
            <p:sp>
              <p:nvSpPr>
                <p:cNvPr id="68" name="AutoShape 1181"/>
                <p:cNvSpPr>
                  <a:spLocks noChangeArrowheads="1"/>
                </p:cNvSpPr>
                <p:nvPr/>
              </p:nvSpPr>
              <p:spPr bwMode="auto">
                <a:xfrm>
                  <a:off x="1398" y="920"/>
                  <a:ext cx="516" cy="464"/>
                </a:xfrm>
                <a:prstGeom prst="parallelogram">
                  <a:avLst>
                    <a:gd name="adj" fmla="val 33290"/>
                  </a:avLst>
                </a:prstGeom>
                <a:solidFill>
                  <a:srgbClr val="FF66FF"/>
                </a:solidFill>
                <a:ln w="9525">
                  <a:solidFill>
                    <a:schemeClr val="tx1"/>
                  </a:solidFill>
                  <a:miter lim="800000"/>
                  <a:headEnd/>
                  <a:tailEnd/>
                </a:ln>
              </p:spPr>
              <p:txBody>
                <a:bodyPr wrap="none" anchor="ctr"/>
                <a:lstStyle/>
                <a:p>
                  <a:endParaRPr lang="en-US"/>
                </a:p>
              </p:txBody>
            </p:sp>
            <p:sp>
              <p:nvSpPr>
                <p:cNvPr id="69" name="AutoShape 1182"/>
                <p:cNvSpPr>
                  <a:spLocks noChangeArrowheads="1"/>
                </p:cNvSpPr>
                <p:nvPr/>
              </p:nvSpPr>
              <p:spPr bwMode="auto">
                <a:xfrm>
                  <a:off x="1767" y="920"/>
                  <a:ext cx="516" cy="464"/>
                </a:xfrm>
                <a:prstGeom prst="parallelogram">
                  <a:avLst>
                    <a:gd name="adj" fmla="val 33290"/>
                  </a:avLst>
                </a:prstGeom>
                <a:solidFill>
                  <a:srgbClr val="FF66FF"/>
                </a:solidFill>
                <a:ln w="9525">
                  <a:solidFill>
                    <a:schemeClr val="tx1"/>
                  </a:solidFill>
                  <a:miter lim="800000"/>
                  <a:headEnd/>
                  <a:tailEnd/>
                </a:ln>
              </p:spPr>
              <p:txBody>
                <a:bodyPr wrap="none" anchor="ctr"/>
                <a:lstStyle/>
                <a:p>
                  <a:endParaRPr lang="en-US"/>
                </a:p>
              </p:txBody>
            </p:sp>
          </p:grpSp>
          <p:grpSp>
            <p:nvGrpSpPr>
              <p:cNvPr id="56" name="Group 1183"/>
              <p:cNvGrpSpPr>
                <a:grpSpLocks/>
              </p:cNvGrpSpPr>
              <p:nvPr/>
            </p:nvGrpSpPr>
            <p:grpSpPr bwMode="auto">
              <a:xfrm>
                <a:off x="395" y="1830"/>
                <a:ext cx="1624" cy="464"/>
                <a:chOff x="659" y="920"/>
                <a:chExt cx="1624" cy="464"/>
              </a:xfrm>
            </p:grpSpPr>
            <p:sp>
              <p:nvSpPr>
                <p:cNvPr id="62" name="AutoShape 1184"/>
                <p:cNvSpPr>
                  <a:spLocks noChangeArrowheads="1"/>
                </p:cNvSpPr>
                <p:nvPr/>
              </p:nvSpPr>
              <p:spPr bwMode="auto">
                <a:xfrm>
                  <a:off x="659" y="920"/>
                  <a:ext cx="516" cy="464"/>
                </a:xfrm>
                <a:prstGeom prst="parallelogram">
                  <a:avLst>
                    <a:gd name="adj" fmla="val 33290"/>
                  </a:avLst>
                </a:prstGeom>
                <a:solidFill>
                  <a:srgbClr val="00FF00"/>
                </a:solidFill>
                <a:ln w="9525">
                  <a:solidFill>
                    <a:schemeClr val="tx1"/>
                  </a:solidFill>
                  <a:miter lim="800000"/>
                  <a:headEnd/>
                  <a:tailEnd/>
                </a:ln>
              </p:spPr>
              <p:txBody>
                <a:bodyPr wrap="none" anchor="ctr"/>
                <a:lstStyle/>
                <a:p>
                  <a:endParaRPr lang="en-US"/>
                </a:p>
              </p:txBody>
            </p:sp>
            <p:sp>
              <p:nvSpPr>
                <p:cNvPr id="63" name="AutoShape 1185"/>
                <p:cNvSpPr>
                  <a:spLocks noChangeArrowheads="1"/>
                </p:cNvSpPr>
                <p:nvPr/>
              </p:nvSpPr>
              <p:spPr bwMode="auto">
                <a:xfrm>
                  <a:off x="1029" y="920"/>
                  <a:ext cx="516" cy="464"/>
                </a:xfrm>
                <a:prstGeom prst="parallelogram">
                  <a:avLst>
                    <a:gd name="adj" fmla="val 33290"/>
                  </a:avLst>
                </a:prstGeom>
                <a:solidFill>
                  <a:srgbClr val="00FF00"/>
                </a:solidFill>
                <a:ln w="9525">
                  <a:solidFill>
                    <a:schemeClr val="tx1"/>
                  </a:solidFill>
                  <a:miter lim="800000"/>
                  <a:headEnd/>
                  <a:tailEnd/>
                </a:ln>
              </p:spPr>
              <p:txBody>
                <a:bodyPr wrap="none" anchor="ctr"/>
                <a:lstStyle/>
                <a:p>
                  <a:endParaRPr lang="en-US"/>
                </a:p>
              </p:txBody>
            </p:sp>
            <p:sp>
              <p:nvSpPr>
                <p:cNvPr id="64" name="AutoShape 1186"/>
                <p:cNvSpPr>
                  <a:spLocks noChangeArrowheads="1"/>
                </p:cNvSpPr>
                <p:nvPr/>
              </p:nvSpPr>
              <p:spPr bwMode="auto">
                <a:xfrm>
                  <a:off x="1398" y="920"/>
                  <a:ext cx="516" cy="464"/>
                </a:xfrm>
                <a:prstGeom prst="parallelogram">
                  <a:avLst>
                    <a:gd name="adj" fmla="val 33290"/>
                  </a:avLst>
                </a:prstGeom>
                <a:solidFill>
                  <a:srgbClr val="FF66FF"/>
                </a:solidFill>
                <a:ln w="9525">
                  <a:solidFill>
                    <a:schemeClr val="tx1"/>
                  </a:solidFill>
                  <a:miter lim="800000"/>
                  <a:headEnd/>
                  <a:tailEnd/>
                </a:ln>
              </p:spPr>
              <p:txBody>
                <a:bodyPr wrap="none" anchor="ctr"/>
                <a:lstStyle/>
                <a:p>
                  <a:endParaRPr lang="en-US"/>
                </a:p>
              </p:txBody>
            </p:sp>
            <p:sp>
              <p:nvSpPr>
                <p:cNvPr id="65" name="AutoShape 1187"/>
                <p:cNvSpPr>
                  <a:spLocks noChangeArrowheads="1"/>
                </p:cNvSpPr>
                <p:nvPr/>
              </p:nvSpPr>
              <p:spPr bwMode="auto">
                <a:xfrm>
                  <a:off x="1767" y="920"/>
                  <a:ext cx="516" cy="464"/>
                </a:xfrm>
                <a:prstGeom prst="parallelogram">
                  <a:avLst>
                    <a:gd name="adj" fmla="val 33290"/>
                  </a:avLst>
                </a:prstGeom>
                <a:solidFill>
                  <a:srgbClr val="FF66FF"/>
                </a:solidFill>
                <a:ln w="9525">
                  <a:solidFill>
                    <a:schemeClr val="tx1"/>
                  </a:solidFill>
                  <a:miter lim="800000"/>
                  <a:headEnd/>
                  <a:tailEnd/>
                </a:ln>
              </p:spPr>
              <p:txBody>
                <a:bodyPr wrap="none" anchor="ctr"/>
                <a:lstStyle/>
                <a:p>
                  <a:endParaRPr lang="en-US"/>
                </a:p>
              </p:txBody>
            </p:sp>
          </p:grpSp>
          <p:grpSp>
            <p:nvGrpSpPr>
              <p:cNvPr id="57" name="Group 1188"/>
              <p:cNvGrpSpPr>
                <a:grpSpLocks/>
              </p:cNvGrpSpPr>
              <p:nvPr/>
            </p:nvGrpSpPr>
            <p:grpSpPr bwMode="auto">
              <a:xfrm>
                <a:off x="238" y="2300"/>
                <a:ext cx="1624" cy="464"/>
                <a:chOff x="659" y="920"/>
                <a:chExt cx="1624" cy="464"/>
              </a:xfrm>
            </p:grpSpPr>
            <p:sp>
              <p:nvSpPr>
                <p:cNvPr id="58" name="AutoShape 1189"/>
                <p:cNvSpPr>
                  <a:spLocks noChangeArrowheads="1"/>
                </p:cNvSpPr>
                <p:nvPr/>
              </p:nvSpPr>
              <p:spPr bwMode="auto">
                <a:xfrm>
                  <a:off x="659" y="920"/>
                  <a:ext cx="516" cy="464"/>
                </a:xfrm>
                <a:prstGeom prst="parallelogram">
                  <a:avLst>
                    <a:gd name="adj" fmla="val 33290"/>
                  </a:avLst>
                </a:prstGeom>
                <a:solidFill>
                  <a:srgbClr val="00FF00"/>
                </a:solidFill>
                <a:ln w="9525">
                  <a:solidFill>
                    <a:schemeClr val="tx1"/>
                  </a:solidFill>
                  <a:miter lim="800000"/>
                  <a:headEnd/>
                  <a:tailEnd/>
                </a:ln>
              </p:spPr>
              <p:txBody>
                <a:bodyPr wrap="none" anchor="ctr"/>
                <a:lstStyle/>
                <a:p>
                  <a:endParaRPr lang="en-US"/>
                </a:p>
              </p:txBody>
            </p:sp>
            <p:sp>
              <p:nvSpPr>
                <p:cNvPr id="59" name="AutoShape 1190"/>
                <p:cNvSpPr>
                  <a:spLocks noChangeArrowheads="1"/>
                </p:cNvSpPr>
                <p:nvPr/>
              </p:nvSpPr>
              <p:spPr bwMode="auto">
                <a:xfrm>
                  <a:off x="1029" y="920"/>
                  <a:ext cx="516" cy="464"/>
                </a:xfrm>
                <a:prstGeom prst="parallelogram">
                  <a:avLst>
                    <a:gd name="adj" fmla="val 33290"/>
                  </a:avLst>
                </a:prstGeom>
                <a:solidFill>
                  <a:srgbClr val="00FF00"/>
                </a:solidFill>
                <a:ln w="9525">
                  <a:solidFill>
                    <a:schemeClr val="tx1"/>
                  </a:solidFill>
                  <a:miter lim="800000"/>
                  <a:headEnd/>
                  <a:tailEnd/>
                </a:ln>
              </p:spPr>
              <p:txBody>
                <a:bodyPr wrap="none" anchor="ctr"/>
                <a:lstStyle/>
                <a:p>
                  <a:endParaRPr lang="en-US"/>
                </a:p>
              </p:txBody>
            </p:sp>
            <p:sp>
              <p:nvSpPr>
                <p:cNvPr id="60" name="AutoShape 1191"/>
                <p:cNvSpPr>
                  <a:spLocks noChangeArrowheads="1"/>
                </p:cNvSpPr>
                <p:nvPr/>
              </p:nvSpPr>
              <p:spPr bwMode="auto">
                <a:xfrm>
                  <a:off x="1398" y="920"/>
                  <a:ext cx="516" cy="464"/>
                </a:xfrm>
                <a:prstGeom prst="parallelogram">
                  <a:avLst>
                    <a:gd name="adj" fmla="val 33290"/>
                  </a:avLst>
                </a:prstGeom>
                <a:solidFill>
                  <a:srgbClr val="FF66FF"/>
                </a:solidFill>
                <a:ln w="9525">
                  <a:solidFill>
                    <a:schemeClr val="tx1"/>
                  </a:solidFill>
                  <a:miter lim="800000"/>
                  <a:headEnd/>
                  <a:tailEnd/>
                </a:ln>
              </p:spPr>
              <p:txBody>
                <a:bodyPr wrap="none" anchor="ctr"/>
                <a:lstStyle/>
                <a:p>
                  <a:endParaRPr lang="en-US"/>
                </a:p>
              </p:txBody>
            </p:sp>
            <p:sp>
              <p:nvSpPr>
                <p:cNvPr id="61" name="AutoShape 1192"/>
                <p:cNvSpPr>
                  <a:spLocks noChangeArrowheads="1"/>
                </p:cNvSpPr>
                <p:nvPr/>
              </p:nvSpPr>
              <p:spPr bwMode="auto">
                <a:xfrm>
                  <a:off x="1767" y="920"/>
                  <a:ext cx="516" cy="464"/>
                </a:xfrm>
                <a:prstGeom prst="parallelogram">
                  <a:avLst>
                    <a:gd name="adj" fmla="val 33290"/>
                  </a:avLst>
                </a:prstGeom>
                <a:solidFill>
                  <a:srgbClr val="FF66FF"/>
                </a:solidFill>
                <a:ln w="9525">
                  <a:solidFill>
                    <a:schemeClr val="tx1"/>
                  </a:solidFill>
                  <a:miter lim="800000"/>
                  <a:headEnd/>
                  <a:tailEnd/>
                </a:ln>
              </p:spPr>
              <p:txBody>
                <a:bodyPr wrap="none" anchor="ctr"/>
                <a:lstStyle/>
                <a:p>
                  <a:endParaRPr lang="en-US"/>
                </a:p>
              </p:txBody>
            </p:sp>
          </p:grpSp>
        </p:grpSp>
        <p:grpSp>
          <p:nvGrpSpPr>
            <p:cNvPr id="74" name="Group 1193"/>
            <p:cNvGrpSpPr>
              <a:grpSpLocks/>
            </p:cNvGrpSpPr>
            <p:nvPr/>
          </p:nvGrpSpPr>
          <p:grpSpPr bwMode="auto">
            <a:xfrm rot="5400000">
              <a:off x="3270250" y="1189038"/>
              <a:ext cx="2012950" cy="1479550"/>
              <a:chOff x="238" y="891"/>
              <a:chExt cx="2097" cy="1873"/>
            </a:xfrm>
          </p:grpSpPr>
          <p:grpSp>
            <p:nvGrpSpPr>
              <p:cNvPr id="75" name="Group 1194"/>
              <p:cNvGrpSpPr>
                <a:grpSpLocks/>
              </p:cNvGrpSpPr>
              <p:nvPr/>
            </p:nvGrpSpPr>
            <p:grpSpPr bwMode="auto">
              <a:xfrm>
                <a:off x="711" y="891"/>
                <a:ext cx="1624" cy="464"/>
                <a:chOff x="659" y="920"/>
                <a:chExt cx="1624" cy="464"/>
              </a:xfrm>
            </p:grpSpPr>
            <p:sp>
              <p:nvSpPr>
                <p:cNvPr id="91" name="AutoShape 1195"/>
                <p:cNvSpPr>
                  <a:spLocks noChangeArrowheads="1"/>
                </p:cNvSpPr>
                <p:nvPr/>
              </p:nvSpPr>
              <p:spPr bwMode="auto">
                <a:xfrm>
                  <a:off x="659" y="920"/>
                  <a:ext cx="516" cy="464"/>
                </a:xfrm>
                <a:prstGeom prst="parallelogram">
                  <a:avLst>
                    <a:gd name="adj" fmla="val 33290"/>
                  </a:avLst>
                </a:prstGeom>
                <a:solidFill>
                  <a:srgbClr val="3399FF"/>
                </a:solidFill>
                <a:ln w="9525">
                  <a:solidFill>
                    <a:schemeClr val="tx1"/>
                  </a:solidFill>
                  <a:miter lim="800000"/>
                  <a:headEnd/>
                  <a:tailEnd/>
                </a:ln>
              </p:spPr>
              <p:txBody>
                <a:bodyPr wrap="none" anchor="ctr"/>
                <a:lstStyle/>
                <a:p>
                  <a:endParaRPr lang="en-US"/>
                </a:p>
              </p:txBody>
            </p:sp>
            <p:sp>
              <p:nvSpPr>
                <p:cNvPr id="92" name="AutoShape 1196"/>
                <p:cNvSpPr>
                  <a:spLocks noChangeArrowheads="1"/>
                </p:cNvSpPr>
                <p:nvPr/>
              </p:nvSpPr>
              <p:spPr bwMode="auto">
                <a:xfrm>
                  <a:off x="1029" y="920"/>
                  <a:ext cx="516" cy="464"/>
                </a:xfrm>
                <a:prstGeom prst="parallelogram">
                  <a:avLst>
                    <a:gd name="adj" fmla="val 33290"/>
                  </a:avLst>
                </a:prstGeom>
                <a:solidFill>
                  <a:srgbClr val="990099"/>
                </a:solidFill>
                <a:ln w="9525">
                  <a:solidFill>
                    <a:schemeClr val="tx1"/>
                  </a:solidFill>
                  <a:miter lim="800000"/>
                  <a:headEnd/>
                  <a:tailEnd/>
                </a:ln>
              </p:spPr>
              <p:txBody>
                <a:bodyPr wrap="none" anchor="ctr"/>
                <a:lstStyle/>
                <a:p>
                  <a:endParaRPr lang="en-US"/>
                </a:p>
              </p:txBody>
            </p:sp>
            <p:sp>
              <p:nvSpPr>
                <p:cNvPr id="93" name="AutoShape 1197"/>
                <p:cNvSpPr>
                  <a:spLocks noChangeArrowheads="1"/>
                </p:cNvSpPr>
                <p:nvPr/>
              </p:nvSpPr>
              <p:spPr bwMode="auto">
                <a:xfrm>
                  <a:off x="1398" y="920"/>
                  <a:ext cx="516" cy="464"/>
                </a:xfrm>
                <a:prstGeom prst="parallelogram">
                  <a:avLst>
                    <a:gd name="adj" fmla="val 33290"/>
                  </a:avLst>
                </a:prstGeom>
                <a:solidFill>
                  <a:srgbClr val="FF3300"/>
                </a:solidFill>
                <a:ln w="9525">
                  <a:solidFill>
                    <a:schemeClr val="tx1"/>
                  </a:solidFill>
                  <a:miter lim="800000"/>
                  <a:headEnd/>
                  <a:tailEnd/>
                </a:ln>
              </p:spPr>
              <p:txBody>
                <a:bodyPr wrap="none" anchor="ctr"/>
                <a:lstStyle/>
                <a:p>
                  <a:endParaRPr lang="en-US"/>
                </a:p>
              </p:txBody>
            </p:sp>
            <p:sp>
              <p:nvSpPr>
                <p:cNvPr id="94" name="AutoShape 1198"/>
                <p:cNvSpPr>
                  <a:spLocks noChangeArrowheads="1"/>
                </p:cNvSpPr>
                <p:nvPr/>
              </p:nvSpPr>
              <p:spPr bwMode="auto">
                <a:xfrm>
                  <a:off x="1767" y="920"/>
                  <a:ext cx="516" cy="464"/>
                </a:xfrm>
                <a:prstGeom prst="parallelogram">
                  <a:avLst>
                    <a:gd name="adj" fmla="val 33290"/>
                  </a:avLst>
                </a:prstGeom>
                <a:solidFill>
                  <a:srgbClr val="FF3300"/>
                </a:solidFill>
                <a:ln w="9525">
                  <a:solidFill>
                    <a:schemeClr val="tx1"/>
                  </a:solidFill>
                  <a:miter lim="800000"/>
                  <a:headEnd/>
                  <a:tailEnd/>
                </a:ln>
              </p:spPr>
              <p:txBody>
                <a:bodyPr wrap="none" anchor="ctr"/>
                <a:lstStyle/>
                <a:p>
                  <a:endParaRPr lang="en-US"/>
                </a:p>
              </p:txBody>
            </p:sp>
          </p:grpSp>
          <p:grpSp>
            <p:nvGrpSpPr>
              <p:cNvPr id="76" name="Group 1199"/>
              <p:cNvGrpSpPr>
                <a:grpSpLocks/>
              </p:cNvGrpSpPr>
              <p:nvPr/>
            </p:nvGrpSpPr>
            <p:grpSpPr bwMode="auto">
              <a:xfrm>
                <a:off x="553" y="1361"/>
                <a:ext cx="1624" cy="464"/>
                <a:chOff x="659" y="920"/>
                <a:chExt cx="1624" cy="464"/>
              </a:xfrm>
            </p:grpSpPr>
            <p:sp>
              <p:nvSpPr>
                <p:cNvPr id="87" name="AutoShape 1200"/>
                <p:cNvSpPr>
                  <a:spLocks noChangeArrowheads="1"/>
                </p:cNvSpPr>
                <p:nvPr/>
              </p:nvSpPr>
              <p:spPr bwMode="auto">
                <a:xfrm>
                  <a:off x="659" y="920"/>
                  <a:ext cx="516" cy="464"/>
                </a:xfrm>
                <a:prstGeom prst="parallelogram">
                  <a:avLst>
                    <a:gd name="adj" fmla="val 33290"/>
                  </a:avLst>
                </a:prstGeom>
                <a:solidFill>
                  <a:srgbClr val="3399FF"/>
                </a:solidFill>
                <a:ln w="9525">
                  <a:solidFill>
                    <a:schemeClr val="tx1"/>
                  </a:solidFill>
                  <a:miter lim="800000"/>
                  <a:headEnd/>
                  <a:tailEnd/>
                </a:ln>
              </p:spPr>
              <p:txBody>
                <a:bodyPr wrap="none" anchor="ctr"/>
                <a:lstStyle/>
                <a:p>
                  <a:endParaRPr lang="en-US"/>
                </a:p>
              </p:txBody>
            </p:sp>
            <p:sp>
              <p:nvSpPr>
                <p:cNvPr id="88" name="AutoShape 1201"/>
                <p:cNvSpPr>
                  <a:spLocks noChangeArrowheads="1"/>
                </p:cNvSpPr>
                <p:nvPr/>
              </p:nvSpPr>
              <p:spPr bwMode="auto">
                <a:xfrm>
                  <a:off x="1029" y="920"/>
                  <a:ext cx="516" cy="464"/>
                </a:xfrm>
                <a:prstGeom prst="parallelogram">
                  <a:avLst>
                    <a:gd name="adj" fmla="val 33290"/>
                  </a:avLst>
                </a:prstGeom>
                <a:solidFill>
                  <a:srgbClr val="990099"/>
                </a:solidFill>
                <a:ln w="9525">
                  <a:solidFill>
                    <a:schemeClr val="tx1"/>
                  </a:solidFill>
                  <a:miter lim="800000"/>
                  <a:headEnd/>
                  <a:tailEnd/>
                </a:ln>
              </p:spPr>
              <p:txBody>
                <a:bodyPr wrap="none" anchor="ctr"/>
                <a:lstStyle/>
                <a:p>
                  <a:endParaRPr lang="en-US"/>
                </a:p>
              </p:txBody>
            </p:sp>
            <p:sp>
              <p:nvSpPr>
                <p:cNvPr id="89" name="AutoShape 1202"/>
                <p:cNvSpPr>
                  <a:spLocks noChangeArrowheads="1"/>
                </p:cNvSpPr>
                <p:nvPr/>
              </p:nvSpPr>
              <p:spPr bwMode="auto">
                <a:xfrm>
                  <a:off x="1398" y="920"/>
                  <a:ext cx="516" cy="464"/>
                </a:xfrm>
                <a:prstGeom prst="parallelogram">
                  <a:avLst>
                    <a:gd name="adj" fmla="val 33290"/>
                  </a:avLst>
                </a:prstGeom>
                <a:solidFill>
                  <a:srgbClr val="FF3300"/>
                </a:solidFill>
                <a:ln w="9525">
                  <a:solidFill>
                    <a:schemeClr val="tx1"/>
                  </a:solidFill>
                  <a:miter lim="800000"/>
                  <a:headEnd/>
                  <a:tailEnd/>
                </a:ln>
              </p:spPr>
              <p:txBody>
                <a:bodyPr wrap="none" anchor="ctr"/>
                <a:lstStyle/>
                <a:p>
                  <a:endParaRPr lang="en-US"/>
                </a:p>
              </p:txBody>
            </p:sp>
            <p:sp>
              <p:nvSpPr>
                <p:cNvPr id="90" name="AutoShape 1203"/>
                <p:cNvSpPr>
                  <a:spLocks noChangeArrowheads="1"/>
                </p:cNvSpPr>
                <p:nvPr/>
              </p:nvSpPr>
              <p:spPr bwMode="auto">
                <a:xfrm>
                  <a:off x="1767" y="920"/>
                  <a:ext cx="516" cy="464"/>
                </a:xfrm>
                <a:prstGeom prst="parallelogram">
                  <a:avLst>
                    <a:gd name="adj" fmla="val 33290"/>
                  </a:avLst>
                </a:prstGeom>
                <a:solidFill>
                  <a:srgbClr val="FF3300"/>
                </a:solidFill>
                <a:ln w="9525">
                  <a:solidFill>
                    <a:schemeClr val="tx1"/>
                  </a:solidFill>
                  <a:miter lim="800000"/>
                  <a:headEnd/>
                  <a:tailEnd/>
                </a:ln>
              </p:spPr>
              <p:txBody>
                <a:bodyPr wrap="none" anchor="ctr"/>
                <a:lstStyle/>
                <a:p>
                  <a:endParaRPr lang="en-US"/>
                </a:p>
              </p:txBody>
            </p:sp>
          </p:grpSp>
          <p:grpSp>
            <p:nvGrpSpPr>
              <p:cNvPr id="77" name="Group 1204"/>
              <p:cNvGrpSpPr>
                <a:grpSpLocks/>
              </p:cNvGrpSpPr>
              <p:nvPr/>
            </p:nvGrpSpPr>
            <p:grpSpPr bwMode="auto">
              <a:xfrm>
                <a:off x="395" y="1830"/>
                <a:ext cx="1624" cy="464"/>
                <a:chOff x="659" y="920"/>
                <a:chExt cx="1624" cy="464"/>
              </a:xfrm>
            </p:grpSpPr>
            <p:sp>
              <p:nvSpPr>
                <p:cNvPr id="83" name="AutoShape 1205"/>
                <p:cNvSpPr>
                  <a:spLocks noChangeArrowheads="1"/>
                </p:cNvSpPr>
                <p:nvPr/>
              </p:nvSpPr>
              <p:spPr bwMode="auto">
                <a:xfrm>
                  <a:off x="659" y="920"/>
                  <a:ext cx="516" cy="464"/>
                </a:xfrm>
                <a:prstGeom prst="parallelogram">
                  <a:avLst>
                    <a:gd name="adj" fmla="val 33290"/>
                  </a:avLst>
                </a:prstGeom>
                <a:solidFill>
                  <a:srgbClr val="00FF00"/>
                </a:solidFill>
                <a:ln w="9525">
                  <a:solidFill>
                    <a:schemeClr val="tx1"/>
                  </a:solidFill>
                  <a:miter lim="800000"/>
                  <a:headEnd/>
                  <a:tailEnd/>
                </a:ln>
              </p:spPr>
              <p:txBody>
                <a:bodyPr wrap="none" anchor="ctr"/>
                <a:lstStyle/>
                <a:p>
                  <a:endParaRPr lang="en-US"/>
                </a:p>
              </p:txBody>
            </p:sp>
            <p:sp>
              <p:nvSpPr>
                <p:cNvPr id="84" name="AutoShape 1206"/>
                <p:cNvSpPr>
                  <a:spLocks noChangeArrowheads="1"/>
                </p:cNvSpPr>
                <p:nvPr/>
              </p:nvSpPr>
              <p:spPr bwMode="auto">
                <a:xfrm>
                  <a:off x="1029" y="920"/>
                  <a:ext cx="516" cy="464"/>
                </a:xfrm>
                <a:prstGeom prst="parallelogram">
                  <a:avLst>
                    <a:gd name="adj" fmla="val 33290"/>
                  </a:avLst>
                </a:prstGeom>
                <a:solidFill>
                  <a:srgbClr val="00FF00"/>
                </a:solidFill>
                <a:ln w="9525">
                  <a:solidFill>
                    <a:schemeClr val="tx1"/>
                  </a:solidFill>
                  <a:miter lim="800000"/>
                  <a:headEnd/>
                  <a:tailEnd/>
                </a:ln>
              </p:spPr>
              <p:txBody>
                <a:bodyPr wrap="none" anchor="ctr"/>
                <a:lstStyle/>
                <a:p>
                  <a:endParaRPr lang="en-US"/>
                </a:p>
              </p:txBody>
            </p:sp>
            <p:sp>
              <p:nvSpPr>
                <p:cNvPr id="85" name="AutoShape 1207"/>
                <p:cNvSpPr>
                  <a:spLocks noChangeArrowheads="1"/>
                </p:cNvSpPr>
                <p:nvPr/>
              </p:nvSpPr>
              <p:spPr bwMode="auto">
                <a:xfrm>
                  <a:off x="1398" y="920"/>
                  <a:ext cx="516" cy="464"/>
                </a:xfrm>
                <a:prstGeom prst="parallelogram">
                  <a:avLst>
                    <a:gd name="adj" fmla="val 33290"/>
                  </a:avLst>
                </a:prstGeom>
                <a:solidFill>
                  <a:srgbClr val="FFFF66"/>
                </a:solidFill>
                <a:ln w="9525">
                  <a:solidFill>
                    <a:schemeClr val="tx1"/>
                  </a:solidFill>
                  <a:miter lim="800000"/>
                  <a:headEnd/>
                  <a:tailEnd/>
                </a:ln>
              </p:spPr>
              <p:txBody>
                <a:bodyPr wrap="none" anchor="ctr"/>
                <a:lstStyle/>
                <a:p>
                  <a:endParaRPr lang="en-US"/>
                </a:p>
              </p:txBody>
            </p:sp>
            <p:sp>
              <p:nvSpPr>
                <p:cNvPr id="86" name="AutoShape 1208"/>
                <p:cNvSpPr>
                  <a:spLocks noChangeArrowheads="1"/>
                </p:cNvSpPr>
                <p:nvPr/>
              </p:nvSpPr>
              <p:spPr bwMode="auto">
                <a:xfrm>
                  <a:off x="1767" y="920"/>
                  <a:ext cx="516" cy="464"/>
                </a:xfrm>
                <a:prstGeom prst="parallelogram">
                  <a:avLst>
                    <a:gd name="adj" fmla="val 33290"/>
                  </a:avLst>
                </a:prstGeom>
                <a:solidFill>
                  <a:srgbClr val="FFFF66"/>
                </a:solidFill>
                <a:ln w="9525">
                  <a:solidFill>
                    <a:schemeClr val="tx1"/>
                  </a:solidFill>
                  <a:miter lim="800000"/>
                  <a:headEnd/>
                  <a:tailEnd/>
                </a:ln>
              </p:spPr>
              <p:txBody>
                <a:bodyPr wrap="none" anchor="ctr"/>
                <a:lstStyle/>
                <a:p>
                  <a:endParaRPr lang="en-US"/>
                </a:p>
              </p:txBody>
            </p:sp>
          </p:grpSp>
          <p:grpSp>
            <p:nvGrpSpPr>
              <p:cNvPr id="78" name="Group 1209"/>
              <p:cNvGrpSpPr>
                <a:grpSpLocks/>
              </p:cNvGrpSpPr>
              <p:nvPr/>
            </p:nvGrpSpPr>
            <p:grpSpPr bwMode="auto">
              <a:xfrm>
                <a:off x="238" y="2300"/>
                <a:ext cx="1624" cy="464"/>
                <a:chOff x="659" y="920"/>
                <a:chExt cx="1624" cy="464"/>
              </a:xfrm>
            </p:grpSpPr>
            <p:sp>
              <p:nvSpPr>
                <p:cNvPr id="79" name="AutoShape 1210"/>
                <p:cNvSpPr>
                  <a:spLocks noChangeArrowheads="1"/>
                </p:cNvSpPr>
                <p:nvPr/>
              </p:nvSpPr>
              <p:spPr bwMode="auto">
                <a:xfrm>
                  <a:off x="659" y="920"/>
                  <a:ext cx="516" cy="464"/>
                </a:xfrm>
                <a:prstGeom prst="parallelogram">
                  <a:avLst>
                    <a:gd name="adj" fmla="val 33290"/>
                  </a:avLst>
                </a:prstGeom>
                <a:solidFill>
                  <a:srgbClr val="00FF00"/>
                </a:solidFill>
                <a:ln w="9525">
                  <a:solidFill>
                    <a:schemeClr val="tx1"/>
                  </a:solidFill>
                  <a:miter lim="800000"/>
                  <a:headEnd/>
                  <a:tailEnd/>
                </a:ln>
              </p:spPr>
              <p:txBody>
                <a:bodyPr wrap="none" anchor="ctr"/>
                <a:lstStyle/>
                <a:p>
                  <a:endParaRPr lang="en-US"/>
                </a:p>
              </p:txBody>
            </p:sp>
            <p:sp>
              <p:nvSpPr>
                <p:cNvPr id="80" name="AutoShape 1211"/>
                <p:cNvSpPr>
                  <a:spLocks noChangeArrowheads="1"/>
                </p:cNvSpPr>
                <p:nvPr/>
              </p:nvSpPr>
              <p:spPr bwMode="auto">
                <a:xfrm>
                  <a:off x="1029" y="920"/>
                  <a:ext cx="516" cy="464"/>
                </a:xfrm>
                <a:prstGeom prst="parallelogram">
                  <a:avLst>
                    <a:gd name="adj" fmla="val 33290"/>
                  </a:avLst>
                </a:prstGeom>
                <a:solidFill>
                  <a:srgbClr val="00FF00"/>
                </a:solidFill>
                <a:ln w="9525">
                  <a:solidFill>
                    <a:schemeClr val="tx1"/>
                  </a:solidFill>
                  <a:miter lim="800000"/>
                  <a:headEnd/>
                  <a:tailEnd/>
                </a:ln>
              </p:spPr>
              <p:txBody>
                <a:bodyPr wrap="none" anchor="ctr"/>
                <a:lstStyle/>
                <a:p>
                  <a:endParaRPr lang="en-US"/>
                </a:p>
              </p:txBody>
            </p:sp>
            <p:sp>
              <p:nvSpPr>
                <p:cNvPr id="81" name="AutoShape 1212"/>
                <p:cNvSpPr>
                  <a:spLocks noChangeArrowheads="1"/>
                </p:cNvSpPr>
                <p:nvPr/>
              </p:nvSpPr>
              <p:spPr bwMode="auto">
                <a:xfrm>
                  <a:off x="1398" y="920"/>
                  <a:ext cx="516" cy="464"/>
                </a:xfrm>
                <a:prstGeom prst="parallelogram">
                  <a:avLst>
                    <a:gd name="adj" fmla="val 33290"/>
                  </a:avLst>
                </a:prstGeom>
                <a:solidFill>
                  <a:srgbClr val="FFFF66"/>
                </a:solidFill>
                <a:ln w="9525">
                  <a:solidFill>
                    <a:schemeClr val="tx1"/>
                  </a:solidFill>
                  <a:miter lim="800000"/>
                  <a:headEnd/>
                  <a:tailEnd/>
                </a:ln>
              </p:spPr>
              <p:txBody>
                <a:bodyPr wrap="none" anchor="ctr"/>
                <a:lstStyle/>
                <a:p>
                  <a:endParaRPr lang="en-US"/>
                </a:p>
              </p:txBody>
            </p:sp>
            <p:sp>
              <p:nvSpPr>
                <p:cNvPr id="82" name="AutoShape 1213"/>
                <p:cNvSpPr>
                  <a:spLocks noChangeArrowheads="1"/>
                </p:cNvSpPr>
                <p:nvPr/>
              </p:nvSpPr>
              <p:spPr bwMode="auto">
                <a:xfrm>
                  <a:off x="1767" y="920"/>
                  <a:ext cx="516" cy="464"/>
                </a:xfrm>
                <a:prstGeom prst="parallelogram">
                  <a:avLst>
                    <a:gd name="adj" fmla="val 33290"/>
                  </a:avLst>
                </a:prstGeom>
                <a:solidFill>
                  <a:srgbClr val="FFFF66"/>
                </a:solidFill>
                <a:ln w="9525">
                  <a:solidFill>
                    <a:schemeClr val="tx1"/>
                  </a:solidFill>
                  <a:miter lim="800000"/>
                  <a:headEnd/>
                  <a:tailEnd/>
                </a:ln>
              </p:spPr>
              <p:txBody>
                <a:bodyPr wrap="none" anchor="ctr"/>
                <a:lstStyle/>
                <a:p>
                  <a:endParaRPr lang="en-US"/>
                </a:p>
              </p:txBody>
            </p:sp>
          </p:grpSp>
        </p:grpSp>
        <p:grpSp>
          <p:nvGrpSpPr>
            <p:cNvPr id="95" name="Group 1214"/>
            <p:cNvGrpSpPr>
              <a:grpSpLocks/>
            </p:cNvGrpSpPr>
            <p:nvPr/>
          </p:nvGrpSpPr>
          <p:grpSpPr bwMode="auto">
            <a:xfrm rot="5400000">
              <a:off x="3679825" y="1177925"/>
              <a:ext cx="2012950" cy="1479550"/>
              <a:chOff x="238" y="891"/>
              <a:chExt cx="2097" cy="1873"/>
            </a:xfrm>
          </p:grpSpPr>
          <p:grpSp>
            <p:nvGrpSpPr>
              <p:cNvPr id="96" name="Group 1215"/>
              <p:cNvGrpSpPr>
                <a:grpSpLocks/>
              </p:cNvGrpSpPr>
              <p:nvPr/>
            </p:nvGrpSpPr>
            <p:grpSpPr bwMode="auto">
              <a:xfrm>
                <a:off x="711" y="891"/>
                <a:ext cx="1624" cy="464"/>
                <a:chOff x="659" y="920"/>
                <a:chExt cx="1624" cy="464"/>
              </a:xfrm>
            </p:grpSpPr>
            <p:sp>
              <p:nvSpPr>
                <p:cNvPr id="112" name="AutoShape 1216"/>
                <p:cNvSpPr>
                  <a:spLocks noChangeArrowheads="1"/>
                </p:cNvSpPr>
                <p:nvPr/>
              </p:nvSpPr>
              <p:spPr bwMode="auto">
                <a:xfrm>
                  <a:off x="659" y="920"/>
                  <a:ext cx="516" cy="464"/>
                </a:xfrm>
                <a:prstGeom prst="parallelogram">
                  <a:avLst>
                    <a:gd name="adj" fmla="val 33290"/>
                  </a:avLst>
                </a:prstGeom>
                <a:solidFill>
                  <a:srgbClr val="3333CC"/>
                </a:solidFill>
                <a:ln w="9525">
                  <a:solidFill>
                    <a:schemeClr val="tx1"/>
                  </a:solidFill>
                  <a:miter lim="800000"/>
                  <a:headEnd/>
                  <a:tailEnd/>
                </a:ln>
              </p:spPr>
              <p:txBody>
                <a:bodyPr wrap="none" anchor="ctr"/>
                <a:lstStyle/>
                <a:p>
                  <a:endParaRPr lang="en-US"/>
                </a:p>
              </p:txBody>
            </p:sp>
            <p:sp>
              <p:nvSpPr>
                <p:cNvPr id="113" name="AutoShape 1217"/>
                <p:cNvSpPr>
                  <a:spLocks noChangeArrowheads="1"/>
                </p:cNvSpPr>
                <p:nvPr/>
              </p:nvSpPr>
              <p:spPr bwMode="auto">
                <a:xfrm>
                  <a:off x="1029" y="920"/>
                  <a:ext cx="516" cy="464"/>
                </a:xfrm>
                <a:prstGeom prst="parallelogram">
                  <a:avLst>
                    <a:gd name="adj" fmla="val 33290"/>
                  </a:avLst>
                </a:prstGeom>
                <a:solidFill>
                  <a:schemeClr val="accent2"/>
                </a:solidFill>
                <a:ln w="9525">
                  <a:solidFill>
                    <a:schemeClr val="tx1"/>
                  </a:solidFill>
                  <a:miter lim="800000"/>
                  <a:headEnd/>
                  <a:tailEnd/>
                </a:ln>
              </p:spPr>
              <p:txBody>
                <a:bodyPr wrap="none" anchor="ctr"/>
                <a:lstStyle/>
                <a:p>
                  <a:endParaRPr lang="en-US"/>
                </a:p>
              </p:txBody>
            </p:sp>
            <p:sp>
              <p:nvSpPr>
                <p:cNvPr id="114" name="AutoShape 1218"/>
                <p:cNvSpPr>
                  <a:spLocks noChangeArrowheads="1"/>
                </p:cNvSpPr>
                <p:nvPr/>
              </p:nvSpPr>
              <p:spPr bwMode="auto">
                <a:xfrm>
                  <a:off x="1398" y="920"/>
                  <a:ext cx="516" cy="464"/>
                </a:xfrm>
                <a:prstGeom prst="parallelogram">
                  <a:avLst>
                    <a:gd name="adj" fmla="val 33290"/>
                  </a:avLst>
                </a:prstGeom>
                <a:solidFill>
                  <a:srgbClr val="FF66FF"/>
                </a:solidFill>
                <a:ln w="9525">
                  <a:solidFill>
                    <a:schemeClr val="tx1"/>
                  </a:solidFill>
                  <a:miter lim="800000"/>
                  <a:headEnd/>
                  <a:tailEnd/>
                </a:ln>
              </p:spPr>
              <p:txBody>
                <a:bodyPr wrap="none" anchor="ctr"/>
                <a:lstStyle/>
                <a:p>
                  <a:endParaRPr lang="en-US"/>
                </a:p>
              </p:txBody>
            </p:sp>
            <p:sp>
              <p:nvSpPr>
                <p:cNvPr id="115" name="AutoShape 1219"/>
                <p:cNvSpPr>
                  <a:spLocks noChangeArrowheads="1"/>
                </p:cNvSpPr>
                <p:nvPr/>
              </p:nvSpPr>
              <p:spPr bwMode="auto">
                <a:xfrm>
                  <a:off x="1767" y="920"/>
                  <a:ext cx="516" cy="464"/>
                </a:xfrm>
                <a:prstGeom prst="parallelogram">
                  <a:avLst>
                    <a:gd name="adj" fmla="val 33290"/>
                  </a:avLst>
                </a:prstGeom>
                <a:solidFill>
                  <a:srgbClr val="FF66FF"/>
                </a:solidFill>
                <a:ln w="9525">
                  <a:solidFill>
                    <a:schemeClr val="tx1"/>
                  </a:solidFill>
                  <a:miter lim="800000"/>
                  <a:headEnd/>
                  <a:tailEnd/>
                </a:ln>
              </p:spPr>
              <p:txBody>
                <a:bodyPr wrap="none" anchor="ctr"/>
                <a:lstStyle/>
                <a:p>
                  <a:endParaRPr lang="en-US"/>
                </a:p>
              </p:txBody>
            </p:sp>
          </p:grpSp>
          <p:grpSp>
            <p:nvGrpSpPr>
              <p:cNvPr id="97" name="Group 1220"/>
              <p:cNvGrpSpPr>
                <a:grpSpLocks/>
              </p:cNvGrpSpPr>
              <p:nvPr/>
            </p:nvGrpSpPr>
            <p:grpSpPr bwMode="auto">
              <a:xfrm>
                <a:off x="553" y="1361"/>
                <a:ext cx="1624" cy="464"/>
                <a:chOff x="659" y="920"/>
                <a:chExt cx="1624" cy="464"/>
              </a:xfrm>
            </p:grpSpPr>
            <p:sp>
              <p:nvSpPr>
                <p:cNvPr id="108" name="AutoShape 1221"/>
                <p:cNvSpPr>
                  <a:spLocks noChangeArrowheads="1"/>
                </p:cNvSpPr>
                <p:nvPr/>
              </p:nvSpPr>
              <p:spPr bwMode="auto">
                <a:xfrm>
                  <a:off x="659" y="920"/>
                  <a:ext cx="516" cy="464"/>
                </a:xfrm>
                <a:prstGeom prst="parallelogram">
                  <a:avLst>
                    <a:gd name="adj" fmla="val 33290"/>
                  </a:avLst>
                </a:prstGeom>
                <a:solidFill>
                  <a:srgbClr val="3333CC"/>
                </a:solidFill>
                <a:ln w="9525">
                  <a:solidFill>
                    <a:schemeClr val="tx1"/>
                  </a:solidFill>
                  <a:miter lim="800000"/>
                  <a:headEnd/>
                  <a:tailEnd/>
                </a:ln>
              </p:spPr>
              <p:txBody>
                <a:bodyPr wrap="none" anchor="ctr"/>
                <a:lstStyle/>
                <a:p>
                  <a:endParaRPr lang="en-US"/>
                </a:p>
              </p:txBody>
            </p:sp>
            <p:sp>
              <p:nvSpPr>
                <p:cNvPr id="109" name="AutoShape 1222"/>
                <p:cNvSpPr>
                  <a:spLocks noChangeArrowheads="1"/>
                </p:cNvSpPr>
                <p:nvPr/>
              </p:nvSpPr>
              <p:spPr bwMode="auto">
                <a:xfrm>
                  <a:off x="1029" y="920"/>
                  <a:ext cx="516" cy="464"/>
                </a:xfrm>
                <a:prstGeom prst="parallelogram">
                  <a:avLst>
                    <a:gd name="adj" fmla="val 33290"/>
                  </a:avLst>
                </a:prstGeom>
                <a:solidFill>
                  <a:schemeClr val="accent2"/>
                </a:solidFill>
                <a:ln w="9525">
                  <a:solidFill>
                    <a:schemeClr val="tx1"/>
                  </a:solidFill>
                  <a:miter lim="800000"/>
                  <a:headEnd/>
                  <a:tailEnd/>
                </a:ln>
              </p:spPr>
              <p:txBody>
                <a:bodyPr wrap="none" anchor="ctr"/>
                <a:lstStyle/>
                <a:p>
                  <a:endParaRPr lang="en-US"/>
                </a:p>
              </p:txBody>
            </p:sp>
            <p:sp>
              <p:nvSpPr>
                <p:cNvPr id="110" name="AutoShape 1223"/>
                <p:cNvSpPr>
                  <a:spLocks noChangeArrowheads="1"/>
                </p:cNvSpPr>
                <p:nvPr/>
              </p:nvSpPr>
              <p:spPr bwMode="auto">
                <a:xfrm>
                  <a:off x="1398" y="920"/>
                  <a:ext cx="516" cy="464"/>
                </a:xfrm>
                <a:prstGeom prst="parallelogram">
                  <a:avLst>
                    <a:gd name="adj" fmla="val 33290"/>
                  </a:avLst>
                </a:prstGeom>
                <a:solidFill>
                  <a:srgbClr val="FF66FF"/>
                </a:solidFill>
                <a:ln w="9525">
                  <a:solidFill>
                    <a:schemeClr val="tx1"/>
                  </a:solidFill>
                  <a:miter lim="800000"/>
                  <a:headEnd/>
                  <a:tailEnd/>
                </a:ln>
              </p:spPr>
              <p:txBody>
                <a:bodyPr wrap="none" anchor="ctr"/>
                <a:lstStyle/>
                <a:p>
                  <a:endParaRPr lang="en-US"/>
                </a:p>
              </p:txBody>
            </p:sp>
            <p:sp>
              <p:nvSpPr>
                <p:cNvPr id="111" name="AutoShape 1224"/>
                <p:cNvSpPr>
                  <a:spLocks noChangeArrowheads="1"/>
                </p:cNvSpPr>
                <p:nvPr/>
              </p:nvSpPr>
              <p:spPr bwMode="auto">
                <a:xfrm>
                  <a:off x="1767" y="920"/>
                  <a:ext cx="516" cy="464"/>
                </a:xfrm>
                <a:prstGeom prst="parallelogram">
                  <a:avLst>
                    <a:gd name="adj" fmla="val 33290"/>
                  </a:avLst>
                </a:prstGeom>
                <a:solidFill>
                  <a:srgbClr val="FF66FF"/>
                </a:solidFill>
                <a:ln w="9525">
                  <a:solidFill>
                    <a:schemeClr val="tx1"/>
                  </a:solidFill>
                  <a:miter lim="800000"/>
                  <a:headEnd/>
                  <a:tailEnd/>
                </a:ln>
              </p:spPr>
              <p:txBody>
                <a:bodyPr wrap="none" anchor="ctr"/>
                <a:lstStyle/>
                <a:p>
                  <a:endParaRPr lang="en-US"/>
                </a:p>
              </p:txBody>
            </p:sp>
          </p:grpSp>
          <p:grpSp>
            <p:nvGrpSpPr>
              <p:cNvPr id="98" name="Group 1225"/>
              <p:cNvGrpSpPr>
                <a:grpSpLocks/>
              </p:cNvGrpSpPr>
              <p:nvPr/>
            </p:nvGrpSpPr>
            <p:grpSpPr bwMode="auto">
              <a:xfrm>
                <a:off x="395" y="1830"/>
                <a:ext cx="1624" cy="464"/>
                <a:chOff x="659" y="920"/>
                <a:chExt cx="1624" cy="464"/>
              </a:xfrm>
            </p:grpSpPr>
            <p:sp>
              <p:nvSpPr>
                <p:cNvPr id="104" name="AutoShape 1226"/>
                <p:cNvSpPr>
                  <a:spLocks noChangeArrowheads="1"/>
                </p:cNvSpPr>
                <p:nvPr/>
              </p:nvSpPr>
              <p:spPr bwMode="auto">
                <a:xfrm>
                  <a:off x="659" y="920"/>
                  <a:ext cx="516" cy="464"/>
                </a:xfrm>
                <a:prstGeom prst="parallelogram">
                  <a:avLst>
                    <a:gd name="adj" fmla="val 33290"/>
                  </a:avLst>
                </a:prstGeom>
                <a:solidFill>
                  <a:srgbClr val="00FF00"/>
                </a:solidFill>
                <a:ln w="9525">
                  <a:solidFill>
                    <a:schemeClr val="tx1"/>
                  </a:solidFill>
                  <a:miter lim="800000"/>
                  <a:headEnd/>
                  <a:tailEnd/>
                </a:ln>
              </p:spPr>
              <p:txBody>
                <a:bodyPr wrap="none" anchor="ctr"/>
                <a:lstStyle/>
                <a:p>
                  <a:endParaRPr lang="en-US"/>
                </a:p>
              </p:txBody>
            </p:sp>
            <p:sp>
              <p:nvSpPr>
                <p:cNvPr id="105" name="AutoShape 1227"/>
                <p:cNvSpPr>
                  <a:spLocks noChangeArrowheads="1"/>
                </p:cNvSpPr>
                <p:nvPr/>
              </p:nvSpPr>
              <p:spPr bwMode="auto">
                <a:xfrm>
                  <a:off x="1029" y="920"/>
                  <a:ext cx="516" cy="464"/>
                </a:xfrm>
                <a:prstGeom prst="parallelogram">
                  <a:avLst>
                    <a:gd name="adj" fmla="val 33290"/>
                  </a:avLst>
                </a:prstGeom>
                <a:solidFill>
                  <a:srgbClr val="00FF00"/>
                </a:solidFill>
                <a:ln w="9525">
                  <a:solidFill>
                    <a:schemeClr val="tx1"/>
                  </a:solidFill>
                  <a:miter lim="800000"/>
                  <a:headEnd/>
                  <a:tailEnd/>
                </a:ln>
              </p:spPr>
              <p:txBody>
                <a:bodyPr wrap="none" anchor="ctr"/>
                <a:lstStyle/>
                <a:p>
                  <a:endParaRPr lang="en-US"/>
                </a:p>
              </p:txBody>
            </p:sp>
            <p:sp>
              <p:nvSpPr>
                <p:cNvPr id="106" name="AutoShape 1228"/>
                <p:cNvSpPr>
                  <a:spLocks noChangeArrowheads="1"/>
                </p:cNvSpPr>
                <p:nvPr/>
              </p:nvSpPr>
              <p:spPr bwMode="auto">
                <a:xfrm>
                  <a:off x="1398" y="920"/>
                  <a:ext cx="516" cy="464"/>
                </a:xfrm>
                <a:prstGeom prst="parallelogram">
                  <a:avLst>
                    <a:gd name="adj" fmla="val 33290"/>
                  </a:avLst>
                </a:prstGeom>
                <a:solidFill>
                  <a:srgbClr val="FF66FF"/>
                </a:solidFill>
                <a:ln w="9525">
                  <a:solidFill>
                    <a:schemeClr val="tx1"/>
                  </a:solidFill>
                  <a:miter lim="800000"/>
                  <a:headEnd/>
                  <a:tailEnd/>
                </a:ln>
              </p:spPr>
              <p:txBody>
                <a:bodyPr wrap="none" anchor="ctr"/>
                <a:lstStyle/>
                <a:p>
                  <a:endParaRPr lang="en-US"/>
                </a:p>
              </p:txBody>
            </p:sp>
            <p:sp>
              <p:nvSpPr>
                <p:cNvPr id="107" name="AutoShape 1229"/>
                <p:cNvSpPr>
                  <a:spLocks noChangeArrowheads="1"/>
                </p:cNvSpPr>
                <p:nvPr/>
              </p:nvSpPr>
              <p:spPr bwMode="auto">
                <a:xfrm>
                  <a:off x="1767" y="920"/>
                  <a:ext cx="516" cy="464"/>
                </a:xfrm>
                <a:prstGeom prst="parallelogram">
                  <a:avLst>
                    <a:gd name="adj" fmla="val 33290"/>
                  </a:avLst>
                </a:prstGeom>
                <a:solidFill>
                  <a:srgbClr val="FF66FF"/>
                </a:solidFill>
                <a:ln w="9525">
                  <a:solidFill>
                    <a:schemeClr val="tx1"/>
                  </a:solidFill>
                  <a:miter lim="800000"/>
                  <a:headEnd/>
                  <a:tailEnd/>
                </a:ln>
              </p:spPr>
              <p:txBody>
                <a:bodyPr wrap="none" anchor="ctr"/>
                <a:lstStyle/>
                <a:p>
                  <a:endParaRPr lang="en-US"/>
                </a:p>
              </p:txBody>
            </p:sp>
          </p:grpSp>
          <p:grpSp>
            <p:nvGrpSpPr>
              <p:cNvPr id="99" name="Group 1230"/>
              <p:cNvGrpSpPr>
                <a:grpSpLocks/>
              </p:cNvGrpSpPr>
              <p:nvPr/>
            </p:nvGrpSpPr>
            <p:grpSpPr bwMode="auto">
              <a:xfrm>
                <a:off x="238" y="2300"/>
                <a:ext cx="1624" cy="464"/>
                <a:chOff x="659" y="920"/>
                <a:chExt cx="1624" cy="464"/>
              </a:xfrm>
            </p:grpSpPr>
            <p:sp>
              <p:nvSpPr>
                <p:cNvPr id="100" name="AutoShape 1231"/>
                <p:cNvSpPr>
                  <a:spLocks noChangeArrowheads="1"/>
                </p:cNvSpPr>
                <p:nvPr/>
              </p:nvSpPr>
              <p:spPr bwMode="auto">
                <a:xfrm>
                  <a:off x="659" y="920"/>
                  <a:ext cx="516" cy="464"/>
                </a:xfrm>
                <a:prstGeom prst="parallelogram">
                  <a:avLst>
                    <a:gd name="adj" fmla="val 33290"/>
                  </a:avLst>
                </a:prstGeom>
                <a:solidFill>
                  <a:srgbClr val="00FF00"/>
                </a:solidFill>
                <a:ln w="9525">
                  <a:solidFill>
                    <a:schemeClr val="tx1"/>
                  </a:solidFill>
                  <a:miter lim="800000"/>
                  <a:headEnd/>
                  <a:tailEnd/>
                </a:ln>
              </p:spPr>
              <p:txBody>
                <a:bodyPr wrap="none" anchor="ctr"/>
                <a:lstStyle/>
                <a:p>
                  <a:endParaRPr lang="en-US"/>
                </a:p>
              </p:txBody>
            </p:sp>
            <p:sp>
              <p:nvSpPr>
                <p:cNvPr id="101" name="AutoShape 1232"/>
                <p:cNvSpPr>
                  <a:spLocks noChangeArrowheads="1"/>
                </p:cNvSpPr>
                <p:nvPr/>
              </p:nvSpPr>
              <p:spPr bwMode="auto">
                <a:xfrm>
                  <a:off x="1029" y="920"/>
                  <a:ext cx="516" cy="464"/>
                </a:xfrm>
                <a:prstGeom prst="parallelogram">
                  <a:avLst>
                    <a:gd name="adj" fmla="val 33290"/>
                  </a:avLst>
                </a:prstGeom>
                <a:solidFill>
                  <a:srgbClr val="00FF00"/>
                </a:solidFill>
                <a:ln w="9525">
                  <a:solidFill>
                    <a:schemeClr val="tx1"/>
                  </a:solidFill>
                  <a:miter lim="800000"/>
                  <a:headEnd/>
                  <a:tailEnd/>
                </a:ln>
              </p:spPr>
              <p:txBody>
                <a:bodyPr wrap="none" anchor="ctr"/>
                <a:lstStyle/>
                <a:p>
                  <a:endParaRPr lang="en-US"/>
                </a:p>
              </p:txBody>
            </p:sp>
            <p:sp>
              <p:nvSpPr>
                <p:cNvPr id="102" name="AutoShape 1233"/>
                <p:cNvSpPr>
                  <a:spLocks noChangeArrowheads="1"/>
                </p:cNvSpPr>
                <p:nvPr/>
              </p:nvSpPr>
              <p:spPr bwMode="auto">
                <a:xfrm>
                  <a:off x="1398" y="920"/>
                  <a:ext cx="516" cy="464"/>
                </a:xfrm>
                <a:prstGeom prst="parallelogram">
                  <a:avLst>
                    <a:gd name="adj" fmla="val 33290"/>
                  </a:avLst>
                </a:prstGeom>
                <a:solidFill>
                  <a:srgbClr val="FF66FF"/>
                </a:solidFill>
                <a:ln w="9525">
                  <a:solidFill>
                    <a:schemeClr val="tx1"/>
                  </a:solidFill>
                  <a:miter lim="800000"/>
                  <a:headEnd/>
                  <a:tailEnd/>
                </a:ln>
              </p:spPr>
              <p:txBody>
                <a:bodyPr wrap="none" anchor="ctr"/>
                <a:lstStyle/>
                <a:p>
                  <a:endParaRPr lang="en-US"/>
                </a:p>
              </p:txBody>
            </p:sp>
            <p:sp>
              <p:nvSpPr>
                <p:cNvPr id="103" name="AutoShape 1234"/>
                <p:cNvSpPr>
                  <a:spLocks noChangeArrowheads="1"/>
                </p:cNvSpPr>
                <p:nvPr/>
              </p:nvSpPr>
              <p:spPr bwMode="auto">
                <a:xfrm>
                  <a:off x="1767" y="920"/>
                  <a:ext cx="516" cy="464"/>
                </a:xfrm>
                <a:prstGeom prst="parallelogram">
                  <a:avLst>
                    <a:gd name="adj" fmla="val 33290"/>
                  </a:avLst>
                </a:prstGeom>
                <a:solidFill>
                  <a:srgbClr val="FF66FF"/>
                </a:solidFill>
                <a:ln w="9525">
                  <a:solidFill>
                    <a:schemeClr val="tx1"/>
                  </a:solidFill>
                  <a:miter lim="800000"/>
                  <a:headEnd/>
                  <a:tailEnd/>
                </a:ln>
              </p:spPr>
              <p:txBody>
                <a:bodyPr wrap="none" anchor="ctr"/>
                <a:lstStyle/>
                <a:p>
                  <a:endParaRPr lang="en-US"/>
                </a:p>
              </p:txBody>
            </p:sp>
          </p:grpSp>
        </p:grpSp>
        <p:grpSp>
          <p:nvGrpSpPr>
            <p:cNvPr id="116" name="Group 1235"/>
            <p:cNvGrpSpPr>
              <a:grpSpLocks/>
            </p:cNvGrpSpPr>
            <p:nvPr/>
          </p:nvGrpSpPr>
          <p:grpSpPr bwMode="auto">
            <a:xfrm rot="5400000">
              <a:off x="4083050" y="1155700"/>
              <a:ext cx="2012950" cy="1479550"/>
              <a:chOff x="238" y="891"/>
              <a:chExt cx="2097" cy="1873"/>
            </a:xfrm>
          </p:grpSpPr>
          <p:grpSp>
            <p:nvGrpSpPr>
              <p:cNvPr id="117" name="Group 1236"/>
              <p:cNvGrpSpPr>
                <a:grpSpLocks/>
              </p:cNvGrpSpPr>
              <p:nvPr/>
            </p:nvGrpSpPr>
            <p:grpSpPr bwMode="auto">
              <a:xfrm>
                <a:off x="711" y="891"/>
                <a:ext cx="1624" cy="464"/>
                <a:chOff x="659" y="920"/>
                <a:chExt cx="1624" cy="464"/>
              </a:xfrm>
            </p:grpSpPr>
            <p:sp>
              <p:nvSpPr>
                <p:cNvPr id="133" name="AutoShape 1237"/>
                <p:cNvSpPr>
                  <a:spLocks noChangeArrowheads="1"/>
                </p:cNvSpPr>
                <p:nvPr/>
              </p:nvSpPr>
              <p:spPr bwMode="auto">
                <a:xfrm>
                  <a:off x="659" y="920"/>
                  <a:ext cx="516" cy="464"/>
                </a:xfrm>
                <a:prstGeom prst="parallelogram">
                  <a:avLst>
                    <a:gd name="adj" fmla="val 33290"/>
                  </a:avLst>
                </a:prstGeom>
                <a:solidFill>
                  <a:srgbClr val="3399FF"/>
                </a:solidFill>
                <a:ln w="9525">
                  <a:solidFill>
                    <a:schemeClr val="tx1"/>
                  </a:solidFill>
                  <a:miter lim="800000"/>
                  <a:headEnd/>
                  <a:tailEnd/>
                </a:ln>
              </p:spPr>
              <p:txBody>
                <a:bodyPr wrap="none" anchor="ctr"/>
                <a:lstStyle/>
                <a:p>
                  <a:endParaRPr lang="en-US"/>
                </a:p>
              </p:txBody>
            </p:sp>
            <p:sp>
              <p:nvSpPr>
                <p:cNvPr id="134" name="AutoShape 1238"/>
                <p:cNvSpPr>
                  <a:spLocks noChangeArrowheads="1"/>
                </p:cNvSpPr>
                <p:nvPr/>
              </p:nvSpPr>
              <p:spPr bwMode="auto">
                <a:xfrm>
                  <a:off x="1029" y="920"/>
                  <a:ext cx="516" cy="464"/>
                </a:xfrm>
                <a:prstGeom prst="parallelogram">
                  <a:avLst>
                    <a:gd name="adj" fmla="val 33290"/>
                  </a:avLst>
                </a:prstGeom>
                <a:solidFill>
                  <a:srgbClr val="990099"/>
                </a:solidFill>
                <a:ln w="9525">
                  <a:solidFill>
                    <a:schemeClr val="tx1"/>
                  </a:solidFill>
                  <a:miter lim="800000"/>
                  <a:headEnd/>
                  <a:tailEnd/>
                </a:ln>
              </p:spPr>
              <p:txBody>
                <a:bodyPr wrap="none" anchor="ctr"/>
                <a:lstStyle/>
                <a:p>
                  <a:endParaRPr lang="en-US"/>
                </a:p>
              </p:txBody>
            </p:sp>
            <p:sp>
              <p:nvSpPr>
                <p:cNvPr id="135" name="AutoShape 1239"/>
                <p:cNvSpPr>
                  <a:spLocks noChangeArrowheads="1"/>
                </p:cNvSpPr>
                <p:nvPr/>
              </p:nvSpPr>
              <p:spPr bwMode="auto">
                <a:xfrm>
                  <a:off x="1398" y="920"/>
                  <a:ext cx="516" cy="464"/>
                </a:xfrm>
                <a:prstGeom prst="parallelogram">
                  <a:avLst>
                    <a:gd name="adj" fmla="val 33290"/>
                  </a:avLst>
                </a:prstGeom>
                <a:solidFill>
                  <a:srgbClr val="FF3300"/>
                </a:solidFill>
                <a:ln w="9525">
                  <a:solidFill>
                    <a:schemeClr val="tx1"/>
                  </a:solidFill>
                  <a:miter lim="800000"/>
                  <a:headEnd/>
                  <a:tailEnd/>
                </a:ln>
              </p:spPr>
              <p:txBody>
                <a:bodyPr wrap="none" anchor="ctr"/>
                <a:lstStyle/>
                <a:p>
                  <a:endParaRPr lang="en-US"/>
                </a:p>
              </p:txBody>
            </p:sp>
            <p:sp>
              <p:nvSpPr>
                <p:cNvPr id="136" name="AutoShape 1240"/>
                <p:cNvSpPr>
                  <a:spLocks noChangeArrowheads="1"/>
                </p:cNvSpPr>
                <p:nvPr/>
              </p:nvSpPr>
              <p:spPr bwMode="auto">
                <a:xfrm>
                  <a:off x="1767" y="920"/>
                  <a:ext cx="516" cy="464"/>
                </a:xfrm>
                <a:prstGeom prst="parallelogram">
                  <a:avLst>
                    <a:gd name="adj" fmla="val 33290"/>
                  </a:avLst>
                </a:prstGeom>
                <a:solidFill>
                  <a:srgbClr val="FF3300"/>
                </a:solidFill>
                <a:ln w="9525">
                  <a:solidFill>
                    <a:schemeClr val="tx1"/>
                  </a:solidFill>
                  <a:miter lim="800000"/>
                  <a:headEnd/>
                  <a:tailEnd/>
                </a:ln>
              </p:spPr>
              <p:txBody>
                <a:bodyPr wrap="none" anchor="ctr"/>
                <a:lstStyle/>
                <a:p>
                  <a:endParaRPr lang="en-US"/>
                </a:p>
              </p:txBody>
            </p:sp>
          </p:grpSp>
          <p:grpSp>
            <p:nvGrpSpPr>
              <p:cNvPr id="118" name="Group 1241"/>
              <p:cNvGrpSpPr>
                <a:grpSpLocks/>
              </p:cNvGrpSpPr>
              <p:nvPr/>
            </p:nvGrpSpPr>
            <p:grpSpPr bwMode="auto">
              <a:xfrm>
                <a:off x="553" y="1361"/>
                <a:ext cx="1624" cy="464"/>
                <a:chOff x="659" y="920"/>
                <a:chExt cx="1624" cy="464"/>
              </a:xfrm>
            </p:grpSpPr>
            <p:sp>
              <p:nvSpPr>
                <p:cNvPr id="129" name="AutoShape 1242"/>
                <p:cNvSpPr>
                  <a:spLocks noChangeArrowheads="1"/>
                </p:cNvSpPr>
                <p:nvPr/>
              </p:nvSpPr>
              <p:spPr bwMode="auto">
                <a:xfrm>
                  <a:off x="659" y="920"/>
                  <a:ext cx="516" cy="464"/>
                </a:xfrm>
                <a:prstGeom prst="parallelogram">
                  <a:avLst>
                    <a:gd name="adj" fmla="val 33290"/>
                  </a:avLst>
                </a:prstGeom>
                <a:solidFill>
                  <a:srgbClr val="3399FF"/>
                </a:solidFill>
                <a:ln w="9525">
                  <a:solidFill>
                    <a:schemeClr val="tx1"/>
                  </a:solidFill>
                  <a:miter lim="800000"/>
                  <a:headEnd/>
                  <a:tailEnd/>
                </a:ln>
              </p:spPr>
              <p:txBody>
                <a:bodyPr wrap="none" anchor="ctr"/>
                <a:lstStyle/>
                <a:p>
                  <a:endParaRPr lang="en-US"/>
                </a:p>
              </p:txBody>
            </p:sp>
            <p:sp>
              <p:nvSpPr>
                <p:cNvPr id="130" name="AutoShape 1243"/>
                <p:cNvSpPr>
                  <a:spLocks noChangeArrowheads="1"/>
                </p:cNvSpPr>
                <p:nvPr/>
              </p:nvSpPr>
              <p:spPr bwMode="auto">
                <a:xfrm>
                  <a:off x="1029" y="920"/>
                  <a:ext cx="516" cy="464"/>
                </a:xfrm>
                <a:prstGeom prst="parallelogram">
                  <a:avLst>
                    <a:gd name="adj" fmla="val 33290"/>
                  </a:avLst>
                </a:prstGeom>
                <a:solidFill>
                  <a:srgbClr val="990099"/>
                </a:solidFill>
                <a:ln w="9525">
                  <a:solidFill>
                    <a:schemeClr val="tx1"/>
                  </a:solidFill>
                  <a:miter lim="800000"/>
                  <a:headEnd/>
                  <a:tailEnd/>
                </a:ln>
              </p:spPr>
              <p:txBody>
                <a:bodyPr wrap="none" anchor="ctr"/>
                <a:lstStyle/>
                <a:p>
                  <a:endParaRPr lang="en-US"/>
                </a:p>
              </p:txBody>
            </p:sp>
            <p:sp>
              <p:nvSpPr>
                <p:cNvPr id="131" name="AutoShape 1244"/>
                <p:cNvSpPr>
                  <a:spLocks noChangeArrowheads="1"/>
                </p:cNvSpPr>
                <p:nvPr/>
              </p:nvSpPr>
              <p:spPr bwMode="auto">
                <a:xfrm>
                  <a:off x="1398" y="920"/>
                  <a:ext cx="516" cy="464"/>
                </a:xfrm>
                <a:prstGeom prst="parallelogram">
                  <a:avLst>
                    <a:gd name="adj" fmla="val 33290"/>
                  </a:avLst>
                </a:prstGeom>
                <a:solidFill>
                  <a:srgbClr val="FF3300"/>
                </a:solidFill>
                <a:ln w="9525">
                  <a:solidFill>
                    <a:schemeClr val="tx1"/>
                  </a:solidFill>
                  <a:miter lim="800000"/>
                  <a:headEnd/>
                  <a:tailEnd/>
                </a:ln>
              </p:spPr>
              <p:txBody>
                <a:bodyPr wrap="none" anchor="ctr"/>
                <a:lstStyle/>
                <a:p>
                  <a:endParaRPr lang="en-US"/>
                </a:p>
              </p:txBody>
            </p:sp>
            <p:sp>
              <p:nvSpPr>
                <p:cNvPr id="132" name="AutoShape 1245"/>
                <p:cNvSpPr>
                  <a:spLocks noChangeArrowheads="1"/>
                </p:cNvSpPr>
                <p:nvPr/>
              </p:nvSpPr>
              <p:spPr bwMode="auto">
                <a:xfrm>
                  <a:off x="1767" y="920"/>
                  <a:ext cx="516" cy="464"/>
                </a:xfrm>
                <a:prstGeom prst="parallelogram">
                  <a:avLst>
                    <a:gd name="adj" fmla="val 33290"/>
                  </a:avLst>
                </a:prstGeom>
                <a:solidFill>
                  <a:srgbClr val="FF3300"/>
                </a:solidFill>
                <a:ln w="9525">
                  <a:solidFill>
                    <a:schemeClr val="tx1"/>
                  </a:solidFill>
                  <a:miter lim="800000"/>
                  <a:headEnd/>
                  <a:tailEnd/>
                </a:ln>
              </p:spPr>
              <p:txBody>
                <a:bodyPr wrap="none" anchor="ctr"/>
                <a:lstStyle/>
                <a:p>
                  <a:endParaRPr lang="en-US"/>
                </a:p>
              </p:txBody>
            </p:sp>
          </p:grpSp>
          <p:grpSp>
            <p:nvGrpSpPr>
              <p:cNvPr id="119" name="Group 1246"/>
              <p:cNvGrpSpPr>
                <a:grpSpLocks/>
              </p:cNvGrpSpPr>
              <p:nvPr/>
            </p:nvGrpSpPr>
            <p:grpSpPr bwMode="auto">
              <a:xfrm>
                <a:off x="395" y="1830"/>
                <a:ext cx="1624" cy="464"/>
                <a:chOff x="659" y="920"/>
                <a:chExt cx="1624" cy="464"/>
              </a:xfrm>
            </p:grpSpPr>
            <p:sp>
              <p:nvSpPr>
                <p:cNvPr id="125" name="AutoShape 1247"/>
                <p:cNvSpPr>
                  <a:spLocks noChangeArrowheads="1"/>
                </p:cNvSpPr>
                <p:nvPr/>
              </p:nvSpPr>
              <p:spPr bwMode="auto">
                <a:xfrm>
                  <a:off x="659" y="920"/>
                  <a:ext cx="516" cy="464"/>
                </a:xfrm>
                <a:prstGeom prst="parallelogram">
                  <a:avLst>
                    <a:gd name="adj" fmla="val 33290"/>
                  </a:avLst>
                </a:prstGeom>
                <a:solidFill>
                  <a:srgbClr val="00FF00"/>
                </a:solidFill>
                <a:ln w="9525">
                  <a:solidFill>
                    <a:schemeClr val="tx1"/>
                  </a:solidFill>
                  <a:miter lim="800000"/>
                  <a:headEnd/>
                  <a:tailEnd/>
                </a:ln>
              </p:spPr>
              <p:txBody>
                <a:bodyPr wrap="none" anchor="ctr"/>
                <a:lstStyle/>
                <a:p>
                  <a:endParaRPr lang="en-US"/>
                </a:p>
              </p:txBody>
            </p:sp>
            <p:sp>
              <p:nvSpPr>
                <p:cNvPr id="126" name="AutoShape 1248"/>
                <p:cNvSpPr>
                  <a:spLocks noChangeArrowheads="1"/>
                </p:cNvSpPr>
                <p:nvPr/>
              </p:nvSpPr>
              <p:spPr bwMode="auto">
                <a:xfrm>
                  <a:off x="1029" y="920"/>
                  <a:ext cx="516" cy="464"/>
                </a:xfrm>
                <a:prstGeom prst="parallelogram">
                  <a:avLst>
                    <a:gd name="adj" fmla="val 33290"/>
                  </a:avLst>
                </a:prstGeom>
                <a:solidFill>
                  <a:srgbClr val="00FF00"/>
                </a:solidFill>
                <a:ln w="9525">
                  <a:solidFill>
                    <a:schemeClr val="tx1"/>
                  </a:solidFill>
                  <a:miter lim="800000"/>
                  <a:headEnd/>
                  <a:tailEnd/>
                </a:ln>
              </p:spPr>
              <p:txBody>
                <a:bodyPr wrap="none" anchor="ctr"/>
                <a:lstStyle/>
                <a:p>
                  <a:endParaRPr lang="en-US"/>
                </a:p>
              </p:txBody>
            </p:sp>
            <p:sp>
              <p:nvSpPr>
                <p:cNvPr id="127" name="AutoShape 1249"/>
                <p:cNvSpPr>
                  <a:spLocks noChangeArrowheads="1"/>
                </p:cNvSpPr>
                <p:nvPr/>
              </p:nvSpPr>
              <p:spPr bwMode="auto">
                <a:xfrm>
                  <a:off x="1398" y="920"/>
                  <a:ext cx="516" cy="464"/>
                </a:xfrm>
                <a:prstGeom prst="parallelogram">
                  <a:avLst>
                    <a:gd name="adj" fmla="val 33290"/>
                  </a:avLst>
                </a:prstGeom>
                <a:solidFill>
                  <a:srgbClr val="FFFF66"/>
                </a:solidFill>
                <a:ln w="9525">
                  <a:solidFill>
                    <a:schemeClr val="tx1"/>
                  </a:solidFill>
                  <a:miter lim="800000"/>
                  <a:headEnd/>
                  <a:tailEnd/>
                </a:ln>
              </p:spPr>
              <p:txBody>
                <a:bodyPr wrap="none" anchor="ctr"/>
                <a:lstStyle/>
                <a:p>
                  <a:endParaRPr lang="en-US"/>
                </a:p>
              </p:txBody>
            </p:sp>
            <p:sp>
              <p:nvSpPr>
                <p:cNvPr id="128" name="AutoShape 1250"/>
                <p:cNvSpPr>
                  <a:spLocks noChangeArrowheads="1"/>
                </p:cNvSpPr>
                <p:nvPr/>
              </p:nvSpPr>
              <p:spPr bwMode="auto">
                <a:xfrm>
                  <a:off x="1767" y="920"/>
                  <a:ext cx="516" cy="464"/>
                </a:xfrm>
                <a:prstGeom prst="parallelogram">
                  <a:avLst>
                    <a:gd name="adj" fmla="val 33290"/>
                  </a:avLst>
                </a:prstGeom>
                <a:solidFill>
                  <a:srgbClr val="FFFF66"/>
                </a:solidFill>
                <a:ln w="9525">
                  <a:solidFill>
                    <a:schemeClr val="tx1"/>
                  </a:solidFill>
                  <a:miter lim="800000"/>
                  <a:headEnd/>
                  <a:tailEnd/>
                </a:ln>
              </p:spPr>
              <p:txBody>
                <a:bodyPr wrap="none" anchor="ctr"/>
                <a:lstStyle/>
                <a:p>
                  <a:endParaRPr lang="en-US"/>
                </a:p>
              </p:txBody>
            </p:sp>
          </p:grpSp>
          <p:grpSp>
            <p:nvGrpSpPr>
              <p:cNvPr id="120" name="Group 1251"/>
              <p:cNvGrpSpPr>
                <a:grpSpLocks/>
              </p:cNvGrpSpPr>
              <p:nvPr/>
            </p:nvGrpSpPr>
            <p:grpSpPr bwMode="auto">
              <a:xfrm>
                <a:off x="238" y="2300"/>
                <a:ext cx="1624" cy="464"/>
                <a:chOff x="659" y="920"/>
                <a:chExt cx="1624" cy="464"/>
              </a:xfrm>
            </p:grpSpPr>
            <p:sp>
              <p:nvSpPr>
                <p:cNvPr id="121" name="AutoShape 1252"/>
                <p:cNvSpPr>
                  <a:spLocks noChangeArrowheads="1"/>
                </p:cNvSpPr>
                <p:nvPr/>
              </p:nvSpPr>
              <p:spPr bwMode="auto">
                <a:xfrm>
                  <a:off x="659" y="920"/>
                  <a:ext cx="516" cy="464"/>
                </a:xfrm>
                <a:prstGeom prst="parallelogram">
                  <a:avLst>
                    <a:gd name="adj" fmla="val 33290"/>
                  </a:avLst>
                </a:prstGeom>
                <a:solidFill>
                  <a:srgbClr val="00FF00"/>
                </a:solidFill>
                <a:ln w="9525">
                  <a:solidFill>
                    <a:schemeClr val="tx1"/>
                  </a:solidFill>
                  <a:miter lim="800000"/>
                  <a:headEnd/>
                  <a:tailEnd/>
                </a:ln>
              </p:spPr>
              <p:txBody>
                <a:bodyPr wrap="none" anchor="ctr"/>
                <a:lstStyle/>
                <a:p>
                  <a:endParaRPr lang="en-US"/>
                </a:p>
              </p:txBody>
            </p:sp>
            <p:sp>
              <p:nvSpPr>
                <p:cNvPr id="122" name="AutoShape 1253"/>
                <p:cNvSpPr>
                  <a:spLocks noChangeArrowheads="1"/>
                </p:cNvSpPr>
                <p:nvPr/>
              </p:nvSpPr>
              <p:spPr bwMode="auto">
                <a:xfrm>
                  <a:off x="1029" y="920"/>
                  <a:ext cx="516" cy="464"/>
                </a:xfrm>
                <a:prstGeom prst="parallelogram">
                  <a:avLst>
                    <a:gd name="adj" fmla="val 33290"/>
                  </a:avLst>
                </a:prstGeom>
                <a:solidFill>
                  <a:srgbClr val="00FF00"/>
                </a:solidFill>
                <a:ln w="9525">
                  <a:solidFill>
                    <a:schemeClr val="tx1"/>
                  </a:solidFill>
                  <a:miter lim="800000"/>
                  <a:headEnd/>
                  <a:tailEnd/>
                </a:ln>
              </p:spPr>
              <p:txBody>
                <a:bodyPr wrap="none" anchor="ctr"/>
                <a:lstStyle/>
                <a:p>
                  <a:endParaRPr lang="en-US"/>
                </a:p>
              </p:txBody>
            </p:sp>
            <p:sp>
              <p:nvSpPr>
                <p:cNvPr id="123" name="AutoShape 1254"/>
                <p:cNvSpPr>
                  <a:spLocks noChangeArrowheads="1"/>
                </p:cNvSpPr>
                <p:nvPr/>
              </p:nvSpPr>
              <p:spPr bwMode="auto">
                <a:xfrm>
                  <a:off x="1398" y="920"/>
                  <a:ext cx="516" cy="464"/>
                </a:xfrm>
                <a:prstGeom prst="parallelogram">
                  <a:avLst>
                    <a:gd name="adj" fmla="val 33290"/>
                  </a:avLst>
                </a:prstGeom>
                <a:solidFill>
                  <a:srgbClr val="FFFF66"/>
                </a:solidFill>
                <a:ln w="9525">
                  <a:solidFill>
                    <a:schemeClr val="tx1"/>
                  </a:solidFill>
                  <a:miter lim="800000"/>
                  <a:headEnd/>
                  <a:tailEnd/>
                </a:ln>
              </p:spPr>
              <p:txBody>
                <a:bodyPr wrap="none" anchor="ctr"/>
                <a:lstStyle/>
                <a:p>
                  <a:endParaRPr lang="en-US"/>
                </a:p>
              </p:txBody>
            </p:sp>
            <p:sp>
              <p:nvSpPr>
                <p:cNvPr id="124" name="AutoShape 1255"/>
                <p:cNvSpPr>
                  <a:spLocks noChangeArrowheads="1"/>
                </p:cNvSpPr>
                <p:nvPr/>
              </p:nvSpPr>
              <p:spPr bwMode="auto">
                <a:xfrm>
                  <a:off x="1767" y="920"/>
                  <a:ext cx="516" cy="464"/>
                </a:xfrm>
                <a:prstGeom prst="parallelogram">
                  <a:avLst>
                    <a:gd name="adj" fmla="val 33290"/>
                  </a:avLst>
                </a:prstGeom>
                <a:solidFill>
                  <a:srgbClr val="FFFF66"/>
                </a:solidFill>
                <a:ln w="9525">
                  <a:solidFill>
                    <a:schemeClr val="tx1"/>
                  </a:solidFill>
                  <a:miter lim="800000"/>
                  <a:headEnd/>
                  <a:tailEnd/>
                </a:ln>
              </p:spPr>
              <p:txBody>
                <a:bodyPr wrap="none" anchor="ctr"/>
                <a:lstStyle/>
                <a:p>
                  <a:endParaRPr lang="en-US"/>
                </a:p>
              </p:txBody>
            </p:sp>
          </p:grpSp>
        </p:grpSp>
        <p:grpSp>
          <p:nvGrpSpPr>
            <p:cNvPr id="137" name="Group 1256"/>
            <p:cNvGrpSpPr>
              <a:grpSpLocks/>
            </p:cNvGrpSpPr>
            <p:nvPr/>
          </p:nvGrpSpPr>
          <p:grpSpPr bwMode="auto">
            <a:xfrm rot="5400000">
              <a:off x="4467225" y="1144588"/>
              <a:ext cx="2012950" cy="1479550"/>
              <a:chOff x="238" y="891"/>
              <a:chExt cx="2097" cy="1873"/>
            </a:xfrm>
          </p:grpSpPr>
          <p:grpSp>
            <p:nvGrpSpPr>
              <p:cNvPr id="138" name="Group 1257"/>
              <p:cNvGrpSpPr>
                <a:grpSpLocks/>
              </p:cNvGrpSpPr>
              <p:nvPr/>
            </p:nvGrpSpPr>
            <p:grpSpPr bwMode="auto">
              <a:xfrm>
                <a:off x="711" y="891"/>
                <a:ext cx="1624" cy="464"/>
                <a:chOff x="659" y="920"/>
                <a:chExt cx="1624" cy="464"/>
              </a:xfrm>
            </p:grpSpPr>
            <p:sp>
              <p:nvSpPr>
                <p:cNvPr id="154" name="AutoShape 1258"/>
                <p:cNvSpPr>
                  <a:spLocks noChangeArrowheads="1"/>
                </p:cNvSpPr>
                <p:nvPr/>
              </p:nvSpPr>
              <p:spPr bwMode="auto">
                <a:xfrm>
                  <a:off x="659" y="920"/>
                  <a:ext cx="516" cy="464"/>
                </a:xfrm>
                <a:prstGeom prst="parallelogram">
                  <a:avLst>
                    <a:gd name="adj" fmla="val 33290"/>
                  </a:avLst>
                </a:prstGeom>
                <a:solidFill>
                  <a:srgbClr val="3333CC"/>
                </a:solidFill>
                <a:ln w="9525">
                  <a:solidFill>
                    <a:schemeClr val="tx1"/>
                  </a:solidFill>
                  <a:miter lim="800000"/>
                  <a:headEnd/>
                  <a:tailEnd/>
                </a:ln>
              </p:spPr>
              <p:txBody>
                <a:bodyPr wrap="none" anchor="ctr"/>
                <a:lstStyle/>
                <a:p>
                  <a:endParaRPr lang="en-US"/>
                </a:p>
              </p:txBody>
            </p:sp>
            <p:sp>
              <p:nvSpPr>
                <p:cNvPr id="155" name="AutoShape 1259"/>
                <p:cNvSpPr>
                  <a:spLocks noChangeArrowheads="1"/>
                </p:cNvSpPr>
                <p:nvPr/>
              </p:nvSpPr>
              <p:spPr bwMode="auto">
                <a:xfrm>
                  <a:off x="1029" y="920"/>
                  <a:ext cx="516" cy="464"/>
                </a:xfrm>
                <a:prstGeom prst="parallelogram">
                  <a:avLst>
                    <a:gd name="adj" fmla="val 33290"/>
                  </a:avLst>
                </a:prstGeom>
                <a:solidFill>
                  <a:schemeClr val="accent2"/>
                </a:solidFill>
                <a:ln w="9525">
                  <a:solidFill>
                    <a:schemeClr val="tx1"/>
                  </a:solidFill>
                  <a:miter lim="800000"/>
                  <a:headEnd/>
                  <a:tailEnd/>
                </a:ln>
              </p:spPr>
              <p:txBody>
                <a:bodyPr wrap="none" anchor="ctr"/>
                <a:lstStyle/>
                <a:p>
                  <a:endParaRPr lang="en-US"/>
                </a:p>
              </p:txBody>
            </p:sp>
            <p:sp>
              <p:nvSpPr>
                <p:cNvPr id="156" name="AutoShape 1260"/>
                <p:cNvSpPr>
                  <a:spLocks noChangeArrowheads="1"/>
                </p:cNvSpPr>
                <p:nvPr/>
              </p:nvSpPr>
              <p:spPr bwMode="auto">
                <a:xfrm>
                  <a:off x="1398" y="920"/>
                  <a:ext cx="516" cy="464"/>
                </a:xfrm>
                <a:prstGeom prst="parallelogram">
                  <a:avLst>
                    <a:gd name="adj" fmla="val 33290"/>
                  </a:avLst>
                </a:prstGeom>
                <a:solidFill>
                  <a:srgbClr val="FF66FF"/>
                </a:solidFill>
                <a:ln w="9525">
                  <a:solidFill>
                    <a:schemeClr val="tx1"/>
                  </a:solidFill>
                  <a:miter lim="800000"/>
                  <a:headEnd/>
                  <a:tailEnd/>
                </a:ln>
              </p:spPr>
              <p:txBody>
                <a:bodyPr wrap="none" anchor="ctr"/>
                <a:lstStyle/>
                <a:p>
                  <a:endParaRPr lang="en-US"/>
                </a:p>
              </p:txBody>
            </p:sp>
            <p:sp>
              <p:nvSpPr>
                <p:cNvPr id="157" name="AutoShape 1261"/>
                <p:cNvSpPr>
                  <a:spLocks noChangeArrowheads="1"/>
                </p:cNvSpPr>
                <p:nvPr/>
              </p:nvSpPr>
              <p:spPr bwMode="auto">
                <a:xfrm>
                  <a:off x="1767" y="920"/>
                  <a:ext cx="516" cy="464"/>
                </a:xfrm>
                <a:prstGeom prst="parallelogram">
                  <a:avLst>
                    <a:gd name="adj" fmla="val 33290"/>
                  </a:avLst>
                </a:prstGeom>
                <a:solidFill>
                  <a:srgbClr val="FF66FF"/>
                </a:solidFill>
                <a:ln w="9525">
                  <a:solidFill>
                    <a:schemeClr val="tx1"/>
                  </a:solidFill>
                  <a:miter lim="800000"/>
                  <a:headEnd/>
                  <a:tailEnd/>
                </a:ln>
              </p:spPr>
              <p:txBody>
                <a:bodyPr wrap="none" anchor="ctr"/>
                <a:lstStyle/>
                <a:p>
                  <a:endParaRPr lang="en-US"/>
                </a:p>
              </p:txBody>
            </p:sp>
          </p:grpSp>
          <p:grpSp>
            <p:nvGrpSpPr>
              <p:cNvPr id="139" name="Group 1262"/>
              <p:cNvGrpSpPr>
                <a:grpSpLocks/>
              </p:cNvGrpSpPr>
              <p:nvPr/>
            </p:nvGrpSpPr>
            <p:grpSpPr bwMode="auto">
              <a:xfrm>
                <a:off x="553" y="1361"/>
                <a:ext cx="1624" cy="464"/>
                <a:chOff x="659" y="920"/>
                <a:chExt cx="1624" cy="464"/>
              </a:xfrm>
            </p:grpSpPr>
            <p:sp>
              <p:nvSpPr>
                <p:cNvPr id="150" name="AutoShape 1263"/>
                <p:cNvSpPr>
                  <a:spLocks noChangeArrowheads="1"/>
                </p:cNvSpPr>
                <p:nvPr/>
              </p:nvSpPr>
              <p:spPr bwMode="auto">
                <a:xfrm>
                  <a:off x="659" y="920"/>
                  <a:ext cx="516" cy="464"/>
                </a:xfrm>
                <a:prstGeom prst="parallelogram">
                  <a:avLst>
                    <a:gd name="adj" fmla="val 33290"/>
                  </a:avLst>
                </a:prstGeom>
                <a:solidFill>
                  <a:srgbClr val="3333CC"/>
                </a:solidFill>
                <a:ln w="9525">
                  <a:solidFill>
                    <a:schemeClr val="tx1"/>
                  </a:solidFill>
                  <a:miter lim="800000"/>
                  <a:headEnd/>
                  <a:tailEnd/>
                </a:ln>
              </p:spPr>
              <p:txBody>
                <a:bodyPr wrap="none" anchor="ctr"/>
                <a:lstStyle/>
                <a:p>
                  <a:endParaRPr lang="en-US"/>
                </a:p>
              </p:txBody>
            </p:sp>
            <p:sp>
              <p:nvSpPr>
                <p:cNvPr id="151" name="AutoShape 1264"/>
                <p:cNvSpPr>
                  <a:spLocks noChangeArrowheads="1"/>
                </p:cNvSpPr>
                <p:nvPr/>
              </p:nvSpPr>
              <p:spPr bwMode="auto">
                <a:xfrm>
                  <a:off x="1029" y="920"/>
                  <a:ext cx="516" cy="464"/>
                </a:xfrm>
                <a:prstGeom prst="parallelogram">
                  <a:avLst>
                    <a:gd name="adj" fmla="val 33290"/>
                  </a:avLst>
                </a:prstGeom>
                <a:solidFill>
                  <a:schemeClr val="accent2"/>
                </a:solidFill>
                <a:ln w="9525">
                  <a:solidFill>
                    <a:schemeClr val="tx1"/>
                  </a:solidFill>
                  <a:miter lim="800000"/>
                  <a:headEnd/>
                  <a:tailEnd/>
                </a:ln>
              </p:spPr>
              <p:txBody>
                <a:bodyPr wrap="none" anchor="ctr"/>
                <a:lstStyle/>
                <a:p>
                  <a:endParaRPr lang="en-US"/>
                </a:p>
              </p:txBody>
            </p:sp>
            <p:sp>
              <p:nvSpPr>
                <p:cNvPr id="152" name="AutoShape 1265"/>
                <p:cNvSpPr>
                  <a:spLocks noChangeArrowheads="1"/>
                </p:cNvSpPr>
                <p:nvPr/>
              </p:nvSpPr>
              <p:spPr bwMode="auto">
                <a:xfrm>
                  <a:off x="1398" y="920"/>
                  <a:ext cx="516" cy="464"/>
                </a:xfrm>
                <a:prstGeom prst="parallelogram">
                  <a:avLst>
                    <a:gd name="adj" fmla="val 33290"/>
                  </a:avLst>
                </a:prstGeom>
                <a:solidFill>
                  <a:srgbClr val="FF66FF"/>
                </a:solidFill>
                <a:ln w="9525">
                  <a:solidFill>
                    <a:schemeClr val="tx1"/>
                  </a:solidFill>
                  <a:miter lim="800000"/>
                  <a:headEnd/>
                  <a:tailEnd/>
                </a:ln>
              </p:spPr>
              <p:txBody>
                <a:bodyPr wrap="none" anchor="ctr"/>
                <a:lstStyle/>
                <a:p>
                  <a:endParaRPr lang="en-US"/>
                </a:p>
              </p:txBody>
            </p:sp>
            <p:sp>
              <p:nvSpPr>
                <p:cNvPr id="153" name="AutoShape 1266"/>
                <p:cNvSpPr>
                  <a:spLocks noChangeArrowheads="1"/>
                </p:cNvSpPr>
                <p:nvPr/>
              </p:nvSpPr>
              <p:spPr bwMode="auto">
                <a:xfrm>
                  <a:off x="1767" y="920"/>
                  <a:ext cx="516" cy="464"/>
                </a:xfrm>
                <a:prstGeom prst="parallelogram">
                  <a:avLst>
                    <a:gd name="adj" fmla="val 33290"/>
                  </a:avLst>
                </a:prstGeom>
                <a:solidFill>
                  <a:srgbClr val="FF66FF"/>
                </a:solidFill>
                <a:ln w="9525">
                  <a:solidFill>
                    <a:schemeClr val="tx1"/>
                  </a:solidFill>
                  <a:miter lim="800000"/>
                  <a:headEnd/>
                  <a:tailEnd/>
                </a:ln>
              </p:spPr>
              <p:txBody>
                <a:bodyPr wrap="none" anchor="ctr"/>
                <a:lstStyle/>
                <a:p>
                  <a:endParaRPr lang="en-US"/>
                </a:p>
              </p:txBody>
            </p:sp>
          </p:grpSp>
          <p:grpSp>
            <p:nvGrpSpPr>
              <p:cNvPr id="140" name="Group 1267"/>
              <p:cNvGrpSpPr>
                <a:grpSpLocks/>
              </p:cNvGrpSpPr>
              <p:nvPr/>
            </p:nvGrpSpPr>
            <p:grpSpPr bwMode="auto">
              <a:xfrm>
                <a:off x="395" y="1830"/>
                <a:ext cx="1624" cy="464"/>
                <a:chOff x="659" y="920"/>
                <a:chExt cx="1624" cy="464"/>
              </a:xfrm>
            </p:grpSpPr>
            <p:sp>
              <p:nvSpPr>
                <p:cNvPr id="146" name="AutoShape 1268"/>
                <p:cNvSpPr>
                  <a:spLocks noChangeArrowheads="1"/>
                </p:cNvSpPr>
                <p:nvPr/>
              </p:nvSpPr>
              <p:spPr bwMode="auto">
                <a:xfrm>
                  <a:off x="659" y="920"/>
                  <a:ext cx="516" cy="464"/>
                </a:xfrm>
                <a:prstGeom prst="parallelogram">
                  <a:avLst>
                    <a:gd name="adj" fmla="val 33290"/>
                  </a:avLst>
                </a:prstGeom>
                <a:solidFill>
                  <a:srgbClr val="00FF00"/>
                </a:solidFill>
                <a:ln w="9525">
                  <a:solidFill>
                    <a:schemeClr val="tx1"/>
                  </a:solidFill>
                  <a:miter lim="800000"/>
                  <a:headEnd/>
                  <a:tailEnd/>
                </a:ln>
              </p:spPr>
              <p:txBody>
                <a:bodyPr wrap="none" anchor="ctr"/>
                <a:lstStyle/>
                <a:p>
                  <a:endParaRPr lang="en-US"/>
                </a:p>
              </p:txBody>
            </p:sp>
            <p:sp>
              <p:nvSpPr>
                <p:cNvPr id="147" name="AutoShape 1269"/>
                <p:cNvSpPr>
                  <a:spLocks noChangeArrowheads="1"/>
                </p:cNvSpPr>
                <p:nvPr/>
              </p:nvSpPr>
              <p:spPr bwMode="auto">
                <a:xfrm>
                  <a:off x="1029" y="920"/>
                  <a:ext cx="516" cy="464"/>
                </a:xfrm>
                <a:prstGeom prst="parallelogram">
                  <a:avLst>
                    <a:gd name="adj" fmla="val 33290"/>
                  </a:avLst>
                </a:prstGeom>
                <a:solidFill>
                  <a:srgbClr val="00FF00"/>
                </a:solidFill>
                <a:ln w="9525">
                  <a:solidFill>
                    <a:schemeClr val="tx1"/>
                  </a:solidFill>
                  <a:miter lim="800000"/>
                  <a:headEnd/>
                  <a:tailEnd/>
                </a:ln>
              </p:spPr>
              <p:txBody>
                <a:bodyPr wrap="none" anchor="ctr"/>
                <a:lstStyle/>
                <a:p>
                  <a:endParaRPr lang="en-US"/>
                </a:p>
              </p:txBody>
            </p:sp>
            <p:sp>
              <p:nvSpPr>
                <p:cNvPr id="148" name="AutoShape 1270"/>
                <p:cNvSpPr>
                  <a:spLocks noChangeArrowheads="1"/>
                </p:cNvSpPr>
                <p:nvPr/>
              </p:nvSpPr>
              <p:spPr bwMode="auto">
                <a:xfrm>
                  <a:off x="1398" y="920"/>
                  <a:ext cx="516" cy="464"/>
                </a:xfrm>
                <a:prstGeom prst="parallelogram">
                  <a:avLst>
                    <a:gd name="adj" fmla="val 33290"/>
                  </a:avLst>
                </a:prstGeom>
                <a:solidFill>
                  <a:srgbClr val="FF66FF"/>
                </a:solidFill>
                <a:ln w="9525">
                  <a:solidFill>
                    <a:schemeClr val="tx1"/>
                  </a:solidFill>
                  <a:miter lim="800000"/>
                  <a:headEnd/>
                  <a:tailEnd/>
                </a:ln>
              </p:spPr>
              <p:txBody>
                <a:bodyPr wrap="none" anchor="ctr"/>
                <a:lstStyle/>
                <a:p>
                  <a:endParaRPr lang="en-US"/>
                </a:p>
              </p:txBody>
            </p:sp>
            <p:sp>
              <p:nvSpPr>
                <p:cNvPr id="149" name="AutoShape 1271"/>
                <p:cNvSpPr>
                  <a:spLocks noChangeArrowheads="1"/>
                </p:cNvSpPr>
                <p:nvPr/>
              </p:nvSpPr>
              <p:spPr bwMode="auto">
                <a:xfrm>
                  <a:off x="1767" y="920"/>
                  <a:ext cx="516" cy="464"/>
                </a:xfrm>
                <a:prstGeom prst="parallelogram">
                  <a:avLst>
                    <a:gd name="adj" fmla="val 33290"/>
                  </a:avLst>
                </a:prstGeom>
                <a:solidFill>
                  <a:srgbClr val="FF66FF"/>
                </a:solidFill>
                <a:ln w="9525">
                  <a:solidFill>
                    <a:schemeClr val="tx1"/>
                  </a:solidFill>
                  <a:miter lim="800000"/>
                  <a:headEnd/>
                  <a:tailEnd/>
                </a:ln>
              </p:spPr>
              <p:txBody>
                <a:bodyPr wrap="none" anchor="ctr"/>
                <a:lstStyle/>
                <a:p>
                  <a:endParaRPr lang="en-US"/>
                </a:p>
              </p:txBody>
            </p:sp>
          </p:grpSp>
          <p:grpSp>
            <p:nvGrpSpPr>
              <p:cNvPr id="141" name="Group 1272"/>
              <p:cNvGrpSpPr>
                <a:grpSpLocks/>
              </p:cNvGrpSpPr>
              <p:nvPr/>
            </p:nvGrpSpPr>
            <p:grpSpPr bwMode="auto">
              <a:xfrm>
                <a:off x="238" y="2300"/>
                <a:ext cx="1624" cy="464"/>
                <a:chOff x="659" y="920"/>
                <a:chExt cx="1624" cy="464"/>
              </a:xfrm>
            </p:grpSpPr>
            <p:sp>
              <p:nvSpPr>
                <p:cNvPr id="142" name="AutoShape 1273"/>
                <p:cNvSpPr>
                  <a:spLocks noChangeArrowheads="1"/>
                </p:cNvSpPr>
                <p:nvPr/>
              </p:nvSpPr>
              <p:spPr bwMode="auto">
                <a:xfrm>
                  <a:off x="659" y="920"/>
                  <a:ext cx="516" cy="464"/>
                </a:xfrm>
                <a:prstGeom prst="parallelogram">
                  <a:avLst>
                    <a:gd name="adj" fmla="val 33290"/>
                  </a:avLst>
                </a:prstGeom>
                <a:solidFill>
                  <a:srgbClr val="00FF00"/>
                </a:solidFill>
                <a:ln w="9525">
                  <a:solidFill>
                    <a:schemeClr val="tx1"/>
                  </a:solidFill>
                  <a:miter lim="800000"/>
                  <a:headEnd/>
                  <a:tailEnd/>
                </a:ln>
              </p:spPr>
              <p:txBody>
                <a:bodyPr wrap="none" anchor="ctr"/>
                <a:lstStyle/>
                <a:p>
                  <a:endParaRPr lang="en-US"/>
                </a:p>
              </p:txBody>
            </p:sp>
            <p:sp>
              <p:nvSpPr>
                <p:cNvPr id="143" name="AutoShape 1274"/>
                <p:cNvSpPr>
                  <a:spLocks noChangeArrowheads="1"/>
                </p:cNvSpPr>
                <p:nvPr/>
              </p:nvSpPr>
              <p:spPr bwMode="auto">
                <a:xfrm>
                  <a:off x="1029" y="920"/>
                  <a:ext cx="516" cy="464"/>
                </a:xfrm>
                <a:prstGeom prst="parallelogram">
                  <a:avLst>
                    <a:gd name="adj" fmla="val 33290"/>
                  </a:avLst>
                </a:prstGeom>
                <a:solidFill>
                  <a:srgbClr val="00FF00"/>
                </a:solidFill>
                <a:ln w="9525">
                  <a:solidFill>
                    <a:schemeClr val="tx1"/>
                  </a:solidFill>
                  <a:miter lim="800000"/>
                  <a:headEnd/>
                  <a:tailEnd/>
                </a:ln>
              </p:spPr>
              <p:txBody>
                <a:bodyPr wrap="none" anchor="ctr"/>
                <a:lstStyle/>
                <a:p>
                  <a:endParaRPr lang="en-US"/>
                </a:p>
              </p:txBody>
            </p:sp>
            <p:sp>
              <p:nvSpPr>
                <p:cNvPr id="144" name="AutoShape 1275"/>
                <p:cNvSpPr>
                  <a:spLocks noChangeArrowheads="1"/>
                </p:cNvSpPr>
                <p:nvPr/>
              </p:nvSpPr>
              <p:spPr bwMode="auto">
                <a:xfrm>
                  <a:off x="1398" y="920"/>
                  <a:ext cx="516" cy="464"/>
                </a:xfrm>
                <a:prstGeom prst="parallelogram">
                  <a:avLst>
                    <a:gd name="adj" fmla="val 33290"/>
                  </a:avLst>
                </a:prstGeom>
                <a:solidFill>
                  <a:srgbClr val="FF66FF"/>
                </a:solidFill>
                <a:ln w="9525">
                  <a:solidFill>
                    <a:schemeClr val="tx1"/>
                  </a:solidFill>
                  <a:miter lim="800000"/>
                  <a:headEnd/>
                  <a:tailEnd/>
                </a:ln>
              </p:spPr>
              <p:txBody>
                <a:bodyPr wrap="none" anchor="ctr"/>
                <a:lstStyle/>
                <a:p>
                  <a:endParaRPr lang="en-US"/>
                </a:p>
              </p:txBody>
            </p:sp>
            <p:sp>
              <p:nvSpPr>
                <p:cNvPr id="145" name="AutoShape 1276"/>
                <p:cNvSpPr>
                  <a:spLocks noChangeArrowheads="1"/>
                </p:cNvSpPr>
                <p:nvPr/>
              </p:nvSpPr>
              <p:spPr bwMode="auto">
                <a:xfrm>
                  <a:off x="1767" y="920"/>
                  <a:ext cx="516" cy="464"/>
                </a:xfrm>
                <a:prstGeom prst="parallelogram">
                  <a:avLst>
                    <a:gd name="adj" fmla="val 33290"/>
                  </a:avLst>
                </a:prstGeom>
                <a:solidFill>
                  <a:srgbClr val="FF66FF"/>
                </a:solidFill>
                <a:ln w="9525">
                  <a:solidFill>
                    <a:schemeClr val="tx1"/>
                  </a:solidFill>
                  <a:miter lim="800000"/>
                  <a:headEnd/>
                  <a:tailEnd/>
                </a:ln>
              </p:spPr>
              <p:txBody>
                <a:bodyPr wrap="none" anchor="ctr"/>
                <a:lstStyle/>
                <a:p>
                  <a:endParaRPr lang="en-US"/>
                </a:p>
              </p:txBody>
            </p:sp>
          </p:grpSp>
        </p:grpSp>
        <p:grpSp>
          <p:nvGrpSpPr>
            <p:cNvPr id="158" name="Group 1298"/>
            <p:cNvGrpSpPr>
              <a:grpSpLocks/>
            </p:cNvGrpSpPr>
            <p:nvPr/>
          </p:nvGrpSpPr>
          <p:grpSpPr bwMode="auto">
            <a:xfrm rot="5400000">
              <a:off x="4873625" y="1122363"/>
              <a:ext cx="2012950" cy="1479550"/>
              <a:chOff x="238" y="891"/>
              <a:chExt cx="2097" cy="1873"/>
            </a:xfrm>
          </p:grpSpPr>
          <p:grpSp>
            <p:nvGrpSpPr>
              <p:cNvPr id="159" name="Group 1299"/>
              <p:cNvGrpSpPr>
                <a:grpSpLocks/>
              </p:cNvGrpSpPr>
              <p:nvPr/>
            </p:nvGrpSpPr>
            <p:grpSpPr bwMode="auto">
              <a:xfrm>
                <a:off x="711" y="891"/>
                <a:ext cx="1624" cy="464"/>
                <a:chOff x="659" y="920"/>
                <a:chExt cx="1624" cy="464"/>
              </a:xfrm>
            </p:grpSpPr>
            <p:sp>
              <p:nvSpPr>
                <p:cNvPr id="175" name="AutoShape 1300"/>
                <p:cNvSpPr>
                  <a:spLocks noChangeArrowheads="1"/>
                </p:cNvSpPr>
                <p:nvPr/>
              </p:nvSpPr>
              <p:spPr bwMode="auto">
                <a:xfrm>
                  <a:off x="659" y="920"/>
                  <a:ext cx="516" cy="464"/>
                </a:xfrm>
                <a:prstGeom prst="parallelogram">
                  <a:avLst>
                    <a:gd name="adj" fmla="val 33290"/>
                  </a:avLst>
                </a:prstGeom>
                <a:solidFill>
                  <a:srgbClr val="3399FF"/>
                </a:solidFill>
                <a:ln w="9525">
                  <a:solidFill>
                    <a:schemeClr val="tx1"/>
                  </a:solidFill>
                  <a:miter lim="800000"/>
                  <a:headEnd/>
                  <a:tailEnd/>
                </a:ln>
              </p:spPr>
              <p:txBody>
                <a:bodyPr wrap="none" anchor="ctr"/>
                <a:lstStyle/>
                <a:p>
                  <a:endParaRPr lang="en-US"/>
                </a:p>
              </p:txBody>
            </p:sp>
            <p:sp>
              <p:nvSpPr>
                <p:cNvPr id="176" name="AutoShape 1301"/>
                <p:cNvSpPr>
                  <a:spLocks noChangeArrowheads="1"/>
                </p:cNvSpPr>
                <p:nvPr/>
              </p:nvSpPr>
              <p:spPr bwMode="auto">
                <a:xfrm>
                  <a:off x="1029" y="920"/>
                  <a:ext cx="516" cy="464"/>
                </a:xfrm>
                <a:prstGeom prst="parallelogram">
                  <a:avLst>
                    <a:gd name="adj" fmla="val 33290"/>
                  </a:avLst>
                </a:prstGeom>
                <a:solidFill>
                  <a:srgbClr val="990099"/>
                </a:solidFill>
                <a:ln w="9525">
                  <a:solidFill>
                    <a:schemeClr val="tx1"/>
                  </a:solidFill>
                  <a:miter lim="800000"/>
                  <a:headEnd/>
                  <a:tailEnd/>
                </a:ln>
              </p:spPr>
              <p:txBody>
                <a:bodyPr wrap="none" anchor="ctr"/>
                <a:lstStyle/>
                <a:p>
                  <a:endParaRPr lang="en-US"/>
                </a:p>
              </p:txBody>
            </p:sp>
            <p:sp>
              <p:nvSpPr>
                <p:cNvPr id="177" name="AutoShape 1302"/>
                <p:cNvSpPr>
                  <a:spLocks noChangeArrowheads="1"/>
                </p:cNvSpPr>
                <p:nvPr/>
              </p:nvSpPr>
              <p:spPr bwMode="auto">
                <a:xfrm>
                  <a:off x="1398" y="920"/>
                  <a:ext cx="516" cy="464"/>
                </a:xfrm>
                <a:prstGeom prst="parallelogram">
                  <a:avLst>
                    <a:gd name="adj" fmla="val 33290"/>
                  </a:avLst>
                </a:prstGeom>
                <a:solidFill>
                  <a:srgbClr val="FF3300"/>
                </a:solidFill>
                <a:ln w="9525">
                  <a:solidFill>
                    <a:schemeClr val="tx1"/>
                  </a:solidFill>
                  <a:miter lim="800000"/>
                  <a:headEnd/>
                  <a:tailEnd/>
                </a:ln>
              </p:spPr>
              <p:txBody>
                <a:bodyPr wrap="none" anchor="ctr"/>
                <a:lstStyle/>
                <a:p>
                  <a:endParaRPr lang="en-US"/>
                </a:p>
              </p:txBody>
            </p:sp>
            <p:sp>
              <p:nvSpPr>
                <p:cNvPr id="178" name="AutoShape 1303"/>
                <p:cNvSpPr>
                  <a:spLocks noChangeArrowheads="1"/>
                </p:cNvSpPr>
                <p:nvPr/>
              </p:nvSpPr>
              <p:spPr bwMode="auto">
                <a:xfrm>
                  <a:off x="1767" y="920"/>
                  <a:ext cx="516" cy="464"/>
                </a:xfrm>
                <a:prstGeom prst="parallelogram">
                  <a:avLst>
                    <a:gd name="adj" fmla="val 33290"/>
                  </a:avLst>
                </a:prstGeom>
                <a:solidFill>
                  <a:srgbClr val="FF3300"/>
                </a:solidFill>
                <a:ln w="9525">
                  <a:solidFill>
                    <a:schemeClr val="tx1"/>
                  </a:solidFill>
                  <a:miter lim="800000"/>
                  <a:headEnd/>
                  <a:tailEnd/>
                </a:ln>
              </p:spPr>
              <p:txBody>
                <a:bodyPr wrap="none" anchor="ctr"/>
                <a:lstStyle/>
                <a:p>
                  <a:endParaRPr lang="en-US"/>
                </a:p>
              </p:txBody>
            </p:sp>
          </p:grpSp>
          <p:grpSp>
            <p:nvGrpSpPr>
              <p:cNvPr id="160" name="Group 1304"/>
              <p:cNvGrpSpPr>
                <a:grpSpLocks/>
              </p:cNvGrpSpPr>
              <p:nvPr/>
            </p:nvGrpSpPr>
            <p:grpSpPr bwMode="auto">
              <a:xfrm>
                <a:off x="553" y="1361"/>
                <a:ext cx="1624" cy="464"/>
                <a:chOff x="659" y="920"/>
                <a:chExt cx="1624" cy="464"/>
              </a:xfrm>
            </p:grpSpPr>
            <p:sp>
              <p:nvSpPr>
                <p:cNvPr id="171" name="AutoShape 1305"/>
                <p:cNvSpPr>
                  <a:spLocks noChangeArrowheads="1"/>
                </p:cNvSpPr>
                <p:nvPr/>
              </p:nvSpPr>
              <p:spPr bwMode="auto">
                <a:xfrm>
                  <a:off x="659" y="920"/>
                  <a:ext cx="516" cy="464"/>
                </a:xfrm>
                <a:prstGeom prst="parallelogram">
                  <a:avLst>
                    <a:gd name="adj" fmla="val 33290"/>
                  </a:avLst>
                </a:prstGeom>
                <a:solidFill>
                  <a:srgbClr val="3399FF"/>
                </a:solidFill>
                <a:ln w="9525">
                  <a:solidFill>
                    <a:schemeClr val="tx1"/>
                  </a:solidFill>
                  <a:miter lim="800000"/>
                  <a:headEnd/>
                  <a:tailEnd/>
                </a:ln>
              </p:spPr>
              <p:txBody>
                <a:bodyPr wrap="none" anchor="ctr"/>
                <a:lstStyle/>
                <a:p>
                  <a:endParaRPr lang="en-US"/>
                </a:p>
              </p:txBody>
            </p:sp>
            <p:sp>
              <p:nvSpPr>
                <p:cNvPr id="172" name="AutoShape 1306"/>
                <p:cNvSpPr>
                  <a:spLocks noChangeArrowheads="1"/>
                </p:cNvSpPr>
                <p:nvPr/>
              </p:nvSpPr>
              <p:spPr bwMode="auto">
                <a:xfrm>
                  <a:off x="1029" y="920"/>
                  <a:ext cx="516" cy="464"/>
                </a:xfrm>
                <a:prstGeom prst="parallelogram">
                  <a:avLst>
                    <a:gd name="adj" fmla="val 33290"/>
                  </a:avLst>
                </a:prstGeom>
                <a:solidFill>
                  <a:srgbClr val="990099"/>
                </a:solidFill>
                <a:ln w="9525">
                  <a:solidFill>
                    <a:schemeClr val="tx1"/>
                  </a:solidFill>
                  <a:miter lim="800000"/>
                  <a:headEnd/>
                  <a:tailEnd/>
                </a:ln>
              </p:spPr>
              <p:txBody>
                <a:bodyPr wrap="none" anchor="ctr"/>
                <a:lstStyle/>
                <a:p>
                  <a:endParaRPr lang="en-US"/>
                </a:p>
              </p:txBody>
            </p:sp>
            <p:sp>
              <p:nvSpPr>
                <p:cNvPr id="173" name="AutoShape 1307"/>
                <p:cNvSpPr>
                  <a:spLocks noChangeArrowheads="1"/>
                </p:cNvSpPr>
                <p:nvPr/>
              </p:nvSpPr>
              <p:spPr bwMode="auto">
                <a:xfrm>
                  <a:off x="1398" y="920"/>
                  <a:ext cx="516" cy="464"/>
                </a:xfrm>
                <a:prstGeom prst="parallelogram">
                  <a:avLst>
                    <a:gd name="adj" fmla="val 33290"/>
                  </a:avLst>
                </a:prstGeom>
                <a:solidFill>
                  <a:srgbClr val="FF3300"/>
                </a:solidFill>
                <a:ln w="9525">
                  <a:solidFill>
                    <a:schemeClr val="tx1"/>
                  </a:solidFill>
                  <a:miter lim="800000"/>
                  <a:headEnd/>
                  <a:tailEnd/>
                </a:ln>
              </p:spPr>
              <p:txBody>
                <a:bodyPr wrap="none" anchor="ctr"/>
                <a:lstStyle/>
                <a:p>
                  <a:endParaRPr lang="en-US"/>
                </a:p>
              </p:txBody>
            </p:sp>
            <p:sp>
              <p:nvSpPr>
                <p:cNvPr id="174" name="AutoShape 1308"/>
                <p:cNvSpPr>
                  <a:spLocks noChangeArrowheads="1"/>
                </p:cNvSpPr>
                <p:nvPr/>
              </p:nvSpPr>
              <p:spPr bwMode="auto">
                <a:xfrm>
                  <a:off x="1767" y="920"/>
                  <a:ext cx="516" cy="464"/>
                </a:xfrm>
                <a:prstGeom prst="parallelogram">
                  <a:avLst>
                    <a:gd name="adj" fmla="val 33290"/>
                  </a:avLst>
                </a:prstGeom>
                <a:solidFill>
                  <a:srgbClr val="FF3300"/>
                </a:solidFill>
                <a:ln w="9525">
                  <a:solidFill>
                    <a:schemeClr val="tx1"/>
                  </a:solidFill>
                  <a:miter lim="800000"/>
                  <a:headEnd/>
                  <a:tailEnd/>
                </a:ln>
              </p:spPr>
              <p:txBody>
                <a:bodyPr wrap="none" anchor="ctr"/>
                <a:lstStyle/>
                <a:p>
                  <a:endParaRPr lang="en-US"/>
                </a:p>
              </p:txBody>
            </p:sp>
          </p:grpSp>
          <p:grpSp>
            <p:nvGrpSpPr>
              <p:cNvPr id="161" name="Group 1309"/>
              <p:cNvGrpSpPr>
                <a:grpSpLocks/>
              </p:cNvGrpSpPr>
              <p:nvPr/>
            </p:nvGrpSpPr>
            <p:grpSpPr bwMode="auto">
              <a:xfrm>
                <a:off x="395" y="1830"/>
                <a:ext cx="1624" cy="464"/>
                <a:chOff x="659" y="920"/>
                <a:chExt cx="1624" cy="464"/>
              </a:xfrm>
            </p:grpSpPr>
            <p:sp>
              <p:nvSpPr>
                <p:cNvPr id="167" name="AutoShape 1310"/>
                <p:cNvSpPr>
                  <a:spLocks noChangeArrowheads="1"/>
                </p:cNvSpPr>
                <p:nvPr/>
              </p:nvSpPr>
              <p:spPr bwMode="auto">
                <a:xfrm>
                  <a:off x="659" y="920"/>
                  <a:ext cx="516" cy="464"/>
                </a:xfrm>
                <a:prstGeom prst="parallelogram">
                  <a:avLst>
                    <a:gd name="adj" fmla="val 33290"/>
                  </a:avLst>
                </a:prstGeom>
                <a:solidFill>
                  <a:srgbClr val="00FF00"/>
                </a:solidFill>
                <a:ln w="9525">
                  <a:solidFill>
                    <a:schemeClr val="tx1"/>
                  </a:solidFill>
                  <a:miter lim="800000"/>
                  <a:headEnd/>
                  <a:tailEnd/>
                </a:ln>
              </p:spPr>
              <p:txBody>
                <a:bodyPr wrap="none" anchor="ctr"/>
                <a:lstStyle/>
                <a:p>
                  <a:endParaRPr lang="en-US"/>
                </a:p>
              </p:txBody>
            </p:sp>
            <p:sp>
              <p:nvSpPr>
                <p:cNvPr id="168" name="AutoShape 1311"/>
                <p:cNvSpPr>
                  <a:spLocks noChangeArrowheads="1"/>
                </p:cNvSpPr>
                <p:nvPr/>
              </p:nvSpPr>
              <p:spPr bwMode="auto">
                <a:xfrm>
                  <a:off x="1029" y="920"/>
                  <a:ext cx="516" cy="464"/>
                </a:xfrm>
                <a:prstGeom prst="parallelogram">
                  <a:avLst>
                    <a:gd name="adj" fmla="val 33290"/>
                  </a:avLst>
                </a:prstGeom>
                <a:solidFill>
                  <a:srgbClr val="00FF00"/>
                </a:solidFill>
                <a:ln w="9525">
                  <a:solidFill>
                    <a:schemeClr val="tx1"/>
                  </a:solidFill>
                  <a:miter lim="800000"/>
                  <a:headEnd/>
                  <a:tailEnd/>
                </a:ln>
              </p:spPr>
              <p:txBody>
                <a:bodyPr wrap="none" anchor="ctr"/>
                <a:lstStyle/>
                <a:p>
                  <a:endParaRPr lang="en-US"/>
                </a:p>
              </p:txBody>
            </p:sp>
            <p:sp>
              <p:nvSpPr>
                <p:cNvPr id="169" name="AutoShape 1312"/>
                <p:cNvSpPr>
                  <a:spLocks noChangeArrowheads="1"/>
                </p:cNvSpPr>
                <p:nvPr/>
              </p:nvSpPr>
              <p:spPr bwMode="auto">
                <a:xfrm>
                  <a:off x="1398" y="920"/>
                  <a:ext cx="516" cy="464"/>
                </a:xfrm>
                <a:prstGeom prst="parallelogram">
                  <a:avLst>
                    <a:gd name="adj" fmla="val 33290"/>
                  </a:avLst>
                </a:prstGeom>
                <a:solidFill>
                  <a:srgbClr val="FFFF66"/>
                </a:solidFill>
                <a:ln w="9525">
                  <a:solidFill>
                    <a:schemeClr val="tx1"/>
                  </a:solidFill>
                  <a:miter lim="800000"/>
                  <a:headEnd/>
                  <a:tailEnd/>
                </a:ln>
              </p:spPr>
              <p:txBody>
                <a:bodyPr wrap="none" anchor="ctr"/>
                <a:lstStyle/>
                <a:p>
                  <a:endParaRPr lang="en-US"/>
                </a:p>
              </p:txBody>
            </p:sp>
            <p:sp>
              <p:nvSpPr>
                <p:cNvPr id="170" name="AutoShape 1313"/>
                <p:cNvSpPr>
                  <a:spLocks noChangeArrowheads="1"/>
                </p:cNvSpPr>
                <p:nvPr/>
              </p:nvSpPr>
              <p:spPr bwMode="auto">
                <a:xfrm>
                  <a:off x="1767" y="920"/>
                  <a:ext cx="516" cy="464"/>
                </a:xfrm>
                <a:prstGeom prst="parallelogram">
                  <a:avLst>
                    <a:gd name="adj" fmla="val 33290"/>
                  </a:avLst>
                </a:prstGeom>
                <a:solidFill>
                  <a:srgbClr val="FFFF66"/>
                </a:solidFill>
                <a:ln w="9525">
                  <a:solidFill>
                    <a:schemeClr val="tx1"/>
                  </a:solidFill>
                  <a:miter lim="800000"/>
                  <a:headEnd/>
                  <a:tailEnd/>
                </a:ln>
              </p:spPr>
              <p:txBody>
                <a:bodyPr wrap="none" anchor="ctr"/>
                <a:lstStyle/>
                <a:p>
                  <a:endParaRPr lang="en-US"/>
                </a:p>
              </p:txBody>
            </p:sp>
          </p:grpSp>
          <p:grpSp>
            <p:nvGrpSpPr>
              <p:cNvPr id="162" name="Group 1314"/>
              <p:cNvGrpSpPr>
                <a:grpSpLocks/>
              </p:cNvGrpSpPr>
              <p:nvPr/>
            </p:nvGrpSpPr>
            <p:grpSpPr bwMode="auto">
              <a:xfrm>
                <a:off x="238" y="2300"/>
                <a:ext cx="1624" cy="464"/>
                <a:chOff x="659" y="920"/>
                <a:chExt cx="1624" cy="464"/>
              </a:xfrm>
            </p:grpSpPr>
            <p:sp>
              <p:nvSpPr>
                <p:cNvPr id="163" name="AutoShape 1315"/>
                <p:cNvSpPr>
                  <a:spLocks noChangeArrowheads="1"/>
                </p:cNvSpPr>
                <p:nvPr/>
              </p:nvSpPr>
              <p:spPr bwMode="auto">
                <a:xfrm>
                  <a:off x="659" y="920"/>
                  <a:ext cx="516" cy="464"/>
                </a:xfrm>
                <a:prstGeom prst="parallelogram">
                  <a:avLst>
                    <a:gd name="adj" fmla="val 33290"/>
                  </a:avLst>
                </a:prstGeom>
                <a:solidFill>
                  <a:srgbClr val="00FF00"/>
                </a:solidFill>
                <a:ln w="9525">
                  <a:solidFill>
                    <a:schemeClr val="tx1"/>
                  </a:solidFill>
                  <a:miter lim="800000"/>
                  <a:headEnd/>
                  <a:tailEnd/>
                </a:ln>
              </p:spPr>
              <p:txBody>
                <a:bodyPr wrap="none" anchor="ctr"/>
                <a:lstStyle/>
                <a:p>
                  <a:endParaRPr lang="en-US"/>
                </a:p>
              </p:txBody>
            </p:sp>
            <p:sp>
              <p:nvSpPr>
                <p:cNvPr id="164" name="AutoShape 1316"/>
                <p:cNvSpPr>
                  <a:spLocks noChangeArrowheads="1"/>
                </p:cNvSpPr>
                <p:nvPr/>
              </p:nvSpPr>
              <p:spPr bwMode="auto">
                <a:xfrm>
                  <a:off x="1029" y="920"/>
                  <a:ext cx="516" cy="464"/>
                </a:xfrm>
                <a:prstGeom prst="parallelogram">
                  <a:avLst>
                    <a:gd name="adj" fmla="val 33290"/>
                  </a:avLst>
                </a:prstGeom>
                <a:solidFill>
                  <a:srgbClr val="00FF00"/>
                </a:solidFill>
                <a:ln w="9525">
                  <a:solidFill>
                    <a:schemeClr val="tx1"/>
                  </a:solidFill>
                  <a:miter lim="800000"/>
                  <a:headEnd/>
                  <a:tailEnd/>
                </a:ln>
              </p:spPr>
              <p:txBody>
                <a:bodyPr wrap="none" anchor="ctr"/>
                <a:lstStyle/>
                <a:p>
                  <a:endParaRPr lang="en-US"/>
                </a:p>
              </p:txBody>
            </p:sp>
            <p:sp>
              <p:nvSpPr>
                <p:cNvPr id="165" name="AutoShape 1317"/>
                <p:cNvSpPr>
                  <a:spLocks noChangeArrowheads="1"/>
                </p:cNvSpPr>
                <p:nvPr/>
              </p:nvSpPr>
              <p:spPr bwMode="auto">
                <a:xfrm>
                  <a:off x="1398" y="920"/>
                  <a:ext cx="516" cy="464"/>
                </a:xfrm>
                <a:prstGeom prst="parallelogram">
                  <a:avLst>
                    <a:gd name="adj" fmla="val 33290"/>
                  </a:avLst>
                </a:prstGeom>
                <a:solidFill>
                  <a:srgbClr val="FFFF66"/>
                </a:solidFill>
                <a:ln w="9525">
                  <a:solidFill>
                    <a:schemeClr val="tx1"/>
                  </a:solidFill>
                  <a:miter lim="800000"/>
                  <a:headEnd/>
                  <a:tailEnd/>
                </a:ln>
              </p:spPr>
              <p:txBody>
                <a:bodyPr wrap="none" anchor="ctr"/>
                <a:lstStyle/>
                <a:p>
                  <a:endParaRPr lang="en-US"/>
                </a:p>
              </p:txBody>
            </p:sp>
            <p:sp>
              <p:nvSpPr>
                <p:cNvPr id="166" name="AutoShape 1318"/>
                <p:cNvSpPr>
                  <a:spLocks noChangeArrowheads="1"/>
                </p:cNvSpPr>
                <p:nvPr/>
              </p:nvSpPr>
              <p:spPr bwMode="auto">
                <a:xfrm>
                  <a:off x="1767" y="920"/>
                  <a:ext cx="516" cy="464"/>
                </a:xfrm>
                <a:prstGeom prst="parallelogram">
                  <a:avLst>
                    <a:gd name="adj" fmla="val 33290"/>
                  </a:avLst>
                </a:prstGeom>
                <a:solidFill>
                  <a:srgbClr val="FFFF66"/>
                </a:solidFill>
                <a:ln w="9525">
                  <a:solidFill>
                    <a:schemeClr val="tx1"/>
                  </a:solidFill>
                  <a:miter lim="800000"/>
                  <a:headEnd/>
                  <a:tailEnd/>
                </a:ln>
              </p:spPr>
              <p:txBody>
                <a:bodyPr wrap="none" anchor="ctr"/>
                <a:lstStyle/>
                <a:p>
                  <a:endParaRPr lang="en-US"/>
                </a:p>
              </p:txBody>
            </p:sp>
          </p:grpSp>
        </p:grpSp>
        <p:grpSp>
          <p:nvGrpSpPr>
            <p:cNvPr id="179" name="Group 1277"/>
            <p:cNvGrpSpPr>
              <a:grpSpLocks/>
            </p:cNvGrpSpPr>
            <p:nvPr/>
          </p:nvGrpSpPr>
          <p:grpSpPr bwMode="auto">
            <a:xfrm rot="5400000">
              <a:off x="5275263" y="1089025"/>
              <a:ext cx="2012950" cy="1479550"/>
              <a:chOff x="238" y="891"/>
              <a:chExt cx="2097" cy="1873"/>
            </a:xfrm>
          </p:grpSpPr>
          <p:grpSp>
            <p:nvGrpSpPr>
              <p:cNvPr id="180" name="Group 1278"/>
              <p:cNvGrpSpPr>
                <a:grpSpLocks/>
              </p:cNvGrpSpPr>
              <p:nvPr/>
            </p:nvGrpSpPr>
            <p:grpSpPr bwMode="auto">
              <a:xfrm>
                <a:off x="711" y="891"/>
                <a:ext cx="1624" cy="464"/>
                <a:chOff x="659" y="920"/>
                <a:chExt cx="1624" cy="464"/>
              </a:xfrm>
            </p:grpSpPr>
            <p:sp>
              <p:nvSpPr>
                <p:cNvPr id="196" name="AutoShape 1279"/>
                <p:cNvSpPr>
                  <a:spLocks noChangeArrowheads="1"/>
                </p:cNvSpPr>
                <p:nvPr/>
              </p:nvSpPr>
              <p:spPr bwMode="auto">
                <a:xfrm>
                  <a:off x="659" y="920"/>
                  <a:ext cx="516" cy="464"/>
                </a:xfrm>
                <a:prstGeom prst="parallelogram">
                  <a:avLst>
                    <a:gd name="adj" fmla="val 33290"/>
                  </a:avLst>
                </a:prstGeom>
                <a:solidFill>
                  <a:srgbClr val="3333CC"/>
                </a:solidFill>
                <a:ln w="9525">
                  <a:solidFill>
                    <a:schemeClr val="tx1"/>
                  </a:solidFill>
                  <a:miter lim="800000"/>
                  <a:headEnd/>
                  <a:tailEnd/>
                </a:ln>
              </p:spPr>
              <p:txBody>
                <a:bodyPr wrap="none" anchor="ctr"/>
                <a:lstStyle/>
                <a:p>
                  <a:endParaRPr lang="en-US"/>
                </a:p>
              </p:txBody>
            </p:sp>
            <p:sp>
              <p:nvSpPr>
                <p:cNvPr id="197" name="AutoShape 1280"/>
                <p:cNvSpPr>
                  <a:spLocks noChangeArrowheads="1"/>
                </p:cNvSpPr>
                <p:nvPr/>
              </p:nvSpPr>
              <p:spPr bwMode="auto">
                <a:xfrm>
                  <a:off x="1029" y="920"/>
                  <a:ext cx="516" cy="464"/>
                </a:xfrm>
                <a:prstGeom prst="parallelogram">
                  <a:avLst>
                    <a:gd name="adj" fmla="val 33290"/>
                  </a:avLst>
                </a:prstGeom>
                <a:solidFill>
                  <a:schemeClr val="accent2"/>
                </a:solidFill>
                <a:ln w="9525">
                  <a:solidFill>
                    <a:schemeClr val="tx1"/>
                  </a:solidFill>
                  <a:miter lim="800000"/>
                  <a:headEnd/>
                  <a:tailEnd/>
                </a:ln>
              </p:spPr>
              <p:txBody>
                <a:bodyPr wrap="none" anchor="ctr"/>
                <a:lstStyle/>
                <a:p>
                  <a:endParaRPr lang="en-US"/>
                </a:p>
              </p:txBody>
            </p:sp>
            <p:sp>
              <p:nvSpPr>
                <p:cNvPr id="198" name="AutoShape 1281"/>
                <p:cNvSpPr>
                  <a:spLocks noChangeArrowheads="1"/>
                </p:cNvSpPr>
                <p:nvPr/>
              </p:nvSpPr>
              <p:spPr bwMode="auto">
                <a:xfrm>
                  <a:off x="1398" y="920"/>
                  <a:ext cx="516" cy="464"/>
                </a:xfrm>
                <a:prstGeom prst="parallelogram">
                  <a:avLst>
                    <a:gd name="adj" fmla="val 33290"/>
                  </a:avLst>
                </a:prstGeom>
                <a:solidFill>
                  <a:srgbClr val="FF66FF"/>
                </a:solidFill>
                <a:ln w="9525">
                  <a:solidFill>
                    <a:schemeClr val="tx1"/>
                  </a:solidFill>
                  <a:miter lim="800000"/>
                  <a:headEnd/>
                  <a:tailEnd/>
                </a:ln>
              </p:spPr>
              <p:txBody>
                <a:bodyPr wrap="none" anchor="ctr"/>
                <a:lstStyle/>
                <a:p>
                  <a:endParaRPr lang="en-US"/>
                </a:p>
              </p:txBody>
            </p:sp>
            <p:sp>
              <p:nvSpPr>
                <p:cNvPr id="199" name="AutoShape 1282"/>
                <p:cNvSpPr>
                  <a:spLocks noChangeArrowheads="1"/>
                </p:cNvSpPr>
                <p:nvPr/>
              </p:nvSpPr>
              <p:spPr bwMode="auto">
                <a:xfrm>
                  <a:off x="1767" y="920"/>
                  <a:ext cx="516" cy="464"/>
                </a:xfrm>
                <a:prstGeom prst="parallelogram">
                  <a:avLst>
                    <a:gd name="adj" fmla="val 33290"/>
                  </a:avLst>
                </a:prstGeom>
                <a:solidFill>
                  <a:srgbClr val="FF66FF"/>
                </a:solidFill>
                <a:ln w="9525">
                  <a:solidFill>
                    <a:schemeClr val="tx1"/>
                  </a:solidFill>
                  <a:miter lim="800000"/>
                  <a:headEnd/>
                  <a:tailEnd/>
                </a:ln>
              </p:spPr>
              <p:txBody>
                <a:bodyPr wrap="none" anchor="ctr"/>
                <a:lstStyle/>
                <a:p>
                  <a:endParaRPr lang="en-US"/>
                </a:p>
              </p:txBody>
            </p:sp>
          </p:grpSp>
          <p:grpSp>
            <p:nvGrpSpPr>
              <p:cNvPr id="181" name="Group 1283"/>
              <p:cNvGrpSpPr>
                <a:grpSpLocks/>
              </p:cNvGrpSpPr>
              <p:nvPr/>
            </p:nvGrpSpPr>
            <p:grpSpPr bwMode="auto">
              <a:xfrm>
                <a:off x="553" y="1361"/>
                <a:ext cx="1624" cy="464"/>
                <a:chOff x="659" y="920"/>
                <a:chExt cx="1624" cy="464"/>
              </a:xfrm>
            </p:grpSpPr>
            <p:sp>
              <p:nvSpPr>
                <p:cNvPr id="192" name="AutoShape 1284"/>
                <p:cNvSpPr>
                  <a:spLocks noChangeArrowheads="1"/>
                </p:cNvSpPr>
                <p:nvPr/>
              </p:nvSpPr>
              <p:spPr bwMode="auto">
                <a:xfrm>
                  <a:off x="659" y="920"/>
                  <a:ext cx="516" cy="464"/>
                </a:xfrm>
                <a:prstGeom prst="parallelogram">
                  <a:avLst>
                    <a:gd name="adj" fmla="val 33290"/>
                  </a:avLst>
                </a:prstGeom>
                <a:solidFill>
                  <a:srgbClr val="3333CC"/>
                </a:solidFill>
                <a:ln w="9525">
                  <a:solidFill>
                    <a:schemeClr val="tx1"/>
                  </a:solidFill>
                  <a:miter lim="800000"/>
                  <a:headEnd/>
                  <a:tailEnd/>
                </a:ln>
              </p:spPr>
              <p:txBody>
                <a:bodyPr wrap="none" anchor="ctr"/>
                <a:lstStyle/>
                <a:p>
                  <a:endParaRPr lang="en-US"/>
                </a:p>
              </p:txBody>
            </p:sp>
            <p:sp>
              <p:nvSpPr>
                <p:cNvPr id="193" name="AutoShape 1285"/>
                <p:cNvSpPr>
                  <a:spLocks noChangeArrowheads="1"/>
                </p:cNvSpPr>
                <p:nvPr/>
              </p:nvSpPr>
              <p:spPr bwMode="auto">
                <a:xfrm>
                  <a:off x="1029" y="920"/>
                  <a:ext cx="516" cy="464"/>
                </a:xfrm>
                <a:prstGeom prst="parallelogram">
                  <a:avLst>
                    <a:gd name="adj" fmla="val 33290"/>
                  </a:avLst>
                </a:prstGeom>
                <a:solidFill>
                  <a:schemeClr val="accent2"/>
                </a:solidFill>
                <a:ln w="9525">
                  <a:solidFill>
                    <a:schemeClr val="tx1"/>
                  </a:solidFill>
                  <a:miter lim="800000"/>
                  <a:headEnd/>
                  <a:tailEnd/>
                </a:ln>
              </p:spPr>
              <p:txBody>
                <a:bodyPr wrap="none" anchor="ctr"/>
                <a:lstStyle/>
                <a:p>
                  <a:endParaRPr lang="en-US"/>
                </a:p>
              </p:txBody>
            </p:sp>
            <p:sp>
              <p:nvSpPr>
                <p:cNvPr id="194" name="AutoShape 1286"/>
                <p:cNvSpPr>
                  <a:spLocks noChangeArrowheads="1"/>
                </p:cNvSpPr>
                <p:nvPr/>
              </p:nvSpPr>
              <p:spPr bwMode="auto">
                <a:xfrm>
                  <a:off x="1398" y="920"/>
                  <a:ext cx="516" cy="464"/>
                </a:xfrm>
                <a:prstGeom prst="parallelogram">
                  <a:avLst>
                    <a:gd name="adj" fmla="val 33290"/>
                  </a:avLst>
                </a:prstGeom>
                <a:solidFill>
                  <a:srgbClr val="FF66FF"/>
                </a:solidFill>
                <a:ln w="9525">
                  <a:solidFill>
                    <a:schemeClr val="tx1"/>
                  </a:solidFill>
                  <a:miter lim="800000"/>
                  <a:headEnd/>
                  <a:tailEnd/>
                </a:ln>
              </p:spPr>
              <p:txBody>
                <a:bodyPr wrap="none" anchor="ctr"/>
                <a:lstStyle/>
                <a:p>
                  <a:endParaRPr lang="en-US"/>
                </a:p>
              </p:txBody>
            </p:sp>
            <p:sp>
              <p:nvSpPr>
                <p:cNvPr id="195" name="AutoShape 1287"/>
                <p:cNvSpPr>
                  <a:spLocks noChangeArrowheads="1"/>
                </p:cNvSpPr>
                <p:nvPr/>
              </p:nvSpPr>
              <p:spPr bwMode="auto">
                <a:xfrm>
                  <a:off x="1767" y="920"/>
                  <a:ext cx="516" cy="464"/>
                </a:xfrm>
                <a:prstGeom prst="parallelogram">
                  <a:avLst>
                    <a:gd name="adj" fmla="val 33290"/>
                  </a:avLst>
                </a:prstGeom>
                <a:solidFill>
                  <a:srgbClr val="FF66FF"/>
                </a:solidFill>
                <a:ln w="9525">
                  <a:solidFill>
                    <a:schemeClr val="tx1"/>
                  </a:solidFill>
                  <a:miter lim="800000"/>
                  <a:headEnd/>
                  <a:tailEnd/>
                </a:ln>
              </p:spPr>
              <p:txBody>
                <a:bodyPr wrap="none" anchor="ctr"/>
                <a:lstStyle/>
                <a:p>
                  <a:endParaRPr lang="en-US"/>
                </a:p>
              </p:txBody>
            </p:sp>
          </p:grpSp>
          <p:grpSp>
            <p:nvGrpSpPr>
              <p:cNvPr id="182" name="Group 1288"/>
              <p:cNvGrpSpPr>
                <a:grpSpLocks/>
              </p:cNvGrpSpPr>
              <p:nvPr/>
            </p:nvGrpSpPr>
            <p:grpSpPr bwMode="auto">
              <a:xfrm>
                <a:off x="395" y="1830"/>
                <a:ext cx="1624" cy="464"/>
                <a:chOff x="659" y="920"/>
                <a:chExt cx="1624" cy="464"/>
              </a:xfrm>
            </p:grpSpPr>
            <p:sp>
              <p:nvSpPr>
                <p:cNvPr id="188" name="AutoShape 1289"/>
                <p:cNvSpPr>
                  <a:spLocks noChangeArrowheads="1"/>
                </p:cNvSpPr>
                <p:nvPr/>
              </p:nvSpPr>
              <p:spPr bwMode="auto">
                <a:xfrm>
                  <a:off x="659" y="920"/>
                  <a:ext cx="516" cy="464"/>
                </a:xfrm>
                <a:prstGeom prst="parallelogram">
                  <a:avLst>
                    <a:gd name="adj" fmla="val 33290"/>
                  </a:avLst>
                </a:prstGeom>
                <a:solidFill>
                  <a:srgbClr val="00FF00"/>
                </a:solidFill>
                <a:ln w="9525">
                  <a:solidFill>
                    <a:schemeClr val="tx1"/>
                  </a:solidFill>
                  <a:miter lim="800000"/>
                  <a:headEnd/>
                  <a:tailEnd/>
                </a:ln>
              </p:spPr>
              <p:txBody>
                <a:bodyPr wrap="none" anchor="ctr"/>
                <a:lstStyle/>
                <a:p>
                  <a:endParaRPr lang="en-US"/>
                </a:p>
              </p:txBody>
            </p:sp>
            <p:sp>
              <p:nvSpPr>
                <p:cNvPr id="189" name="AutoShape 1290"/>
                <p:cNvSpPr>
                  <a:spLocks noChangeArrowheads="1"/>
                </p:cNvSpPr>
                <p:nvPr/>
              </p:nvSpPr>
              <p:spPr bwMode="auto">
                <a:xfrm>
                  <a:off x="1029" y="920"/>
                  <a:ext cx="516" cy="464"/>
                </a:xfrm>
                <a:prstGeom prst="parallelogram">
                  <a:avLst>
                    <a:gd name="adj" fmla="val 33290"/>
                  </a:avLst>
                </a:prstGeom>
                <a:solidFill>
                  <a:srgbClr val="00FF00"/>
                </a:solidFill>
                <a:ln w="9525">
                  <a:solidFill>
                    <a:schemeClr val="tx1"/>
                  </a:solidFill>
                  <a:miter lim="800000"/>
                  <a:headEnd/>
                  <a:tailEnd/>
                </a:ln>
              </p:spPr>
              <p:txBody>
                <a:bodyPr wrap="none" anchor="ctr"/>
                <a:lstStyle/>
                <a:p>
                  <a:endParaRPr lang="en-US"/>
                </a:p>
              </p:txBody>
            </p:sp>
            <p:sp>
              <p:nvSpPr>
                <p:cNvPr id="190" name="AutoShape 1291"/>
                <p:cNvSpPr>
                  <a:spLocks noChangeArrowheads="1"/>
                </p:cNvSpPr>
                <p:nvPr/>
              </p:nvSpPr>
              <p:spPr bwMode="auto">
                <a:xfrm>
                  <a:off x="1398" y="920"/>
                  <a:ext cx="516" cy="464"/>
                </a:xfrm>
                <a:prstGeom prst="parallelogram">
                  <a:avLst>
                    <a:gd name="adj" fmla="val 33290"/>
                  </a:avLst>
                </a:prstGeom>
                <a:solidFill>
                  <a:srgbClr val="FF66FF"/>
                </a:solidFill>
                <a:ln w="9525">
                  <a:solidFill>
                    <a:schemeClr val="tx1"/>
                  </a:solidFill>
                  <a:miter lim="800000"/>
                  <a:headEnd/>
                  <a:tailEnd/>
                </a:ln>
              </p:spPr>
              <p:txBody>
                <a:bodyPr wrap="none" anchor="ctr"/>
                <a:lstStyle/>
                <a:p>
                  <a:endParaRPr lang="en-US"/>
                </a:p>
              </p:txBody>
            </p:sp>
            <p:sp>
              <p:nvSpPr>
                <p:cNvPr id="191" name="AutoShape 1292"/>
                <p:cNvSpPr>
                  <a:spLocks noChangeArrowheads="1"/>
                </p:cNvSpPr>
                <p:nvPr/>
              </p:nvSpPr>
              <p:spPr bwMode="auto">
                <a:xfrm>
                  <a:off x="1767" y="920"/>
                  <a:ext cx="516" cy="464"/>
                </a:xfrm>
                <a:prstGeom prst="parallelogram">
                  <a:avLst>
                    <a:gd name="adj" fmla="val 33290"/>
                  </a:avLst>
                </a:prstGeom>
                <a:solidFill>
                  <a:srgbClr val="FF66FF"/>
                </a:solidFill>
                <a:ln w="9525">
                  <a:solidFill>
                    <a:schemeClr val="tx1"/>
                  </a:solidFill>
                  <a:miter lim="800000"/>
                  <a:headEnd/>
                  <a:tailEnd/>
                </a:ln>
              </p:spPr>
              <p:txBody>
                <a:bodyPr wrap="none" anchor="ctr"/>
                <a:lstStyle/>
                <a:p>
                  <a:endParaRPr lang="en-US"/>
                </a:p>
              </p:txBody>
            </p:sp>
          </p:grpSp>
          <p:grpSp>
            <p:nvGrpSpPr>
              <p:cNvPr id="183" name="Group 1293"/>
              <p:cNvGrpSpPr>
                <a:grpSpLocks/>
              </p:cNvGrpSpPr>
              <p:nvPr/>
            </p:nvGrpSpPr>
            <p:grpSpPr bwMode="auto">
              <a:xfrm>
                <a:off x="238" y="2300"/>
                <a:ext cx="1624" cy="464"/>
                <a:chOff x="659" y="920"/>
                <a:chExt cx="1624" cy="464"/>
              </a:xfrm>
            </p:grpSpPr>
            <p:sp>
              <p:nvSpPr>
                <p:cNvPr id="184" name="AutoShape 1294"/>
                <p:cNvSpPr>
                  <a:spLocks noChangeArrowheads="1"/>
                </p:cNvSpPr>
                <p:nvPr/>
              </p:nvSpPr>
              <p:spPr bwMode="auto">
                <a:xfrm>
                  <a:off x="659" y="920"/>
                  <a:ext cx="516" cy="464"/>
                </a:xfrm>
                <a:prstGeom prst="parallelogram">
                  <a:avLst>
                    <a:gd name="adj" fmla="val 33290"/>
                  </a:avLst>
                </a:prstGeom>
                <a:solidFill>
                  <a:srgbClr val="00FF00"/>
                </a:solidFill>
                <a:ln w="9525">
                  <a:solidFill>
                    <a:schemeClr val="tx1"/>
                  </a:solidFill>
                  <a:miter lim="800000"/>
                  <a:headEnd/>
                  <a:tailEnd/>
                </a:ln>
              </p:spPr>
              <p:txBody>
                <a:bodyPr wrap="none" anchor="ctr"/>
                <a:lstStyle/>
                <a:p>
                  <a:endParaRPr lang="en-US"/>
                </a:p>
              </p:txBody>
            </p:sp>
            <p:sp>
              <p:nvSpPr>
                <p:cNvPr id="185" name="AutoShape 1295"/>
                <p:cNvSpPr>
                  <a:spLocks noChangeArrowheads="1"/>
                </p:cNvSpPr>
                <p:nvPr/>
              </p:nvSpPr>
              <p:spPr bwMode="auto">
                <a:xfrm>
                  <a:off x="1029" y="920"/>
                  <a:ext cx="516" cy="464"/>
                </a:xfrm>
                <a:prstGeom prst="parallelogram">
                  <a:avLst>
                    <a:gd name="adj" fmla="val 33290"/>
                  </a:avLst>
                </a:prstGeom>
                <a:solidFill>
                  <a:srgbClr val="00FF00"/>
                </a:solidFill>
                <a:ln w="9525">
                  <a:solidFill>
                    <a:schemeClr val="tx1"/>
                  </a:solidFill>
                  <a:miter lim="800000"/>
                  <a:headEnd/>
                  <a:tailEnd/>
                </a:ln>
              </p:spPr>
              <p:txBody>
                <a:bodyPr wrap="none" anchor="ctr"/>
                <a:lstStyle/>
                <a:p>
                  <a:endParaRPr lang="en-US"/>
                </a:p>
              </p:txBody>
            </p:sp>
            <p:sp>
              <p:nvSpPr>
                <p:cNvPr id="186" name="AutoShape 1296"/>
                <p:cNvSpPr>
                  <a:spLocks noChangeArrowheads="1"/>
                </p:cNvSpPr>
                <p:nvPr/>
              </p:nvSpPr>
              <p:spPr bwMode="auto">
                <a:xfrm>
                  <a:off x="1398" y="920"/>
                  <a:ext cx="516" cy="464"/>
                </a:xfrm>
                <a:prstGeom prst="parallelogram">
                  <a:avLst>
                    <a:gd name="adj" fmla="val 33290"/>
                  </a:avLst>
                </a:prstGeom>
                <a:solidFill>
                  <a:srgbClr val="FF66FF"/>
                </a:solidFill>
                <a:ln w="9525">
                  <a:solidFill>
                    <a:schemeClr val="tx1"/>
                  </a:solidFill>
                  <a:miter lim="800000"/>
                  <a:headEnd/>
                  <a:tailEnd/>
                </a:ln>
              </p:spPr>
              <p:txBody>
                <a:bodyPr wrap="none" anchor="ctr"/>
                <a:lstStyle/>
                <a:p>
                  <a:endParaRPr lang="en-US"/>
                </a:p>
              </p:txBody>
            </p:sp>
            <p:sp>
              <p:nvSpPr>
                <p:cNvPr id="187" name="AutoShape 1297"/>
                <p:cNvSpPr>
                  <a:spLocks noChangeArrowheads="1"/>
                </p:cNvSpPr>
                <p:nvPr/>
              </p:nvSpPr>
              <p:spPr bwMode="auto">
                <a:xfrm>
                  <a:off x="1767" y="920"/>
                  <a:ext cx="516" cy="464"/>
                </a:xfrm>
                <a:prstGeom prst="parallelogram">
                  <a:avLst>
                    <a:gd name="adj" fmla="val 33290"/>
                  </a:avLst>
                </a:prstGeom>
                <a:solidFill>
                  <a:srgbClr val="FF66FF"/>
                </a:solidFill>
                <a:ln w="9525">
                  <a:solidFill>
                    <a:schemeClr val="tx1"/>
                  </a:solidFill>
                  <a:miter lim="800000"/>
                  <a:headEnd/>
                  <a:tailEnd/>
                </a:ln>
              </p:spPr>
              <p:txBody>
                <a:bodyPr wrap="none" anchor="ctr"/>
                <a:lstStyle/>
                <a:p>
                  <a:endParaRPr lang="en-US"/>
                </a:p>
              </p:txBody>
            </p:sp>
          </p:grpSp>
        </p:grpSp>
        <p:sp>
          <p:nvSpPr>
            <p:cNvPr id="200" name="Line 1362"/>
            <p:cNvSpPr>
              <a:spLocks noChangeShapeType="1"/>
            </p:cNvSpPr>
            <p:nvPr/>
          </p:nvSpPr>
          <p:spPr bwMode="auto">
            <a:xfrm flipV="1">
              <a:off x="2236788" y="2233613"/>
              <a:ext cx="3348037" cy="190500"/>
            </a:xfrm>
            <a:prstGeom prst="line">
              <a:avLst/>
            </a:prstGeom>
            <a:noFill/>
            <a:ln w="38100">
              <a:solidFill>
                <a:schemeClr val="tx1"/>
              </a:solidFill>
              <a:round/>
              <a:headEnd/>
              <a:tailEnd type="triangle" w="med" len="med"/>
            </a:ln>
          </p:spPr>
          <p:txBody>
            <a:bodyPr/>
            <a:lstStyle/>
            <a:p>
              <a:endParaRPr lang="en-US"/>
            </a:p>
          </p:txBody>
        </p:sp>
        <p:sp>
          <p:nvSpPr>
            <p:cNvPr id="201" name="Text Box 1363"/>
            <p:cNvSpPr txBox="1">
              <a:spLocks noChangeArrowheads="1"/>
            </p:cNvSpPr>
            <p:nvPr/>
          </p:nvSpPr>
          <p:spPr bwMode="auto">
            <a:xfrm>
              <a:off x="5511800" y="2003425"/>
              <a:ext cx="935038" cy="457200"/>
            </a:xfrm>
            <a:prstGeom prst="rect">
              <a:avLst/>
            </a:prstGeom>
            <a:noFill/>
            <a:ln w="9525">
              <a:noFill/>
              <a:miter lim="800000"/>
              <a:headEnd/>
              <a:tailEnd/>
            </a:ln>
            <a:effectLst/>
          </p:spPr>
          <p:txBody>
            <a:bodyPr wrap="none">
              <a:spAutoFit/>
            </a:bodyPr>
            <a:lstStyle/>
            <a:p>
              <a:pPr>
                <a:spcBef>
                  <a:spcPct val="0"/>
                </a:spcBef>
                <a:buClrTx/>
                <a:buSzTx/>
                <a:buFontTx/>
                <a:buNone/>
                <a:defRPr/>
              </a:pPr>
              <a:r>
                <a:rPr lang="en-US" sz="2400" b="1">
                  <a:effectLst>
                    <a:outerShdw blurRad="38100" dist="38100" dir="2700000" algn="tl">
                      <a:srgbClr val="C0C0C0"/>
                    </a:outerShdw>
                  </a:effectLst>
                  <a:cs typeface="Tahoma" pitchFamily="34" charset="0"/>
                </a:rPr>
                <a:t>Time</a:t>
              </a:r>
            </a:p>
          </p:txBody>
        </p:sp>
        <p:sp>
          <p:nvSpPr>
            <p:cNvPr id="202" name="Line 1364"/>
            <p:cNvSpPr>
              <a:spLocks noChangeShapeType="1"/>
            </p:cNvSpPr>
            <p:nvPr/>
          </p:nvSpPr>
          <p:spPr bwMode="auto">
            <a:xfrm flipH="1" flipV="1">
              <a:off x="2244725" y="2432050"/>
              <a:ext cx="1673225" cy="706438"/>
            </a:xfrm>
            <a:prstGeom prst="line">
              <a:avLst/>
            </a:prstGeom>
            <a:noFill/>
            <a:ln w="38100">
              <a:solidFill>
                <a:schemeClr val="tx1"/>
              </a:solidFill>
              <a:round/>
              <a:headEnd type="triangle" w="med" len="med"/>
              <a:tailEnd/>
            </a:ln>
          </p:spPr>
          <p:txBody>
            <a:bodyPr/>
            <a:lstStyle/>
            <a:p>
              <a:endParaRPr lang="en-US"/>
            </a:p>
          </p:txBody>
        </p:sp>
        <p:sp>
          <p:nvSpPr>
            <p:cNvPr id="203" name="Line 1365"/>
            <p:cNvSpPr>
              <a:spLocks noChangeShapeType="1"/>
            </p:cNvSpPr>
            <p:nvPr/>
          </p:nvSpPr>
          <p:spPr bwMode="auto">
            <a:xfrm flipV="1">
              <a:off x="2249488" y="827088"/>
              <a:ext cx="0" cy="1592262"/>
            </a:xfrm>
            <a:prstGeom prst="line">
              <a:avLst/>
            </a:prstGeom>
            <a:noFill/>
            <a:ln w="38100">
              <a:solidFill>
                <a:schemeClr val="tx1"/>
              </a:solidFill>
              <a:round/>
              <a:headEnd/>
              <a:tailEnd type="triangle" w="med" len="med"/>
            </a:ln>
          </p:spPr>
          <p:txBody>
            <a:bodyPr/>
            <a:lstStyle/>
            <a:p>
              <a:endParaRPr lang="en-US"/>
            </a:p>
          </p:txBody>
        </p:sp>
        <p:sp>
          <p:nvSpPr>
            <p:cNvPr id="204" name="Text Box 1366"/>
            <p:cNvSpPr txBox="1">
              <a:spLocks noChangeArrowheads="1"/>
            </p:cNvSpPr>
            <p:nvPr/>
          </p:nvSpPr>
          <p:spPr bwMode="auto">
            <a:xfrm rot="1236549">
              <a:off x="2212975" y="2660650"/>
              <a:ext cx="1093788" cy="457200"/>
            </a:xfrm>
            <a:prstGeom prst="rect">
              <a:avLst/>
            </a:prstGeom>
            <a:noFill/>
            <a:ln w="9525">
              <a:noFill/>
              <a:miter lim="800000"/>
              <a:headEnd/>
              <a:tailEnd/>
            </a:ln>
            <a:effectLst/>
          </p:spPr>
          <p:txBody>
            <a:bodyPr wrap="none">
              <a:spAutoFit/>
            </a:bodyPr>
            <a:lstStyle/>
            <a:p>
              <a:pPr>
                <a:spcBef>
                  <a:spcPct val="0"/>
                </a:spcBef>
                <a:buClrTx/>
                <a:buSzTx/>
                <a:buFontTx/>
                <a:buNone/>
                <a:defRPr/>
              </a:pPr>
              <a:r>
                <a:rPr lang="en-US" sz="2400" b="1">
                  <a:effectLst>
                    <a:outerShdw blurRad="38100" dist="38100" dir="2700000" algn="tl">
                      <a:srgbClr val="C0C0C0"/>
                    </a:outerShdw>
                  </a:effectLst>
                  <a:cs typeface="Tahoma" pitchFamily="34" charset="0"/>
                </a:rPr>
                <a:t>Space</a:t>
              </a:r>
            </a:p>
          </p:txBody>
        </p:sp>
        <p:sp>
          <p:nvSpPr>
            <p:cNvPr id="205" name="Text Box 1367"/>
            <p:cNvSpPr txBox="1">
              <a:spLocks noChangeArrowheads="1"/>
            </p:cNvSpPr>
            <p:nvPr/>
          </p:nvSpPr>
          <p:spPr bwMode="auto">
            <a:xfrm rot="5400000">
              <a:off x="1508919" y="1483519"/>
              <a:ext cx="1093788" cy="457200"/>
            </a:xfrm>
            <a:prstGeom prst="rect">
              <a:avLst/>
            </a:prstGeom>
            <a:noFill/>
            <a:ln w="9525">
              <a:noFill/>
              <a:miter lim="800000"/>
              <a:headEnd/>
              <a:tailEnd/>
            </a:ln>
            <a:effectLst/>
          </p:spPr>
          <p:txBody>
            <a:bodyPr wrap="none">
              <a:spAutoFit/>
            </a:bodyPr>
            <a:lstStyle/>
            <a:p>
              <a:pPr>
                <a:spcBef>
                  <a:spcPct val="0"/>
                </a:spcBef>
                <a:buClrTx/>
                <a:buSzTx/>
                <a:buFontTx/>
                <a:buNone/>
                <a:defRPr/>
              </a:pPr>
              <a:r>
                <a:rPr lang="en-US" sz="2400" b="1">
                  <a:effectLst>
                    <a:outerShdw blurRad="38100" dist="38100" dir="2700000" algn="tl">
                      <a:srgbClr val="C0C0C0"/>
                    </a:outerShdw>
                  </a:effectLst>
                  <a:cs typeface="Tahoma" pitchFamily="34" charset="0"/>
                </a:rPr>
                <a:t>Space</a:t>
              </a:r>
            </a:p>
          </p:txBody>
        </p:sp>
      </p:grpSp>
      <p:grpSp>
        <p:nvGrpSpPr>
          <p:cNvPr id="515" name="Group 514"/>
          <p:cNvGrpSpPr/>
          <p:nvPr/>
        </p:nvGrpSpPr>
        <p:grpSpPr>
          <a:xfrm>
            <a:off x="152400" y="838200"/>
            <a:ext cx="3603395" cy="1576371"/>
            <a:chOff x="228600" y="1066800"/>
            <a:chExt cx="3603395" cy="1576371"/>
          </a:xfrm>
        </p:grpSpPr>
        <p:grpSp>
          <p:nvGrpSpPr>
            <p:cNvPr id="206" name="Group 340"/>
            <p:cNvGrpSpPr>
              <a:grpSpLocks/>
            </p:cNvGrpSpPr>
            <p:nvPr/>
          </p:nvGrpSpPr>
          <p:grpSpPr bwMode="auto">
            <a:xfrm>
              <a:off x="228600" y="1066800"/>
              <a:ext cx="1566554" cy="1553462"/>
              <a:chOff x="702" y="680"/>
              <a:chExt cx="1802" cy="1758"/>
            </a:xfrm>
          </p:grpSpPr>
          <p:grpSp>
            <p:nvGrpSpPr>
              <p:cNvPr id="207" name="Group 180"/>
              <p:cNvGrpSpPr>
                <a:grpSpLocks/>
              </p:cNvGrpSpPr>
              <p:nvPr/>
            </p:nvGrpSpPr>
            <p:grpSpPr bwMode="auto">
              <a:xfrm rot="-5400000">
                <a:off x="839" y="770"/>
                <a:ext cx="1519" cy="1591"/>
                <a:chOff x="1392" y="1968"/>
                <a:chExt cx="1872" cy="1872"/>
              </a:xfrm>
            </p:grpSpPr>
            <p:grpSp>
              <p:nvGrpSpPr>
                <p:cNvPr id="282" name="Group 181"/>
                <p:cNvGrpSpPr>
                  <a:grpSpLocks/>
                </p:cNvGrpSpPr>
                <p:nvPr/>
              </p:nvGrpSpPr>
              <p:grpSpPr bwMode="auto">
                <a:xfrm>
                  <a:off x="1392" y="1968"/>
                  <a:ext cx="1872" cy="192"/>
                  <a:chOff x="1200" y="1728"/>
                  <a:chExt cx="1872" cy="192"/>
                </a:xfrm>
              </p:grpSpPr>
              <p:sp>
                <p:nvSpPr>
                  <p:cNvPr id="346" name="Oval 182"/>
                  <p:cNvSpPr>
                    <a:spLocks noChangeArrowheads="1"/>
                  </p:cNvSpPr>
                  <p:nvPr/>
                </p:nvSpPr>
                <p:spPr bwMode="auto">
                  <a:xfrm>
                    <a:off x="120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47" name="Oval 183"/>
                  <p:cNvSpPr>
                    <a:spLocks noChangeArrowheads="1"/>
                  </p:cNvSpPr>
                  <p:nvPr/>
                </p:nvSpPr>
                <p:spPr bwMode="auto">
                  <a:xfrm>
                    <a:off x="240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48" name="Oval 184"/>
                  <p:cNvSpPr>
                    <a:spLocks noChangeArrowheads="1"/>
                  </p:cNvSpPr>
                  <p:nvPr/>
                </p:nvSpPr>
                <p:spPr bwMode="auto">
                  <a:xfrm>
                    <a:off x="216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49" name="Oval 185"/>
                  <p:cNvSpPr>
                    <a:spLocks noChangeArrowheads="1"/>
                  </p:cNvSpPr>
                  <p:nvPr/>
                </p:nvSpPr>
                <p:spPr bwMode="auto">
                  <a:xfrm>
                    <a:off x="144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50" name="Oval 186"/>
                  <p:cNvSpPr>
                    <a:spLocks noChangeArrowheads="1"/>
                  </p:cNvSpPr>
                  <p:nvPr/>
                </p:nvSpPr>
                <p:spPr bwMode="auto">
                  <a:xfrm>
                    <a:off x="168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51" name="Oval 187"/>
                  <p:cNvSpPr>
                    <a:spLocks noChangeArrowheads="1"/>
                  </p:cNvSpPr>
                  <p:nvPr/>
                </p:nvSpPr>
                <p:spPr bwMode="auto">
                  <a:xfrm>
                    <a:off x="192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52" name="Oval 188"/>
                  <p:cNvSpPr>
                    <a:spLocks noChangeArrowheads="1"/>
                  </p:cNvSpPr>
                  <p:nvPr/>
                </p:nvSpPr>
                <p:spPr bwMode="auto">
                  <a:xfrm>
                    <a:off x="264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53" name="Oval 189"/>
                  <p:cNvSpPr>
                    <a:spLocks noChangeArrowheads="1"/>
                  </p:cNvSpPr>
                  <p:nvPr/>
                </p:nvSpPr>
                <p:spPr bwMode="auto">
                  <a:xfrm>
                    <a:off x="288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grpSp>
            <p:grpSp>
              <p:nvGrpSpPr>
                <p:cNvPr id="283" name="Group 190"/>
                <p:cNvGrpSpPr>
                  <a:grpSpLocks/>
                </p:cNvGrpSpPr>
                <p:nvPr/>
              </p:nvGrpSpPr>
              <p:grpSpPr bwMode="auto">
                <a:xfrm>
                  <a:off x="1392" y="3648"/>
                  <a:ext cx="1872" cy="192"/>
                  <a:chOff x="1200" y="1728"/>
                  <a:chExt cx="1872" cy="192"/>
                </a:xfrm>
              </p:grpSpPr>
              <p:sp>
                <p:nvSpPr>
                  <p:cNvPr id="338" name="Oval 191"/>
                  <p:cNvSpPr>
                    <a:spLocks noChangeArrowheads="1"/>
                  </p:cNvSpPr>
                  <p:nvPr/>
                </p:nvSpPr>
                <p:spPr bwMode="auto">
                  <a:xfrm>
                    <a:off x="120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39" name="Oval 192"/>
                  <p:cNvSpPr>
                    <a:spLocks noChangeArrowheads="1"/>
                  </p:cNvSpPr>
                  <p:nvPr/>
                </p:nvSpPr>
                <p:spPr bwMode="auto">
                  <a:xfrm>
                    <a:off x="240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40" name="Oval 193"/>
                  <p:cNvSpPr>
                    <a:spLocks noChangeArrowheads="1"/>
                  </p:cNvSpPr>
                  <p:nvPr/>
                </p:nvSpPr>
                <p:spPr bwMode="auto">
                  <a:xfrm>
                    <a:off x="216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41" name="Oval 194"/>
                  <p:cNvSpPr>
                    <a:spLocks noChangeArrowheads="1"/>
                  </p:cNvSpPr>
                  <p:nvPr/>
                </p:nvSpPr>
                <p:spPr bwMode="auto">
                  <a:xfrm>
                    <a:off x="144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42" name="Oval 195"/>
                  <p:cNvSpPr>
                    <a:spLocks noChangeArrowheads="1"/>
                  </p:cNvSpPr>
                  <p:nvPr/>
                </p:nvSpPr>
                <p:spPr bwMode="auto">
                  <a:xfrm>
                    <a:off x="168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43" name="Oval 196"/>
                  <p:cNvSpPr>
                    <a:spLocks noChangeArrowheads="1"/>
                  </p:cNvSpPr>
                  <p:nvPr/>
                </p:nvSpPr>
                <p:spPr bwMode="auto">
                  <a:xfrm>
                    <a:off x="192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44" name="Oval 197"/>
                  <p:cNvSpPr>
                    <a:spLocks noChangeArrowheads="1"/>
                  </p:cNvSpPr>
                  <p:nvPr/>
                </p:nvSpPr>
                <p:spPr bwMode="auto">
                  <a:xfrm>
                    <a:off x="264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45" name="Oval 198"/>
                  <p:cNvSpPr>
                    <a:spLocks noChangeArrowheads="1"/>
                  </p:cNvSpPr>
                  <p:nvPr/>
                </p:nvSpPr>
                <p:spPr bwMode="auto">
                  <a:xfrm>
                    <a:off x="288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grpSp>
            <p:grpSp>
              <p:nvGrpSpPr>
                <p:cNvPr id="284" name="Group 199"/>
                <p:cNvGrpSpPr>
                  <a:grpSpLocks/>
                </p:cNvGrpSpPr>
                <p:nvPr/>
              </p:nvGrpSpPr>
              <p:grpSpPr bwMode="auto">
                <a:xfrm>
                  <a:off x="1392" y="2208"/>
                  <a:ext cx="1872" cy="192"/>
                  <a:chOff x="1200" y="1728"/>
                  <a:chExt cx="1872" cy="192"/>
                </a:xfrm>
              </p:grpSpPr>
              <p:sp>
                <p:nvSpPr>
                  <p:cNvPr id="330" name="Oval 200"/>
                  <p:cNvSpPr>
                    <a:spLocks noChangeArrowheads="1"/>
                  </p:cNvSpPr>
                  <p:nvPr/>
                </p:nvSpPr>
                <p:spPr bwMode="auto">
                  <a:xfrm>
                    <a:off x="120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31" name="Oval 201"/>
                  <p:cNvSpPr>
                    <a:spLocks noChangeArrowheads="1"/>
                  </p:cNvSpPr>
                  <p:nvPr/>
                </p:nvSpPr>
                <p:spPr bwMode="auto">
                  <a:xfrm>
                    <a:off x="240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32" name="Oval 202"/>
                  <p:cNvSpPr>
                    <a:spLocks noChangeArrowheads="1"/>
                  </p:cNvSpPr>
                  <p:nvPr/>
                </p:nvSpPr>
                <p:spPr bwMode="auto">
                  <a:xfrm>
                    <a:off x="216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33" name="Oval 203"/>
                  <p:cNvSpPr>
                    <a:spLocks noChangeArrowheads="1"/>
                  </p:cNvSpPr>
                  <p:nvPr/>
                </p:nvSpPr>
                <p:spPr bwMode="auto">
                  <a:xfrm>
                    <a:off x="144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34" name="Oval 204"/>
                  <p:cNvSpPr>
                    <a:spLocks noChangeArrowheads="1"/>
                  </p:cNvSpPr>
                  <p:nvPr/>
                </p:nvSpPr>
                <p:spPr bwMode="auto">
                  <a:xfrm>
                    <a:off x="168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35" name="Oval 205"/>
                  <p:cNvSpPr>
                    <a:spLocks noChangeArrowheads="1"/>
                  </p:cNvSpPr>
                  <p:nvPr/>
                </p:nvSpPr>
                <p:spPr bwMode="auto">
                  <a:xfrm>
                    <a:off x="192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36" name="Oval 206"/>
                  <p:cNvSpPr>
                    <a:spLocks noChangeArrowheads="1"/>
                  </p:cNvSpPr>
                  <p:nvPr/>
                </p:nvSpPr>
                <p:spPr bwMode="auto">
                  <a:xfrm>
                    <a:off x="264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37" name="Oval 207"/>
                  <p:cNvSpPr>
                    <a:spLocks noChangeArrowheads="1"/>
                  </p:cNvSpPr>
                  <p:nvPr/>
                </p:nvSpPr>
                <p:spPr bwMode="auto">
                  <a:xfrm>
                    <a:off x="288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grpSp>
            <p:grpSp>
              <p:nvGrpSpPr>
                <p:cNvPr id="285" name="Group 208"/>
                <p:cNvGrpSpPr>
                  <a:grpSpLocks/>
                </p:cNvGrpSpPr>
                <p:nvPr/>
              </p:nvGrpSpPr>
              <p:grpSpPr bwMode="auto">
                <a:xfrm>
                  <a:off x="1392" y="3408"/>
                  <a:ext cx="1872" cy="192"/>
                  <a:chOff x="1200" y="1728"/>
                  <a:chExt cx="1872" cy="192"/>
                </a:xfrm>
              </p:grpSpPr>
              <p:sp>
                <p:nvSpPr>
                  <p:cNvPr id="322" name="Oval 209"/>
                  <p:cNvSpPr>
                    <a:spLocks noChangeArrowheads="1"/>
                  </p:cNvSpPr>
                  <p:nvPr/>
                </p:nvSpPr>
                <p:spPr bwMode="auto">
                  <a:xfrm>
                    <a:off x="120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23" name="Oval 210"/>
                  <p:cNvSpPr>
                    <a:spLocks noChangeArrowheads="1"/>
                  </p:cNvSpPr>
                  <p:nvPr/>
                </p:nvSpPr>
                <p:spPr bwMode="auto">
                  <a:xfrm>
                    <a:off x="240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24" name="Oval 211"/>
                  <p:cNvSpPr>
                    <a:spLocks noChangeArrowheads="1"/>
                  </p:cNvSpPr>
                  <p:nvPr/>
                </p:nvSpPr>
                <p:spPr bwMode="auto">
                  <a:xfrm>
                    <a:off x="216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25" name="Oval 212"/>
                  <p:cNvSpPr>
                    <a:spLocks noChangeArrowheads="1"/>
                  </p:cNvSpPr>
                  <p:nvPr/>
                </p:nvSpPr>
                <p:spPr bwMode="auto">
                  <a:xfrm>
                    <a:off x="144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26" name="Oval 213"/>
                  <p:cNvSpPr>
                    <a:spLocks noChangeArrowheads="1"/>
                  </p:cNvSpPr>
                  <p:nvPr/>
                </p:nvSpPr>
                <p:spPr bwMode="auto">
                  <a:xfrm>
                    <a:off x="168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27" name="Oval 214"/>
                  <p:cNvSpPr>
                    <a:spLocks noChangeArrowheads="1"/>
                  </p:cNvSpPr>
                  <p:nvPr/>
                </p:nvSpPr>
                <p:spPr bwMode="auto">
                  <a:xfrm>
                    <a:off x="192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28" name="Oval 215"/>
                  <p:cNvSpPr>
                    <a:spLocks noChangeArrowheads="1"/>
                  </p:cNvSpPr>
                  <p:nvPr/>
                </p:nvSpPr>
                <p:spPr bwMode="auto">
                  <a:xfrm>
                    <a:off x="264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29" name="Oval 216"/>
                  <p:cNvSpPr>
                    <a:spLocks noChangeArrowheads="1"/>
                  </p:cNvSpPr>
                  <p:nvPr/>
                </p:nvSpPr>
                <p:spPr bwMode="auto">
                  <a:xfrm>
                    <a:off x="288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grpSp>
            <p:grpSp>
              <p:nvGrpSpPr>
                <p:cNvPr id="286" name="Group 217"/>
                <p:cNvGrpSpPr>
                  <a:grpSpLocks/>
                </p:cNvGrpSpPr>
                <p:nvPr/>
              </p:nvGrpSpPr>
              <p:grpSpPr bwMode="auto">
                <a:xfrm>
                  <a:off x="1392" y="3168"/>
                  <a:ext cx="1872" cy="192"/>
                  <a:chOff x="1200" y="1728"/>
                  <a:chExt cx="1872" cy="192"/>
                </a:xfrm>
              </p:grpSpPr>
              <p:sp>
                <p:nvSpPr>
                  <p:cNvPr id="314" name="Oval 218"/>
                  <p:cNvSpPr>
                    <a:spLocks noChangeArrowheads="1"/>
                  </p:cNvSpPr>
                  <p:nvPr/>
                </p:nvSpPr>
                <p:spPr bwMode="auto">
                  <a:xfrm>
                    <a:off x="120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15" name="Oval 219"/>
                  <p:cNvSpPr>
                    <a:spLocks noChangeArrowheads="1"/>
                  </p:cNvSpPr>
                  <p:nvPr/>
                </p:nvSpPr>
                <p:spPr bwMode="auto">
                  <a:xfrm>
                    <a:off x="240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16" name="Oval 220"/>
                  <p:cNvSpPr>
                    <a:spLocks noChangeArrowheads="1"/>
                  </p:cNvSpPr>
                  <p:nvPr/>
                </p:nvSpPr>
                <p:spPr bwMode="auto">
                  <a:xfrm>
                    <a:off x="216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17" name="Oval 221"/>
                  <p:cNvSpPr>
                    <a:spLocks noChangeArrowheads="1"/>
                  </p:cNvSpPr>
                  <p:nvPr/>
                </p:nvSpPr>
                <p:spPr bwMode="auto">
                  <a:xfrm>
                    <a:off x="144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18" name="Oval 222"/>
                  <p:cNvSpPr>
                    <a:spLocks noChangeArrowheads="1"/>
                  </p:cNvSpPr>
                  <p:nvPr/>
                </p:nvSpPr>
                <p:spPr bwMode="auto">
                  <a:xfrm>
                    <a:off x="168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19" name="Oval 223"/>
                  <p:cNvSpPr>
                    <a:spLocks noChangeArrowheads="1"/>
                  </p:cNvSpPr>
                  <p:nvPr/>
                </p:nvSpPr>
                <p:spPr bwMode="auto">
                  <a:xfrm>
                    <a:off x="192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20" name="Oval 224"/>
                  <p:cNvSpPr>
                    <a:spLocks noChangeArrowheads="1"/>
                  </p:cNvSpPr>
                  <p:nvPr/>
                </p:nvSpPr>
                <p:spPr bwMode="auto">
                  <a:xfrm>
                    <a:off x="264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21" name="Oval 225"/>
                  <p:cNvSpPr>
                    <a:spLocks noChangeArrowheads="1"/>
                  </p:cNvSpPr>
                  <p:nvPr/>
                </p:nvSpPr>
                <p:spPr bwMode="auto">
                  <a:xfrm>
                    <a:off x="288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grpSp>
            <p:grpSp>
              <p:nvGrpSpPr>
                <p:cNvPr id="287" name="Group 226"/>
                <p:cNvGrpSpPr>
                  <a:grpSpLocks/>
                </p:cNvGrpSpPr>
                <p:nvPr/>
              </p:nvGrpSpPr>
              <p:grpSpPr bwMode="auto">
                <a:xfrm>
                  <a:off x="1392" y="2928"/>
                  <a:ext cx="1872" cy="192"/>
                  <a:chOff x="1200" y="1728"/>
                  <a:chExt cx="1872" cy="192"/>
                </a:xfrm>
              </p:grpSpPr>
              <p:sp>
                <p:nvSpPr>
                  <p:cNvPr id="306" name="Oval 227"/>
                  <p:cNvSpPr>
                    <a:spLocks noChangeArrowheads="1"/>
                  </p:cNvSpPr>
                  <p:nvPr/>
                </p:nvSpPr>
                <p:spPr bwMode="auto">
                  <a:xfrm>
                    <a:off x="120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07" name="Oval 228"/>
                  <p:cNvSpPr>
                    <a:spLocks noChangeArrowheads="1"/>
                  </p:cNvSpPr>
                  <p:nvPr/>
                </p:nvSpPr>
                <p:spPr bwMode="auto">
                  <a:xfrm>
                    <a:off x="240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08" name="Oval 229"/>
                  <p:cNvSpPr>
                    <a:spLocks noChangeArrowheads="1"/>
                  </p:cNvSpPr>
                  <p:nvPr/>
                </p:nvSpPr>
                <p:spPr bwMode="auto">
                  <a:xfrm>
                    <a:off x="216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09" name="Oval 230"/>
                  <p:cNvSpPr>
                    <a:spLocks noChangeArrowheads="1"/>
                  </p:cNvSpPr>
                  <p:nvPr/>
                </p:nvSpPr>
                <p:spPr bwMode="auto">
                  <a:xfrm>
                    <a:off x="144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10" name="Oval 231"/>
                  <p:cNvSpPr>
                    <a:spLocks noChangeArrowheads="1"/>
                  </p:cNvSpPr>
                  <p:nvPr/>
                </p:nvSpPr>
                <p:spPr bwMode="auto">
                  <a:xfrm>
                    <a:off x="168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11" name="Oval 232"/>
                  <p:cNvSpPr>
                    <a:spLocks noChangeArrowheads="1"/>
                  </p:cNvSpPr>
                  <p:nvPr/>
                </p:nvSpPr>
                <p:spPr bwMode="auto">
                  <a:xfrm>
                    <a:off x="192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12" name="Oval 233"/>
                  <p:cNvSpPr>
                    <a:spLocks noChangeArrowheads="1"/>
                  </p:cNvSpPr>
                  <p:nvPr/>
                </p:nvSpPr>
                <p:spPr bwMode="auto">
                  <a:xfrm>
                    <a:off x="264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13" name="Oval 234"/>
                  <p:cNvSpPr>
                    <a:spLocks noChangeArrowheads="1"/>
                  </p:cNvSpPr>
                  <p:nvPr/>
                </p:nvSpPr>
                <p:spPr bwMode="auto">
                  <a:xfrm>
                    <a:off x="288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grpSp>
            <p:grpSp>
              <p:nvGrpSpPr>
                <p:cNvPr id="288" name="Group 235"/>
                <p:cNvGrpSpPr>
                  <a:grpSpLocks/>
                </p:cNvGrpSpPr>
                <p:nvPr/>
              </p:nvGrpSpPr>
              <p:grpSpPr bwMode="auto">
                <a:xfrm>
                  <a:off x="1392" y="2448"/>
                  <a:ext cx="1872" cy="192"/>
                  <a:chOff x="1200" y="1728"/>
                  <a:chExt cx="1872" cy="192"/>
                </a:xfrm>
              </p:grpSpPr>
              <p:sp>
                <p:nvSpPr>
                  <p:cNvPr id="298" name="Oval 236"/>
                  <p:cNvSpPr>
                    <a:spLocks noChangeArrowheads="1"/>
                  </p:cNvSpPr>
                  <p:nvPr/>
                </p:nvSpPr>
                <p:spPr bwMode="auto">
                  <a:xfrm>
                    <a:off x="120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299" name="Oval 237"/>
                  <p:cNvSpPr>
                    <a:spLocks noChangeArrowheads="1"/>
                  </p:cNvSpPr>
                  <p:nvPr/>
                </p:nvSpPr>
                <p:spPr bwMode="auto">
                  <a:xfrm>
                    <a:off x="240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00" name="Oval 238"/>
                  <p:cNvSpPr>
                    <a:spLocks noChangeArrowheads="1"/>
                  </p:cNvSpPr>
                  <p:nvPr/>
                </p:nvSpPr>
                <p:spPr bwMode="auto">
                  <a:xfrm>
                    <a:off x="216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01" name="Oval 239"/>
                  <p:cNvSpPr>
                    <a:spLocks noChangeArrowheads="1"/>
                  </p:cNvSpPr>
                  <p:nvPr/>
                </p:nvSpPr>
                <p:spPr bwMode="auto">
                  <a:xfrm>
                    <a:off x="144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02" name="Oval 240"/>
                  <p:cNvSpPr>
                    <a:spLocks noChangeArrowheads="1"/>
                  </p:cNvSpPr>
                  <p:nvPr/>
                </p:nvSpPr>
                <p:spPr bwMode="auto">
                  <a:xfrm>
                    <a:off x="168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03" name="Oval 241"/>
                  <p:cNvSpPr>
                    <a:spLocks noChangeArrowheads="1"/>
                  </p:cNvSpPr>
                  <p:nvPr/>
                </p:nvSpPr>
                <p:spPr bwMode="auto">
                  <a:xfrm>
                    <a:off x="192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04" name="Oval 242"/>
                  <p:cNvSpPr>
                    <a:spLocks noChangeArrowheads="1"/>
                  </p:cNvSpPr>
                  <p:nvPr/>
                </p:nvSpPr>
                <p:spPr bwMode="auto">
                  <a:xfrm>
                    <a:off x="264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05" name="Oval 243"/>
                  <p:cNvSpPr>
                    <a:spLocks noChangeArrowheads="1"/>
                  </p:cNvSpPr>
                  <p:nvPr/>
                </p:nvSpPr>
                <p:spPr bwMode="auto">
                  <a:xfrm>
                    <a:off x="288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grpSp>
            <p:grpSp>
              <p:nvGrpSpPr>
                <p:cNvPr id="289" name="Group 244"/>
                <p:cNvGrpSpPr>
                  <a:grpSpLocks/>
                </p:cNvGrpSpPr>
                <p:nvPr/>
              </p:nvGrpSpPr>
              <p:grpSpPr bwMode="auto">
                <a:xfrm>
                  <a:off x="1392" y="2688"/>
                  <a:ext cx="1872" cy="192"/>
                  <a:chOff x="1200" y="1728"/>
                  <a:chExt cx="1872" cy="192"/>
                </a:xfrm>
              </p:grpSpPr>
              <p:sp>
                <p:nvSpPr>
                  <p:cNvPr id="290" name="Oval 245"/>
                  <p:cNvSpPr>
                    <a:spLocks noChangeArrowheads="1"/>
                  </p:cNvSpPr>
                  <p:nvPr/>
                </p:nvSpPr>
                <p:spPr bwMode="auto">
                  <a:xfrm>
                    <a:off x="120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291" name="Oval 246"/>
                  <p:cNvSpPr>
                    <a:spLocks noChangeArrowheads="1"/>
                  </p:cNvSpPr>
                  <p:nvPr/>
                </p:nvSpPr>
                <p:spPr bwMode="auto">
                  <a:xfrm>
                    <a:off x="240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292" name="Oval 247"/>
                  <p:cNvSpPr>
                    <a:spLocks noChangeArrowheads="1"/>
                  </p:cNvSpPr>
                  <p:nvPr/>
                </p:nvSpPr>
                <p:spPr bwMode="auto">
                  <a:xfrm>
                    <a:off x="216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293" name="Oval 248"/>
                  <p:cNvSpPr>
                    <a:spLocks noChangeArrowheads="1"/>
                  </p:cNvSpPr>
                  <p:nvPr/>
                </p:nvSpPr>
                <p:spPr bwMode="auto">
                  <a:xfrm>
                    <a:off x="144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294" name="Oval 249"/>
                  <p:cNvSpPr>
                    <a:spLocks noChangeArrowheads="1"/>
                  </p:cNvSpPr>
                  <p:nvPr/>
                </p:nvSpPr>
                <p:spPr bwMode="auto">
                  <a:xfrm>
                    <a:off x="168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295" name="Oval 250"/>
                  <p:cNvSpPr>
                    <a:spLocks noChangeArrowheads="1"/>
                  </p:cNvSpPr>
                  <p:nvPr/>
                </p:nvSpPr>
                <p:spPr bwMode="auto">
                  <a:xfrm>
                    <a:off x="192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296" name="Oval 251"/>
                  <p:cNvSpPr>
                    <a:spLocks noChangeArrowheads="1"/>
                  </p:cNvSpPr>
                  <p:nvPr/>
                </p:nvSpPr>
                <p:spPr bwMode="auto">
                  <a:xfrm>
                    <a:off x="264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297" name="Oval 252"/>
                  <p:cNvSpPr>
                    <a:spLocks noChangeArrowheads="1"/>
                  </p:cNvSpPr>
                  <p:nvPr/>
                </p:nvSpPr>
                <p:spPr bwMode="auto">
                  <a:xfrm>
                    <a:off x="288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grpSp>
          </p:grpSp>
          <p:sp>
            <p:nvSpPr>
              <p:cNvPr id="208" name="AutoShape 261"/>
              <p:cNvSpPr>
                <a:spLocks noChangeArrowheads="1"/>
              </p:cNvSpPr>
              <p:nvPr/>
            </p:nvSpPr>
            <p:spPr bwMode="auto">
              <a:xfrm rot="-5400000">
                <a:off x="724" y="658"/>
                <a:ext cx="1758" cy="1802"/>
              </a:xfrm>
              <a:prstGeom prst="roundRect">
                <a:avLst>
                  <a:gd name="adj" fmla="val 16667"/>
                </a:avLst>
              </a:prstGeom>
              <a:solidFill>
                <a:srgbClr val="66FF99"/>
              </a:solidFill>
              <a:ln w="28575">
                <a:solidFill>
                  <a:schemeClr val="tx1"/>
                </a:solidFill>
                <a:round/>
                <a:headEnd/>
                <a:tailEnd/>
              </a:ln>
            </p:spPr>
            <p:txBody>
              <a:bodyPr wrap="none" anchor="ctr"/>
              <a:lstStyle/>
              <a:p>
                <a:endParaRPr lang="en-US"/>
              </a:p>
            </p:txBody>
          </p:sp>
          <p:grpSp>
            <p:nvGrpSpPr>
              <p:cNvPr id="209" name="Group 263"/>
              <p:cNvGrpSpPr>
                <a:grpSpLocks/>
              </p:cNvGrpSpPr>
              <p:nvPr/>
            </p:nvGrpSpPr>
            <p:grpSpPr bwMode="auto">
              <a:xfrm rot="-5400000">
                <a:off x="839" y="770"/>
                <a:ext cx="1519" cy="1591"/>
                <a:chOff x="1392" y="1968"/>
                <a:chExt cx="1872" cy="1872"/>
              </a:xfrm>
            </p:grpSpPr>
            <p:grpSp>
              <p:nvGrpSpPr>
                <p:cNvPr id="210" name="Group 264"/>
                <p:cNvGrpSpPr>
                  <a:grpSpLocks/>
                </p:cNvGrpSpPr>
                <p:nvPr/>
              </p:nvGrpSpPr>
              <p:grpSpPr bwMode="auto">
                <a:xfrm>
                  <a:off x="1392" y="1968"/>
                  <a:ext cx="1872" cy="192"/>
                  <a:chOff x="1200" y="1728"/>
                  <a:chExt cx="1872" cy="192"/>
                </a:xfrm>
              </p:grpSpPr>
              <p:sp>
                <p:nvSpPr>
                  <p:cNvPr id="274" name="Oval 265"/>
                  <p:cNvSpPr>
                    <a:spLocks noChangeArrowheads="1"/>
                  </p:cNvSpPr>
                  <p:nvPr/>
                </p:nvSpPr>
                <p:spPr bwMode="auto">
                  <a:xfrm>
                    <a:off x="120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275" name="Oval 266"/>
                  <p:cNvSpPr>
                    <a:spLocks noChangeArrowheads="1"/>
                  </p:cNvSpPr>
                  <p:nvPr/>
                </p:nvSpPr>
                <p:spPr bwMode="auto">
                  <a:xfrm>
                    <a:off x="240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276" name="Oval 267"/>
                  <p:cNvSpPr>
                    <a:spLocks noChangeArrowheads="1"/>
                  </p:cNvSpPr>
                  <p:nvPr/>
                </p:nvSpPr>
                <p:spPr bwMode="auto">
                  <a:xfrm>
                    <a:off x="216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277" name="Oval 268"/>
                  <p:cNvSpPr>
                    <a:spLocks noChangeArrowheads="1"/>
                  </p:cNvSpPr>
                  <p:nvPr/>
                </p:nvSpPr>
                <p:spPr bwMode="auto">
                  <a:xfrm>
                    <a:off x="144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278" name="Oval 269"/>
                  <p:cNvSpPr>
                    <a:spLocks noChangeArrowheads="1"/>
                  </p:cNvSpPr>
                  <p:nvPr/>
                </p:nvSpPr>
                <p:spPr bwMode="auto">
                  <a:xfrm>
                    <a:off x="168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279" name="Oval 270"/>
                  <p:cNvSpPr>
                    <a:spLocks noChangeArrowheads="1"/>
                  </p:cNvSpPr>
                  <p:nvPr/>
                </p:nvSpPr>
                <p:spPr bwMode="auto">
                  <a:xfrm>
                    <a:off x="192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280" name="Oval 271"/>
                  <p:cNvSpPr>
                    <a:spLocks noChangeArrowheads="1"/>
                  </p:cNvSpPr>
                  <p:nvPr/>
                </p:nvSpPr>
                <p:spPr bwMode="auto">
                  <a:xfrm>
                    <a:off x="264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281" name="Oval 272"/>
                  <p:cNvSpPr>
                    <a:spLocks noChangeArrowheads="1"/>
                  </p:cNvSpPr>
                  <p:nvPr/>
                </p:nvSpPr>
                <p:spPr bwMode="auto">
                  <a:xfrm>
                    <a:off x="288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grpSp>
            <p:grpSp>
              <p:nvGrpSpPr>
                <p:cNvPr id="211" name="Group 273"/>
                <p:cNvGrpSpPr>
                  <a:grpSpLocks/>
                </p:cNvGrpSpPr>
                <p:nvPr/>
              </p:nvGrpSpPr>
              <p:grpSpPr bwMode="auto">
                <a:xfrm>
                  <a:off x="1392" y="3648"/>
                  <a:ext cx="1872" cy="192"/>
                  <a:chOff x="1200" y="1728"/>
                  <a:chExt cx="1872" cy="192"/>
                </a:xfrm>
              </p:grpSpPr>
              <p:sp>
                <p:nvSpPr>
                  <p:cNvPr id="266" name="Oval 274"/>
                  <p:cNvSpPr>
                    <a:spLocks noChangeArrowheads="1"/>
                  </p:cNvSpPr>
                  <p:nvPr/>
                </p:nvSpPr>
                <p:spPr bwMode="auto">
                  <a:xfrm>
                    <a:off x="120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267" name="Oval 275"/>
                  <p:cNvSpPr>
                    <a:spLocks noChangeArrowheads="1"/>
                  </p:cNvSpPr>
                  <p:nvPr/>
                </p:nvSpPr>
                <p:spPr bwMode="auto">
                  <a:xfrm>
                    <a:off x="240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268" name="Oval 276"/>
                  <p:cNvSpPr>
                    <a:spLocks noChangeArrowheads="1"/>
                  </p:cNvSpPr>
                  <p:nvPr/>
                </p:nvSpPr>
                <p:spPr bwMode="auto">
                  <a:xfrm>
                    <a:off x="216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269" name="Oval 277"/>
                  <p:cNvSpPr>
                    <a:spLocks noChangeArrowheads="1"/>
                  </p:cNvSpPr>
                  <p:nvPr/>
                </p:nvSpPr>
                <p:spPr bwMode="auto">
                  <a:xfrm>
                    <a:off x="144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270" name="Oval 278"/>
                  <p:cNvSpPr>
                    <a:spLocks noChangeArrowheads="1"/>
                  </p:cNvSpPr>
                  <p:nvPr/>
                </p:nvSpPr>
                <p:spPr bwMode="auto">
                  <a:xfrm>
                    <a:off x="168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271" name="Oval 279"/>
                  <p:cNvSpPr>
                    <a:spLocks noChangeArrowheads="1"/>
                  </p:cNvSpPr>
                  <p:nvPr/>
                </p:nvSpPr>
                <p:spPr bwMode="auto">
                  <a:xfrm>
                    <a:off x="192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272" name="Oval 280"/>
                  <p:cNvSpPr>
                    <a:spLocks noChangeArrowheads="1"/>
                  </p:cNvSpPr>
                  <p:nvPr/>
                </p:nvSpPr>
                <p:spPr bwMode="auto">
                  <a:xfrm>
                    <a:off x="264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273" name="Oval 281"/>
                  <p:cNvSpPr>
                    <a:spLocks noChangeArrowheads="1"/>
                  </p:cNvSpPr>
                  <p:nvPr/>
                </p:nvSpPr>
                <p:spPr bwMode="auto">
                  <a:xfrm>
                    <a:off x="288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grpSp>
            <p:grpSp>
              <p:nvGrpSpPr>
                <p:cNvPr id="212" name="Group 282"/>
                <p:cNvGrpSpPr>
                  <a:grpSpLocks/>
                </p:cNvGrpSpPr>
                <p:nvPr/>
              </p:nvGrpSpPr>
              <p:grpSpPr bwMode="auto">
                <a:xfrm>
                  <a:off x="1392" y="2208"/>
                  <a:ext cx="1872" cy="192"/>
                  <a:chOff x="1200" y="1728"/>
                  <a:chExt cx="1872" cy="192"/>
                </a:xfrm>
              </p:grpSpPr>
              <p:sp>
                <p:nvSpPr>
                  <p:cNvPr id="258" name="Oval 283"/>
                  <p:cNvSpPr>
                    <a:spLocks noChangeArrowheads="1"/>
                  </p:cNvSpPr>
                  <p:nvPr/>
                </p:nvSpPr>
                <p:spPr bwMode="auto">
                  <a:xfrm>
                    <a:off x="120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259" name="Oval 284"/>
                  <p:cNvSpPr>
                    <a:spLocks noChangeArrowheads="1"/>
                  </p:cNvSpPr>
                  <p:nvPr/>
                </p:nvSpPr>
                <p:spPr bwMode="auto">
                  <a:xfrm>
                    <a:off x="240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260" name="Oval 285"/>
                  <p:cNvSpPr>
                    <a:spLocks noChangeArrowheads="1"/>
                  </p:cNvSpPr>
                  <p:nvPr/>
                </p:nvSpPr>
                <p:spPr bwMode="auto">
                  <a:xfrm>
                    <a:off x="216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261" name="Oval 286"/>
                  <p:cNvSpPr>
                    <a:spLocks noChangeArrowheads="1"/>
                  </p:cNvSpPr>
                  <p:nvPr/>
                </p:nvSpPr>
                <p:spPr bwMode="auto">
                  <a:xfrm>
                    <a:off x="144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262" name="Oval 287"/>
                  <p:cNvSpPr>
                    <a:spLocks noChangeArrowheads="1"/>
                  </p:cNvSpPr>
                  <p:nvPr/>
                </p:nvSpPr>
                <p:spPr bwMode="auto">
                  <a:xfrm>
                    <a:off x="168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263" name="Oval 288"/>
                  <p:cNvSpPr>
                    <a:spLocks noChangeArrowheads="1"/>
                  </p:cNvSpPr>
                  <p:nvPr/>
                </p:nvSpPr>
                <p:spPr bwMode="auto">
                  <a:xfrm>
                    <a:off x="192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264" name="Oval 289"/>
                  <p:cNvSpPr>
                    <a:spLocks noChangeArrowheads="1"/>
                  </p:cNvSpPr>
                  <p:nvPr/>
                </p:nvSpPr>
                <p:spPr bwMode="auto">
                  <a:xfrm>
                    <a:off x="264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265" name="Oval 290"/>
                  <p:cNvSpPr>
                    <a:spLocks noChangeArrowheads="1"/>
                  </p:cNvSpPr>
                  <p:nvPr/>
                </p:nvSpPr>
                <p:spPr bwMode="auto">
                  <a:xfrm>
                    <a:off x="288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grpSp>
            <p:grpSp>
              <p:nvGrpSpPr>
                <p:cNvPr id="213" name="Group 291"/>
                <p:cNvGrpSpPr>
                  <a:grpSpLocks/>
                </p:cNvGrpSpPr>
                <p:nvPr/>
              </p:nvGrpSpPr>
              <p:grpSpPr bwMode="auto">
                <a:xfrm>
                  <a:off x="1392" y="3408"/>
                  <a:ext cx="1872" cy="192"/>
                  <a:chOff x="1200" y="1728"/>
                  <a:chExt cx="1872" cy="192"/>
                </a:xfrm>
              </p:grpSpPr>
              <p:sp>
                <p:nvSpPr>
                  <p:cNvPr id="250" name="Oval 292"/>
                  <p:cNvSpPr>
                    <a:spLocks noChangeArrowheads="1"/>
                  </p:cNvSpPr>
                  <p:nvPr/>
                </p:nvSpPr>
                <p:spPr bwMode="auto">
                  <a:xfrm>
                    <a:off x="120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251" name="Oval 293"/>
                  <p:cNvSpPr>
                    <a:spLocks noChangeArrowheads="1"/>
                  </p:cNvSpPr>
                  <p:nvPr/>
                </p:nvSpPr>
                <p:spPr bwMode="auto">
                  <a:xfrm>
                    <a:off x="240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252" name="Oval 294"/>
                  <p:cNvSpPr>
                    <a:spLocks noChangeArrowheads="1"/>
                  </p:cNvSpPr>
                  <p:nvPr/>
                </p:nvSpPr>
                <p:spPr bwMode="auto">
                  <a:xfrm>
                    <a:off x="216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253" name="Oval 295"/>
                  <p:cNvSpPr>
                    <a:spLocks noChangeArrowheads="1"/>
                  </p:cNvSpPr>
                  <p:nvPr/>
                </p:nvSpPr>
                <p:spPr bwMode="auto">
                  <a:xfrm>
                    <a:off x="144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254" name="Oval 296"/>
                  <p:cNvSpPr>
                    <a:spLocks noChangeArrowheads="1"/>
                  </p:cNvSpPr>
                  <p:nvPr/>
                </p:nvSpPr>
                <p:spPr bwMode="auto">
                  <a:xfrm>
                    <a:off x="168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255" name="Oval 297"/>
                  <p:cNvSpPr>
                    <a:spLocks noChangeArrowheads="1"/>
                  </p:cNvSpPr>
                  <p:nvPr/>
                </p:nvSpPr>
                <p:spPr bwMode="auto">
                  <a:xfrm>
                    <a:off x="192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256" name="Oval 298"/>
                  <p:cNvSpPr>
                    <a:spLocks noChangeArrowheads="1"/>
                  </p:cNvSpPr>
                  <p:nvPr/>
                </p:nvSpPr>
                <p:spPr bwMode="auto">
                  <a:xfrm>
                    <a:off x="264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257" name="Oval 299"/>
                  <p:cNvSpPr>
                    <a:spLocks noChangeArrowheads="1"/>
                  </p:cNvSpPr>
                  <p:nvPr/>
                </p:nvSpPr>
                <p:spPr bwMode="auto">
                  <a:xfrm>
                    <a:off x="288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grpSp>
            <p:grpSp>
              <p:nvGrpSpPr>
                <p:cNvPr id="214" name="Group 300"/>
                <p:cNvGrpSpPr>
                  <a:grpSpLocks/>
                </p:cNvGrpSpPr>
                <p:nvPr/>
              </p:nvGrpSpPr>
              <p:grpSpPr bwMode="auto">
                <a:xfrm>
                  <a:off x="1392" y="3168"/>
                  <a:ext cx="1872" cy="192"/>
                  <a:chOff x="1200" y="1728"/>
                  <a:chExt cx="1872" cy="192"/>
                </a:xfrm>
              </p:grpSpPr>
              <p:sp>
                <p:nvSpPr>
                  <p:cNvPr id="242" name="Oval 301"/>
                  <p:cNvSpPr>
                    <a:spLocks noChangeArrowheads="1"/>
                  </p:cNvSpPr>
                  <p:nvPr/>
                </p:nvSpPr>
                <p:spPr bwMode="auto">
                  <a:xfrm>
                    <a:off x="120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243" name="Oval 302"/>
                  <p:cNvSpPr>
                    <a:spLocks noChangeArrowheads="1"/>
                  </p:cNvSpPr>
                  <p:nvPr/>
                </p:nvSpPr>
                <p:spPr bwMode="auto">
                  <a:xfrm>
                    <a:off x="240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244" name="Oval 303"/>
                  <p:cNvSpPr>
                    <a:spLocks noChangeArrowheads="1"/>
                  </p:cNvSpPr>
                  <p:nvPr/>
                </p:nvSpPr>
                <p:spPr bwMode="auto">
                  <a:xfrm>
                    <a:off x="216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245" name="Oval 304"/>
                  <p:cNvSpPr>
                    <a:spLocks noChangeArrowheads="1"/>
                  </p:cNvSpPr>
                  <p:nvPr/>
                </p:nvSpPr>
                <p:spPr bwMode="auto">
                  <a:xfrm>
                    <a:off x="144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246" name="Oval 305"/>
                  <p:cNvSpPr>
                    <a:spLocks noChangeArrowheads="1"/>
                  </p:cNvSpPr>
                  <p:nvPr/>
                </p:nvSpPr>
                <p:spPr bwMode="auto">
                  <a:xfrm>
                    <a:off x="168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247" name="Oval 306"/>
                  <p:cNvSpPr>
                    <a:spLocks noChangeArrowheads="1"/>
                  </p:cNvSpPr>
                  <p:nvPr/>
                </p:nvSpPr>
                <p:spPr bwMode="auto">
                  <a:xfrm>
                    <a:off x="192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248" name="Oval 307"/>
                  <p:cNvSpPr>
                    <a:spLocks noChangeArrowheads="1"/>
                  </p:cNvSpPr>
                  <p:nvPr/>
                </p:nvSpPr>
                <p:spPr bwMode="auto">
                  <a:xfrm>
                    <a:off x="264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249" name="Oval 308"/>
                  <p:cNvSpPr>
                    <a:spLocks noChangeArrowheads="1"/>
                  </p:cNvSpPr>
                  <p:nvPr/>
                </p:nvSpPr>
                <p:spPr bwMode="auto">
                  <a:xfrm>
                    <a:off x="288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grpSp>
            <p:grpSp>
              <p:nvGrpSpPr>
                <p:cNvPr id="215" name="Group 309"/>
                <p:cNvGrpSpPr>
                  <a:grpSpLocks/>
                </p:cNvGrpSpPr>
                <p:nvPr/>
              </p:nvGrpSpPr>
              <p:grpSpPr bwMode="auto">
                <a:xfrm>
                  <a:off x="1392" y="2928"/>
                  <a:ext cx="1872" cy="192"/>
                  <a:chOff x="1200" y="1728"/>
                  <a:chExt cx="1872" cy="192"/>
                </a:xfrm>
              </p:grpSpPr>
              <p:sp>
                <p:nvSpPr>
                  <p:cNvPr id="234" name="Oval 310"/>
                  <p:cNvSpPr>
                    <a:spLocks noChangeArrowheads="1"/>
                  </p:cNvSpPr>
                  <p:nvPr/>
                </p:nvSpPr>
                <p:spPr bwMode="auto">
                  <a:xfrm>
                    <a:off x="120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235" name="Oval 311"/>
                  <p:cNvSpPr>
                    <a:spLocks noChangeArrowheads="1"/>
                  </p:cNvSpPr>
                  <p:nvPr/>
                </p:nvSpPr>
                <p:spPr bwMode="auto">
                  <a:xfrm>
                    <a:off x="240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236" name="Oval 312"/>
                  <p:cNvSpPr>
                    <a:spLocks noChangeArrowheads="1"/>
                  </p:cNvSpPr>
                  <p:nvPr/>
                </p:nvSpPr>
                <p:spPr bwMode="auto">
                  <a:xfrm>
                    <a:off x="216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237" name="Oval 313"/>
                  <p:cNvSpPr>
                    <a:spLocks noChangeArrowheads="1"/>
                  </p:cNvSpPr>
                  <p:nvPr/>
                </p:nvSpPr>
                <p:spPr bwMode="auto">
                  <a:xfrm>
                    <a:off x="144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238" name="Oval 314"/>
                  <p:cNvSpPr>
                    <a:spLocks noChangeArrowheads="1"/>
                  </p:cNvSpPr>
                  <p:nvPr/>
                </p:nvSpPr>
                <p:spPr bwMode="auto">
                  <a:xfrm>
                    <a:off x="168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239" name="Oval 315"/>
                  <p:cNvSpPr>
                    <a:spLocks noChangeArrowheads="1"/>
                  </p:cNvSpPr>
                  <p:nvPr/>
                </p:nvSpPr>
                <p:spPr bwMode="auto">
                  <a:xfrm>
                    <a:off x="192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240" name="Oval 316"/>
                  <p:cNvSpPr>
                    <a:spLocks noChangeArrowheads="1"/>
                  </p:cNvSpPr>
                  <p:nvPr/>
                </p:nvSpPr>
                <p:spPr bwMode="auto">
                  <a:xfrm>
                    <a:off x="264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241" name="Oval 317"/>
                  <p:cNvSpPr>
                    <a:spLocks noChangeArrowheads="1"/>
                  </p:cNvSpPr>
                  <p:nvPr/>
                </p:nvSpPr>
                <p:spPr bwMode="auto">
                  <a:xfrm>
                    <a:off x="288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grpSp>
            <p:grpSp>
              <p:nvGrpSpPr>
                <p:cNvPr id="216" name="Group 318"/>
                <p:cNvGrpSpPr>
                  <a:grpSpLocks/>
                </p:cNvGrpSpPr>
                <p:nvPr/>
              </p:nvGrpSpPr>
              <p:grpSpPr bwMode="auto">
                <a:xfrm>
                  <a:off x="1392" y="2448"/>
                  <a:ext cx="1872" cy="192"/>
                  <a:chOff x="1200" y="1728"/>
                  <a:chExt cx="1872" cy="192"/>
                </a:xfrm>
              </p:grpSpPr>
              <p:sp>
                <p:nvSpPr>
                  <p:cNvPr id="226" name="Oval 319"/>
                  <p:cNvSpPr>
                    <a:spLocks noChangeArrowheads="1"/>
                  </p:cNvSpPr>
                  <p:nvPr/>
                </p:nvSpPr>
                <p:spPr bwMode="auto">
                  <a:xfrm>
                    <a:off x="120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227" name="Oval 320"/>
                  <p:cNvSpPr>
                    <a:spLocks noChangeArrowheads="1"/>
                  </p:cNvSpPr>
                  <p:nvPr/>
                </p:nvSpPr>
                <p:spPr bwMode="auto">
                  <a:xfrm>
                    <a:off x="240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228" name="Oval 321"/>
                  <p:cNvSpPr>
                    <a:spLocks noChangeArrowheads="1"/>
                  </p:cNvSpPr>
                  <p:nvPr/>
                </p:nvSpPr>
                <p:spPr bwMode="auto">
                  <a:xfrm>
                    <a:off x="216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229" name="Oval 322"/>
                  <p:cNvSpPr>
                    <a:spLocks noChangeArrowheads="1"/>
                  </p:cNvSpPr>
                  <p:nvPr/>
                </p:nvSpPr>
                <p:spPr bwMode="auto">
                  <a:xfrm>
                    <a:off x="144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230" name="Oval 323"/>
                  <p:cNvSpPr>
                    <a:spLocks noChangeArrowheads="1"/>
                  </p:cNvSpPr>
                  <p:nvPr/>
                </p:nvSpPr>
                <p:spPr bwMode="auto">
                  <a:xfrm>
                    <a:off x="168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231" name="Oval 324"/>
                  <p:cNvSpPr>
                    <a:spLocks noChangeArrowheads="1"/>
                  </p:cNvSpPr>
                  <p:nvPr/>
                </p:nvSpPr>
                <p:spPr bwMode="auto">
                  <a:xfrm>
                    <a:off x="192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232" name="Oval 325"/>
                  <p:cNvSpPr>
                    <a:spLocks noChangeArrowheads="1"/>
                  </p:cNvSpPr>
                  <p:nvPr/>
                </p:nvSpPr>
                <p:spPr bwMode="auto">
                  <a:xfrm>
                    <a:off x="264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233" name="Oval 326"/>
                  <p:cNvSpPr>
                    <a:spLocks noChangeArrowheads="1"/>
                  </p:cNvSpPr>
                  <p:nvPr/>
                </p:nvSpPr>
                <p:spPr bwMode="auto">
                  <a:xfrm>
                    <a:off x="288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grpSp>
            <p:grpSp>
              <p:nvGrpSpPr>
                <p:cNvPr id="217" name="Group 327"/>
                <p:cNvGrpSpPr>
                  <a:grpSpLocks/>
                </p:cNvGrpSpPr>
                <p:nvPr/>
              </p:nvGrpSpPr>
              <p:grpSpPr bwMode="auto">
                <a:xfrm>
                  <a:off x="1392" y="2688"/>
                  <a:ext cx="1872" cy="192"/>
                  <a:chOff x="1200" y="1728"/>
                  <a:chExt cx="1872" cy="192"/>
                </a:xfrm>
              </p:grpSpPr>
              <p:sp>
                <p:nvSpPr>
                  <p:cNvPr id="218" name="Oval 328"/>
                  <p:cNvSpPr>
                    <a:spLocks noChangeArrowheads="1"/>
                  </p:cNvSpPr>
                  <p:nvPr/>
                </p:nvSpPr>
                <p:spPr bwMode="auto">
                  <a:xfrm>
                    <a:off x="120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219" name="Oval 329"/>
                  <p:cNvSpPr>
                    <a:spLocks noChangeArrowheads="1"/>
                  </p:cNvSpPr>
                  <p:nvPr/>
                </p:nvSpPr>
                <p:spPr bwMode="auto">
                  <a:xfrm>
                    <a:off x="240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220" name="Oval 330"/>
                  <p:cNvSpPr>
                    <a:spLocks noChangeArrowheads="1"/>
                  </p:cNvSpPr>
                  <p:nvPr/>
                </p:nvSpPr>
                <p:spPr bwMode="auto">
                  <a:xfrm>
                    <a:off x="216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221" name="Oval 331"/>
                  <p:cNvSpPr>
                    <a:spLocks noChangeArrowheads="1"/>
                  </p:cNvSpPr>
                  <p:nvPr/>
                </p:nvSpPr>
                <p:spPr bwMode="auto">
                  <a:xfrm>
                    <a:off x="144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222" name="Oval 332"/>
                  <p:cNvSpPr>
                    <a:spLocks noChangeArrowheads="1"/>
                  </p:cNvSpPr>
                  <p:nvPr/>
                </p:nvSpPr>
                <p:spPr bwMode="auto">
                  <a:xfrm>
                    <a:off x="168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223" name="Oval 333"/>
                  <p:cNvSpPr>
                    <a:spLocks noChangeArrowheads="1"/>
                  </p:cNvSpPr>
                  <p:nvPr/>
                </p:nvSpPr>
                <p:spPr bwMode="auto">
                  <a:xfrm>
                    <a:off x="192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224" name="Oval 334"/>
                  <p:cNvSpPr>
                    <a:spLocks noChangeArrowheads="1"/>
                  </p:cNvSpPr>
                  <p:nvPr/>
                </p:nvSpPr>
                <p:spPr bwMode="auto">
                  <a:xfrm>
                    <a:off x="264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225" name="Oval 335"/>
                  <p:cNvSpPr>
                    <a:spLocks noChangeArrowheads="1"/>
                  </p:cNvSpPr>
                  <p:nvPr/>
                </p:nvSpPr>
                <p:spPr bwMode="auto">
                  <a:xfrm>
                    <a:off x="288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grpSp>
          </p:grpSp>
        </p:grpSp>
        <p:sp>
          <p:nvSpPr>
            <p:cNvPr id="355" name="AutoShape 338"/>
            <p:cNvSpPr>
              <a:spLocks noChangeArrowheads="1"/>
            </p:cNvSpPr>
            <p:nvPr/>
          </p:nvSpPr>
          <p:spPr bwMode="auto">
            <a:xfrm rot="16200000">
              <a:off x="2272487" y="1083663"/>
              <a:ext cx="1553462" cy="1565554"/>
            </a:xfrm>
            <a:prstGeom prst="roundRect">
              <a:avLst>
                <a:gd name="adj" fmla="val 16667"/>
              </a:avLst>
            </a:prstGeom>
            <a:solidFill>
              <a:srgbClr val="66FF99"/>
            </a:solidFill>
            <a:ln w="28575">
              <a:solidFill>
                <a:schemeClr val="tx1"/>
              </a:solidFill>
              <a:round/>
              <a:headEnd/>
              <a:tailEnd/>
            </a:ln>
          </p:spPr>
          <p:txBody>
            <a:bodyPr wrap="none" anchor="ctr"/>
            <a:lstStyle/>
            <a:p>
              <a:endParaRPr lang="en-US"/>
            </a:p>
          </p:txBody>
        </p:sp>
        <p:grpSp>
          <p:nvGrpSpPr>
            <p:cNvPr id="356" name="Group 177"/>
            <p:cNvGrpSpPr>
              <a:grpSpLocks/>
            </p:cNvGrpSpPr>
            <p:nvPr/>
          </p:nvGrpSpPr>
          <p:grpSpPr bwMode="auto">
            <a:xfrm rot="16200000">
              <a:off x="2359909" y="1153983"/>
              <a:ext cx="1385568" cy="1418729"/>
              <a:chOff x="2232" y="626"/>
              <a:chExt cx="1568" cy="1633"/>
            </a:xfrm>
          </p:grpSpPr>
          <p:sp>
            <p:nvSpPr>
              <p:cNvPr id="358" name="AutoShape 176"/>
              <p:cNvSpPr>
                <a:spLocks noChangeArrowheads="1"/>
              </p:cNvSpPr>
              <p:nvPr/>
            </p:nvSpPr>
            <p:spPr bwMode="auto">
              <a:xfrm>
                <a:off x="3014" y="1457"/>
                <a:ext cx="390" cy="387"/>
              </a:xfrm>
              <a:prstGeom prst="roundRect">
                <a:avLst>
                  <a:gd name="adj" fmla="val 16667"/>
                </a:avLst>
              </a:prstGeom>
              <a:solidFill>
                <a:srgbClr val="66FFFF"/>
              </a:solidFill>
              <a:ln w="28575">
                <a:solidFill>
                  <a:schemeClr val="tx1"/>
                </a:solidFill>
                <a:round/>
                <a:headEnd/>
                <a:tailEnd/>
              </a:ln>
            </p:spPr>
            <p:txBody>
              <a:bodyPr wrap="none" anchor="ctr"/>
              <a:lstStyle/>
              <a:p>
                <a:endParaRPr lang="en-US"/>
              </a:p>
            </p:txBody>
          </p:sp>
          <p:grpSp>
            <p:nvGrpSpPr>
              <p:cNvPr id="359" name="Group 17"/>
              <p:cNvGrpSpPr>
                <a:grpSpLocks/>
              </p:cNvGrpSpPr>
              <p:nvPr/>
            </p:nvGrpSpPr>
            <p:grpSpPr bwMode="auto">
              <a:xfrm>
                <a:off x="2255" y="654"/>
                <a:ext cx="1519" cy="1591"/>
                <a:chOff x="1392" y="1968"/>
                <a:chExt cx="1872" cy="1872"/>
              </a:xfrm>
            </p:grpSpPr>
            <p:grpSp>
              <p:nvGrpSpPr>
                <p:cNvPr id="443" name="Group 18"/>
                <p:cNvGrpSpPr>
                  <a:grpSpLocks/>
                </p:cNvGrpSpPr>
                <p:nvPr/>
              </p:nvGrpSpPr>
              <p:grpSpPr bwMode="auto">
                <a:xfrm>
                  <a:off x="1392" y="1968"/>
                  <a:ext cx="1872" cy="192"/>
                  <a:chOff x="1200" y="1728"/>
                  <a:chExt cx="1872" cy="192"/>
                </a:xfrm>
              </p:grpSpPr>
              <p:sp>
                <p:nvSpPr>
                  <p:cNvPr id="507" name="Oval 19"/>
                  <p:cNvSpPr>
                    <a:spLocks noChangeArrowheads="1"/>
                  </p:cNvSpPr>
                  <p:nvPr/>
                </p:nvSpPr>
                <p:spPr bwMode="auto">
                  <a:xfrm>
                    <a:off x="120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508" name="Oval 20"/>
                  <p:cNvSpPr>
                    <a:spLocks noChangeArrowheads="1"/>
                  </p:cNvSpPr>
                  <p:nvPr/>
                </p:nvSpPr>
                <p:spPr bwMode="auto">
                  <a:xfrm>
                    <a:off x="240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509" name="Oval 21"/>
                  <p:cNvSpPr>
                    <a:spLocks noChangeArrowheads="1"/>
                  </p:cNvSpPr>
                  <p:nvPr/>
                </p:nvSpPr>
                <p:spPr bwMode="auto">
                  <a:xfrm>
                    <a:off x="216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510" name="Oval 22"/>
                  <p:cNvSpPr>
                    <a:spLocks noChangeArrowheads="1"/>
                  </p:cNvSpPr>
                  <p:nvPr/>
                </p:nvSpPr>
                <p:spPr bwMode="auto">
                  <a:xfrm>
                    <a:off x="144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511" name="Oval 23"/>
                  <p:cNvSpPr>
                    <a:spLocks noChangeArrowheads="1"/>
                  </p:cNvSpPr>
                  <p:nvPr/>
                </p:nvSpPr>
                <p:spPr bwMode="auto">
                  <a:xfrm>
                    <a:off x="168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512" name="Oval 24"/>
                  <p:cNvSpPr>
                    <a:spLocks noChangeArrowheads="1"/>
                  </p:cNvSpPr>
                  <p:nvPr/>
                </p:nvSpPr>
                <p:spPr bwMode="auto">
                  <a:xfrm>
                    <a:off x="192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513" name="Oval 25"/>
                  <p:cNvSpPr>
                    <a:spLocks noChangeArrowheads="1"/>
                  </p:cNvSpPr>
                  <p:nvPr/>
                </p:nvSpPr>
                <p:spPr bwMode="auto">
                  <a:xfrm>
                    <a:off x="264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514" name="Oval 26"/>
                  <p:cNvSpPr>
                    <a:spLocks noChangeArrowheads="1"/>
                  </p:cNvSpPr>
                  <p:nvPr/>
                </p:nvSpPr>
                <p:spPr bwMode="auto">
                  <a:xfrm>
                    <a:off x="288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grpSp>
            <p:grpSp>
              <p:nvGrpSpPr>
                <p:cNvPr id="444" name="Group 27"/>
                <p:cNvGrpSpPr>
                  <a:grpSpLocks/>
                </p:cNvGrpSpPr>
                <p:nvPr/>
              </p:nvGrpSpPr>
              <p:grpSpPr bwMode="auto">
                <a:xfrm>
                  <a:off x="1392" y="3648"/>
                  <a:ext cx="1872" cy="192"/>
                  <a:chOff x="1200" y="1728"/>
                  <a:chExt cx="1872" cy="192"/>
                </a:xfrm>
              </p:grpSpPr>
              <p:sp>
                <p:nvSpPr>
                  <p:cNvPr id="499" name="Oval 28"/>
                  <p:cNvSpPr>
                    <a:spLocks noChangeArrowheads="1"/>
                  </p:cNvSpPr>
                  <p:nvPr/>
                </p:nvSpPr>
                <p:spPr bwMode="auto">
                  <a:xfrm>
                    <a:off x="120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500" name="Oval 29"/>
                  <p:cNvSpPr>
                    <a:spLocks noChangeArrowheads="1"/>
                  </p:cNvSpPr>
                  <p:nvPr/>
                </p:nvSpPr>
                <p:spPr bwMode="auto">
                  <a:xfrm>
                    <a:off x="240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501" name="Oval 30"/>
                  <p:cNvSpPr>
                    <a:spLocks noChangeArrowheads="1"/>
                  </p:cNvSpPr>
                  <p:nvPr/>
                </p:nvSpPr>
                <p:spPr bwMode="auto">
                  <a:xfrm>
                    <a:off x="216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502" name="Oval 31"/>
                  <p:cNvSpPr>
                    <a:spLocks noChangeArrowheads="1"/>
                  </p:cNvSpPr>
                  <p:nvPr/>
                </p:nvSpPr>
                <p:spPr bwMode="auto">
                  <a:xfrm>
                    <a:off x="144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503" name="Oval 32"/>
                  <p:cNvSpPr>
                    <a:spLocks noChangeArrowheads="1"/>
                  </p:cNvSpPr>
                  <p:nvPr/>
                </p:nvSpPr>
                <p:spPr bwMode="auto">
                  <a:xfrm>
                    <a:off x="168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504" name="Oval 33"/>
                  <p:cNvSpPr>
                    <a:spLocks noChangeArrowheads="1"/>
                  </p:cNvSpPr>
                  <p:nvPr/>
                </p:nvSpPr>
                <p:spPr bwMode="auto">
                  <a:xfrm>
                    <a:off x="192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505" name="Oval 34"/>
                  <p:cNvSpPr>
                    <a:spLocks noChangeArrowheads="1"/>
                  </p:cNvSpPr>
                  <p:nvPr/>
                </p:nvSpPr>
                <p:spPr bwMode="auto">
                  <a:xfrm>
                    <a:off x="264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506" name="Oval 35"/>
                  <p:cNvSpPr>
                    <a:spLocks noChangeArrowheads="1"/>
                  </p:cNvSpPr>
                  <p:nvPr/>
                </p:nvSpPr>
                <p:spPr bwMode="auto">
                  <a:xfrm>
                    <a:off x="288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grpSp>
            <p:grpSp>
              <p:nvGrpSpPr>
                <p:cNvPr id="445" name="Group 36"/>
                <p:cNvGrpSpPr>
                  <a:grpSpLocks/>
                </p:cNvGrpSpPr>
                <p:nvPr/>
              </p:nvGrpSpPr>
              <p:grpSpPr bwMode="auto">
                <a:xfrm>
                  <a:off x="1392" y="2208"/>
                  <a:ext cx="1872" cy="192"/>
                  <a:chOff x="1200" y="1728"/>
                  <a:chExt cx="1872" cy="192"/>
                </a:xfrm>
              </p:grpSpPr>
              <p:sp>
                <p:nvSpPr>
                  <p:cNvPr id="491" name="Oval 37"/>
                  <p:cNvSpPr>
                    <a:spLocks noChangeArrowheads="1"/>
                  </p:cNvSpPr>
                  <p:nvPr/>
                </p:nvSpPr>
                <p:spPr bwMode="auto">
                  <a:xfrm>
                    <a:off x="120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92" name="Oval 38"/>
                  <p:cNvSpPr>
                    <a:spLocks noChangeArrowheads="1"/>
                  </p:cNvSpPr>
                  <p:nvPr/>
                </p:nvSpPr>
                <p:spPr bwMode="auto">
                  <a:xfrm>
                    <a:off x="240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93" name="Oval 39"/>
                  <p:cNvSpPr>
                    <a:spLocks noChangeArrowheads="1"/>
                  </p:cNvSpPr>
                  <p:nvPr/>
                </p:nvSpPr>
                <p:spPr bwMode="auto">
                  <a:xfrm>
                    <a:off x="216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94" name="Oval 40"/>
                  <p:cNvSpPr>
                    <a:spLocks noChangeArrowheads="1"/>
                  </p:cNvSpPr>
                  <p:nvPr/>
                </p:nvSpPr>
                <p:spPr bwMode="auto">
                  <a:xfrm>
                    <a:off x="144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95" name="Oval 41"/>
                  <p:cNvSpPr>
                    <a:spLocks noChangeArrowheads="1"/>
                  </p:cNvSpPr>
                  <p:nvPr/>
                </p:nvSpPr>
                <p:spPr bwMode="auto">
                  <a:xfrm>
                    <a:off x="168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96" name="Oval 42"/>
                  <p:cNvSpPr>
                    <a:spLocks noChangeArrowheads="1"/>
                  </p:cNvSpPr>
                  <p:nvPr/>
                </p:nvSpPr>
                <p:spPr bwMode="auto">
                  <a:xfrm>
                    <a:off x="192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97" name="Oval 43"/>
                  <p:cNvSpPr>
                    <a:spLocks noChangeArrowheads="1"/>
                  </p:cNvSpPr>
                  <p:nvPr/>
                </p:nvSpPr>
                <p:spPr bwMode="auto">
                  <a:xfrm>
                    <a:off x="264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98" name="Oval 44"/>
                  <p:cNvSpPr>
                    <a:spLocks noChangeArrowheads="1"/>
                  </p:cNvSpPr>
                  <p:nvPr/>
                </p:nvSpPr>
                <p:spPr bwMode="auto">
                  <a:xfrm>
                    <a:off x="288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grpSp>
            <p:grpSp>
              <p:nvGrpSpPr>
                <p:cNvPr id="446" name="Group 45"/>
                <p:cNvGrpSpPr>
                  <a:grpSpLocks/>
                </p:cNvGrpSpPr>
                <p:nvPr/>
              </p:nvGrpSpPr>
              <p:grpSpPr bwMode="auto">
                <a:xfrm>
                  <a:off x="1392" y="3408"/>
                  <a:ext cx="1872" cy="192"/>
                  <a:chOff x="1200" y="1728"/>
                  <a:chExt cx="1872" cy="192"/>
                </a:xfrm>
              </p:grpSpPr>
              <p:sp>
                <p:nvSpPr>
                  <p:cNvPr id="483" name="Oval 46"/>
                  <p:cNvSpPr>
                    <a:spLocks noChangeArrowheads="1"/>
                  </p:cNvSpPr>
                  <p:nvPr/>
                </p:nvSpPr>
                <p:spPr bwMode="auto">
                  <a:xfrm>
                    <a:off x="120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84" name="Oval 47"/>
                  <p:cNvSpPr>
                    <a:spLocks noChangeArrowheads="1"/>
                  </p:cNvSpPr>
                  <p:nvPr/>
                </p:nvSpPr>
                <p:spPr bwMode="auto">
                  <a:xfrm>
                    <a:off x="240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85" name="Oval 48"/>
                  <p:cNvSpPr>
                    <a:spLocks noChangeArrowheads="1"/>
                  </p:cNvSpPr>
                  <p:nvPr/>
                </p:nvSpPr>
                <p:spPr bwMode="auto">
                  <a:xfrm>
                    <a:off x="216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86" name="Oval 49"/>
                  <p:cNvSpPr>
                    <a:spLocks noChangeArrowheads="1"/>
                  </p:cNvSpPr>
                  <p:nvPr/>
                </p:nvSpPr>
                <p:spPr bwMode="auto">
                  <a:xfrm>
                    <a:off x="144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87" name="Oval 50"/>
                  <p:cNvSpPr>
                    <a:spLocks noChangeArrowheads="1"/>
                  </p:cNvSpPr>
                  <p:nvPr/>
                </p:nvSpPr>
                <p:spPr bwMode="auto">
                  <a:xfrm>
                    <a:off x="168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88" name="Oval 51"/>
                  <p:cNvSpPr>
                    <a:spLocks noChangeArrowheads="1"/>
                  </p:cNvSpPr>
                  <p:nvPr/>
                </p:nvSpPr>
                <p:spPr bwMode="auto">
                  <a:xfrm>
                    <a:off x="192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89" name="Oval 52"/>
                  <p:cNvSpPr>
                    <a:spLocks noChangeArrowheads="1"/>
                  </p:cNvSpPr>
                  <p:nvPr/>
                </p:nvSpPr>
                <p:spPr bwMode="auto">
                  <a:xfrm>
                    <a:off x="264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90" name="Oval 53"/>
                  <p:cNvSpPr>
                    <a:spLocks noChangeArrowheads="1"/>
                  </p:cNvSpPr>
                  <p:nvPr/>
                </p:nvSpPr>
                <p:spPr bwMode="auto">
                  <a:xfrm>
                    <a:off x="288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grpSp>
            <p:grpSp>
              <p:nvGrpSpPr>
                <p:cNvPr id="447" name="Group 54"/>
                <p:cNvGrpSpPr>
                  <a:grpSpLocks/>
                </p:cNvGrpSpPr>
                <p:nvPr/>
              </p:nvGrpSpPr>
              <p:grpSpPr bwMode="auto">
                <a:xfrm>
                  <a:off x="1392" y="3168"/>
                  <a:ext cx="1872" cy="192"/>
                  <a:chOff x="1200" y="1728"/>
                  <a:chExt cx="1872" cy="192"/>
                </a:xfrm>
              </p:grpSpPr>
              <p:sp>
                <p:nvSpPr>
                  <p:cNvPr id="475" name="Oval 55"/>
                  <p:cNvSpPr>
                    <a:spLocks noChangeArrowheads="1"/>
                  </p:cNvSpPr>
                  <p:nvPr/>
                </p:nvSpPr>
                <p:spPr bwMode="auto">
                  <a:xfrm>
                    <a:off x="120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76" name="Oval 56"/>
                  <p:cNvSpPr>
                    <a:spLocks noChangeArrowheads="1"/>
                  </p:cNvSpPr>
                  <p:nvPr/>
                </p:nvSpPr>
                <p:spPr bwMode="auto">
                  <a:xfrm>
                    <a:off x="240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77" name="Oval 57"/>
                  <p:cNvSpPr>
                    <a:spLocks noChangeArrowheads="1"/>
                  </p:cNvSpPr>
                  <p:nvPr/>
                </p:nvSpPr>
                <p:spPr bwMode="auto">
                  <a:xfrm>
                    <a:off x="216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78" name="Oval 58"/>
                  <p:cNvSpPr>
                    <a:spLocks noChangeArrowheads="1"/>
                  </p:cNvSpPr>
                  <p:nvPr/>
                </p:nvSpPr>
                <p:spPr bwMode="auto">
                  <a:xfrm>
                    <a:off x="144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79" name="Oval 59"/>
                  <p:cNvSpPr>
                    <a:spLocks noChangeArrowheads="1"/>
                  </p:cNvSpPr>
                  <p:nvPr/>
                </p:nvSpPr>
                <p:spPr bwMode="auto">
                  <a:xfrm>
                    <a:off x="168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80" name="Oval 60"/>
                  <p:cNvSpPr>
                    <a:spLocks noChangeArrowheads="1"/>
                  </p:cNvSpPr>
                  <p:nvPr/>
                </p:nvSpPr>
                <p:spPr bwMode="auto">
                  <a:xfrm>
                    <a:off x="192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81" name="Oval 61"/>
                  <p:cNvSpPr>
                    <a:spLocks noChangeArrowheads="1"/>
                  </p:cNvSpPr>
                  <p:nvPr/>
                </p:nvSpPr>
                <p:spPr bwMode="auto">
                  <a:xfrm>
                    <a:off x="264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82" name="Oval 62"/>
                  <p:cNvSpPr>
                    <a:spLocks noChangeArrowheads="1"/>
                  </p:cNvSpPr>
                  <p:nvPr/>
                </p:nvSpPr>
                <p:spPr bwMode="auto">
                  <a:xfrm>
                    <a:off x="288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grpSp>
            <p:grpSp>
              <p:nvGrpSpPr>
                <p:cNvPr id="448" name="Group 63"/>
                <p:cNvGrpSpPr>
                  <a:grpSpLocks/>
                </p:cNvGrpSpPr>
                <p:nvPr/>
              </p:nvGrpSpPr>
              <p:grpSpPr bwMode="auto">
                <a:xfrm>
                  <a:off x="1392" y="2928"/>
                  <a:ext cx="1872" cy="192"/>
                  <a:chOff x="1200" y="1728"/>
                  <a:chExt cx="1872" cy="192"/>
                </a:xfrm>
              </p:grpSpPr>
              <p:sp>
                <p:nvSpPr>
                  <p:cNvPr id="467" name="Oval 64"/>
                  <p:cNvSpPr>
                    <a:spLocks noChangeArrowheads="1"/>
                  </p:cNvSpPr>
                  <p:nvPr/>
                </p:nvSpPr>
                <p:spPr bwMode="auto">
                  <a:xfrm>
                    <a:off x="120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68" name="Oval 65"/>
                  <p:cNvSpPr>
                    <a:spLocks noChangeArrowheads="1"/>
                  </p:cNvSpPr>
                  <p:nvPr/>
                </p:nvSpPr>
                <p:spPr bwMode="auto">
                  <a:xfrm>
                    <a:off x="240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69" name="Oval 66"/>
                  <p:cNvSpPr>
                    <a:spLocks noChangeArrowheads="1"/>
                  </p:cNvSpPr>
                  <p:nvPr/>
                </p:nvSpPr>
                <p:spPr bwMode="auto">
                  <a:xfrm>
                    <a:off x="216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70" name="Oval 67"/>
                  <p:cNvSpPr>
                    <a:spLocks noChangeArrowheads="1"/>
                  </p:cNvSpPr>
                  <p:nvPr/>
                </p:nvSpPr>
                <p:spPr bwMode="auto">
                  <a:xfrm>
                    <a:off x="144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71" name="Oval 68"/>
                  <p:cNvSpPr>
                    <a:spLocks noChangeArrowheads="1"/>
                  </p:cNvSpPr>
                  <p:nvPr/>
                </p:nvSpPr>
                <p:spPr bwMode="auto">
                  <a:xfrm>
                    <a:off x="168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72" name="Oval 69"/>
                  <p:cNvSpPr>
                    <a:spLocks noChangeArrowheads="1"/>
                  </p:cNvSpPr>
                  <p:nvPr/>
                </p:nvSpPr>
                <p:spPr bwMode="auto">
                  <a:xfrm>
                    <a:off x="192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73" name="Oval 70"/>
                  <p:cNvSpPr>
                    <a:spLocks noChangeArrowheads="1"/>
                  </p:cNvSpPr>
                  <p:nvPr/>
                </p:nvSpPr>
                <p:spPr bwMode="auto">
                  <a:xfrm>
                    <a:off x="264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74" name="Oval 71"/>
                  <p:cNvSpPr>
                    <a:spLocks noChangeArrowheads="1"/>
                  </p:cNvSpPr>
                  <p:nvPr/>
                </p:nvSpPr>
                <p:spPr bwMode="auto">
                  <a:xfrm>
                    <a:off x="288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grpSp>
            <p:grpSp>
              <p:nvGrpSpPr>
                <p:cNvPr id="449" name="Group 72"/>
                <p:cNvGrpSpPr>
                  <a:grpSpLocks/>
                </p:cNvGrpSpPr>
                <p:nvPr/>
              </p:nvGrpSpPr>
              <p:grpSpPr bwMode="auto">
                <a:xfrm>
                  <a:off x="1392" y="2448"/>
                  <a:ext cx="1872" cy="192"/>
                  <a:chOff x="1200" y="1728"/>
                  <a:chExt cx="1872" cy="192"/>
                </a:xfrm>
              </p:grpSpPr>
              <p:sp>
                <p:nvSpPr>
                  <p:cNvPr id="459" name="Oval 73"/>
                  <p:cNvSpPr>
                    <a:spLocks noChangeArrowheads="1"/>
                  </p:cNvSpPr>
                  <p:nvPr/>
                </p:nvSpPr>
                <p:spPr bwMode="auto">
                  <a:xfrm>
                    <a:off x="120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60" name="Oval 74"/>
                  <p:cNvSpPr>
                    <a:spLocks noChangeArrowheads="1"/>
                  </p:cNvSpPr>
                  <p:nvPr/>
                </p:nvSpPr>
                <p:spPr bwMode="auto">
                  <a:xfrm>
                    <a:off x="240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61" name="Oval 75"/>
                  <p:cNvSpPr>
                    <a:spLocks noChangeArrowheads="1"/>
                  </p:cNvSpPr>
                  <p:nvPr/>
                </p:nvSpPr>
                <p:spPr bwMode="auto">
                  <a:xfrm>
                    <a:off x="216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62" name="Oval 76"/>
                  <p:cNvSpPr>
                    <a:spLocks noChangeArrowheads="1"/>
                  </p:cNvSpPr>
                  <p:nvPr/>
                </p:nvSpPr>
                <p:spPr bwMode="auto">
                  <a:xfrm>
                    <a:off x="144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63" name="Oval 77"/>
                  <p:cNvSpPr>
                    <a:spLocks noChangeArrowheads="1"/>
                  </p:cNvSpPr>
                  <p:nvPr/>
                </p:nvSpPr>
                <p:spPr bwMode="auto">
                  <a:xfrm>
                    <a:off x="168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64" name="Oval 78"/>
                  <p:cNvSpPr>
                    <a:spLocks noChangeArrowheads="1"/>
                  </p:cNvSpPr>
                  <p:nvPr/>
                </p:nvSpPr>
                <p:spPr bwMode="auto">
                  <a:xfrm>
                    <a:off x="192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65" name="Oval 79"/>
                  <p:cNvSpPr>
                    <a:spLocks noChangeArrowheads="1"/>
                  </p:cNvSpPr>
                  <p:nvPr/>
                </p:nvSpPr>
                <p:spPr bwMode="auto">
                  <a:xfrm>
                    <a:off x="264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66" name="Oval 80"/>
                  <p:cNvSpPr>
                    <a:spLocks noChangeArrowheads="1"/>
                  </p:cNvSpPr>
                  <p:nvPr/>
                </p:nvSpPr>
                <p:spPr bwMode="auto">
                  <a:xfrm>
                    <a:off x="288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grpSp>
            <p:grpSp>
              <p:nvGrpSpPr>
                <p:cNvPr id="450" name="Group 81"/>
                <p:cNvGrpSpPr>
                  <a:grpSpLocks/>
                </p:cNvGrpSpPr>
                <p:nvPr/>
              </p:nvGrpSpPr>
              <p:grpSpPr bwMode="auto">
                <a:xfrm>
                  <a:off x="1392" y="2688"/>
                  <a:ext cx="1872" cy="192"/>
                  <a:chOff x="1200" y="1728"/>
                  <a:chExt cx="1872" cy="192"/>
                </a:xfrm>
              </p:grpSpPr>
              <p:sp>
                <p:nvSpPr>
                  <p:cNvPr id="451" name="Oval 82"/>
                  <p:cNvSpPr>
                    <a:spLocks noChangeArrowheads="1"/>
                  </p:cNvSpPr>
                  <p:nvPr/>
                </p:nvSpPr>
                <p:spPr bwMode="auto">
                  <a:xfrm>
                    <a:off x="120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52" name="Oval 83"/>
                  <p:cNvSpPr>
                    <a:spLocks noChangeArrowheads="1"/>
                  </p:cNvSpPr>
                  <p:nvPr/>
                </p:nvSpPr>
                <p:spPr bwMode="auto">
                  <a:xfrm>
                    <a:off x="240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53" name="Oval 84"/>
                  <p:cNvSpPr>
                    <a:spLocks noChangeArrowheads="1"/>
                  </p:cNvSpPr>
                  <p:nvPr/>
                </p:nvSpPr>
                <p:spPr bwMode="auto">
                  <a:xfrm>
                    <a:off x="216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54" name="Oval 85"/>
                  <p:cNvSpPr>
                    <a:spLocks noChangeArrowheads="1"/>
                  </p:cNvSpPr>
                  <p:nvPr/>
                </p:nvSpPr>
                <p:spPr bwMode="auto">
                  <a:xfrm>
                    <a:off x="144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55" name="Oval 86"/>
                  <p:cNvSpPr>
                    <a:spLocks noChangeArrowheads="1"/>
                  </p:cNvSpPr>
                  <p:nvPr/>
                </p:nvSpPr>
                <p:spPr bwMode="auto">
                  <a:xfrm>
                    <a:off x="168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56" name="Oval 87"/>
                  <p:cNvSpPr>
                    <a:spLocks noChangeArrowheads="1"/>
                  </p:cNvSpPr>
                  <p:nvPr/>
                </p:nvSpPr>
                <p:spPr bwMode="auto">
                  <a:xfrm>
                    <a:off x="192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57" name="Oval 88"/>
                  <p:cNvSpPr>
                    <a:spLocks noChangeArrowheads="1"/>
                  </p:cNvSpPr>
                  <p:nvPr/>
                </p:nvSpPr>
                <p:spPr bwMode="auto">
                  <a:xfrm>
                    <a:off x="264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58" name="Oval 89"/>
                  <p:cNvSpPr>
                    <a:spLocks noChangeArrowheads="1"/>
                  </p:cNvSpPr>
                  <p:nvPr/>
                </p:nvSpPr>
                <p:spPr bwMode="auto">
                  <a:xfrm>
                    <a:off x="288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grpSp>
          </p:grpSp>
          <p:sp>
            <p:nvSpPr>
              <p:cNvPr id="360" name="AutoShape 92"/>
              <p:cNvSpPr>
                <a:spLocks noChangeArrowheads="1"/>
              </p:cNvSpPr>
              <p:nvPr/>
            </p:nvSpPr>
            <p:spPr bwMode="auto">
              <a:xfrm>
                <a:off x="3600" y="2065"/>
                <a:ext cx="188" cy="186"/>
              </a:xfrm>
              <a:prstGeom prst="roundRect">
                <a:avLst>
                  <a:gd name="adj" fmla="val 16667"/>
                </a:avLst>
              </a:prstGeom>
              <a:solidFill>
                <a:srgbClr val="66FFFF"/>
              </a:solidFill>
              <a:ln w="28575">
                <a:solidFill>
                  <a:schemeClr val="tx1"/>
                </a:solidFill>
                <a:round/>
                <a:headEnd/>
                <a:tailEnd/>
              </a:ln>
            </p:spPr>
            <p:txBody>
              <a:bodyPr wrap="none" anchor="ctr"/>
              <a:lstStyle/>
              <a:p>
                <a:endParaRPr lang="en-US"/>
              </a:p>
            </p:txBody>
          </p:sp>
          <p:sp>
            <p:nvSpPr>
              <p:cNvPr id="361" name="AutoShape 93"/>
              <p:cNvSpPr>
                <a:spLocks noChangeArrowheads="1"/>
              </p:cNvSpPr>
              <p:nvPr/>
            </p:nvSpPr>
            <p:spPr bwMode="auto">
              <a:xfrm>
                <a:off x="3410" y="1457"/>
                <a:ext cx="378" cy="387"/>
              </a:xfrm>
              <a:prstGeom prst="roundRect">
                <a:avLst>
                  <a:gd name="adj" fmla="val 16667"/>
                </a:avLst>
              </a:prstGeom>
              <a:solidFill>
                <a:srgbClr val="66FFFF"/>
              </a:solidFill>
              <a:ln w="28575">
                <a:solidFill>
                  <a:schemeClr val="tx1"/>
                </a:solidFill>
                <a:round/>
                <a:headEnd/>
                <a:tailEnd/>
              </a:ln>
            </p:spPr>
            <p:txBody>
              <a:bodyPr wrap="none" anchor="ctr"/>
              <a:lstStyle/>
              <a:p>
                <a:endParaRPr lang="en-US"/>
              </a:p>
            </p:txBody>
          </p:sp>
          <p:sp>
            <p:nvSpPr>
              <p:cNvPr id="362" name="AutoShape 94"/>
              <p:cNvSpPr>
                <a:spLocks noChangeArrowheads="1"/>
              </p:cNvSpPr>
              <p:nvPr/>
            </p:nvSpPr>
            <p:spPr bwMode="auto">
              <a:xfrm>
                <a:off x="3411" y="1865"/>
                <a:ext cx="374" cy="183"/>
              </a:xfrm>
              <a:prstGeom prst="roundRect">
                <a:avLst>
                  <a:gd name="adj" fmla="val 16667"/>
                </a:avLst>
              </a:prstGeom>
              <a:solidFill>
                <a:srgbClr val="66FFFF"/>
              </a:solidFill>
              <a:ln w="28575">
                <a:solidFill>
                  <a:schemeClr val="tx1"/>
                </a:solidFill>
                <a:round/>
                <a:headEnd/>
                <a:tailEnd/>
              </a:ln>
            </p:spPr>
            <p:txBody>
              <a:bodyPr wrap="none" anchor="ctr"/>
              <a:lstStyle/>
              <a:p>
                <a:endParaRPr lang="en-US"/>
              </a:p>
            </p:txBody>
          </p:sp>
          <p:sp>
            <p:nvSpPr>
              <p:cNvPr id="363" name="AutoShape 95"/>
              <p:cNvSpPr>
                <a:spLocks noChangeArrowheads="1"/>
              </p:cNvSpPr>
              <p:nvPr/>
            </p:nvSpPr>
            <p:spPr bwMode="auto">
              <a:xfrm>
                <a:off x="3014" y="1858"/>
                <a:ext cx="388" cy="394"/>
              </a:xfrm>
              <a:prstGeom prst="roundRect">
                <a:avLst>
                  <a:gd name="adj" fmla="val 16667"/>
                </a:avLst>
              </a:prstGeom>
              <a:solidFill>
                <a:srgbClr val="66FFFF"/>
              </a:solidFill>
              <a:ln w="28575">
                <a:solidFill>
                  <a:schemeClr val="tx1"/>
                </a:solidFill>
                <a:round/>
                <a:headEnd/>
                <a:tailEnd/>
              </a:ln>
            </p:spPr>
            <p:txBody>
              <a:bodyPr wrap="none" anchor="ctr"/>
              <a:lstStyle/>
              <a:p>
                <a:endParaRPr lang="en-US"/>
              </a:p>
            </p:txBody>
          </p:sp>
          <p:sp>
            <p:nvSpPr>
              <p:cNvPr id="364" name="AutoShape 97"/>
              <p:cNvSpPr>
                <a:spLocks noChangeArrowheads="1"/>
              </p:cNvSpPr>
              <p:nvPr/>
            </p:nvSpPr>
            <p:spPr bwMode="auto">
              <a:xfrm>
                <a:off x="2232" y="1451"/>
                <a:ext cx="776" cy="407"/>
              </a:xfrm>
              <a:prstGeom prst="roundRect">
                <a:avLst>
                  <a:gd name="adj" fmla="val 16667"/>
                </a:avLst>
              </a:prstGeom>
              <a:solidFill>
                <a:srgbClr val="66FFFF"/>
              </a:solidFill>
              <a:ln w="28575">
                <a:solidFill>
                  <a:schemeClr val="tx1"/>
                </a:solidFill>
                <a:round/>
                <a:headEnd/>
                <a:tailEnd/>
              </a:ln>
            </p:spPr>
            <p:txBody>
              <a:bodyPr wrap="none" anchor="ctr"/>
              <a:lstStyle/>
              <a:p>
                <a:endParaRPr lang="en-US"/>
              </a:p>
            </p:txBody>
          </p:sp>
          <p:sp>
            <p:nvSpPr>
              <p:cNvPr id="365" name="AutoShape 98"/>
              <p:cNvSpPr>
                <a:spLocks noChangeArrowheads="1"/>
              </p:cNvSpPr>
              <p:nvPr/>
            </p:nvSpPr>
            <p:spPr bwMode="auto">
              <a:xfrm>
                <a:off x="2234" y="2065"/>
                <a:ext cx="776" cy="194"/>
              </a:xfrm>
              <a:prstGeom prst="roundRect">
                <a:avLst>
                  <a:gd name="adj" fmla="val 16667"/>
                </a:avLst>
              </a:prstGeom>
              <a:solidFill>
                <a:srgbClr val="66FFFF"/>
              </a:solidFill>
              <a:ln w="28575">
                <a:solidFill>
                  <a:schemeClr val="tx1"/>
                </a:solidFill>
                <a:round/>
                <a:headEnd/>
                <a:tailEnd/>
              </a:ln>
            </p:spPr>
            <p:txBody>
              <a:bodyPr wrap="none" anchor="ctr"/>
              <a:lstStyle/>
              <a:p>
                <a:endParaRPr lang="en-US"/>
              </a:p>
            </p:txBody>
          </p:sp>
          <p:sp>
            <p:nvSpPr>
              <p:cNvPr id="366" name="AutoShape 99"/>
              <p:cNvSpPr>
                <a:spLocks noChangeArrowheads="1"/>
              </p:cNvSpPr>
              <p:nvPr/>
            </p:nvSpPr>
            <p:spPr bwMode="auto">
              <a:xfrm>
                <a:off x="2236" y="1856"/>
                <a:ext cx="771" cy="201"/>
              </a:xfrm>
              <a:prstGeom prst="roundRect">
                <a:avLst>
                  <a:gd name="adj" fmla="val 16667"/>
                </a:avLst>
              </a:prstGeom>
              <a:solidFill>
                <a:srgbClr val="66FFFF"/>
              </a:solidFill>
              <a:ln w="28575">
                <a:solidFill>
                  <a:schemeClr val="tx1"/>
                </a:solidFill>
                <a:round/>
                <a:headEnd/>
                <a:tailEnd/>
              </a:ln>
            </p:spPr>
            <p:txBody>
              <a:bodyPr wrap="none" anchor="ctr"/>
              <a:lstStyle/>
              <a:p>
                <a:endParaRPr lang="en-US"/>
              </a:p>
            </p:txBody>
          </p:sp>
          <p:sp>
            <p:nvSpPr>
              <p:cNvPr id="367" name="AutoShape 100"/>
              <p:cNvSpPr>
                <a:spLocks noChangeArrowheads="1"/>
              </p:cNvSpPr>
              <p:nvPr/>
            </p:nvSpPr>
            <p:spPr bwMode="auto">
              <a:xfrm>
                <a:off x="3008" y="626"/>
                <a:ext cx="792" cy="825"/>
              </a:xfrm>
              <a:prstGeom prst="roundRect">
                <a:avLst>
                  <a:gd name="adj" fmla="val 16667"/>
                </a:avLst>
              </a:prstGeom>
              <a:solidFill>
                <a:srgbClr val="66FFFF"/>
              </a:solidFill>
              <a:ln w="28575">
                <a:solidFill>
                  <a:schemeClr val="tx1"/>
                </a:solidFill>
                <a:round/>
                <a:headEnd/>
                <a:tailEnd/>
              </a:ln>
            </p:spPr>
            <p:txBody>
              <a:bodyPr wrap="none" anchor="ctr"/>
              <a:lstStyle/>
              <a:p>
                <a:endParaRPr lang="en-US"/>
              </a:p>
            </p:txBody>
          </p:sp>
          <p:sp>
            <p:nvSpPr>
              <p:cNvPr id="368" name="AutoShape 101"/>
              <p:cNvSpPr>
                <a:spLocks noChangeArrowheads="1"/>
              </p:cNvSpPr>
              <p:nvPr/>
            </p:nvSpPr>
            <p:spPr bwMode="auto">
              <a:xfrm>
                <a:off x="2235" y="632"/>
                <a:ext cx="774" cy="825"/>
              </a:xfrm>
              <a:prstGeom prst="roundRect">
                <a:avLst>
                  <a:gd name="adj" fmla="val 16667"/>
                </a:avLst>
              </a:prstGeom>
              <a:solidFill>
                <a:srgbClr val="66FFFF"/>
              </a:solidFill>
              <a:ln w="28575">
                <a:solidFill>
                  <a:schemeClr val="tx1"/>
                </a:solidFill>
                <a:round/>
                <a:headEnd/>
                <a:tailEnd/>
              </a:ln>
            </p:spPr>
            <p:txBody>
              <a:bodyPr wrap="none" anchor="ctr"/>
              <a:lstStyle/>
              <a:p>
                <a:endParaRPr lang="en-US"/>
              </a:p>
            </p:txBody>
          </p:sp>
          <p:sp>
            <p:nvSpPr>
              <p:cNvPr id="369" name="AutoShape 102"/>
              <p:cNvSpPr>
                <a:spLocks noChangeArrowheads="1"/>
              </p:cNvSpPr>
              <p:nvPr/>
            </p:nvSpPr>
            <p:spPr bwMode="auto">
              <a:xfrm>
                <a:off x="3408" y="2067"/>
                <a:ext cx="188" cy="182"/>
              </a:xfrm>
              <a:prstGeom prst="roundRect">
                <a:avLst>
                  <a:gd name="adj" fmla="val 16667"/>
                </a:avLst>
              </a:prstGeom>
              <a:solidFill>
                <a:srgbClr val="66FFFF"/>
              </a:solidFill>
              <a:ln w="28575">
                <a:solidFill>
                  <a:schemeClr val="tx1"/>
                </a:solidFill>
                <a:round/>
                <a:headEnd/>
                <a:tailEnd/>
              </a:ln>
            </p:spPr>
            <p:txBody>
              <a:bodyPr wrap="none" anchor="ctr"/>
              <a:lstStyle/>
              <a:p>
                <a:endParaRPr lang="en-US"/>
              </a:p>
            </p:txBody>
          </p:sp>
          <p:grpSp>
            <p:nvGrpSpPr>
              <p:cNvPr id="370" name="Group 103"/>
              <p:cNvGrpSpPr>
                <a:grpSpLocks/>
              </p:cNvGrpSpPr>
              <p:nvPr/>
            </p:nvGrpSpPr>
            <p:grpSpPr bwMode="auto">
              <a:xfrm>
                <a:off x="2255" y="654"/>
                <a:ext cx="1519" cy="1591"/>
                <a:chOff x="1392" y="1968"/>
                <a:chExt cx="1872" cy="1872"/>
              </a:xfrm>
            </p:grpSpPr>
            <p:grpSp>
              <p:nvGrpSpPr>
                <p:cNvPr id="371" name="Group 104"/>
                <p:cNvGrpSpPr>
                  <a:grpSpLocks/>
                </p:cNvGrpSpPr>
                <p:nvPr/>
              </p:nvGrpSpPr>
              <p:grpSpPr bwMode="auto">
                <a:xfrm>
                  <a:off x="1392" y="1968"/>
                  <a:ext cx="1872" cy="192"/>
                  <a:chOff x="1200" y="1728"/>
                  <a:chExt cx="1872" cy="192"/>
                </a:xfrm>
              </p:grpSpPr>
              <p:sp>
                <p:nvSpPr>
                  <p:cNvPr id="435" name="Oval 105"/>
                  <p:cNvSpPr>
                    <a:spLocks noChangeArrowheads="1"/>
                  </p:cNvSpPr>
                  <p:nvPr/>
                </p:nvSpPr>
                <p:spPr bwMode="auto">
                  <a:xfrm>
                    <a:off x="120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36" name="Oval 106"/>
                  <p:cNvSpPr>
                    <a:spLocks noChangeArrowheads="1"/>
                  </p:cNvSpPr>
                  <p:nvPr/>
                </p:nvSpPr>
                <p:spPr bwMode="auto">
                  <a:xfrm>
                    <a:off x="240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37" name="Oval 107"/>
                  <p:cNvSpPr>
                    <a:spLocks noChangeArrowheads="1"/>
                  </p:cNvSpPr>
                  <p:nvPr/>
                </p:nvSpPr>
                <p:spPr bwMode="auto">
                  <a:xfrm>
                    <a:off x="216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38" name="Oval 108"/>
                  <p:cNvSpPr>
                    <a:spLocks noChangeArrowheads="1"/>
                  </p:cNvSpPr>
                  <p:nvPr/>
                </p:nvSpPr>
                <p:spPr bwMode="auto">
                  <a:xfrm>
                    <a:off x="144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39" name="Oval 109"/>
                  <p:cNvSpPr>
                    <a:spLocks noChangeArrowheads="1"/>
                  </p:cNvSpPr>
                  <p:nvPr/>
                </p:nvSpPr>
                <p:spPr bwMode="auto">
                  <a:xfrm>
                    <a:off x="168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40" name="Oval 110"/>
                  <p:cNvSpPr>
                    <a:spLocks noChangeArrowheads="1"/>
                  </p:cNvSpPr>
                  <p:nvPr/>
                </p:nvSpPr>
                <p:spPr bwMode="auto">
                  <a:xfrm>
                    <a:off x="192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41" name="Oval 111"/>
                  <p:cNvSpPr>
                    <a:spLocks noChangeArrowheads="1"/>
                  </p:cNvSpPr>
                  <p:nvPr/>
                </p:nvSpPr>
                <p:spPr bwMode="auto">
                  <a:xfrm>
                    <a:off x="264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42" name="Oval 112"/>
                  <p:cNvSpPr>
                    <a:spLocks noChangeArrowheads="1"/>
                  </p:cNvSpPr>
                  <p:nvPr/>
                </p:nvSpPr>
                <p:spPr bwMode="auto">
                  <a:xfrm>
                    <a:off x="288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grpSp>
            <p:grpSp>
              <p:nvGrpSpPr>
                <p:cNvPr id="372" name="Group 113"/>
                <p:cNvGrpSpPr>
                  <a:grpSpLocks/>
                </p:cNvGrpSpPr>
                <p:nvPr/>
              </p:nvGrpSpPr>
              <p:grpSpPr bwMode="auto">
                <a:xfrm>
                  <a:off x="1392" y="3648"/>
                  <a:ext cx="1872" cy="192"/>
                  <a:chOff x="1200" y="1728"/>
                  <a:chExt cx="1872" cy="192"/>
                </a:xfrm>
              </p:grpSpPr>
              <p:sp>
                <p:nvSpPr>
                  <p:cNvPr id="427" name="Oval 114"/>
                  <p:cNvSpPr>
                    <a:spLocks noChangeArrowheads="1"/>
                  </p:cNvSpPr>
                  <p:nvPr/>
                </p:nvSpPr>
                <p:spPr bwMode="auto">
                  <a:xfrm>
                    <a:off x="120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28" name="Oval 115"/>
                  <p:cNvSpPr>
                    <a:spLocks noChangeArrowheads="1"/>
                  </p:cNvSpPr>
                  <p:nvPr/>
                </p:nvSpPr>
                <p:spPr bwMode="auto">
                  <a:xfrm>
                    <a:off x="240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29" name="Oval 116"/>
                  <p:cNvSpPr>
                    <a:spLocks noChangeArrowheads="1"/>
                  </p:cNvSpPr>
                  <p:nvPr/>
                </p:nvSpPr>
                <p:spPr bwMode="auto">
                  <a:xfrm>
                    <a:off x="216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30" name="Oval 117"/>
                  <p:cNvSpPr>
                    <a:spLocks noChangeArrowheads="1"/>
                  </p:cNvSpPr>
                  <p:nvPr/>
                </p:nvSpPr>
                <p:spPr bwMode="auto">
                  <a:xfrm>
                    <a:off x="144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31" name="Oval 118"/>
                  <p:cNvSpPr>
                    <a:spLocks noChangeArrowheads="1"/>
                  </p:cNvSpPr>
                  <p:nvPr/>
                </p:nvSpPr>
                <p:spPr bwMode="auto">
                  <a:xfrm>
                    <a:off x="168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32" name="Oval 119"/>
                  <p:cNvSpPr>
                    <a:spLocks noChangeArrowheads="1"/>
                  </p:cNvSpPr>
                  <p:nvPr/>
                </p:nvSpPr>
                <p:spPr bwMode="auto">
                  <a:xfrm>
                    <a:off x="192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33" name="Oval 120"/>
                  <p:cNvSpPr>
                    <a:spLocks noChangeArrowheads="1"/>
                  </p:cNvSpPr>
                  <p:nvPr/>
                </p:nvSpPr>
                <p:spPr bwMode="auto">
                  <a:xfrm>
                    <a:off x="264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34" name="Oval 121"/>
                  <p:cNvSpPr>
                    <a:spLocks noChangeArrowheads="1"/>
                  </p:cNvSpPr>
                  <p:nvPr/>
                </p:nvSpPr>
                <p:spPr bwMode="auto">
                  <a:xfrm>
                    <a:off x="288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grpSp>
            <p:grpSp>
              <p:nvGrpSpPr>
                <p:cNvPr id="373" name="Group 122"/>
                <p:cNvGrpSpPr>
                  <a:grpSpLocks/>
                </p:cNvGrpSpPr>
                <p:nvPr/>
              </p:nvGrpSpPr>
              <p:grpSpPr bwMode="auto">
                <a:xfrm>
                  <a:off x="1392" y="2208"/>
                  <a:ext cx="1872" cy="192"/>
                  <a:chOff x="1200" y="1728"/>
                  <a:chExt cx="1872" cy="192"/>
                </a:xfrm>
              </p:grpSpPr>
              <p:sp>
                <p:nvSpPr>
                  <p:cNvPr id="419" name="Oval 123"/>
                  <p:cNvSpPr>
                    <a:spLocks noChangeArrowheads="1"/>
                  </p:cNvSpPr>
                  <p:nvPr/>
                </p:nvSpPr>
                <p:spPr bwMode="auto">
                  <a:xfrm>
                    <a:off x="120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20" name="Oval 124"/>
                  <p:cNvSpPr>
                    <a:spLocks noChangeArrowheads="1"/>
                  </p:cNvSpPr>
                  <p:nvPr/>
                </p:nvSpPr>
                <p:spPr bwMode="auto">
                  <a:xfrm>
                    <a:off x="240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21" name="Oval 125"/>
                  <p:cNvSpPr>
                    <a:spLocks noChangeArrowheads="1"/>
                  </p:cNvSpPr>
                  <p:nvPr/>
                </p:nvSpPr>
                <p:spPr bwMode="auto">
                  <a:xfrm>
                    <a:off x="216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22" name="Oval 126"/>
                  <p:cNvSpPr>
                    <a:spLocks noChangeArrowheads="1"/>
                  </p:cNvSpPr>
                  <p:nvPr/>
                </p:nvSpPr>
                <p:spPr bwMode="auto">
                  <a:xfrm>
                    <a:off x="144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23" name="Oval 127"/>
                  <p:cNvSpPr>
                    <a:spLocks noChangeArrowheads="1"/>
                  </p:cNvSpPr>
                  <p:nvPr/>
                </p:nvSpPr>
                <p:spPr bwMode="auto">
                  <a:xfrm>
                    <a:off x="168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24" name="Oval 128"/>
                  <p:cNvSpPr>
                    <a:spLocks noChangeArrowheads="1"/>
                  </p:cNvSpPr>
                  <p:nvPr/>
                </p:nvSpPr>
                <p:spPr bwMode="auto">
                  <a:xfrm>
                    <a:off x="192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25" name="Oval 129"/>
                  <p:cNvSpPr>
                    <a:spLocks noChangeArrowheads="1"/>
                  </p:cNvSpPr>
                  <p:nvPr/>
                </p:nvSpPr>
                <p:spPr bwMode="auto">
                  <a:xfrm>
                    <a:off x="264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26" name="Oval 130"/>
                  <p:cNvSpPr>
                    <a:spLocks noChangeArrowheads="1"/>
                  </p:cNvSpPr>
                  <p:nvPr/>
                </p:nvSpPr>
                <p:spPr bwMode="auto">
                  <a:xfrm>
                    <a:off x="288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grpSp>
            <p:grpSp>
              <p:nvGrpSpPr>
                <p:cNvPr id="374" name="Group 131"/>
                <p:cNvGrpSpPr>
                  <a:grpSpLocks/>
                </p:cNvGrpSpPr>
                <p:nvPr/>
              </p:nvGrpSpPr>
              <p:grpSpPr bwMode="auto">
                <a:xfrm>
                  <a:off x="1392" y="3408"/>
                  <a:ext cx="1872" cy="192"/>
                  <a:chOff x="1200" y="1728"/>
                  <a:chExt cx="1872" cy="192"/>
                </a:xfrm>
              </p:grpSpPr>
              <p:sp>
                <p:nvSpPr>
                  <p:cNvPr id="411" name="Oval 132"/>
                  <p:cNvSpPr>
                    <a:spLocks noChangeArrowheads="1"/>
                  </p:cNvSpPr>
                  <p:nvPr/>
                </p:nvSpPr>
                <p:spPr bwMode="auto">
                  <a:xfrm>
                    <a:off x="120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12" name="Oval 133"/>
                  <p:cNvSpPr>
                    <a:spLocks noChangeArrowheads="1"/>
                  </p:cNvSpPr>
                  <p:nvPr/>
                </p:nvSpPr>
                <p:spPr bwMode="auto">
                  <a:xfrm>
                    <a:off x="240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13" name="Oval 134"/>
                  <p:cNvSpPr>
                    <a:spLocks noChangeArrowheads="1"/>
                  </p:cNvSpPr>
                  <p:nvPr/>
                </p:nvSpPr>
                <p:spPr bwMode="auto">
                  <a:xfrm>
                    <a:off x="216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14" name="Oval 135"/>
                  <p:cNvSpPr>
                    <a:spLocks noChangeArrowheads="1"/>
                  </p:cNvSpPr>
                  <p:nvPr/>
                </p:nvSpPr>
                <p:spPr bwMode="auto">
                  <a:xfrm>
                    <a:off x="144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15" name="Oval 136"/>
                  <p:cNvSpPr>
                    <a:spLocks noChangeArrowheads="1"/>
                  </p:cNvSpPr>
                  <p:nvPr/>
                </p:nvSpPr>
                <p:spPr bwMode="auto">
                  <a:xfrm>
                    <a:off x="168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16" name="Oval 137"/>
                  <p:cNvSpPr>
                    <a:spLocks noChangeArrowheads="1"/>
                  </p:cNvSpPr>
                  <p:nvPr/>
                </p:nvSpPr>
                <p:spPr bwMode="auto">
                  <a:xfrm>
                    <a:off x="192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17" name="Oval 138"/>
                  <p:cNvSpPr>
                    <a:spLocks noChangeArrowheads="1"/>
                  </p:cNvSpPr>
                  <p:nvPr/>
                </p:nvSpPr>
                <p:spPr bwMode="auto">
                  <a:xfrm>
                    <a:off x="264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18" name="Oval 139"/>
                  <p:cNvSpPr>
                    <a:spLocks noChangeArrowheads="1"/>
                  </p:cNvSpPr>
                  <p:nvPr/>
                </p:nvSpPr>
                <p:spPr bwMode="auto">
                  <a:xfrm>
                    <a:off x="288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grpSp>
            <p:grpSp>
              <p:nvGrpSpPr>
                <p:cNvPr id="375" name="Group 140"/>
                <p:cNvGrpSpPr>
                  <a:grpSpLocks/>
                </p:cNvGrpSpPr>
                <p:nvPr/>
              </p:nvGrpSpPr>
              <p:grpSpPr bwMode="auto">
                <a:xfrm>
                  <a:off x="1392" y="3168"/>
                  <a:ext cx="1872" cy="192"/>
                  <a:chOff x="1200" y="1728"/>
                  <a:chExt cx="1872" cy="192"/>
                </a:xfrm>
              </p:grpSpPr>
              <p:sp>
                <p:nvSpPr>
                  <p:cNvPr id="403" name="Oval 141"/>
                  <p:cNvSpPr>
                    <a:spLocks noChangeArrowheads="1"/>
                  </p:cNvSpPr>
                  <p:nvPr/>
                </p:nvSpPr>
                <p:spPr bwMode="auto">
                  <a:xfrm>
                    <a:off x="120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04" name="Oval 142"/>
                  <p:cNvSpPr>
                    <a:spLocks noChangeArrowheads="1"/>
                  </p:cNvSpPr>
                  <p:nvPr/>
                </p:nvSpPr>
                <p:spPr bwMode="auto">
                  <a:xfrm>
                    <a:off x="240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05" name="Oval 143"/>
                  <p:cNvSpPr>
                    <a:spLocks noChangeArrowheads="1"/>
                  </p:cNvSpPr>
                  <p:nvPr/>
                </p:nvSpPr>
                <p:spPr bwMode="auto">
                  <a:xfrm>
                    <a:off x="216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06" name="Oval 144"/>
                  <p:cNvSpPr>
                    <a:spLocks noChangeArrowheads="1"/>
                  </p:cNvSpPr>
                  <p:nvPr/>
                </p:nvSpPr>
                <p:spPr bwMode="auto">
                  <a:xfrm>
                    <a:off x="144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07" name="Oval 145"/>
                  <p:cNvSpPr>
                    <a:spLocks noChangeArrowheads="1"/>
                  </p:cNvSpPr>
                  <p:nvPr/>
                </p:nvSpPr>
                <p:spPr bwMode="auto">
                  <a:xfrm>
                    <a:off x="168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08" name="Oval 146"/>
                  <p:cNvSpPr>
                    <a:spLocks noChangeArrowheads="1"/>
                  </p:cNvSpPr>
                  <p:nvPr/>
                </p:nvSpPr>
                <p:spPr bwMode="auto">
                  <a:xfrm>
                    <a:off x="192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09" name="Oval 147"/>
                  <p:cNvSpPr>
                    <a:spLocks noChangeArrowheads="1"/>
                  </p:cNvSpPr>
                  <p:nvPr/>
                </p:nvSpPr>
                <p:spPr bwMode="auto">
                  <a:xfrm>
                    <a:off x="264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10" name="Oval 148"/>
                  <p:cNvSpPr>
                    <a:spLocks noChangeArrowheads="1"/>
                  </p:cNvSpPr>
                  <p:nvPr/>
                </p:nvSpPr>
                <p:spPr bwMode="auto">
                  <a:xfrm>
                    <a:off x="288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grpSp>
            <p:grpSp>
              <p:nvGrpSpPr>
                <p:cNvPr id="376" name="Group 149"/>
                <p:cNvGrpSpPr>
                  <a:grpSpLocks/>
                </p:cNvGrpSpPr>
                <p:nvPr/>
              </p:nvGrpSpPr>
              <p:grpSpPr bwMode="auto">
                <a:xfrm>
                  <a:off x="1392" y="2928"/>
                  <a:ext cx="1872" cy="192"/>
                  <a:chOff x="1200" y="1728"/>
                  <a:chExt cx="1872" cy="192"/>
                </a:xfrm>
              </p:grpSpPr>
              <p:sp>
                <p:nvSpPr>
                  <p:cNvPr id="395" name="Oval 150"/>
                  <p:cNvSpPr>
                    <a:spLocks noChangeArrowheads="1"/>
                  </p:cNvSpPr>
                  <p:nvPr/>
                </p:nvSpPr>
                <p:spPr bwMode="auto">
                  <a:xfrm>
                    <a:off x="120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96" name="Oval 151"/>
                  <p:cNvSpPr>
                    <a:spLocks noChangeArrowheads="1"/>
                  </p:cNvSpPr>
                  <p:nvPr/>
                </p:nvSpPr>
                <p:spPr bwMode="auto">
                  <a:xfrm>
                    <a:off x="240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97" name="Oval 152"/>
                  <p:cNvSpPr>
                    <a:spLocks noChangeArrowheads="1"/>
                  </p:cNvSpPr>
                  <p:nvPr/>
                </p:nvSpPr>
                <p:spPr bwMode="auto">
                  <a:xfrm>
                    <a:off x="216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98" name="Oval 153"/>
                  <p:cNvSpPr>
                    <a:spLocks noChangeArrowheads="1"/>
                  </p:cNvSpPr>
                  <p:nvPr/>
                </p:nvSpPr>
                <p:spPr bwMode="auto">
                  <a:xfrm>
                    <a:off x="144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99" name="Oval 154"/>
                  <p:cNvSpPr>
                    <a:spLocks noChangeArrowheads="1"/>
                  </p:cNvSpPr>
                  <p:nvPr/>
                </p:nvSpPr>
                <p:spPr bwMode="auto">
                  <a:xfrm>
                    <a:off x="168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00" name="Oval 155"/>
                  <p:cNvSpPr>
                    <a:spLocks noChangeArrowheads="1"/>
                  </p:cNvSpPr>
                  <p:nvPr/>
                </p:nvSpPr>
                <p:spPr bwMode="auto">
                  <a:xfrm>
                    <a:off x="192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01" name="Oval 156"/>
                  <p:cNvSpPr>
                    <a:spLocks noChangeArrowheads="1"/>
                  </p:cNvSpPr>
                  <p:nvPr/>
                </p:nvSpPr>
                <p:spPr bwMode="auto">
                  <a:xfrm>
                    <a:off x="264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402" name="Oval 157"/>
                  <p:cNvSpPr>
                    <a:spLocks noChangeArrowheads="1"/>
                  </p:cNvSpPr>
                  <p:nvPr/>
                </p:nvSpPr>
                <p:spPr bwMode="auto">
                  <a:xfrm>
                    <a:off x="288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grpSp>
            <p:grpSp>
              <p:nvGrpSpPr>
                <p:cNvPr id="377" name="Group 158"/>
                <p:cNvGrpSpPr>
                  <a:grpSpLocks/>
                </p:cNvGrpSpPr>
                <p:nvPr/>
              </p:nvGrpSpPr>
              <p:grpSpPr bwMode="auto">
                <a:xfrm>
                  <a:off x="1392" y="2448"/>
                  <a:ext cx="1872" cy="192"/>
                  <a:chOff x="1200" y="1728"/>
                  <a:chExt cx="1872" cy="192"/>
                </a:xfrm>
              </p:grpSpPr>
              <p:sp>
                <p:nvSpPr>
                  <p:cNvPr id="387" name="Oval 159"/>
                  <p:cNvSpPr>
                    <a:spLocks noChangeArrowheads="1"/>
                  </p:cNvSpPr>
                  <p:nvPr/>
                </p:nvSpPr>
                <p:spPr bwMode="auto">
                  <a:xfrm>
                    <a:off x="120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88" name="Oval 160"/>
                  <p:cNvSpPr>
                    <a:spLocks noChangeArrowheads="1"/>
                  </p:cNvSpPr>
                  <p:nvPr/>
                </p:nvSpPr>
                <p:spPr bwMode="auto">
                  <a:xfrm>
                    <a:off x="240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89" name="Oval 161"/>
                  <p:cNvSpPr>
                    <a:spLocks noChangeArrowheads="1"/>
                  </p:cNvSpPr>
                  <p:nvPr/>
                </p:nvSpPr>
                <p:spPr bwMode="auto">
                  <a:xfrm>
                    <a:off x="216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90" name="Oval 162"/>
                  <p:cNvSpPr>
                    <a:spLocks noChangeArrowheads="1"/>
                  </p:cNvSpPr>
                  <p:nvPr/>
                </p:nvSpPr>
                <p:spPr bwMode="auto">
                  <a:xfrm>
                    <a:off x="144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91" name="Oval 163"/>
                  <p:cNvSpPr>
                    <a:spLocks noChangeArrowheads="1"/>
                  </p:cNvSpPr>
                  <p:nvPr/>
                </p:nvSpPr>
                <p:spPr bwMode="auto">
                  <a:xfrm>
                    <a:off x="168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92" name="Oval 164"/>
                  <p:cNvSpPr>
                    <a:spLocks noChangeArrowheads="1"/>
                  </p:cNvSpPr>
                  <p:nvPr/>
                </p:nvSpPr>
                <p:spPr bwMode="auto">
                  <a:xfrm>
                    <a:off x="192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93" name="Oval 165"/>
                  <p:cNvSpPr>
                    <a:spLocks noChangeArrowheads="1"/>
                  </p:cNvSpPr>
                  <p:nvPr/>
                </p:nvSpPr>
                <p:spPr bwMode="auto">
                  <a:xfrm>
                    <a:off x="264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94" name="Oval 166"/>
                  <p:cNvSpPr>
                    <a:spLocks noChangeArrowheads="1"/>
                  </p:cNvSpPr>
                  <p:nvPr/>
                </p:nvSpPr>
                <p:spPr bwMode="auto">
                  <a:xfrm>
                    <a:off x="288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grpSp>
            <p:grpSp>
              <p:nvGrpSpPr>
                <p:cNvPr id="378" name="Group 167"/>
                <p:cNvGrpSpPr>
                  <a:grpSpLocks/>
                </p:cNvGrpSpPr>
                <p:nvPr/>
              </p:nvGrpSpPr>
              <p:grpSpPr bwMode="auto">
                <a:xfrm>
                  <a:off x="1392" y="2688"/>
                  <a:ext cx="1872" cy="192"/>
                  <a:chOff x="1200" y="1728"/>
                  <a:chExt cx="1872" cy="192"/>
                </a:xfrm>
              </p:grpSpPr>
              <p:sp>
                <p:nvSpPr>
                  <p:cNvPr id="379" name="Oval 168"/>
                  <p:cNvSpPr>
                    <a:spLocks noChangeArrowheads="1"/>
                  </p:cNvSpPr>
                  <p:nvPr/>
                </p:nvSpPr>
                <p:spPr bwMode="auto">
                  <a:xfrm>
                    <a:off x="120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80" name="Oval 169"/>
                  <p:cNvSpPr>
                    <a:spLocks noChangeArrowheads="1"/>
                  </p:cNvSpPr>
                  <p:nvPr/>
                </p:nvSpPr>
                <p:spPr bwMode="auto">
                  <a:xfrm>
                    <a:off x="240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81" name="Oval 170"/>
                  <p:cNvSpPr>
                    <a:spLocks noChangeArrowheads="1"/>
                  </p:cNvSpPr>
                  <p:nvPr/>
                </p:nvSpPr>
                <p:spPr bwMode="auto">
                  <a:xfrm>
                    <a:off x="216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82" name="Oval 171"/>
                  <p:cNvSpPr>
                    <a:spLocks noChangeArrowheads="1"/>
                  </p:cNvSpPr>
                  <p:nvPr/>
                </p:nvSpPr>
                <p:spPr bwMode="auto">
                  <a:xfrm>
                    <a:off x="144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83" name="Oval 172"/>
                  <p:cNvSpPr>
                    <a:spLocks noChangeArrowheads="1"/>
                  </p:cNvSpPr>
                  <p:nvPr/>
                </p:nvSpPr>
                <p:spPr bwMode="auto">
                  <a:xfrm>
                    <a:off x="168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84" name="Oval 173"/>
                  <p:cNvSpPr>
                    <a:spLocks noChangeArrowheads="1"/>
                  </p:cNvSpPr>
                  <p:nvPr/>
                </p:nvSpPr>
                <p:spPr bwMode="auto">
                  <a:xfrm>
                    <a:off x="192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85" name="Oval 174"/>
                  <p:cNvSpPr>
                    <a:spLocks noChangeArrowheads="1"/>
                  </p:cNvSpPr>
                  <p:nvPr/>
                </p:nvSpPr>
                <p:spPr bwMode="auto">
                  <a:xfrm>
                    <a:off x="264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sp>
                <p:nvSpPr>
                  <p:cNvPr id="386" name="Oval 175"/>
                  <p:cNvSpPr>
                    <a:spLocks noChangeArrowheads="1"/>
                  </p:cNvSpPr>
                  <p:nvPr/>
                </p:nvSpPr>
                <p:spPr bwMode="auto">
                  <a:xfrm>
                    <a:off x="2880" y="1728"/>
                    <a:ext cx="192" cy="192"/>
                  </a:xfrm>
                  <a:prstGeom prst="ellipse">
                    <a:avLst/>
                  </a:prstGeom>
                  <a:solidFill>
                    <a:srgbClr val="144AAE"/>
                  </a:solidFill>
                  <a:ln w="9525">
                    <a:solidFill>
                      <a:schemeClr val="tx1"/>
                    </a:solidFill>
                    <a:round/>
                    <a:headEnd/>
                    <a:tailEnd/>
                  </a:ln>
                </p:spPr>
                <p:txBody>
                  <a:bodyPr wrap="none" anchor="ctr"/>
                  <a:lstStyle/>
                  <a:p>
                    <a:endParaRPr lang="en-US"/>
                  </a:p>
                </p:txBody>
              </p:sp>
            </p:grpSp>
          </p:grpSp>
        </p:grpSp>
        <p:sp>
          <p:nvSpPr>
            <p:cNvPr id="357" name="AutoShape 337"/>
            <p:cNvSpPr>
              <a:spLocks noChangeArrowheads="1"/>
            </p:cNvSpPr>
            <p:nvPr/>
          </p:nvSpPr>
          <p:spPr bwMode="auto">
            <a:xfrm>
              <a:off x="1905000" y="1703498"/>
              <a:ext cx="285241" cy="274284"/>
            </a:xfrm>
            <a:prstGeom prst="rightArrow">
              <a:avLst>
                <a:gd name="adj1" fmla="val 50000"/>
                <a:gd name="adj2" fmla="val 43750"/>
              </a:avLst>
            </a:prstGeom>
            <a:solidFill>
              <a:srgbClr val="FF00FF"/>
            </a:solidFill>
            <a:ln w="9525">
              <a:solidFill>
                <a:schemeClr val="tx1"/>
              </a:solidFill>
              <a:miter lim="800000"/>
              <a:headEnd/>
              <a:tailEnd/>
            </a:ln>
          </p:spPr>
          <p:txBody>
            <a:bodyPr wrap="none" anchor="ctr"/>
            <a:lstStyle/>
            <a:p>
              <a:endParaRPr lang="en-US"/>
            </a:p>
          </p:txBody>
        </p:sp>
      </p:grpSp>
    </p:spTree>
    <p:extLst>
      <p:ext uri="{BB962C8B-B14F-4D97-AF65-F5344CB8AC3E}">
        <p14:creationId xmlns:p14="http://schemas.microsoft.com/office/powerpoint/2010/main" val="19045337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5"/>
                                        </p:tgtEl>
                                        <p:attrNameLst>
                                          <p:attrName>style.visibility</p:attrName>
                                        </p:attrNameLst>
                                      </p:cBhvr>
                                      <p:to>
                                        <p:strVal val="visible"/>
                                      </p:to>
                                    </p:set>
                                  </p:childTnLst>
                                </p:cTn>
                              </p:par>
                            </p:childTnLst>
                          </p:cTn>
                        </p:par>
                        <p:par>
                          <p:cTn id="7" fill="hold">
                            <p:stCondLst>
                              <p:cond delay="0"/>
                            </p:stCondLst>
                            <p:childTnLst>
                              <p:par>
                                <p:cTn id="8" presetID="2" presetClass="entr" presetSubtype="4"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ppt_x"/>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par>
                          <p:cTn id="18" fill="hold">
                            <p:stCondLst>
                              <p:cond delay="0"/>
                            </p:stCondLst>
                            <p:childTnLst>
                              <p:par>
                                <p:cTn id="19" presetID="2" presetClass="entr" presetSubtype="4"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ate Placeholder 3"/>
          <p:cNvSpPr>
            <a:spLocks noGrp="1"/>
          </p:cNvSpPr>
          <p:nvPr>
            <p:ph type="dt" sz="half" idx="4294967295"/>
          </p:nvPr>
        </p:nvSpPr>
        <p:spPr>
          <a:xfrm>
            <a:off x="0" y="6553200"/>
            <a:ext cx="1524000" cy="304800"/>
          </a:xfrm>
          <a:prstGeom prst="rect">
            <a:avLst/>
          </a:prstGeom>
        </p:spPr>
        <p:txBody>
          <a:bodyPr/>
          <a:lstStyle/>
          <a:p>
            <a:fld id="{4D6899F2-9AEE-FB4D-91A8-861DE3FED30A}" type="datetime1">
              <a:rPr lang="en-US"/>
              <a:pPr/>
              <a:t>5/4/2015</a:t>
            </a:fld>
            <a:endParaRPr lang="en-US"/>
          </a:p>
        </p:txBody>
      </p:sp>
      <p:sp>
        <p:nvSpPr>
          <p:cNvPr id="15" name="Slide Number Placeholder 5"/>
          <p:cNvSpPr>
            <a:spLocks noGrp="1"/>
          </p:cNvSpPr>
          <p:nvPr>
            <p:ph type="sldNum" sz="quarter" idx="4294967295"/>
          </p:nvPr>
        </p:nvSpPr>
        <p:spPr>
          <a:xfrm>
            <a:off x="8610600" y="6553200"/>
            <a:ext cx="533400" cy="304800"/>
          </a:xfrm>
          <a:prstGeom prst="rect">
            <a:avLst/>
          </a:prstGeom>
        </p:spPr>
        <p:txBody>
          <a:bodyPr/>
          <a:lstStyle/>
          <a:p>
            <a:fld id="{ED3B972B-53C4-404D-881B-010CD424DF6E}" type="slidenum">
              <a:rPr lang="en-US"/>
              <a:pPr/>
              <a:t>3</a:t>
            </a:fld>
            <a:endParaRPr lang="en-US" b="0"/>
          </a:p>
        </p:txBody>
      </p:sp>
      <p:sp>
        <p:nvSpPr>
          <p:cNvPr id="891906" name="Rectangle 2"/>
          <p:cNvSpPr>
            <a:spLocks noGrp="1" noChangeArrowheads="1"/>
          </p:cNvSpPr>
          <p:nvPr>
            <p:ph type="title"/>
          </p:nvPr>
        </p:nvSpPr>
        <p:spPr>
          <a:xfrm>
            <a:off x="0" y="152400"/>
            <a:ext cx="8686800" cy="762000"/>
          </a:xfrm>
          <a:ln/>
        </p:spPr>
        <p:txBody>
          <a:bodyPr/>
          <a:lstStyle/>
          <a:p>
            <a:r>
              <a:rPr lang="en-US" dirty="0"/>
              <a:t>2007 - The Internet of Every Body</a:t>
            </a:r>
            <a:endParaRPr lang="en-US" sz="4800" dirty="0"/>
          </a:p>
        </p:txBody>
      </p:sp>
      <p:pic>
        <p:nvPicPr>
          <p:cNvPr id="891907" name="Picture 3" descr="isp-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066800"/>
            <a:ext cx="7169150" cy="5224463"/>
          </a:xfrm>
          <a:prstGeom prst="rect">
            <a:avLst/>
          </a:prstGeom>
          <a:noFill/>
          <a:extLst>
            <a:ext uri="{909E8E84-426E-40dd-AFC4-6F175D3DCCD1}">
              <a14:hiddenFill xmlns:a14="http://schemas.microsoft.com/office/drawing/2010/main" xmlns="">
                <a:solidFill>
                  <a:srgbClr val="FFFFFF"/>
                </a:solidFill>
              </a14:hiddenFill>
            </a:ext>
          </a:extLst>
        </p:spPr>
      </p:pic>
      <p:pic>
        <p:nvPicPr>
          <p:cNvPr id="891908" name="Picture 4" descr="The image “http://img.dell.com/images/us/segments/dhs/prodviews/4700_fp_front_66x57.jpg” cannot be displayed, because it contains erro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4267200"/>
            <a:ext cx="928688"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91909" name="Picture 5" descr="clust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1400" y="2990850"/>
            <a:ext cx="1485900" cy="11176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891910" name="Picture 6" descr="cell-phone-nokia">
            <a:hlinkClick r:id="rId6"/>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62800" y="1676400"/>
            <a:ext cx="381000" cy="288925"/>
          </a:xfrm>
          <a:prstGeom prst="rect">
            <a:avLst/>
          </a:prstGeom>
          <a:noFill/>
          <a:extLst>
            <a:ext uri="{909E8E84-426E-40dd-AFC4-6F175D3DCCD1}">
              <a14:hiddenFill xmlns:a14="http://schemas.microsoft.com/office/drawing/2010/main" xmlns="">
                <a:solidFill>
                  <a:srgbClr val="FFFFFF"/>
                </a:solidFill>
              </a14:hiddenFill>
            </a:ext>
          </a:extLst>
        </p:spPr>
      </p:pic>
      <p:pic>
        <p:nvPicPr>
          <p:cNvPr id="891911" name="Picture 7" descr="The image “http://img.dell.com/images/us/segments/dhs/prodviews/4700_fp_front_66x57.jpg” cannot be displayed, because it contains erro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100" y="1809750"/>
            <a:ext cx="706438" cy="754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91912" name="Picture 8" descr="cell-phone-nokia">
            <a:hlinkClick r:id="rId6"/>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08800" y="1909763"/>
            <a:ext cx="381000" cy="288925"/>
          </a:xfrm>
          <a:prstGeom prst="rect">
            <a:avLst/>
          </a:prstGeom>
          <a:noFill/>
          <a:extLst>
            <a:ext uri="{909E8E84-426E-40dd-AFC4-6F175D3DCCD1}">
              <a14:hiddenFill xmlns:a14="http://schemas.microsoft.com/office/drawing/2010/main" xmlns="">
                <a:solidFill>
                  <a:srgbClr val="FFFFFF"/>
                </a:solidFill>
              </a14:hiddenFill>
            </a:ext>
          </a:extLst>
        </p:spPr>
      </p:pic>
      <p:pic>
        <p:nvPicPr>
          <p:cNvPr id="891913" name="Picture 9" descr="cell-phone-nokia">
            <a:hlinkClick r:id="rId6"/>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15200" y="1971675"/>
            <a:ext cx="381000" cy="288925"/>
          </a:xfrm>
          <a:prstGeom prst="rect">
            <a:avLst/>
          </a:prstGeom>
          <a:noFill/>
          <a:extLst>
            <a:ext uri="{909E8E84-426E-40dd-AFC4-6F175D3DCCD1}">
              <a14:hiddenFill xmlns:a14="http://schemas.microsoft.com/office/drawing/2010/main" xmlns="">
                <a:solidFill>
                  <a:srgbClr val="FFFFFF"/>
                </a:solidFill>
              </a14:hiddenFill>
            </a:ext>
          </a:extLst>
        </p:spPr>
      </p:pic>
      <p:sp>
        <p:nvSpPr>
          <p:cNvPr id="891914" name="AutoShape 10"/>
          <p:cNvSpPr>
            <a:spLocks noChangeArrowheads="1"/>
          </p:cNvSpPr>
          <p:nvPr/>
        </p:nvSpPr>
        <p:spPr bwMode="auto">
          <a:xfrm>
            <a:off x="533400" y="990600"/>
            <a:ext cx="7620000" cy="5715000"/>
          </a:xfrm>
          <a:custGeom>
            <a:avLst/>
            <a:gdLst>
              <a:gd name="G0" fmla="+- 2223 0 0"/>
              <a:gd name="G1" fmla="+- 21600 0 2223"/>
              <a:gd name="G2" fmla="+- 21600 0 2223"/>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223" y="10800"/>
                </a:moveTo>
                <a:cubicBezTo>
                  <a:pt x="2223" y="15537"/>
                  <a:pt x="6063" y="19377"/>
                  <a:pt x="10800" y="19377"/>
                </a:cubicBezTo>
                <a:cubicBezTo>
                  <a:pt x="15537" y="19377"/>
                  <a:pt x="19377" y="15537"/>
                  <a:pt x="19377" y="10800"/>
                </a:cubicBezTo>
                <a:cubicBezTo>
                  <a:pt x="19377" y="6063"/>
                  <a:pt x="15537" y="2223"/>
                  <a:pt x="10800" y="2223"/>
                </a:cubicBezTo>
                <a:cubicBezTo>
                  <a:pt x="6063" y="2223"/>
                  <a:pt x="2223" y="6063"/>
                  <a:pt x="2223" y="10800"/>
                </a:cubicBezTo>
                <a:close/>
              </a:path>
            </a:pathLst>
          </a:custGeom>
          <a:solidFill>
            <a:schemeClr val="accent1">
              <a:alpha val="46001"/>
            </a:schemeClr>
          </a:solidFill>
          <a:ln w="12700">
            <a:solidFill>
              <a:schemeClr val="tx1"/>
            </a:solidFill>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891915" name="Picture 11" descr="The image “http://images.apple.com/iphone/images/2007/06/iphone_hero_20070621.jpg” cannot be displayed, because it contains error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53200" y="5562600"/>
            <a:ext cx="1397000" cy="912813"/>
          </a:xfrm>
          <a:prstGeom prst="rect">
            <a:avLst/>
          </a:prstGeom>
          <a:noFill/>
          <a:extLst>
            <a:ext uri="{909E8E84-426E-40dd-AFC4-6F175D3DCCD1}">
              <a14:hiddenFill xmlns:a14="http://schemas.microsoft.com/office/drawing/2010/main" xmlns="">
                <a:solidFill>
                  <a:srgbClr val="FFFFFF"/>
                </a:solidFill>
              </a14:hiddenFill>
            </a:ext>
          </a:extLst>
        </p:spPr>
      </p:pic>
      <p:pic>
        <p:nvPicPr>
          <p:cNvPr id="891916" name="Picture 12">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4800" y="5181600"/>
            <a:ext cx="1428750" cy="11239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3453730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0"/>
                                          </p:stCondLst>
                                        </p:cTn>
                                        <p:tgtEl>
                                          <p:spTgt spid="891910"/>
                                        </p:tgtEl>
                                        <p:attrNameLst>
                                          <p:attrName>style.visibility</p:attrName>
                                        </p:attrNameLst>
                                      </p:cBhvr>
                                      <p:to>
                                        <p:strVal val="visible"/>
                                      </p:to>
                                    </p:set>
                                    <p:anim to="" calcmode="lin" valueType="num">
                                      <p:cBhvr>
                                        <p:cTn id="7" dur="1" fill="hold"/>
                                        <p:tgtEl>
                                          <p:spTgt spid="891910"/>
                                        </p:tgtEl>
                                        <p:attrNameLst>
                                          <p:attrName/>
                                        </p:attrNameLst>
                                      </p:cBhvr>
                                    </p:anim>
                                  </p:childTnLst>
                                </p:cTn>
                              </p:par>
                              <p:par>
                                <p:cTn id="8" presetID="24" presetClass="entr" presetSubtype="0" fill="hold" nodeType="withEffect">
                                  <p:stCondLst>
                                    <p:cond delay="0"/>
                                  </p:stCondLst>
                                  <p:childTnLst>
                                    <p:set>
                                      <p:cBhvr>
                                        <p:cTn id="9" dur="1" fill="hold">
                                          <p:stCondLst>
                                            <p:cond delay="0"/>
                                          </p:stCondLst>
                                        </p:cTn>
                                        <p:tgtEl>
                                          <p:spTgt spid="891912"/>
                                        </p:tgtEl>
                                        <p:attrNameLst>
                                          <p:attrName>style.visibility</p:attrName>
                                        </p:attrNameLst>
                                      </p:cBhvr>
                                      <p:to>
                                        <p:strVal val="visible"/>
                                      </p:to>
                                    </p:set>
                                    <p:anim to="" calcmode="lin" valueType="num">
                                      <p:cBhvr>
                                        <p:cTn id="10" dur="1" fill="hold"/>
                                        <p:tgtEl>
                                          <p:spTgt spid="891912"/>
                                        </p:tgtEl>
                                        <p:attrNameLst>
                                          <p:attrName/>
                                        </p:attrNameLst>
                                      </p:cBhvr>
                                    </p:anim>
                                  </p:childTnLst>
                                </p:cTn>
                              </p:par>
                              <p:par>
                                <p:cTn id="11" presetID="24" presetClass="entr" presetSubtype="0" fill="hold" nodeType="withEffect">
                                  <p:stCondLst>
                                    <p:cond delay="0"/>
                                  </p:stCondLst>
                                  <p:childTnLst>
                                    <p:set>
                                      <p:cBhvr>
                                        <p:cTn id="12" dur="1" fill="hold">
                                          <p:stCondLst>
                                            <p:cond delay="0"/>
                                          </p:stCondLst>
                                        </p:cTn>
                                        <p:tgtEl>
                                          <p:spTgt spid="891913"/>
                                        </p:tgtEl>
                                        <p:attrNameLst>
                                          <p:attrName>style.visibility</p:attrName>
                                        </p:attrNameLst>
                                      </p:cBhvr>
                                      <p:to>
                                        <p:strVal val="visible"/>
                                      </p:to>
                                    </p:set>
                                    <p:anim to="" calcmode="lin" valueType="num">
                                      <p:cBhvr>
                                        <p:cTn id="13" dur="1" fill="hold"/>
                                        <p:tgtEl>
                                          <p:spTgt spid="891913"/>
                                        </p:tgtEl>
                                        <p:attrNameLst>
                                          <p:attrName/>
                                        </p:attrNameLst>
                                      </p:cBhvr>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91914"/>
                                        </p:tgtEl>
                                        <p:attrNameLst>
                                          <p:attrName>style.visibility</p:attrName>
                                        </p:attrNameLst>
                                      </p:cBhvr>
                                      <p:to>
                                        <p:strVal val="visible"/>
                                      </p:to>
                                    </p:set>
                                    <p:animEffect transition="in" filter="fade">
                                      <p:cBhvr>
                                        <p:cTn id="18" dur="2000"/>
                                        <p:tgtEl>
                                          <p:spTgt spid="891914"/>
                                        </p:tgtEl>
                                      </p:cBhvr>
                                    </p:animEffect>
                                  </p:childTnLst>
                                </p:cTn>
                              </p:par>
                            </p:childTnLst>
                          </p:cTn>
                        </p:par>
                        <p:par>
                          <p:cTn id="19" fill="hold" nodeType="afterGroup">
                            <p:stCondLst>
                              <p:cond delay="2000"/>
                            </p:stCondLst>
                            <p:childTnLst>
                              <p:par>
                                <p:cTn id="20" presetID="10" presetClass="entr" presetSubtype="0" fill="hold" nodeType="afterEffect">
                                  <p:stCondLst>
                                    <p:cond delay="0"/>
                                  </p:stCondLst>
                                  <p:childTnLst>
                                    <p:set>
                                      <p:cBhvr>
                                        <p:cTn id="21" dur="1" fill="hold">
                                          <p:stCondLst>
                                            <p:cond delay="0"/>
                                          </p:stCondLst>
                                        </p:cTn>
                                        <p:tgtEl>
                                          <p:spTgt spid="891915"/>
                                        </p:tgtEl>
                                        <p:attrNameLst>
                                          <p:attrName>style.visibility</p:attrName>
                                        </p:attrNameLst>
                                      </p:cBhvr>
                                      <p:to>
                                        <p:strVal val="visible"/>
                                      </p:to>
                                    </p:set>
                                    <p:animEffect transition="in" filter="fade">
                                      <p:cBhvr>
                                        <p:cTn id="22" dur="2000"/>
                                        <p:tgtEl>
                                          <p:spTgt spid="891915"/>
                                        </p:tgtEl>
                                      </p:cBhvr>
                                    </p:animEffect>
                                  </p:childTnLst>
                                </p:cTn>
                              </p:par>
                            </p:childTnLst>
                          </p:cTn>
                        </p:par>
                        <p:par>
                          <p:cTn id="23" fill="hold" nodeType="afterGroup">
                            <p:stCondLst>
                              <p:cond delay="4000"/>
                            </p:stCondLst>
                            <p:childTnLst>
                              <p:par>
                                <p:cTn id="24" presetID="10" presetClass="entr" presetSubtype="0" fill="hold" nodeType="afterEffect">
                                  <p:stCondLst>
                                    <p:cond delay="0"/>
                                  </p:stCondLst>
                                  <p:childTnLst>
                                    <p:set>
                                      <p:cBhvr>
                                        <p:cTn id="25" dur="1" fill="hold">
                                          <p:stCondLst>
                                            <p:cond delay="0"/>
                                          </p:stCondLst>
                                        </p:cTn>
                                        <p:tgtEl>
                                          <p:spTgt spid="891916"/>
                                        </p:tgtEl>
                                        <p:attrNameLst>
                                          <p:attrName>style.visibility</p:attrName>
                                        </p:attrNameLst>
                                      </p:cBhvr>
                                      <p:to>
                                        <p:strVal val="visible"/>
                                      </p:to>
                                    </p:set>
                                    <p:animEffect transition="in" filter="fade">
                                      <p:cBhvr>
                                        <p:cTn id="26" dur="2000"/>
                                        <p:tgtEl>
                                          <p:spTgt spid="8919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191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534400" cy="990600"/>
          </a:xfrm>
        </p:spPr>
        <p:txBody>
          <a:bodyPr>
            <a:normAutofit/>
          </a:bodyPr>
          <a:lstStyle/>
          <a:p>
            <a:r>
              <a:rPr lang="en-US" dirty="0" smtClean="0"/>
              <a:t>Resource Discovery and Ontology</a:t>
            </a:r>
            <a:endParaRPr lang="en-US" dirty="0"/>
          </a:p>
        </p:txBody>
      </p:sp>
      <p:sp>
        <p:nvSpPr>
          <p:cNvPr id="3" name="Content Placeholder 2"/>
          <p:cNvSpPr>
            <a:spLocks noGrp="1"/>
          </p:cNvSpPr>
          <p:nvPr>
            <p:ph idx="1"/>
          </p:nvPr>
        </p:nvSpPr>
        <p:spPr>
          <a:xfrm>
            <a:off x="228600" y="762000"/>
            <a:ext cx="8686800" cy="5029200"/>
          </a:xfrm>
        </p:spPr>
        <p:txBody>
          <a:bodyPr>
            <a:normAutofit fontScale="92500"/>
          </a:bodyPr>
          <a:lstStyle/>
          <a:p>
            <a:r>
              <a:rPr lang="en-US" dirty="0" smtClean="0"/>
              <a:t>Dynamically discover resources, services, and cyber-physical components (sensors/actuators) that meet application requirements</a:t>
            </a:r>
          </a:p>
          <a:p>
            <a:pPr lvl="1"/>
            <a:r>
              <a:rPr lang="en-US" dirty="0" smtClean="0"/>
              <a:t>Find </a:t>
            </a:r>
            <a:r>
              <a:rPr lang="en-US" i="1" dirty="0" smtClean="0"/>
              <a:t>local</a:t>
            </a:r>
            <a:r>
              <a:rPr lang="en-US" dirty="0" smtClean="0"/>
              <a:t> components that meet some specification</a:t>
            </a:r>
          </a:p>
          <a:p>
            <a:pPr lvl="1"/>
            <a:r>
              <a:rPr lang="en-US" dirty="0" smtClean="0"/>
              <a:t>Use ontology to describe exactly what component do</a:t>
            </a:r>
          </a:p>
          <a:p>
            <a:pPr lvl="1"/>
            <a:r>
              <a:rPr lang="en-US" dirty="0" smtClean="0"/>
              <a:t>Distribute these resources (or fractions of services) to application cells in order to meet </a:t>
            </a:r>
            <a:r>
              <a:rPr lang="en-US" dirty="0" err="1" smtClean="0"/>
              <a:t>QoS</a:t>
            </a:r>
            <a:r>
              <a:rPr lang="en-US" dirty="0" smtClean="0"/>
              <a:t> requirements</a:t>
            </a:r>
          </a:p>
          <a:p>
            <a:r>
              <a:rPr lang="en-US" dirty="0" smtClean="0"/>
              <a:t>Many partial solutions out there, no complete solutions</a:t>
            </a:r>
          </a:p>
          <a:p>
            <a:pPr lvl="1"/>
            <a:r>
              <a:rPr lang="en-US" dirty="0" smtClean="0"/>
              <a:t>Must deal with locality (discover local items) while at same time dealing with remote (global) services</a:t>
            </a:r>
          </a:p>
          <a:p>
            <a:pPr lvl="1"/>
            <a:r>
              <a:rPr lang="en-US" dirty="0" smtClean="0"/>
              <a:t>Must gracefully handle failover of components</a:t>
            </a:r>
          </a:p>
          <a:p>
            <a:r>
              <a:rPr lang="en-US" dirty="0" smtClean="0"/>
              <a:t>One important aspect is that resources must be handed out only to authorized users</a:t>
            </a:r>
          </a:p>
          <a:p>
            <a:pPr lvl="1"/>
            <a:r>
              <a:rPr lang="en-US" dirty="0" smtClean="0"/>
              <a:t>Authorization can involve ownership, micropayments, etc..</a:t>
            </a:r>
          </a:p>
          <a:p>
            <a:pPr lvl="1"/>
            <a:endParaRPr lang="en-US" dirty="0"/>
          </a:p>
        </p:txBody>
      </p:sp>
    </p:spTree>
    <p:extLst>
      <p:ext uri="{BB962C8B-B14F-4D97-AF65-F5344CB8AC3E}">
        <p14:creationId xmlns:p14="http://schemas.microsoft.com/office/powerpoint/2010/main" val="1725242368"/>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7696200" cy="792162"/>
          </a:xfrm>
        </p:spPr>
        <p:txBody>
          <a:bodyPr>
            <a:noAutofit/>
          </a:bodyPr>
          <a:lstStyle/>
          <a:p>
            <a:pPr>
              <a:lnSpc>
                <a:spcPct val="75000"/>
              </a:lnSpc>
            </a:pPr>
            <a:r>
              <a:rPr lang="en-US" dirty="0" smtClean="0"/>
              <a:t>Brokering Service:</a:t>
            </a:r>
            <a:br>
              <a:rPr lang="en-US" dirty="0" smtClean="0"/>
            </a:br>
            <a:r>
              <a:rPr lang="en-US" dirty="0" smtClean="0"/>
              <a:t>The Hierarchy of Ownership</a:t>
            </a:r>
            <a:endParaRPr lang="en-US" dirty="0"/>
          </a:p>
        </p:txBody>
      </p:sp>
      <p:sp>
        <p:nvSpPr>
          <p:cNvPr id="3" name="Content Placeholder 2"/>
          <p:cNvSpPr>
            <a:spLocks noGrp="1"/>
          </p:cNvSpPr>
          <p:nvPr>
            <p:ph idx="1"/>
          </p:nvPr>
        </p:nvSpPr>
        <p:spPr>
          <a:xfrm>
            <a:off x="3663617" y="832267"/>
            <a:ext cx="5480383" cy="5674895"/>
          </a:xfrm>
        </p:spPr>
        <p:txBody>
          <a:bodyPr>
            <a:normAutofit lnSpcReduction="10000"/>
          </a:bodyPr>
          <a:lstStyle/>
          <a:p>
            <a:r>
              <a:rPr lang="en-US" dirty="0" smtClean="0"/>
              <a:t>Discover Resources in “Domain”</a:t>
            </a:r>
          </a:p>
          <a:p>
            <a:pPr lvl="1"/>
            <a:r>
              <a:rPr lang="en-US" dirty="0" smtClean="0"/>
              <a:t>Devices, Services, Other Brokers</a:t>
            </a:r>
          </a:p>
          <a:p>
            <a:pPr lvl="1"/>
            <a:r>
              <a:rPr lang="en-US" dirty="0" smtClean="0"/>
              <a:t>Resources self-describing?</a:t>
            </a:r>
          </a:p>
          <a:p>
            <a:r>
              <a:rPr lang="en-US" dirty="0" smtClean="0"/>
              <a:t>Allocate and Distribute Resources to Cells that need them</a:t>
            </a:r>
          </a:p>
          <a:p>
            <a:pPr lvl="1"/>
            <a:r>
              <a:rPr lang="en-US" dirty="0" smtClean="0"/>
              <a:t>Solve Impedance-mismatch problem</a:t>
            </a:r>
          </a:p>
          <a:p>
            <a:pPr lvl="1"/>
            <a:r>
              <a:rPr lang="en-US" dirty="0" smtClean="0"/>
              <a:t>Dynamically optimize execution</a:t>
            </a:r>
          </a:p>
          <a:p>
            <a:pPr lvl="1"/>
            <a:r>
              <a:rPr lang="en-US" dirty="0" smtClean="0"/>
              <a:t>Hand out Service-Level Agreements (SLAs) to Cells</a:t>
            </a:r>
          </a:p>
          <a:p>
            <a:pPr lvl="1"/>
            <a:r>
              <a:rPr lang="en-US" dirty="0" smtClean="0"/>
              <a:t>Deny admission to Cells which violate existing agreements</a:t>
            </a:r>
          </a:p>
          <a:p>
            <a:r>
              <a:rPr lang="en-US" dirty="0" smtClean="0"/>
              <a:t>Complete hierarchy</a:t>
            </a:r>
          </a:p>
          <a:p>
            <a:pPr lvl="1"/>
            <a:r>
              <a:rPr lang="en-US" dirty="0" smtClean="0"/>
              <a:t>World graph of applications</a:t>
            </a:r>
          </a:p>
          <a:p>
            <a:pPr lvl="1"/>
            <a:endParaRPr lang="en-US" dirty="0" smtClean="0"/>
          </a:p>
          <a:p>
            <a:pPr lvl="1"/>
            <a:endParaRPr lang="en-US" dirty="0"/>
          </a:p>
        </p:txBody>
      </p:sp>
      <p:pic>
        <p:nvPicPr>
          <p:cNvPr id="5" name="Object 1"/>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0183" y="3743984"/>
            <a:ext cx="3200400" cy="2610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p:nvPr/>
        </p:nvSpPr>
        <p:spPr bwMode="auto">
          <a:xfrm>
            <a:off x="1907006" y="2527779"/>
            <a:ext cx="1223211" cy="1231232"/>
          </a:xfrm>
          <a:prstGeom prst="ellipse">
            <a:avLst/>
          </a:prstGeom>
          <a:solidFill>
            <a:srgbClr val="FF66FF"/>
          </a:solidFill>
          <a:ln w="28575"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dirty="0" smtClean="0">
                <a:latin typeface="Tahoma" pitchFamily="34" charset="0"/>
                <a:cs typeface="Tahoma" pitchFamily="34" charset="0"/>
              </a:rPr>
              <a:t>Local</a:t>
            </a:r>
          </a:p>
          <a:p>
            <a:pPr marL="0" marR="0" indent="0" algn="ctr" defTabSz="914400" rtl="0" eaLnBrk="0" fontAlgn="base" latinLnBrk="0" hangingPunct="0">
              <a:lnSpc>
                <a:spcPct val="100000"/>
              </a:lnSpc>
              <a:spcBef>
                <a:spcPct val="0"/>
              </a:spcBef>
              <a:spcAft>
                <a:spcPct val="0"/>
              </a:spcAft>
              <a:buClrTx/>
              <a:buSzTx/>
              <a:buFontTx/>
              <a:buNone/>
              <a:tabLst/>
            </a:pPr>
            <a:r>
              <a:rPr lang="en-US" sz="2000" dirty="0" smtClean="0">
                <a:latin typeface="Tahoma" pitchFamily="34" charset="0"/>
                <a:cs typeface="Tahoma" pitchFamily="34" charset="0"/>
              </a:rPr>
              <a:t>Broker</a:t>
            </a:r>
          </a:p>
        </p:txBody>
      </p:sp>
      <p:sp>
        <p:nvSpPr>
          <p:cNvPr id="11" name="Oval 10"/>
          <p:cNvSpPr/>
          <p:nvPr/>
        </p:nvSpPr>
        <p:spPr bwMode="auto">
          <a:xfrm>
            <a:off x="76200" y="2579916"/>
            <a:ext cx="1223211" cy="1231232"/>
          </a:xfrm>
          <a:prstGeom prst="ellipse">
            <a:avLst/>
          </a:prstGeom>
          <a:solidFill>
            <a:srgbClr val="FF66FF"/>
          </a:solidFill>
          <a:ln w="28575"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dirty="0" smtClean="0">
                <a:latin typeface="Tahoma" pitchFamily="34" charset="0"/>
                <a:cs typeface="Tahoma" pitchFamily="34" charset="0"/>
              </a:rPr>
              <a:t>Sibling</a:t>
            </a:r>
          </a:p>
          <a:p>
            <a:pPr marL="0" marR="0" indent="0" algn="ctr" defTabSz="914400" rtl="0" eaLnBrk="0" fontAlgn="base" latinLnBrk="0" hangingPunct="0">
              <a:lnSpc>
                <a:spcPct val="100000"/>
              </a:lnSpc>
              <a:spcBef>
                <a:spcPct val="0"/>
              </a:spcBef>
              <a:spcAft>
                <a:spcPct val="0"/>
              </a:spcAft>
              <a:buClrTx/>
              <a:buSzTx/>
              <a:buFontTx/>
              <a:buNone/>
              <a:tabLst/>
            </a:pPr>
            <a:r>
              <a:rPr lang="en-US" sz="2000" dirty="0" smtClean="0">
                <a:latin typeface="Tahoma" pitchFamily="34" charset="0"/>
                <a:cs typeface="Tahoma" pitchFamily="34" charset="0"/>
              </a:rPr>
              <a:t>Broker</a:t>
            </a:r>
          </a:p>
        </p:txBody>
      </p:sp>
      <p:sp>
        <p:nvSpPr>
          <p:cNvPr id="12" name="Oval 11"/>
          <p:cNvSpPr/>
          <p:nvPr/>
        </p:nvSpPr>
        <p:spPr bwMode="auto">
          <a:xfrm>
            <a:off x="967483" y="1212327"/>
            <a:ext cx="1223211" cy="1231232"/>
          </a:xfrm>
          <a:prstGeom prst="ellipse">
            <a:avLst/>
          </a:prstGeom>
          <a:solidFill>
            <a:srgbClr val="FF66FF"/>
          </a:solidFill>
          <a:ln w="28575"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dirty="0" smtClean="0">
                <a:latin typeface="Tahoma" pitchFamily="34" charset="0"/>
                <a:cs typeface="Tahoma" pitchFamily="34" charset="0"/>
              </a:rPr>
              <a:t>Parent</a:t>
            </a:r>
          </a:p>
          <a:p>
            <a:pPr marL="0" marR="0" indent="0" algn="ctr" defTabSz="914400" rtl="0" eaLnBrk="0" fontAlgn="base" latinLnBrk="0" hangingPunct="0">
              <a:lnSpc>
                <a:spcPct val="100000"/>
              </a:lnSpc>
              <a:spcBef>
                <a:spcPct val="0"/>
              </a:spcBef>
              <a:spcAft>
                <a:spcPct val="0"/>
              </a:spcAft>
              <a:buClrTx/>
              <a:buSzTx/>
              <a:buFontTx/>
              <a:buNone/>
              <a:tabLst/>
            </a:pPr>
            <a:r>
              <a:rPr lang="en-US" sz="2000" dirty="0" smtClean="0">
                <a:latin typeface="Tahoma" pitchFamily="34" charset="0"/>
                <a:cs typeface="Tahoma" pitchFamily="34" charset="0"/>
              </a:rPr>
              <a:t>Broker</a:t>
            </a:r>
          </a:p>
        </p:txBody>
      </p:sp>
      <p:sp>
        <p:nvSpPr>
          <p:cNvPr id="13" name="Left-Right Arrow 12"/>
          <p:cNvSpPr/>
          <p:nvPr/>
        </p:nvSpPr>
        <p:spPr bwMode="auto">
          <a:xfrm>
            <a:off x="1121889" y="2888727"/>
            <a:ext cx="914400" cy="533400"/>
          </a:xfrm>
          <a:prstGeom prst="leftRightArrow">
            <a:avLst/>
          </a:prstGeom>
          <a:solidFill>
            <a:srgbClr val="FFFFFF"/>
          </a:solidFill>
          <a:ln w="28575"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2000" dirty="0" smtClean="0">
              <a:latin typeface="Tahoma" pitchFamily="34" charset="0"/>
              <a:cs typeface="Tahoma" pitchFamily="34" charset="0"/>
            </a:endParaRPr>
          </a:p>
        </p:txBody>
      </p:sp>
      <p:sp>
        <p:nvSpPr>
          <p:cNvPr id="14" name="Left-Right Arrow 13"/>
          <p:cNvSpPr/>
          <p:nvPr/>
        </p:nvSpPr>
        <p:spPr bwMode="auto">
          <a:xfrm rot="18648384">
            <a:off x="731259" y="2260116"/>
            <a:ext cx="914400" cy="533400"/>
          </a:xfrm>
          <a:prstGeom prst="leftRightArrow">
            <a:avLst/>
          </a:prstGeom>
          <a:solidFill>
            <a:srgbClr val="FFFFFF"/>
          </a:solidFill>
          <a:ln w="28575"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2000" dirty="0" smtClean="0">
              <a:latin typeface="Tahoma" pitchFamily="34" charset="0"/>
              <a:cs typeface="Tahoma" pitchFamily="34" charset="0"/>
            </a:endParaRPr>
          </a:p>
        </p:txBody>
      </p:sp>
      <p:sp>
        <p:nvSpPr>
          <p:cNvPr id="15" name="Left-Right Arrow 14"/>
          <p:cNvSpPr/>
          <p:nvPr/>
        </p:nvSpPr>
        <p:spPr bwMode="auto">
          <a:xfrm rot="2918270">
            <a:off x="1606216" y="2261079"/>
            <a:ext cx="914400" cy="533400"/>
          </a:xfrm>
          <a:prstGeom prst="leftRightArrow">
            <a:avLst/>
          </a:prstGeom>
          <a:solidFill>
            <a:srgbClr val="FFFFFF"/>
          </a:solidFill>
          <a:ln w="28575"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2000" dirty="0" smtClean="0">
              <a:latin typeface="Tahoma" pitchFamily="34" charset="0"/>
              <a:cs typeface="Tahoma" pitchFamily="34" charset="0"/>
            </a:endParaRPr>
          </a:p>
        </p:txBody>
      </p:sp>
      <p:sp>
        <p:nvSpPr>
          <p:cNvPr id="17" name="Oval 16"/>
          <p:cNvSpPr/>
          <p:nvPr/>
        </p:nvSpPr>
        <p:spPr bwMode="auto">
          <a:xfrm>
            <a:off x="2739188" y="4063811"/>
            <a:ext cx="1223211" cy="1231232"/>
          </a:xfrm>
          <a:prstGeom prst="ellipse">
            <a:avLst/>
          </a:prstGeom>
          <a:solidFill>
            <a:srgbClr val="FF66FF"/>
          </a:solidFill>
          <a:ln w="28575"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dirty="0" smtClean="0">
                <a:latin typeface="Tahoma" pitchFamily="34" charset="0"/>
                <a:cs typeface="Tahoma" pitchFamily="34" charset="0"/>
              </a:rPr>
              <a:t>Child</a:t>
            </a:r>
          </a:p>
          <a:p>
            <a:pPr marL="0" marR="0" indent="0" algn="ctr" defTabSz="914400" rtl="0" eaLnBrk="0" fontAlgn="base" latinLnBrk="0" hangingPunct="0">
              <a:lnSpc>
                <a:spcPct val="100000"/>
              </a:lnSpc>
              <a:spcBef>
                <a:spcPct val="0"/>
              </a:spcBef>
              <a:spcAft>
                <a:spcPct val="0"/>
              </a:spcAft>
              <a:buClrTx/>
              <a:buSzTx/>
              <a:buFontTx/>
              <a:buNone/>
              <a:tabLst/>
            </a:pPr>
            <a:r>
              <a:rPr lang="en-US" sz="2000" dirty="0" smtClean="0">
                <a:latin typeface="Tahoma" pitchFamily="34" charset="0"/>
                <a:cs typeface="Tahoma" pitchFamily="34" charset="0"/>
              </a:rPr>
              <a:t>Broker</a:t>
            </a:r>
          </a:p>
        </p:txBody>
      </p:sp>
      <p:sp>
        <p:nvSpPr>
          <p:cNvPr id="16" name="Left-Right Arrow 15"/>
          <p:cNvSpPr/>
          <p:nvPr/>
        </p:nvSpPr>
        <p:spPr bwMode="auto">
          <a:xfrm rot="14308961">
            <a:off x="2431244" y="3706696"/>
            <a:ext cx="914400" cy="533400"/>
          </a:xfrm>
          <a:prstGeom prst="leftRightArrow">
            <a:avLst/>
          </a:prstGeom>
          <a:solidFill>
            <a:srgbClr val="FFFFFF"/>
          </a:solidFill>
          <a:ln w="28575"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2000" dirty="0" smtClean="0">
              <a:latin typeface="Tahoma" pitchFamily="34" charset="0"/>
              <a:cs typeface="Tahoma" pitchFamily="34" charset="0"/>
            </a:endParaRPr>
          </a:p>
        </p:txBody>
      </p:sp>
      <p:sp>
        <p:nvSpPr>
          <p:cNvPr id="18" name="Left-Right Arrow 17"/>
          <p:cNvSpPr/>
          <p:nvPr/>
        </p:nvSpPr>
        <p:spPr bwMode="auto">
          <a:xfrm rot="18882921">
            <a:off x="1470000" y="3583178"/>
            <a:ext cx="914400" cy="533400"/>
          </a:xfrm>
          <a:prstGeom prst="leftRightArrow">
            <a:avLst/>
          </a:prstGeom>
          <a:solidFill>
            <a:srgbClr val="FFFFFF"/>
          </a:solidFill>
          <a:ln w="28575"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2000" dirty="0" smtClean="0">
              <a:latin typeface="Tahoma" pitchFamily="34" charset="0"/>
              <a:cs typeface="Tahoma" pitchFamily="34" charset="0"/>
            </a:endParaRPr>
          </a:p>
        </p:txBody>
      </p:sp>
      <p:sp>
        <p:nvSpPr>
          <p:cNvPr id="19" name="Left-Right Arrow 18"/>
          <p:cNvSpPr/>
          <p:nvPr/>
        </p:nvSpPr>
        <p:spPr bwMode="auto">
          <a:xfrm rot="16200000">
            <a:off x="1104900" y="830262"/>
            <a:ext cx="914400" cy="533400"/>
          </a:xfrm>
          <a:prstGeom prst="leftRightArrow">
            <a:avLst/>
          </a:prstGeom>
          <a:solidFill>
            <a:srgbClr val="FFFFFF"/>
          </a:solidFill>
          <a:ln w="28575"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2000" dirty="0" smtClean="0">
              <a:latin typeface="Tahoma" pitchFamily="34" charset="0"/>
              <a:cs typeface="Tahoma" pitchFamily="34" charset="0"/>
            </a:endParaRPr>
          </a:p>
        </p:txBody>
      </p:sp>
    </p:spTree>
    <p:extLst>
      <p:ext uri="{BB962C8B-B14F-4D97-AF65-F5344CB8AC3E}">
        <p14:creationId xmlns:p14="http://schemas.microsoft.com/office/powerpoint/2010/main" val="1159335730"/>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229600" cy="1143000"/>
          </a:xfrm>
        </p:spPr>
        <p:txBody>
          <a:bodyPr/>
          <a:lstStyle/>
          <a:p>
            <a:r>
              <a:rPr lang="en-US" dirty="0" err="1" smtClean="0"/>
              <a:t>DataCentric</a:t>
            </a:r>
            <a:r>
              <a:rPr lang="en-US" dirty="0" smtClean="0"/>
              <a:t> Vision</a:t>
            </a:r>
            <a:endParaRPr lang="en-US" dirty="0"/>
          </a:p>
        </p:txBody>
      </p:sp>
      <p:sp>
        <p:nvSpPr>
          <p:cNvPr id="3" name="Content Placeholder 2"/>
          <p:cNvSpPr>
            <a:spLocks noGrp="1"/>
          </p:cNvSpPr>
          <p:nvPr>
            <p:ph idx="1"/>
          </p:nvPr>
        </p:nvSpPr>
        <p:spPr>
          <a:xfrm>
            <a:off x="304800" y="838200"/>
            <a:ext cx="8229600" cy="5211763"/>
          </a:xfrm>
        </p:spPr>
        <p:txBody>
          <a:bodyPr>
            <a:normAutofit/>
          </a:bodyPr>
          <a:lstStyle/>
          <a:p>
            <a:r>
              <a:rPr lang="en-US" dirty="0"/>
              <a:t>Hardware resources are a commodity</a:t>
            </a:r>
          </a:p>
          <a:p>
            <a:pPr lvl="1"/>
            <a:r>
              <a:rPr lang="en-US" dirty="0"/>
              <a:t>Computation resource fails?  Get another</a:t>
            </a:r>
          </a:p>
          <a:p>
            <a:pPr lvl="1"/>
            <a:r>
              <a:rPr lang="en-US" dirty="0"/>
              <a:t>Sensor fails?  Find another</a:t>
            </a:r>
          </a:p>
          <a:p>
            <a:pPr lvl="1"/>
            <a:r>
              <a:rPr lang="en-US" dirty="0"/>
              <a:t>Change your location?  Find new resources</a:t>
            </a:r>
          </a:p>
          <a:p>
            <a:r>
              <a:rPr lang="en-US" dirty="0" smtClean="0">
                <a:solidFill>
                  <a:srgbClr val="FF0000"/>
                </a:solidFill>
              </a:rPr>
              <a:t>All that really matters is the information</a:t>
            </a:r>
          </a:p>
          <a:p>
            <a:pPr lvl="1"/>
            <a:r>
              <a:rPr lang="en-US" dirty="0" smtClean="0">
                <a:solidFill>
                  <a:srgbClr val="FF0000"/>
                </a:solidFill>
              </a:rPr>
              <a:t>Integrity, Privacy, Availability, Durability</a:t>
            </a:r>
          </a:p>
          <a:p>
            <a:pPr lvl="1"/>
            <a:r>
              <a:rPr lang="en-US" dirty="0" smtClean="0">
                <a:solidFill>
                  <a:srgbClr val="FF0000"/>
                </a:solidFill>
              </a:rPr>
              <a:t>Hardware to prevent accidental information leakage</a:t>
            </a:r>
          </a:p>
          <a:p>
            <a:r>
              <a:rPr lang="en-US" dirty="0" smtClean="0"/>
              <a:t>Permanent state handled by Universal Data Storage, Distribution, and Archiving</a:t>
            </a:r>
          </a:p>
          <a:p>
            <a:r>
              <a:rPr lang="en-US" dirty="0" smtClean="0"/>
              <a:t>We need a new Internet for the Internet of </a:t>
            </a:r>
            <a:r>
              <a:rPr lang="en-US" dirty="0" smtClean="0"/>
              <a:t>Things?</a:t>
            </a:r>
            <a:endParaRPr lang="en-US" dirty="0" smtClean="0"/>
          </a:p>
          <a:p>
            <a:pPr lvl="1"/>
            <a:r>
              <a:rPr lang="en-US" dirty="0" smtClean="0"/>
              <a:t>Communication and Storage are really duals</a:t>
            </a:r>
          </a:p>
          <a:p>
            <a:pPr lvl="1"/>
            <a:r>
              <a:rPr lang="en-US" dirty="0" smtClean="0"/>
              <a:t>Why separate them?</a:t>
            </a:r>
          </a:p>
        </p:txBody>
      </p:sp>
    </p:spTree>
    <p:extLst>
      <p:ext uri="{BB962C8B-B14F-4D97-AF65-F5344CB8AC3E}">
        <p14:creationId xmlns:p14="http://schemas.microsoft.com/office/powerpoint/2010/main" val="1205946148"/>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213" y="-76200"/>
            <a:ext cx="8479387" cy="833736"/>
          </a:xfrm>
        </p:spPr>
        <p:txBody>
          <a:bodyPr>
            <a:normAutofit/>
          </a:bodyPr>
          <a:lstStyle/>
          <a:p>
            <a:pPr algn="ctr"/>
            <a:r>
              <a:rPr lang="en-US" dirty="0" smtClean="0"/>
              <a:t>The Global Data Plane</a:t>
            </a:r>
            <a:endParaRPr lang="en-US" dirty="0"/>
          </a:p>
        </p:txBody>
      </p:sp>
      <p:sp>
        <p:nvSpPr>
          <p:cNvPr id="4" name="Cloud 3"/>
          <p:cNvSpPr/>
          <p:nvPr/>
        </p:nvSpPr>
        <p:spPr>
          <a:xfrm>
            <a:off x="0" y="2646370"/>
            <a:ext cx="9144000" cy="1849430"/>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r>
              <a:rPr lang="en-US" sz="4000" b="0" dirty="0" smtClean="0"/>
              <a:t>Archival Storage and Optimized Streaming</a:t>
            </a:r>
          </a:p>
        </p:txBody>
      </p:sp>
      <p:pic>
        <p:nvPicPr>
          <p:cNvPr id="12" name="Picture 12" descr="C:\Documents and Settings\Jan Rabaey\My Documents\My Files\GSRC\Proposals\D&amp;TSpecialIssue\Chapters\webcam.GIF"/>
          <p:cNvPicPr>
            <a:picLocks noChangeAspect="1" noChangeArrowheads="1"/>
          </p:cNvPicPr>
          <p:nvPr/>
        </p:nvPicPr>
        <p:blipFill>
          <a:blip r:embed="rId3"/>
          <a:srcRect/>
          <a:stretch>
            <a:fillRect/>
          </a:stretch>
        </p:blipFill>
        <p:spPr bwMode="auto">
          <a:xfrm flipH="1">
            <a:off x="3996532" y="1568466"/>
            <a:ext cx="1008228" cy="998481"/>
          </a:xfrm>
          <a:prstGeom prst="rect">
            <a:avLst/>
          </a:prstGeom>
          <a:noFill/>
          <a:effectLst>
            <a:softEdge rad="12700"/>
          </a:effectLst>
        </p:spPr>
      </p:pic>
      <p:pic>
        <p:nvPicPr>
          <p:cNvPr id="15" name="Picture 15" descr="C:\Documents and Settings\Jan Rabaey\My Documents\My Files\GSRC\Proposals\D&amp;TSpecialIssue\Chapters\picocube.GIF"/>
          <p:cNvPicPr>
            <a:picLocks noChangeAspect="1" noChangeArrowheads="1"/>
          </p:cNvPicPr>
          <p:nvPr/>
        </p:nvPicPr>
        <p:blipFill>
          <a:blip r:embed="rId4"/>
          <a:srcRect/>
          <a:stretch>
            <a:fillRect/>
          </a:stretch>
        </p:blipFill>
        <p:spPr bwMode="auto">
          <a:xfrm>
            <a:off x="681226" y="4793370"/>
            <a:ext cx="722313" cy="658812"/>
          </a:xfrm>
          <a:prstGeom prst="rect">
            <a:avLst/>
          </a:prstGeom>
          <a:noFill/>
          <a:ln w="9525">
            <a:noFill/>
            <a:miter lim="800000"/>
            <a:headEnd/>
            <a:tailEnd/>
          </a:ln>
        </p:spPr>
      </p:pic>
      <p:sp>
        <p:nvSpPr>
          <p:cNvPr id="19" name="Cloud 18"/>
          <p:cNvSpPr/>
          <p:nvPr/>
        </p:nvSpPr>
        <p:spPr>
          <a:xfrm>
            <a:off x="639926" y="5334000"/>
            <a:ext cx="2408074" cy="1146510"/>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0" dirty="0" smtClean="0"/>
              <a:t>Personal</a:t>
            </a:r>
            <a:br>
              <a:rPr lang="en-US" sz="2800" b="0" dirty="0" smtClean="0"/>
            </a:br>
            <a:r>
              <a:rPr lang="en-US" sz="2800" b="0" dirty="0" smtClean="0"/>
              <a:t>Cache</a:t>
            </a:r>
          </a:p>
        </p:txBody>
      </p:sp>
      <p:sp>
        <p:nvSpPr>
          <p:cNvPr id="20" name="Cloud 19"/>
          <p:cNvSpPr/>
          <p:nvPr/>
        </p:nvSpPr>
        <p:spPr>
          <a:xfrm>
            <a:off x="2608136" y="4800600"/>
            <a:ext cx="4814822" cy="1322477"/>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0" dirty="0" smtClean="0"/>
              <a:t>Aggregate/Filter</a:t>
            </a:r>
          </a:p>
          <a:p>
            <a:pPr algn="ctr"/>
            <a:r>
              <a:rPr lang="en-US" sz="2800" b="0" dirty="0" smtClean="0"/>
              <a:t>Universal </a:t>
            </a:r>
            <a:r>
              <a:rPr lang="en-US" sz="2800" b="0" dirty="0" err="1" smtClean="0"/>
              <a:t>Tivo</a:t>
            </a:r>
            <a:endParaRPr lang="en-US" sz="2800" b="0" dirty="0" smtClean="0"/>
          </a:p>
        </p:txBody>
      </p:sp>
      <p:grpSp>
        <p:nvGrpSpPr>
          <p:cNvPr id="21" name="Group 20"/>
          <p:cNvGrpSpPr/>
          <p:nvPr/>
        </p:nvGrpSpPr>
        <p:grpSpPr>
          <a:xfrm>
            <a:off x="5791200" y="762000"/>
            <a:ext cx="3276600" cy="2211917"/>
            <a:chOff x="439726" y="1087750"/>
            <a:chExt cx="3331301" cy="2009196"/>
          </a:xfrm>
        </p:grpSpPr>
        <p:sp>
          <p:nvSpPr>
            <p:cNvPr id="22" name="Cloud 21"/>
            <p:cNvSpPr/>
            <p:nvPr/>
          </p:nvSpPr>
          <p:spPr bwMode="auto">
            <a:xfrm>
              <a:off x="439726" y="1087750"/>
              <a:ext cx="3331301" cy="2009196"/>
            </a:xfrm>
            <a:prstGeom prst="cloud">
              <a:avLst/>
            </a:prstGeom>
            <a:solidFill>
              <a:srgbClr val="66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outerShdw blurRad="38100" dist="38100" dir="2700000" algn="tl">
                    <a:srgbClr val="000000">
                      <a:alpha val="43137"/>
                    </a:srgbClr>
                  </a:outerShdw>
                </a:effectLst>
                <a:latin typeface="Times" pitchFamily="-107" charset="0"/>
              </a:endParaRPr>
            </a:p>
          </p:txBody>
        </p:sp>
        <p:grpSp>
          <p:nvGrpSpPr>
            <p:cNvPr id="23" name="Group 17"/>
            <p:cNvGrpSpPr>
              <a:grpSpLocks/>
            </p:cNvGrpSpPr>
            <p:nvPr/>
          </p:nvGrpSpPr>
          <p:grpSpPr bwMode="auto">
            <a:xfrm>
              <a:off x="803933" y="1656069"/>
              <a:ext cx="2913237" cy="1188105"/>
              <a:chOff x="2796" y="909"/>
              <a:chExt cx="2716" cy="1066"/>
            </a:xfrm>
          </p:grpSpPr>
          <p:grpSp>
            <p:nvGrpSpPr>
              <p:cNvPr id="25" name="Group 18"/>
              <p:cNvGrpSpPr>
                <a:grpSpLocks/>
              </p:cNvGrpSpPr>
              <p:nvPr/>
            </p:nvGrpSpPr>
            <p:grpSpPr bwMode="auto">
              <a:xfrm>
                <a:off x="3227" y="1844"/>
                <a:ext cx="513" cy="131"/>
                <a:chOff x="2201" y="2688"/>
                <a:chExt cx="1946" cy="577"/>
              </a:xfrm>
            </p:grpSpPr>
            <p:sp>
              <p:nvSpPr>
                <p:cNvPr id="471" name="AutoShape 19"/>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72" name="AutoShape 20"/>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73" name="AutoShape 21"/>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74" name="AutoShape 22"/>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75" name="AutoShape 23"/>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76" name="AutoShape 24"/>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77" name="AutoShape 25"/>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78" name="AutoShape 26"/>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79" name="AutoShape 27"/>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80" name="AutoShape 28"/>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81" name="AutoShape 29"/>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82" name="AutoShape 30"/>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83" name="AutoShape 31"/>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nvGrpSpPr>
              <p:cNvPr id="26" name="Group 32"/>
              <p:cNvGrpSpPr>
                <a:grpSpLocks/>
              </p:cNvGrpSpPr>
              <p:nvPr/>
            </p:nvGrpSpPr>
            <p:grpSpPr bwMode="auto">
              <a:xfrm>
                <a:off x="3899" y="1843"/>
                <a:ext cx="513" cy="131"/>
                <a:chOff x="2201" y="2688"/>
                <a:chExt cx="1946" cy="577"/>
              </a:xfrm>
            </p:grpSpPr>
            <p:sp>
              <p:nvSpPr>
                <p:cNvPr id="458" name="AutoShape 33"/>
                <p:cNvSpPr>
                  <a:spLocks noChangeArrowheads="1"/>
                </p:cNvSpPr>
                <p:nvPr/>
              </p:nvSpPr>
              <p:spPr bwMode="auto">
                <a:xfrm>
                  <a:off x="2934" y="3023"/>
                  <a:ext cx="181" cy="146"/>
                </a:xfrm>
                <a:prstGeom prst="parallelogram">
                  <a:avLst>
                    <a:gd name="adj" fmla="val 30993"/>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59" name="AutoShape 34"/>
                <p:cNvSpPr>
                  <a:spLocks noChangeArrowheads="1"/>
                </p:cNvSpPr>
                <p:nvPr/>
              </p:nvSpPr>
              <p:spPr bwMode="auto">
                <a:xfrm>
                  <a:off x="3030" y="3119"/>
                  <a:ext cx="181" cy="146"/>
                </a:xfrm>
                <a:prstGeom prst="parallelogram">
                  <a:avLst>
                    <a:gd name="adj" fmla="val 30993"/>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60" name="AutoShape 35"/>
                <p:cNvSpPr>
                  <a:spLocks noChangeArrowheads="1"/>
                </p:cNvSpPr>
                <p:nvPr/>
              </p:nvSpPr>
              <p:spPr bwMode="auto">
                <a:xfrm>
                  <a:off x="3329" y="2819"/>
                  <a:ext cx="181" cy="146"/>
                </a:xfrm>
                <a:prstGeom prst="parallelogram">
                  <a:avLst>
                    <a:gd name="adj" fmla="val 30993"/>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61" name="AutoShape 36"/>
                <p:cNvSpPr>
                  <a:spLocks noChangeArrowheads="1"/>
                </p:cNvSpPr>
                <p:nvPr/>
              </p:nvSpPr>
              <p:spPr bwMode="auto">
                <a:xfrm>
                  <a:off x="3425" y="3015"/>
                  <a:ext cx="181" cy="146"/>
                </a:xfrm>
                <a:prstGeom prst="parallelogram">
                  <a:avLst>
                    <a:gd name="adj" fmla="val 30993"/>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62" name="AutoShape 37"/>
                <p:cNvSpPr>
                  <a:spLocks noChangeArrowheads="1"/>
                </p:cNvSpPr>
                <p:nvPr/>
              </p:nvSpPr>
              <p:spPr bwMode="auto">
                <a:xfrm>
                  <a:off x="3570" y="2688"/>
                  <a:ext cx="181" cy="146"/>
                </a:xfrm>
                <a:prstGeom prst="parallelogram">
                  <a:avLst>
                    <a:gd name="adj" fmla="val 30993"/>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63" name="AutoShape 38"/>
                <p:cNvSpPr>
                  <a:spLocks noChangeArrowheads="1"/>
                </p:cNvSpPr>
                <p:nvPr/>
              </p:nvSpPr>
              <p:spPr bwMode="auto">
                <a:xfrm>
                  <a:off x="3666" y="2884"/>
                  <a:ext cx="181" cy="146"/>
                </a:xfrm>
                <a:prstGeom prst="parallelogram">
                  <a:avLst>
                    <a:gd name="adj" fmla="val 30993"/>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64" name="AutoShape 39"/>
                <p:cNvSpPr>
                  <a:spLocks noChangeArrowheads="1"/>
                </p:cNvSpPr>
                <p:nvPr/>
              </p:nvSpPr>
              <p:spPr bwMode="auto">
                <a:xfrm>
                  <a:off x="3026" y="2789"/>
                  <a:ext cx="181" cy="146"/>
                </a:xfrm>
                <a:prstGeom prst="parallelogram">
                  <a:avLst>
                    <a:gd name="adj" fmla="val 30993"/>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65" name="AutoShape 40"/>
                <p:cNvSpPr>
                  <a:spLocks noChangeArrowheads="1"/>
                </p:cNvSpPr>
                <p:nvPr/>
              </p:nvSpPr>
              <p:spPr bwMode="auto">
                <a:xfrm>
                  <a:off x="2201" y="2963"/>
                  <a:ext cx="181" cy="146"/>
                </a:xfrm>
                <a:prstGeom prst="parallelogram">
                  <a:avLst>
                    <a:gd name="adj" fmla="val 30993"/>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66" name="AutoShape 41"/>
                <p:cNvSpPr>
                  <a:spLocks noChangeArrowheads="1"/>
                </p:cNvSpPr>
                <p:nvPr/>
              </p:nvSpPr>
              <p:spPr bwMode="auto">
                <a:xfrm>
                  <a:off x="2297" y="3059"/>
                  <a:ext cx="181" cy="146"/>
                </a:xfrm>
                <a:prstGeom prst="parallelogram">
                  <a:avLst>
                    <a:gd name="adj" fmla="val 30993"/>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67" name="AutoShape 42"/>
                <p:cNvSpPr>
                  <a:spLocks noChangeArrowheads="1"/>
                </p:cNvSpPr>
                <p:nvPr/>
              </p:nvSpPr>
              <p:spPr bwMode="auto">
                <a:xfrm>
                  <a:off x="2596" y="2759"/>
                  <a:ext cx="181" cy="146"/>
                </a:xfrm>
                <a:prstGeom prst="parallelogram">
                  <a:avLst>
                    <a:gd name="adj" fmla="val 30993"/>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68" name="AutoShape 43"/>
                <p:cNvSpPr>
                  <a:spLocks noChangeArrowheads="1"/>
                </p:cNvSpPr>
                <p:nvPr/>
              </p:nvSpPr>
              <p:spPr bwMode="auto">
                <a:xfrm>
                  <a:off x="2692" y="2955"/>
                  <a:ext cx="181" cy="146"/>
                </a:xfrm>
                <a:prstGeom prst="parallelogram">
                  <a:avLst>
                    <a:gd name="adj" fmla="val 30993"/>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69" name="AutoShape 44"/>
                <p:cNvSpPr>
                  <a:spLocks noChangeArrowheads="1"/>
                </p:cNvSpPr>
                <p:nvPr/>
              </p:nvSpPr>
              <p:spPr bwMode="auto">
                <a:xfrm>
                  <a:off x="3870" y="2941"/>
                  <a:ext cx="181" cy="146"/>
                </a:xfrm>
                <a:prstGeom prst="parallelogram">
                  <a:avLst>
                    <a:gd name="adj" fmla="val 30993"/>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70" name="AutoShape 45"/>
                <p:cNvSpPr>
                  <a:spLocks noChangeArrowheads="1"/>
                </p:cNvSpPr>
                <p:nvPr/>
              </p:nvSpPr>
              <p:spPr bwMode="auto">
                <a:xfrm>
                  <a:off x="3966" y="3037"/>
                  <a:ext cx="181" cy="146"/>
                </a:xfrm>
                <a:prstGeom prst="parallelogram">
                  <a:avLst>
                    <a:gd name="adj" fmla="val 30993"/>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nvGrpSpPr>
              <p:cNvPr id="27" name="Group 46"/>
              <p:cNvGrpSpPr>
                <a:grpSpLocks/>
              </p:cNvGrpSpPr>
              <p:nvPr/>
            </p:nvGrpSpPr>
            <p:grpSpPr bwMode="auto">
              <a:xfrm>
                <a:off x="4503" y="1773"/>
                <a:ext cx="513" cy="132"/>
                <a:chOff x="2201" y="2688"/>
                <a:chExt cx="1946" cy="577"/>
              </a:xfrm>
            </p:grpSpPr>
            <p:sp>
              <p:nvSpPr>
                <p:cNvPr id="445" name="AutoShape 47"/>
                <p:cNvSpPr>
                  <a:spLocks noChangeArrowheads="1"/>
                </p:cNvSpPr>
                <p:nvPr/>
              </p:nvSpPr>
              <p:spPr bwMode="auto">
                <a:xfrm>
                  <a:off x="2934" y="3023"/>
                  <a:ext cx="181" cy="146"/>
                </a:xfrm>
                <a:prstGeom prst="parallelogram">
                  <a:avLst>
                    <a:gd name="adj" fmla="val 30993"/>
                  </a:avLst>
                </a:prstGeom>
                <a:solidFill>
                  <a:schemeClr va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46" name="AutoShape 48"/>
                <p:cNvSpPr>
                  <a:spLocks noChangeArrowheads="1"/>
                </p:cNvSpPr>
                <p:nvPr/>
              </p:nvSpPr>
              <p:spPr bwMode="auto">
                <a:xfrm>
                  <a:off x="3030" y="3119"/>
                  <a:ext cx="181" cy="146"/>
                </a:xfrm>
                <a:prstGeom prst="parallelogram">
                  <a:avLst>
                    <a:gd name="adj" fmla="val 30993"/>
                  </a:avLst>
                </a:prstGeom>
                <a:solidFill>
                  <a:schemeClr va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47" name="AutoShape 49"/>
                <p:cNvSpPr>
                  <a:spLocks noChangeArrowheads="1"/>
                </p:cNvSpPr>
                <p:nvPr/>
              </p:nvSpPr>
              <p:spPr bwMode="auto">
                <a:xfrm>
                  <a:off x="3329" y="2819"/>
                  <a:ext cx="181" cy="146"/>
                </a:xfrm>
                <a:prstGeom prst="parallelogram">
                  <a:avLst>
                    <a:gd name="adj" fmla="val 30993"/>
                  </a:avLst>
                </a:prstGeom>
                <a:solidFill>
                  <a:schemeClr va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48" name="AutoShape 50"/>
                <p:cNvSpPr>
                  <a:spLocks noChangeArrowheads="1"/>
                </p:cNvSpPr>
                <p:nvPr/>
              </p:nvSpPr>
              <p:spPr bwMode="auto">
                <a:xfrm>
                  <a:off x="3425" y="3015"/>
                  <a:ext cx="181" cy="146"/>
                </a:xfrm>
                <a:prstGeom prst="parallelogram">
                  <a:avLst>
                    <a:gd name="adj" fmla="val 30993"/>
                  </a:avLst>
                </a:prstGeom>
                <a:solidFill>
                  <a:schemeClr va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49" name="AutoShape 51"/>
                <p:cNvSpPr>
                  <a:spLocks noChangeArrowheads="1"/>
                </p:cNvSpPr>
                <p:nvPr/>
              </p:nvSpPr>
              <p:spPr bwMode="auto">
                <a:xfrm>
                  <a:off x="3570" y="2688"/>
                  <a:ext cx="181" cy="146"/>
                </a:xfrm>
                <a:prstGeom prst="parallelogram">
                  <a:avLst>
                    <a:gd name="adj" fmla="val 30993"/>
                  </a:avLst>
                </a:prstGeom>
                <a:solidFill>
                  <a:schemeClr va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50" name="AutoShape 52"/>
                <p:cNvSpPr>
                  <a:spLocks noChangeArrowheads="1"/>
                </p:cNvSpPr>
                <p:nvPr/>
              </p:nvSpPr>
              <p:spPr bwMode="auto">
                <a:xfrm>
                  <a:off x="3666" y="2884"/>
                  <a:ext cx="181" cy="146"/>
                </a:xfrm>
                <a:prstGeom prst="parallelogram">
                  <a:avLst>
                    <a:gd name="adj" fmla="val 30993"/>
                  </a:avLst>
                </a:prstGeom>
                <a:solidFill>
                  <a:schemeClr va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51" name="AutoShape 53"/>
                <p:cNvSpPr>
                  <a:spLocks noChangeArrowheads="1"/>
                </p:cNvSpPr>
                <p:nvPr/>
              </p:nvSpPr>
              <p:spPr bwMode="auto">
                <a:xfrm>
                  <a:off x="3026" y="2789"/>
                  <a:ext cx="181" cy="146"/>
                </a:xfrm>
                <a:prstGeom prst="parallelogram">
                  <a:avLst>
                    <a:gd name="adj" fmla="val 30993"/>
                  </a:avLst>
                </a:prstGeom>
                <a:solidFill>
                  <a:schemeClr va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52" name="AutoShape 54"/>
                <p:cNvSpPr>
                  <a:spLocks noChangeArrowheads="1"/>
                </p:cNvSpPr>
                <p:nvPr/>
              </p:nvSpPr>
              <p:spPr bwMode="auto">
                <a:xfrm>
                  <a:off x="2201" y="2963"/>
                  <a:ext cx="181" cy="146"/>
                </a:xfrm>
                <a:prstGeom prst="parallelogram">
                  <a:avLst>
                    <a:gd name="adj" fmla="val 30993"/>
                  </a:avLst>
                </a:prstGeom>
                <a:solidFill>
                  <a:schemeClr va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53" name="AutoShape 55"/>
                <p:cNvSpPr>
                  <a:spLocks noChangeArrowheads="1"/>
                </p:cNvSpPr>
                <p:nvPr/>
              </p:nvSpPr>
              <p:spPr bwMode="auto">
                <a:xfrm>
                  <a:off x="2297" y="3059"/>
                  <a:ext cx="181" cy="146"/>
                </a:xfrm>
                <a:prstGeom prst="parallelogram">
                  <a:avLst>
                    <a:gd name="adj" fmla="val 30993"/>
                  </a:avLst>
                </a:prstGeom>
                <a:solidFill>
                  <a:schemeClr va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54" name="AutoShape 56"/>
                <p:cNvSpPr>
                  <a:spLocks noChangeArrowheads="1"/>
                </p:cNvSpPr>
                <p:nvPr/>
              </p:nvSpPr>
              <p:spPr bwMode="auto">
                <a:xfrm>
                  <a:off x="2596" y="2759"/>
                  <a:ext cx="181" cy="146"/>
                </a:xfrm>
                <a:prstGeom prst="parallelogram">
                  <a:avLst>
                    <a:gd name="adj" fmla="val 30993"/>
                  </a:avLst>
                </a:prstGeom>
                <a:solidFill>
                  <a:schemeClr va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55" name="AutoShape 57"/>
                <p:cNvSpPr>
                  <a:spLocks noChangeArrowheads="1"/>
                </p:cNvSpPr>
                <p:nvPr/>
              </p:nvSpPr>
              <p:spPr bwMode="auto">
                <a:xfrm>
                  <a:off x="2692" y="2955"/>
                  <a:ext cx="181" cy="146"/>
                </a:xfrm>
                <a:prstGeom prst="parallelogram">
                  <a:avLst>
                    <a:gd name="adj" fmla="val 30993"/>
                  </a:avLst>
                </a:prstGeom>
                <a:solidFill>
                  <a:schemeClr va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56" name="AutoShape 58"/>
                <p:cNvSpPr>
                  <a:spLocks noChangeArrowheads="1"/>
                </p:cNvSpPr>
                <p:nvPr/>
              </p:nvSpPr>
              <p:spPr bwMode="auto">
                <a:xfrm>
                  <a:off x="3870" y="2941"/>
                  <a:ext cx="181" cy="146"/>
                </a:xfrm>
                <a:prstGeom prst="parallelogram">
                  <a:avLst>
                    <a:gd name="adj" fmla="val 30993"/>
                  </a:avLst>
                </a:prstGeom>
                <a:solidFill>
                  <a:schemeClr va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57" name="AutoShape 59"/>
                <p:cNvSpPr>
                  <a:spLocks noChangeArrowheads="1"/>
                </p:cNvSpPr>
                <p:nvPr/>
              </p:nvSpPr>
              <p:spPr bwMode="auto">
                <a:xfrm>
                  <a:off x="3966" y="3037"/>
                  <a:ext cx="181" cy="146"/>
                </a:xfrm>
                <a:prstGeom prst="parallelogram">
                  <a:avLst>
                    <a:gd name="adj" fmla="val 30993"/>
                  </a:avLst>
                </a:prstGeom>
                <a:solidFill>
                  <a:schemeClr va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sp>
            <p:nvSpPr>
              <p:cNvPr id="28" name="Line 60"/>
              <p:cNvSpPr>
                <a:spLocks noChangeShapeType="1"/>
              </p:cNvSpPr>
              <p:nvPr/>
            </p:nvSpPr>
            <p:spPr bwMode="auto">
              <a:xfrm flipH="1">
                <a:off x="3290" y="1425"/>
                <a:ext cx="831" cy="424"/>
              </a:xfrm>
              <a:prstGeom prst="line">
                <a:avLst/>
              </a:prstGeom>
              <a:noFill/>
              <a:ln w="127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9" name="Line 61"/>
              <p:cNvSpPr>
                <a:spLocks noChangeShapeType="1"/>
              </p:cNvSpPr>
              <p:nvPr/>
            </p:nvSpPr>
            <p:spPr bwMode="auto">
              <a:xfrm flipH="1">
                <a:off x="3659" y="1431"/>
                <a:ext cx="460" cy="405"/>
              </a:xfrm>
              <a:prstGeom prst="line">
                <a:avLst/>
              </a:prstGeom>
              <a:noFill/>
              <a:ln w="127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0" name="Line 62"/>
              <p:cNvSpPr>
                <a:spLocks noChangeShapeType="1"/>
              </p:cNvSpPr>
              <p:nvPr/>
            </p:nvSpPr>
            <p:spPr bwMode="auto">
              <a:xfrm flipH="1">
                <a:off x="3921" y="1545"/>
                <a:ext cx="277" cy="326"/>
              </a:xfrm>
              <a:prstGeom prst="line">
                <a:avLst/>
              </a:prstGeom>
              <a:noFill/>
              <a:ln w="127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1" name="Line 63"/>
              <p:cNvSpPr>
                <a:spLocks noChangeShapeType="1"/>
              </p:cNvSpPr>
              <p:nvPr/>
            </p:nvSpPr>
            <p:spPr bwMode="auto">
              <a:xfrm>
                <a:off x="4195" y="1551"/>
                <a:ext cx="147" cy="315"/>
              </a:xfrm>
              <a:prstGeom prst="line">
                <a:avLst/>
              </a:prstGeom>
              <a:noFill/>
              <a:ln w="127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nvGrpSpPr>
              <p:cNvPr id="32" name="Group 64"/>
              <p:cNvGrpSpPr>
                <a:grpSpLocks/>
              </p:cNvGrpSpPr>
              <p:nvPr/>
            </p:nvGrpSpPr>
            <p:grpSpPr bwMode="auto">
              <a:xfrm>
                <a:off x="2796" y="1732"/>
                <a:ext cx="513" cy="132"/>
                <a:chOff x="2201" y="2688"/>
                <a:chExt cx="1946" cy="577"/>
              </a:xfrm>
            </p:grpSpPr>
            <p:sp>
              <p:nvSpPr>
                <p:cNvPr id="432" name="AutoShape 65"/>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33" name="AutoShape 66"/>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34" name="AutoShape 67"/>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35" name="AutoShape 68"/>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36" name="AutoShape 69"/>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37" name="AutoShape 70"/>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38" name="AutoShape 71"/>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39" name="AutoShape 72"/>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40" name="AutoShape 73"/>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41" name="AutoShape 74"/>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42" name="AutoShape 75"/>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43" name="AutoShape 76"/>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44" name="AutoShape 77"/>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sp>
            <p:nvSpPr>
              <p:cNvPr id="33" name="Line 78"/>
              <p:cNvSpPr>
                <a:spLocks noChangeShapeType="1"/>
              </p:cNvSpPr>
              <p:nvPr/>
            </p:nvSpPr>
            <p:spPr bwMode="auto">
              <a:xfrm flipH="1">
                <a:off x="2896" y="1427"/>
                <a:ext cx="543" cy="366"/>
              </a:xfrm>
              <a:prstGeom prst="line">
                <a:avLst/>
              </a:prstGeom>
              <a:noFill/>
              <a:ln w="127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nvGrpSpPr>
              <p:cNvPr id="34" name="Group 79"/>
              <p:cNvGrpSpPr>
                <a:grpSpLocks/>
              </p:cNvGrpSpPr>
              <p:nvPr/>
            </p:nvGrpSpPr>
            <p:grpSpPr bwMode="auto">
              <a:xfrm>
                <a:off x="4878" y="1324"/>
                <a:ext cx="184" cy="73"/>
                <a:chOff x="1024" y="3264"/>
                <a:chExt cx="320" cy="296"/>
              </a:xfrm>
            </p:grpSpPr>
            <p:sp>
              <p:nvSpPr>
                <p:cNvPr id="428" name="Rectangle 80"/>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29" name="Rectangle 81"/>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30" name="Rectangle 82"/>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31" name="Rectangle 83"/>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nvGrpSpPr>
              <p:cNvPr id="35" name="Group 84"/>
              <p:cNvGrpSpPr>
                <a:grpSpLocks/>
              </p:cNvGrpSpPr>
              <p:nvPr/>
            </p:nvGrpSpPr>
            <p:grpSpPr bwMode="auto">
              <a:xfrm>
                <a:off x="3658" y="909"/>
                <a:ext cx="990" cy="315"/>
                <a:chOff x="1832" y="1576"/>
                <a:chExt cx="1720" cy="1272"/>
              </a:xfrm>
            </p:grpSpPr>
            <p:grpSp>
              <p:nvGrpSpPr>
                <p:cNvPr id="280" name="Group 85"/>
                <p:cNvGrpSpPr>
                  <a:grpSpLocks/>
                </p:cNvGrpSpPr>
                <p:nvPr/>
              </p:nvGrpSpPr>
              <p:grpSpPr bwMode="auto">
                <a:xfrm>
                  <a:off x="1832" y="1992"/>
                  <a:ext cx="888" cy="648"/>
                  <a:chOff x="1752" y="2224"/>
                  <a:chExt cx="888" cy="648"/>
                </a:xfrm>
              </p:grpSpPr>
              <p:grpSp>
                <p:nvGrpSpPr>
                  <p:cNvPr id="392" name="Group 86"/>
                  <p:cNvGrpSpPr>
                    <a:grpSpLocks/>
                  </p:cNvGrpSpPr>
                  <p:nvPr/>
                </p:nvGrpSpPr>
                <p:grpSpPr bwMode="auto">
                  <a:xfrm>
                    <a:off x="1752" y="2224"/>
                    <a:ext cx="496" cy="528"/>
                    <a:chOff x="2016" y="2000"/>
                    <a:chExt cx="496" cy="528"/>
                  </a:xfrm>
                </p:grpSpPr>
                <p:sp>
                  <p:nvSpPr>
                    <p:cNvPr id="420" name="Rectangle 87"/>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21" name="Rectangle 88"/>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22" name="Rectangle 89"/>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23" name="Rectangle 90"/>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24" name="Rectangle 91"/>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25" name="Rectangle 92"/>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26" name="Rectangle 93"/>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27" name="Rectangle 94"/>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nvGrpSpPr>
                  <p:cNvPr id="393" name="Group 95"/>
                  <p:cNvGrpSpPr>
                    <a:grpSpLocks/>
                  </p:cNvGrpSpPr>
                  <p:nvPr/>
                </p:nvGrpSpPr>
                <p:grpSpPr bwMode="auto">
                  <a:xfrm>
                    <a:off x="1896" y="2256"/>
                    <a:ext cx="496" cy="528"/>
                    <a:chOff x="2016" y="2000"/>
                    <a:chExt cx="496" cy="528"/>
                  </a:xfrm>
                </p:grpSpPr>
                <p:sp>
                  <p:nvSpPr>
                    <p:cNvPr id="412" name="Rectangle 96"/>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13" name="Rectangle 97"/>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14" name="Rectangle 98"/>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15" name="Rectangle 99"/>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16" name="Rectangle 100"/>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17" name="Rectangle 101"/>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18" name="Rectangle 102"/>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19" name="Rectangle 103"/>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nvGrpSpPr>
                  <p:cNvPr id="394" name="Group 104"/>
                  <p:cNvGrpSpPr>
                    <a:grpSpLocks/>
                  </p:cNvGrpSpPr>
                  <p:nvPr/>
                </p:nvGrpSpPr>
                <p:grpSpPr bwMode="auto">
                  <a:xfrm>
                    <a:off x="2000" y="2312"/>
                    <a:ext cx="496" cy="528"/>
                    <a:chOff x="2016" y="2000"/>
                    <a:chExt cx="496" cy="528"/>
                  </a:xfrm>
                </p:grpSpPr>
                <p:sp>
                  <p:nvSpPr>
                    <p:cNvPr id="404" name="Rectangle 105"/>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05" name="Rectangle 106"/>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06" name="Rectangle 107"/>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07" name="Rectangle 108"/>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08" name="Rectangle 109"/>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09" name="Rectangle 110"/>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10" name="Rectangle 111"/>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11" name="Rectangle 112"/>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nvGrpSpPr>
                  <p:cNvPr id="395" name="Group 113"/>
                  <p:cNvGrpSpPr>
                    <a:grpSpLocks/>
                  </p:cNvGrpSpPr>
                  <p:nvPr/>
                </p:nvGrpSpPr>
                <p:grpSpPr bwMode="auto">
                  <a:xfrm>
                    <a:off x="2144" y="2344"/>
                    <a:ext cx="496" cy="528"/>
                    <a:chOff x="2016" y="2000"/>
                    <a:chExt cx="496" cy="528"/>
                  </a:xfrm>
                </p:grpSpPr>
                <p:sp>
                  <p:nvSpPr>
                    <p:cNvPr id="396" name="Rectangle 114"/>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97" name="Rectangle 115"/>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98" name="Rectangle 116"/>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99" name="Rectangle 117"/>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00" name="Rectangle 118"/>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01" name="Rectangle 119"/>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02" name="Rectangle 120"/>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403" name="Rectangle 121"/>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grpSp>
              <p:nvGrpSpPr>
                <p:cNvPr id="281" name="Group 122"/>
                <p:cNvGrpSpPr>
                  <a:grpSpLocks/>
                </p:cNvGrpSpPr>
                <p:nvPr/>
              </p:nvGrpSpPr>
              <p:grpSpPr bwMode="auto">
                <a:xfrm>
                  <a:off x="2208" y="1576"/>
                  <a:ext cx="888" cy="648"/>
                  <a:chOff x="1800" y="1552"/>
                  <a:chExt cx="888" cy="648"/>
                </a:xfrm>
              </p:grpSpPr>
              <p:grpSp>
                <p:nvGrpSpPr>
                  <p:cNvPr id="356" name="Group 123"/>
                  <p:cNvGrpSpPr>
                    <a:grpSpLocks/>
                  </p:cNvGrpSpPr>
                  <p:nvPr/>
                </p:nvGrpSpPr>
                <p:grpSpPr bwMode="auto">
                  <a:xfrm>
                    <a:off x="1800" y="1552"/>
                    <a:ext cx="496" cy="528"/>
                    <a:chOff x="2016" y="2000"/>
                    <a:chExt cx="496" cy="528"/>
                  </a:xfrm>
                </p:grpSpPr>
                <p:sp>
                  <p:nvSpPr>
                    <p:cNvPr id="384" name="Rectangle 124"/>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85" name="Rectangle 125"/>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86" name="Rectangle 126"/>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87" name="Rectangle 127"/>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88" name="Rectangle 128"/>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89" name="Rectangle 129"/>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90" name="Rectangle 130"/>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91" name="Rectangle 131"/>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nvGrpSpPr>
                  <p:cNvPr id="357" name="Group 132"/>
                  <p:cNvGrpSpPr>
                    <a:grpSpLocks/>
                  </p:cNvGrpSpPr>
                  <p:nvPr/>
                </p:nvGrpSpPr>
                <p:grpSpPr bwMode="auto">
                  <a:xfrm>
                    <a:off x="1944" y="1584"/>
                    <a:ext cx="496" cy="528"/>
                    <a:chOff x="2016" y="2000"/>
                    <a:chExt cx="496" cy="528"/>
                  </a:xfrm>
                </p:grpSpPr>
                <p:sp>
                  <p:nvSpPr>
                    <p:cNvPr id="376" name="Rectangle 133"/>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77" name="Rectangle 134"/>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78" name="Rectangle 135"/>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79" name="Rectangle 136"/>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80" name="Rectangle 137"/>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81" name="Rectangle 138"/>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82" name="Rectangle 139"/>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83" name="Rectangle 140"/>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nvGrpSpPr>
                  <p:cNvPr id="358" name="Group 141"/>
                  <p:cNvGrpSpPr>
                    <a:grpSpLocks/>
                  </p:cNvGrpSpPr>
                  <p:nvPr/>
                </p:nvGrpSpPr>
                <p:grpSpPr bwMode="auto">
                  <a:xfrm>
                    <a:off x="2048" y="1640"/>
                    <a:ext cx="496" cy="528"/>
                    <a:chOff x="2016" y="2000"/>
                    <a:chExt cx="496" cy="528"/>
                  </a:xfrm>
                </p:grpSpPr>
                <p:sp>
                  <p:nvSpPr>
                    <p:cNvPr id="368" name="Rectangle 142"/>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69" name="Rectangle 143"/>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70" name="Rectangle 144"/>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71" name="Rectangle 145"/>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72" name="Rectangle 146"/>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73" name="Rectangle 147"/>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74" name="Rectangle 148"/>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75" name="Rectangle 149"/>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nvGrpSpPr>
                  <p:cNvPr id="359" name="Group 150"/>
                  <p:cNvGrpSpPr>
                    <a:grpSpLocks/>
                  </p:cNvGrpSpPr>
                  <p:nvPr/>
                </p:nvGrpSpPr>
                <p:grpSpPr bwMode="auto">
                  <a:xfrm>
                    <a:off x="2192" y="1672"/>
                    <a:ext cx="496" cy="528"/>
                    <a:chOff x="2016" y="2000"/>
                    <a:chExt cx="496" cy="528"/>
                  </a:xfrm>
                </p:grpSpPr>
                <p:sp>
                  <p:nvSpPr>
                    <p:cNvPr id="360" name="Rectangle 151"/>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61" name="Rectangle 152"/>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62" name="Rectangle 153"/>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63" name="Rectangle 154"/>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64" name="Rectangle 155"/>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65" name="Rectangle 156"/>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66" name="Rectangle 157"/>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67" name="Rectangle 158"/>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grpSp>
              <p:nvGrpSpPr>
                <p:cNvPr id="282" name="Group 159"/>
                <p:cNvGrpSpPr>
                  <a:grpSpLocks/>
                </p:cNvGrpSpPr>
                <p:nvPr/>
              </p:nvGrpSpPr>
              <p:grpSpPr bwMode="auto">
                <a:xfrm>
                  <a:off x="2288" y="2200"/>
                  <a:ext cx="888" cy="648"/>
                  <a:chOff x="2560" y="2264"/>
                  <a:chExt cx="888" cy="648"/>
                </a:xfrm>
              </p:grpSpPr>
              <p:grpSp>
                <p:nvGrpSpPr>
                  <p:cNvPr id="320" name="Group 160"/>
                  <p:cNvGrpSpPr>
                    <a:grpSpLocks/>
                  </p:cNvGrpSpPr>
                  <p:nvPr/>
                </p:nvGrpSpPr>
                <p:grpSpPr bwMode="auto">
                  <a:xfrm>
                    <a:off x="2560" y="2264"/>
                    <a:ext cx="496" cy="528"/>
                    <a:chOff x="2016" y="2000"/>
                    <a:chExt cx="496" cy="528"/>
                  </a:xfrm>
                </p:grpSpPr>
                <p:sp>
                  <p:nvSpPr>
                    <p:cNvPr id="348" name="Rectangle 161"/>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49" name="Rectangle 162"/>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50" name="Rectangle 163"/>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51" name="Rectangle 164"/>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52" name="Rectangle 165"/>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53" name="Rectangle 166"/>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54" name="Rectangle 167"/>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55" name="Rectangle 168"/>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nvGrpSpPr>
                  <p:cNvPr id="321" name="Group 169"/>
                  <p:cNvGrpSpPr>
                    <a:grpSpLocks/>
                  </p:cNvGrpSpPr>
                  <p:nvPr/>
                </p:nvGrpSpPr>
                <p:grpSpPr bwMode="auto">
                  <a:xfrm>
                    <a:off x="2704" y="2296"/>
                    <a:ext cx="496" cy="528"/>
                    <a:chOff x="2016" y="2000"/>
                    <a:chExt cx="496" cy="528"/>
                  </a:xfrm>
                </p:grpSpPr>
                <p:sp>
                  <p:nvSpPr>
                    <p:cNvPr id="340" name="Rectangle 170"/>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41" name="Rectangle 171"/>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42" name="Rectangle 172"/>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43" name="Rectangle 173"/>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44" name="Rectangle 174"/>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45" name="Rectangle 175"/>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46" name="Rectangle 176"/>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47" name="Rectangle 177"/>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nvGrpSpPr>
                  <p:cNvPr id="322" name="Group 178"/>
                  <p:cNvGrpSpPr>
                    <a:grpSpLocks/>
                  </p:cNvGrpSpPr>
                  <p:nvPr/>
                </p:nvGrpSpPr>
                <p:grpSpPr bwMode="auto">
                  <a:xfrm>
                    <a:off x="2808" y="2352"/>
                    <a:ext cx="496" cy="528"/>
                    <a:chOff x="2016" y="2000"/>
                    <a:chExt cx="496" cy="528"/>
                  </a:xfrm>
                </p:grpSpPr>
                <p:sp>
                  <p:nvSpPr>
                    <p:cNvPr id="332" name="Rectangle 179"/>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33" name="Rectangle 180"/>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34" name="Rectangle 181"/>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35" name="Rectangle 182"/>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36" name="Rectangle 183"/>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37" name="Rectangle 184"/>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38" name="Rectangle 185"/>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39" name="Rectangle 186"/>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nvGrpSpPr>
                  <p:cNvPr id="323" name="Group 187"/>
                  <p:cNvGrpSpPr>
                    <a:grpSpLocks/>
                  </p:cNvGrpSpPr>
                  <p:nvPr/>
                </p:nvGrpSpPr>
                <p:grpSpPr bwMode="auto">
                  <a:xfrm>
                    <a:off x="2952" y="2384"/>
                    <a:ext cx="496" cy="528"/>
                    <a:chOff x="2016" y="2000"/>
                    <a:chExt cx="496" cy="528"/>
                  </a:xfrm>
                </p:grpSpPr>
                <p:sp>
                  <p:nvSpPr>
                    <p:cNvPr id="324" name="Rectangle 188"/>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25" name="Rectangle 189"/>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26" name="Rectangle 190"/>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27" name="Rectangle 191"/>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28" name="Rectangle 192"/>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29" name="Rectangle 193"/>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30" name="Rectangle 194"/>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31" name="Rectangle 195"/>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grpSp>
              <p:nvGrpSpPr>
                <p:cNvPr id="283" name="Group 196"/>
                <p:cNvGrpSpPr>
                  <a:grpSpLocks/>
                </p:cNvGrpSpPr>
                <p:nvPr/>
              </p:nvGrpSpPr>
              <p:grpSpPr bwMode="auto">
                <a:xfrm>
                  <a:off x="2664" y="1736"/>
                  <a:ext cx="888" cy="648"/>
                  <a:chOff x="2608" y="1592"/>
                  <a:chExt cx="888" cy="648"/>
                </a:xfrm>
              </p:grpSpPr>
              <p:grpSp>
                <p:nvGrpSpPr>
                  <p:cNvPr id="284" name="Group 197"/>
                  <p:cNvGrpSpPr>
                    <a:grpSpLocks/>
                  </p:cNvGrpSpPr>
                  <p:nvPr/>
                </p:nvGrpSpPr>
                <p:grpSpPr bwMode="auto">
                  <a:xfrm>
                    <a:off x="2608" y="1592"/>
                    <a:ext cx="496" cy="528"/>
                    <a:chOff x="2016" y="2000"/>
                    <a:chExt cx="496" cy="528"/>
                  </a:xfrm>
                </p:grpSpPr>
                <p:sp>
                  <p:nvSpPr>
                    <p:cNvPr id="312" name="Rectangle 198"/>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13" name="Rectangle 199"/>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14" name="Rectangle 200"/>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15" name="Rectangle 201"/>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16" name="Rectangle 202"/>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17" name="Rectangle 203"/>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18" name="Rectangle 204"/>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19" name="Rectangle 205"/>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nvGrpSpPr>
                  <p:cNvPr id="285" name="Group 206"/>
                  <p:cNvGrpSpPr>
                    <a:grpSpLocks/>
                  </p:cNvGrpSpPr>
                  <p:nvPr/>
                </p:nvGrpSpPr>
                <p:grpSpPr bwMode="auto">
                  <a:xfrm>
                    <a:off x="2752" y="1624"/>
                    <a:ext cx="496" cy="528"/>
                    <a:chOff x="2016" y="2000"/>
                    <a:chExt cx="496" cy="528"/>
                  </a:xfrm>
                </p:grpSpPr>
                <p:sp>
                  <p:nvSpPr>
                    <p:cNvPr id="304" name="Rectangle 207"/>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05" name="Rectangle 208"/>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06" name="Rectangle 209"/>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07" name="Rectangle 210"/>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08" name="Rectangle 211"/>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09" name="Rectangle 212"/>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10" name="Rectangle 213"/>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11" name="Rectangle 214"/>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nvGrpSpPr>
                  <p:cNvPr id="286" name="Group 215"/>
                  <p:cNvGrpSpPr>
                    <a:grpSpLocks/>
                  </p:cNvGrpSpPr>
                  <p:nvPr/>
                </p:nvGrpSpPr>
                <p:grpSpPr bwMode="auto">
                  <a:xfrm>
                    <a:off x="2840" y="1664"/>
                    <a:ext cx="496" cy="528"/>
                    <a:chOff x="2016" y="2000"/>
                    <a:chExt cx="496" cy="528"/>
                  </a:xfrm>
                </p:grpSpPr>
                <p:sp>
                  <p:nvSpPr>
                    <p:cNvPr id="296" name="Rectangle 216"/>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97" name="Rectangle 217"/>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98" name="Rectangle 218"/>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99" name="Rectangle 219"/>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00" name="Rectangle 220"/>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01" name="Rectangle 221"/>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02" name="Rectangle 222"/>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303" name="Rectangle 223"/>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nvGrpSpPr>
                  <p:cNvPr id="287" name="Group 224"/>
                  <p:cNvGrpSpPr>
                    <a:grpSpLocks/>
                  </p:cNvGrpSpPr>
                  <p:nvPr/>
                </p:nvGrpSpPr>
                <p:grpSpPr bwMode="auto">
                  <a:xfrm>
                    <a:off x="3000" y="1712"/>
                    <a:ext cx="496" cy="528"/>
                    <a:chOff x="2016" y="2000"/>
                    <a:chExt cx="496" cy="528"/>
                  </a:xfrm>
                </p:grpSpPr>
                <p:sp>
                  <p:nvSpPr>
                    <p:cNvPr id="288" name="Rectangle 225"/>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89" name="Rectangle 226"/>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90" name="Rectangle 227"/>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91" name="Rectangle 228"/>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92" name="Rectangle 229"/>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93" name="Rectangle 230"/>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94" name="Rectangle 231"/>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95" name="Rectangle 232"/>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grpSp>
          <p:grpSp>
            <p:nvGrpSpPr>
              <p:cNvPr id="36" name="Group 233"/>
              <p:cNvGrpSpPr>
                <a:grpSpLocks/>
              </p:cNvGrpSpPr>
              <p:nvPr/>
            </p:nvGrpSpPr>
            <p:grpSpPr bwMode="auto">
              <a:xfrm>
                <a:off x="3703" y="1382"/>
                <a:ext cx="185" cy="74"/>
                <a:chOff x="1024" y="3264"/>
                <a:chExt cx="320" cy="296"/>
              </a:xfrm>
            </p:grpSpPr>
            <p:sp>
              <p:nvSpPr>
                <p:cNvPr id="276" name="Rectangle 23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77" name="Rectangle 23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78" name="Rectangle 23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79" name="Rectangle 23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nvGrpSpPr>
              <p:cNvPr id="37" name="Group 238"/>
              <p:cNvGrpSpPr>
                <a:grpSpLocks/>
              </p:cNvGrpSpPr>
              <p:nvPr/>
            </p:nvGrpSpPr>
            <p:grpSpPr bwMode="auto">
              <a:xfrm>
                <a:off x="4152" y="1376"/>
                <a:ext cx="184" cy="73"/>
                <a:chOff x="1024" y="3264"/>
                <a:chExt cx="320" cy="296"/>
              </a:xfrm>
            </p:grpSpPr>
            <p:sp>
              <p:nvSpPr>
                <p:cNvPr id="272" name="Rectangle 23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73" name="Rectangle 24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74" name="Rectangle 24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75" name="Rectangle 24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nvGrpSpPr>
              <p:cNvPr id="38" name="Group 243"/>
              <p:cNvGrpSpPr>
                <a:grpSpLocks/>
              </p:cNvGrpSpPr>
              <p:nvPr/>
            </p:nvGrpSpPr>
            <p:grpSpPr bwMode="auto">
              <a:xfrm>
                <a:off x="5005" y="1169"/>
                <a:ext cx="183" cy="73"/>
                <a:chOff x="1024" y="3264"/>
                <a:chExt cx="320" cy="296"/>
              </a:xfrm>
            </p:grpSpPr>
            <p:sp>
              <p:nvSpPr>
                <p:cNvPr id="268" name="Rectangle 24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69" name="Rectangle 24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70" name="Rectangle 24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71" name="Rectangle 24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nvGrpSpPr>
              <p:cNvPr id="39" name="Group 248"/>
              <p:cNvGrpSpPr>
                <a:grpSpLocks/>
              </p:cNvGrpSpPr>
              <p:nvPr/>
            </p:nvGrpSpPr>
            <p:grpSpPr bwMode="auto">
              <a:xfrm>
                <a:off x="4528" y="1367"/>
                <a:ext cx="184" cy="73"/>
                <a:chOff x="1024" y="3264"/>
                <a:chExt cx="320" cy="296"/>
              </a:xfrm>
            </p:grpSpPr>
            <p:sp>
              <p:nvSpPr>
                <p:cNvPr id="264" name="Rectangle 24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65" name="Rectangle 25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66" name="Rectangle 25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67" name="Rectangle 25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nvGrpSpPr>
              <p:cNvPr id="40" name="Group 253"/>
              <p:cNvGrpSpPr>
                <a:grpSpLocks/>
              </p:cNvGrpSpPr>
              <p:nvPr/>
            </p:nvGrpSpPr>
            <p:grpSpPr bwMode="auto">
              <a:xfrm>
                <a:off x="3176" y="1260"/>
                <a:ext cx="185" cy="73"/>
                <a:chOff x="1024" y="3264"/>
                <a:chExt cx="320" cy="296"/>
              </a:xfrm>
            </p:grpSpPr>
            <p:sp>
              <p:nvSpPr>
                <p:cNvPr id="260" name="Rectangle 25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61" name="Rectangle 25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62" name="Rectangle 25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63" name="Rectangle 25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nvGrpSpPr>
              <p:cNvPr id="41" name="Group 258"/>
              <p:cNvGrpSpPr>
                <a:grpSpLocks/>
              </p:cNvGrpSpPr>
              <p:nvPr/>
            </p:nvGrpSpPr>
            <p:grpSpPr bwMode="auto">
              <a:xfrm>
                <a:off x="3158" y="1191"/>
                <a:ext cx="184" cy="73"/>
                <a:chOff x="1024" y="3264"/>
                <a:chExt cx="320" cy="296"/>
              </a:xfrm>
            </p:grpSpPr>
            <p:sp>
              <p:nvSpPr>
                <p:cNvPr id="256" name="Rectangle 25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57" name="Rectangle 26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58" name="Rectangle 26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59" name="Rectangle 26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nvGrpSpPr>
              <p:cNvPr id="42" name="Group 263"/>
              <p:cNvGrpSpPr>
                <a:grpSpLocks/>
              </p:cNvGrpSpPr>
              <p:nvPr/>
            </p:nvGrpSpPr>
            <p:grpSpPr bwMode="auto">
              <a:xfrm>
                <a:off x="3323" y="1395"/>
                <a:ext cx="184" cy="73"/>
                <a:chOff x="1024" y="3264"/>
                <a:chExt cx="320" cy="296"/>
              </a:xfrm>
            </p:grpSpPr>
            <p:sp>
              <p:nvSpPr>
                <p:cNvPr id="252" name="Rectangle 26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53" name="Rectangle 26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54" name="Rectangle 26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55" name="Rectangle 26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nvGrpSpPr>
              <p:cNvPr id="43" name="Group 268"/>
              <p:cNvGrpSpPr>
                <a:grpSpLocks/>
              </p:cNvGrpSpPr>
              <p:nvPr/>
            </p:nvGrpSpPr>
            <p:grpSpPr bwMode="auto">
              <a:xfrm>
                <a:off x="2799" y="1168"/>
                <a:ext cx="154" cy="61"/>
                <a:chOff x="428" y="2146"/>
                <a:chExt cx="268" cy="244"/>
              </a:xfrm>
            </p:grpSpPr>
            <p:sp>
              <p:nvSpPr>
                <p:cNvPr id="243" name="Rectangle 26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44" name="Rectangle 27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45" name="Rectangle 27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46" name="Rectangle 27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47" name="Rectangle 27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48" name="Rectangle 27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49" name="Rectangle 27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50" name="Rectangle 27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51" name="Rectangle 27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nvGrpSpPr>
              <p:cNvPr id="44" name="Group 278"/>
              <p:cNvGrpSpPr>
                <a:grpSpLocks/>
              </p:cNvGrpSpPr>
              <p:nvPr/>
            </p:nvGrpSpPr>
            <p:grpSpPr bwMode="auto">
              <a:xfrm>
                <a:off x="2801" y="1232"/>
                <a:ext cx="154" cy="61"/>
                <a:chOff x="428" y="2146"/>
                <a:chExt cx="268" cy="244"/>
              </a:xfrm>
            </p:grpSpPr>
            <p:sp>
              <p:nvSpPr>
                <p:cNvPr id="234" name="Rectangle 27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35" name="Rectangle 28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36" name="Rectangle 28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37" name="Rectangle 28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38" name="Rectangle 28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39" name="Rectangle 28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40" name="Rectangle 28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41" name="Rectangle 28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42" name="Rectangle 28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sp>
            <p:nvSpPr>
              <p:cNvPr id="45" name="Rectangle 288"/>
              <p:cNvSpPr>
                <a:spLocks noChangeArrowheads="1"/>
              </p:cNvSpPr>
              <p:nvPr/>
            </p:nvSpPr>
            <p:spPr bwMode="auto">
              <a:xfrm>
                <a:off x="3017" y="1167"/>
                <a:ext cx="93" cy="39"/>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b="0">
                  <a:solidFill>
                    <a:srgbClr val="FFFF00"/>
                  </a:solidFill>
                  <a:latin typeface="Arial Narrow" pitchFamily="34" charset="0"/>
                </a:endParaRPr>
              </a:p>
            </p:txBody>
          </p:sp>
          <p:sp>
            <p:nvSpPr>
              <p:cNvPr id="46" name="Rectangle 289"/>
              <p:cNvSpPr>
                <a:spLocks noChangeArrowheads="1"/>
              </p:cNvSpPr>
              <p:nvPr/>
            </p:nvSpPr>
            <p:spPr bwMode="auto">
              <a:xfrm>
                <a:off x="3020" y="1229"/>
                <a:ext cx="93" cy="38"/>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b="0">
                  <a:solidFill>
                    <a:srgbClr val="FFFF00"/>
                  </a:solidFill>
                  <a:latin typeface="Arial Narrow" pitchFamily="34" charset="0"/>
                </a:endParaRPr>
              </a:p>
            </p:txBody>
          </p:sp>
          <p:grpSp>
            <p:nvGrpSpPr>
              <p:cNvPr id="47" name="Group 290"/>
              <p:cNvGrpSpPr>
                <a:grpSpLocks/>
              </p:cNvGrpSpPr>
              <p:nvPr/>
            </p:nvGrpSpPr>
            <p:grpSpPr bwMode="auto">
              <a:xfrm>
                <a:off x="2932" y="1390"/>
                <a:ext cx="154" cy="61"/>
                <a:chOff x="428" y="2146"/>
                <a:chExt cx="268" cy="244"/>
              </a:xfrm>
            </p:grpSpPr>
            <p:sp>
              <p:nvSpPr>
                <p:cNvPr id="225" name="Rectangle 29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26" name="Rectangle 29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27" name="Rectangle 29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28" name="Rectangle 29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29" name="Rectangle 29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30" name="Rectangle 29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31" name="Rectangle 29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32" name="Rectangle 29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33" name="Rectangle 29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nvGrpSpPr>
              <p:cNvPr id="48" name="Group 300"/>
              <p:cNvGrpSpPr>
                <a:grpSpLocks/>
              </p:cNvGrpSpPr>
              <p:nvPr/>
            </p:nvGrpSpPr>
            <p:grpSpPr bwMode="auto">
              <a:xfrm>
                <a:off x="2945" y="1465"/>
                <a:ext cx="155" cy="60"/>
                <a:chOff x="428" y="2146"/>
                <a:chExt cx="268" cy="244"/>
              </a:xfrm>
            </p:grpSpPr>
            <p:sp>
              <p:nvSpPr>
                <p:cNvPr id="216" name="Rectangle 30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17" name="Rectangle 30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18" name="Rectangle 30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19" name="Rectangle 30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20" name="Rectangle 30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21" name="Rectangle 30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22" name="Rectangle 30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23" name="Rectangle 30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24" name="Rectangle 30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sp>
            <p:nvSpPr>
              <p:cNvPr id="49" name="Rectangle 310"/>
              <p:cNvSpPr>
                <a:spLocks noChangeArrowheads="1"/>
              </p:cNvSpPr>
              <p:nvPr/>
            </p:nvSpPr>
            <p:spPr bwMode="auto">
              <a:xfrm>
                <a:off x="3127" y="1431"/>
                <a:ext cx="93" cy="39"/>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b="0">
                  <a:solidFill>
                    <a:srgbClr val="FFFF00"/>
                  </a:solidFill>
                  <a:latin typeface="Arial Narrow" pitchFamily="34" charset="0"/>
                </a:endParaRPr>
              </a:p>
            </p:txBody>
          </p:sp>
          <p:grpSp>
            <p:nvGrpSpPr>
              <p:cNvPr id="50" name="Group 311"/>
              <p:cNvGrpSpPr>
                <a:grpSpLocks/>
              </p:cNvGrpSpPr>
              <p:nvPr/>
            </p:nvGrpSpPr>
            <p:grpSpPr bwMode="auto">
              <a:xfrm>
                <a:off x="3466" y="1524"/>
                <a:ext cx="155" cy="60"/>
                <a:chOff x="428" y="2146"/>
                <a:chExt cx="268" cy="244"/>
              </a:xfrm>
            </p:grpSpPr>
            <p:sp>
              <p:nvSpPr>
                <p:cNvPr id="207" name="Rectangle 312"/>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08" name="Rectangle 313"/>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09" name="Rectangle 314"/>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10" name="Rectangle 315"/>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11" name="Rectangle 316"/>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12" name="Rectangle 317"/>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13" name="Rectangle 318"/>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14" name="Rectangle 319"/>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15" name="Rectangle 320"/>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sp>
            <p:nvSpPr>
              <p:cNvPr id="51" name="Rectangle 321"/>
              <p:cNvSpPr>
                <a:spLocks noChangeArrowheads="1"/>
              </p:cNvSpPr>
              <p:nvPr/>
            </p:nvSpPr>
            <p:spPr bwMode="auto">
              <a:xfrm>
                <a:off x="3680" y="1471"/>
                <a:ext cx="93" cy="39"/>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b="0">
                  <a:solidFill>
                    <a:srgbClr val="FFFF00"/>
                  </a:solidFill>
                  <a:latin typeface="Arial Narrow" pitchFamily="34" charset="0"/>
                </a:endParaRPr>
              </a:p>
            </p:txBody>
          </p:sp>
          <p:grpSp>
            <p:nvGrpSpPr>
              <p:cNvPr id="52" name="Group 322"/>
              <p:cNvGrpSpPr>
                <a:grpSpLocks/>
              </p:cNvGrpSpPr>
              <p:nvPr/>
            </p:nvGrpSpPr>
            <p:grpSpPr bwMode="auto">
              <a:xfrm>
                <a:off x="4133" y="1520"/>
                <a:ext cx="153" cy="41"/>
                <a:chOff x="2378" y="3784"/>
                <a:chExt cx="268" cy="166"/>
              </a:xfrm>
            </p:grpSpPr>
            <p:sp>
              <p:nvSpPr>
                <p:cNvPr id="201" name="Rectangle 323"/>
                <p:cNvSpPr>
                  <a:spLocks noChangeArrowheads="1"/>
                </p:cNvSpPr>
                <p:nvPr/>
              </p:nvSpPr>
              <p:spPr bwMode="auto">
                <a:xfrm>
                  <a:off x="2582" y="3790"/>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02" name="Rectangle 324"/>
                <p:cNvSpPr>
                  <a:spLocks noChangeArrowheads="1"/>
                </p:cNvSpPr>
                <p:nvPr/>
              </p:nvSpPr>
              <p:spPr bwMode="auto">
                <a:xfrm>
                  <a:off x="2486" y="378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03" name="Rectangle 325"/>
                <p:cNvSpPr>
                  <a:spLocks noChangeArrowheads="1"/>
                </p:cNvSpPr>
                <p:nvPr/>
              </p:nvSpPr>
              <p:spPr bwMode="auto">
                <a:xfrm>
                  <a:off x="2576" y="387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04" name="Rectangle 326"/>
                <p:cNvSpPr>
                  <a:spLocks noChangeArrowheads="1"/>
                </p:cNvSpPr>
                <p:nvPr/>
              </p:nvSpPr>
              <p:spPr bwMode="auto">
                <a:xfrm>
                  <a:off x="2480" y="386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05" name="Rectangle 327"/>
                <p:cNvSpPr>
                  <a:spLocks noChangeArrowheads="1"/>
                </p:cNvSpPr>
                <p:nvPr/>
              </p:nvSpPr>
              <p:spPr bwMode="auto">
                <a:xfrm>
                  <a:off x="2384" y="3802"/>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06" name="Rectangle 328"/>
                <p:cNvSpPr>
                  <a:spLocks noChangeArrowheads="1"/>
                </p:cNvSpPr>
                <p:nvPr/>
              </p:nvSpPr>
              <p:spPr bwMode="auto">
                <a:xfrm>
                  <a:off x="2378" y="388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sp>
            <p:nvSpPr>
              <p:cNvPr id="53" name="Rectangle 329"/>
              <p:cNvSpPr>
                <a:spLocks noChangeArrowheads="1"/>
              </p:cNvSpPr>
              <p:nvPr/>
            </p:nvSpPr>
            <p:spPr bwMode="auto">
              <a:xfrm>
                <a:off x="4173" y="1470"/>
                <a:ext cx="93" cy="38"/>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b="0">
                  <a:solidFill>
                    <a:srgbClr val="FFFF00"/>
                  </a:solidFill>
                  <a:latin typeface="Arial Narrow" pitchFamily="34" charset="0"/>
                </a:endParaRPr>
              </a:p>
            </p:txBody>
          </p:sp>
          <p:grpSp>
            <p:nvGrpSpPr>
              <p:cNvPr id="54" name="Group 330"/>
              <p:cNvGrpSpPr>
                <a:grpSpLocks/>
              </p:cNvGrpSpPr>
              <p:nvPr/>
            </p:nvGrpSpPr>
            <p:grpSpPr bwMode="auto">
              <a:xfrm>
                <a:off x="4502" y="1510"/>
                <a:ext cx="154" cy="60"/>
                <a:chOff x="428" y="2146"/>
                <a:chExt cx="268" cy="244"/>
              </a:xfrm>
            </p:grpSpPr>
            <p:sp>
              <p:nvSpPr>
                <p:cNvPr id="192" name="Rectangle 33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93" name="Rectangle 33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94" name="Rectangle 33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95" name="Rectangle 33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96" name="Rectangle 33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97" name="Rectangle 33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98" name="Rectangle 33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99" name="Rectangle 33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200" name="Rectangle 33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nvGrpSpPr>
              <p:cNvPr id="55" name="Group 340"/>
              <p:cNvGrpSpPr>
                <a:grpSpLocks/>
              </p:cNvGrpSpPr>
              <p:nvPr/>
            </p:nvGrpSpPr>
            <p:grpSpPr bwMode="auto">
              <a:xfrm>
                <a:off x="4689" y="1540"/>
                <a:ext cx="155" cy="61"/>
                <a:chOff x="428" y="2146"/>
                <a:chExt cx="268" cy="244"/>
              </a:xfrm>
            </p:grpSpPr>
            <p:sp>
              <p:nvSpPr>
                <p:cNvPr id="183" name="Rectangle 34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84" name="Rectangle 34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85" name="Rectangle 34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86" name="Rectangle 34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87" name="Rectangle 34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88" name="Rectangle 34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89" name="Rectangle 34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90" name="Rectangle 34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91" name="Rectangle 34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sp>
            <p:nvSpPr>
              <p:cNvPr id="56" name="Rectangle 350"/>
              <p:cNvSpPr>
                <a:spLocks noChangeArrowheads="1"/>
              </p:cNvSpPr>
              <p:nvPr/>
            </p:nvSpPr>
            <p:spPr bwMode="auto">
              <a:xfrm>
                <a:off x="4625" y="1455"/>
                <a:ext cx="93" cy="38"/>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b="0">
                  <a:solidFill>
                    <a:srgbClr val="FFFF00"/>
                  </a:solidFill>
                  <a:latin typeface="Arial Narrow" pitchFamily="34" charset="0"/>
                </a:endParaRPr>
              </a:p>
            </p:txBody>
          </p:sp>
          <p:sp>
            <p:nvSpPr>
              <p:cNvPr id="57" name="Rectangle 351"/>
              <p:cNvSpPr>
                <a:spLocks noChangeArrowheads="1"/>
              </p:cNvSpPr>
              <p:nvPr/>
            </p:nvSpPr>
            <p:spPr bwMode="auto">
              <a:xfrm>
                <a:off x="5229" y="1187"/>
                <a:ext cx="93" cy="39"/>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b="0">
                  <a:solidFill>
                    <a:srgbClr val="FFFF00"/>
                  </a:solidFill>
                  <a:latin typeface="Arial Narrow" pitchFamily="34" charset="0"/>
                </a:endParaRPr>
              </a:p>
            </p:txBody>
          </p:sp>
          <p:grpSp>
            <p:nvGrpSpPr>
              <p:cNvPr id="58" name="Group 352"/>
              <p:cNvGrpSpPr>
                <a:grpSpLocks/>
              </p:cNvGrpSpPr>
              <p:nvPr/>
            </p:nvGrpSpPr>
            <p:grpSpPr bwMode="auto">
              <a:xfrm>
                <a:off x="5250" y="1298"/>
                <a:ext cx="155" cy="60"/>
                <a:chOff x="428" y="2146"/>
                <a:chExt cx="268" cy="244"/>
              </a:xfrm>
            </p:grpSpPr>
            <p:sp>
              <p:nvSpPr>
                <p:cNvPr id="174" name="Rectangle 35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75" name="Rectangle 35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76" name="Rectangle 35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77" name="Rectangle 35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78" name="Rectangle 35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79" name="Rectangle 35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80" name="Rectangle 35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81" name="Rectangle 36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82" name="Rectangle 36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nvGrpSpPr>
              <p:cNvPr id="59" name="Group 362"/>
              <p:cNvGrpSpPr>
                <a:grpSpLocks/>
              </p:cNvGrpSpPr>
              <p:nvPr/>
            </p:nvGrpSpPr>
            <p:grpSpPr bwMode="auto">
              <a:xfrm>
                <a:off x="5230" y="1408"/>
                <a:ext cx="154" cy="61"/>
                <a:chOff x="428" y="2146"/>
                <a:chExt cx="268" cy="244"/>
              </a:xfrm>
            </p:grpSpPr>
            <p:sp>
              <p:nvSpPr>
                <p:cNvPr id="165" name="Rectangle 36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66" name="Rectangle 36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67" name="Rectangle 36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68" name="Rectangle 36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69" name="Rectangle 36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70" name="Rectangle 36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71" name="Rectangle 36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72" name="Rectangle 37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73" name="Rectangle 37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sp>
            <p:nvSpPr>
              <p:cNvPr id="60" name="Rectangle 372"/>
              <p:cNvSpPr>
                <a:spLocks noChangeArrowheads="1"/>
              </p:cNvSpPr>
              <p:nvPr/>
            </p:nvSpPr>
            <p:spPr bwMode="auto">
              <a:xfrm>
                <a:off x="5115" y="1344"/>
                <a:ext cx="93" cy="4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b="0">
                  <a:solidFill>
                    <a:srgbClr val="FFFF00"/>
                  </a:solidFill>
                  <a:latin typeface="Arial Narrow" pitchFamily="34" charset="0"/>
                </a:endParaRPr>
              </a:p>
            </p:txBody>
          </p:sp>
          <p:sp>
            <p:nvSpPr>
              <p:cNvPr id="61" name="Rectangle 373"/>
              <p:cNvSpPr>
                <a:spLocks noChangeArrowheads="1"/>
              </p:cNvSpPr>
              <p:nvPr/>
            </p:nvSpPr>
            <p:spPr bwMode="auto">
              <a:xfrm>
                <a:off x="5094" y="1401"/>
                <a:ext cx="94" cy="39"/>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b="0">
                  <a:solidFill>
                    <a:srgbClr val="FFFF00"/>
                  </a:solidFill>
                  <a:latin typeface="Arial Narrow" pitchFamily="34" charset="0"/>
                </a:endParaRPr>
              </a:p>
            </p:txBody>
          </p:sp>
          <p:grpSp>
            <p:nvGrpSpPr>
              <p:cNvPr id="62" name="Group 374"/>
              <p:cNvGrpSpPr>
                <a:grpSpLocks/>
              </p:cNvGrpSpPr>
              <p:nvPr/>
            </p:nvGrpSpPr>
            <p:grpSpPr bwMode="auto">
              <a:xfrm>
                <a:off x="5171" y="1035"/>
                <a:ext cx="155" cy="60"/>
                <a:chOff x="428" y="2146"/>
                <a:chExt cx="268" cy="244"/>
              </a:xfrm>
            </p:grpSpPr>
            <p:sp>
              <p:nvSpPr>
                <p:cNvPr id="156" name="Rectangle 375"/>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57" name="Rectangle 376"/>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58" name="Rectangle 377"/>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59" name="Rectangle 378"/>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60" name="Rectangle 379"/>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61" name="Rectangle 380"/>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62" name="Rectangle 381"/>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63" name="Rectangle 382"/>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64" name="Rectangle 383"/>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sp>
            <p:nvSpPr>
              <p:cNvPr id="63" name="Rectangle 384"/>
              <p:cNvSpPr>
                <a:spLocks noChangeArrowheads="1"/>
              </p:cNvSpPr>
              <p:nvPr/>
            </p:nvSpPr>
            <p:spPr bwMode="auto">
              <a:xfrm>
                <a:off x="5025" y="1071"/>
                <a:ext cx="93" cy="38"/>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b="0">
                  <a:solidFill>
                    <a:srgbClr val="FFFF00"/>
                  </a:solidFill>
                  <a:latin typeface="Arial Narrow" pitchFamily="34" charset="0"/>
                </a:endParaRPr>
              </a:p>
            </p:txBody>
          </p:sp>
          <p:grpSp>
            <p:nvGrpSpPr>
              <p:cNvPr id="64" name="Group 385"/>
              <p:cNvGrpSpPr>
                <a:grpSpLocks/>
              </p:cNvGrpSpPr>
              <p:nvPr/>
            </p:nvGrpSpPr>
            <p:grpSpPr bwMode="auto">
              <a:xfrm>
                <a:off x="5030" y="933"/>
                <a:ext cx="154" cy="61"/>
                <a:chOff x="428" y="2146"/>
                <a:chExt cx="268" cy="244"/>
              </a:xfrm>
            </p:grpSpPr>
            <p:sp>
              <p:nvSpPr>
                <p:cNvPr id="147" name="Rectangle 38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48" name="Rectangle 38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49" name="Rectangle 38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50" name="Rectangle 38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51" name="Rectangle 39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52" name="Rectangle 39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53" name="Rectangle 39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54" name="Rectangle 39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55" name="Rectangle 39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nvGrpSpPr>
              <p:cNvPr id="65" name="Group 395"/>
              <p:cNvGrpSpPr>
                <a:grpSpLocks/>
              </p:cNvGrpSpPr>
              <p:nvPr/>
            </p:nvGrpSpPr>
            <p:grpSpPr bwMode="auto">
              <a:xfrm>
                <a:off x="3328" y="911"/>
                <a:ext cx="155" cy="61"/>
                <a:chOff x="428" y="2146"/>
                <a:chExt cx="268" cy="244"/>
              </a:xfrm>
            </p:grpSpPr>
            <p:sp>
              <p:nvSpPr>
                <p:cNvPr id="138" name="Rectangle 39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39" name="Rectangle 39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40" name="Rectangle 39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41" name="Rectangle 39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42" name="Rectangle 40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43" name="Rectangle 40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44" name="Rectangle 40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45" name="Rectangle 40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46" name="Rectangle 40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nvGrpSpPr>
              <p:cNvPr id="66" name="Group 405"/>
              <p:cNvGrpSpPr>
                <a:grpSpLocks/>
              </p:cNvGrpSpPr>
              <p:nvPr/>
            </p:nvGrpSpPr>
            <p:grpSpPr bwMode="auto">
              <a:xfrm>
                <a:off x="3087" y="996"/>
                <a:ext cx="154" cy="60"/>
                <a:chOff x="428" y="2146"/>
                <a:chExt cx="268" cy="244"/>
              </a:xfrm>
            </p:grpSpPr>
            <p:sp>
              <p:nvSpPr>
                <p:cNvPr id="129" name="Rectangle 40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30" name="Rectangle 40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31" name="Rectangle 40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32" name="Rectangle 40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33" name="Rectangle 41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34" name="Rectangle 41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35" name="Rectangle 41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36" name="Rectangle 41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37" name="Rectangle 41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nvGrpSpPr>
              <p:cNvPr id="67" name="Group 415"/>
              <p:cNvGrpSpPr>
                <a:grpSpLocks/>
              </p:cNvGrpSpPr>
              <p:nvPr/>
            </p:nvGrpSpPr>
            <p:grpSpPr bwMode="auto">
              <a:xfrm>
                <a:off x="3136" y="1499"/>
                <a:ext cx="153" cy="61"/>
                <a:chOff x="428" y="2146"/>
                <a:chExt cx="268" cy="244"/>
              </a:xfrm>
            </p:grpSpPr>
            <p:sp>
              <p:nvSpPr>
                <p:cNvPr id="120" name="Rectangle 41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21" name="Rectangle 41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22" name="Rectangle 41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23" name="Rectangle 41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24" name="Rectangle 42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25" name="Rectangle 42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26" name="Rectangle 42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27" name="Rectangle 42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28" name="Rectangle 42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sp>
            <p:nvSpPr>
              <p:cNvPr id="68" name="Rectangle 425"/>
              <p:cNvSpPr>
                <a:spLocks noChangeArrowheads="1"/>
              </p:cNvSpPr>
              <p:nvPr/>
            </p:nvSpPr>
            <p:spPr bwMode="auto">
              <a:xfrm>
                <a:off x="4915" y="995"/>
                <a:ext cx="93" cy="39"/>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b="0">
                  <a:solidFill>
                    <a:srgbClr val="FFFF00"/>
                  </a:solidFill>
                  <a:latin typeface="Arial Narrow" pitchFamily="34" charset="0"/>
                </a:endParaRPr>
              </a:p>
            </p:txBody>
          </p:sp>
          <p:sp>
            <p:nvSpPr>
              <p:cNvPr id="69" name="Rectangle 426"/>
              <p:cNvSpPr>
                <a:spLocks noChangeArrowheads="1"/>
              </p:cNvSpPr>
              <p:nvPr/>
            </p:nvSpPr>
            <p:spPr bwMode="auto">
              <a:xfrm>
                <a:off x="3258" y="1038"/>
                <a:ext cx="93" cy="38"/>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b="0">
                  <a:solidFill>
                    <a:srgbClr val="FFFF00"/>
                  </a:solidFill>
                  <a:latin typeface="Arial Narrow" pitchFamily="34" charset="0"/>
                </a:endParaRPr>
              </a:p>
            </p:txBody>
          </p:sp>
          <p:grpSp>
            <p:nvGrpSpPr>
              <p:cNvPr id="70" name="Group 427"/>
              <p:cNvGrpSpPr>
                <a:grpSpLocks/>
              </p:cNvGrpSpPr>
              <p:nvPr/>
            </p:nvGrpSpPr>
            <p:grpSpPr bwMode="auto">
              <a:xfrm>
                <a:off x="5227" y="1473"/>
                <a:ext cx="153" cy="60"/>
                <a:chOff x="428" y="2146"/>
                <a:chExt cx="268" cy="244"/>
              </a:xfrm>
            </p:grpSpPr>
            <p:sp>
              <p:nvSpPr>
                <p:cNvPr id="111" name="Rectangle 428"/>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12" name="Rectangle 429"/>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13" name="Rectangle 430"/>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14" name="Rectangle 431"/>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15" name="Rectangle 432"/>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16" name="Rectangle 433"/>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17" name="Rectangle 434"/>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18" name="Rectangle 435"/>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19" name="Rectangle 436"/>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nvGrpSpPr>
              <p:cNvPr id="71" name="Group 437"/>
              <p:cNvGrpSpPr>
                <a:grpSpLocks/>
              </p:cNvGrpSpPr>
              <p:nvPr/>
            </p:nvGrpSpPr>
            <p:grpSpPr bwMode="auto">
              <a:xfrm>
                <a:off x="5357" y="1179"/>
                <a:ext cx="155" cy="60"/>
                <a:chOff x="428" y="2146"/>
                <a:chExt cx="268" cy="244"/>
              </a:xfrm>
            </p:grpSpPr>
            <p:sp>
              <p:nvSpPr>
                <p:cNvPr id="102" name="Rectangle 438"/>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03" name="Rectangle 439"/>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04" name="Rectangle 440"/>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05" name="Rectangle 441"/>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06" name="Rectangle 442"/>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07" name="Rectangle 443"/>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08" name="Rectangle 444"/>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09" name="Rectangle 445"/>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10" name="Rectangle 446"/>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nvGrpSpPr>
              <p:cNvPr id="72" name="Group 449"/>
              <p:cNvGrpSpPr>
                <a:grpSpLocks/>
              </p:cNvGrpSpPr>
              <p:nvPr/>
            </p:nvGrpSpPr>
            <p:grpSpPr bwMode="auto">
              <a:xfrm>
                <a:off x="3324" y="987"/>
                <a:ext cx="1708" cy="431"/>
                <a:chOff x="1450" y="1101"/>
                <a:chExt cx="2970" cy="997"/>
              </a:xfrm>
            </p:grpSpPr>
            <p:sp>
              <p:nvSpPr>
                <p:cNvPr id="73" name="Oval 450"/>
                <p:cNvSpPr>
                  <a:spLocks noChangeArrowheads="1"/>
                </p:cNvSpPr>
                <p:nvPr/>
              </p:nvSpPr>
              <p:spPr bwMode="auto">
                <a:xfrm>
                  <a:off x="1984" y="1682"/>
                  <a:ext cx="1760" cy="119"/>
                </a:xfrm>
                <a:prstGeom prst="ellipse">
                  <a:avLst/>
                </a:prstGeom>
                <a:solidFill>
                  <a:srgbClr val="03FBEF"/>
                </a:solidFill>
                <a:ln w="12700">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b="0" dirty="0">
                    <a:latin typeface="Arial Narrow" pitchFamily="34" charset="0"/>
                  </a:endParaRPr>
                </a:p>
              </p:txBody>
            </p:sp>
            <p:sp>
              <p:nvSpPr>
                <p:cNvPr id="74" name="Line 451"/>
                <p:cNvSpPr>
                  <a:spLocks noChangeShapeType="1"/>
                </p:cNvSpPr>
                <p:nvPr/>
              </p:nvSpPr>
              <p:spPr bwMode="auto">
                <a:xfrm>
                  <a:off x="2104" y="1471"/>
                  <a:ext cx="0" cy="238"/>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5" name="Line 452"/>
                <p:cNvSpPr>
                  <a:spLocks noChangeShapeType="1"/>
                </p:cNvSpPr>
                <p:nvPr/>
              </p:nvSpPr>
              <p:spPr bwMode="auto">
                <a:xfrm>
                  <a:off x="2232" y="1485"/>
                  <a:ext cx="0" cy="229"/>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6" name="Line 453"/>
                <p:cNvSpPr>
                  <a:spLocks noChangeShapeType="1"/>
                </p:cNvSpPr>
                <p:nvPr/>
              </p:nvSpPr>
              <p:spPr bwMode="auto">
                <a:xfrm flipH="1">
                  <a:off x="2360" y="1512"/>
                  <a:ext cx="0" cy="170"/>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7" name="Line 454"/>
                <p:cNvSpPr>
                  <a:spLocks noChangeShapeType="1"/>
                </p:cNvSpPr>
                <p:nvPr/>
              </p:nvSpPr>
              <p:spPr bwMode="auto">
                <a:xfrm>
                  <a:off x="2472" y="1531"/>
                  <a:ext cx="0" cy="156"/>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8" name="Line 455"/>
                <p:cNvSpPr>
                  <a:spLocks noChangeShapeType="1"/>
                </p:cNvSpPr>
                <p:nvPr/>
              </p:nvSpPr>
              <p:spPr bwMode="auto">
                <a:xfrm>
                  <a:off x="2560" y="1590"/>
                  <a:ext cx="0" cy="106"/>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9" name="Line 456"/>
                <p:cNvSpPr>
                  <a:spLocks noChangeShapeType="1"/>
                </p:cNvSpPr>
                <p:nvPr/>
              </p:nvSpPr>
              <p:spPr bwMode="auto">
                <a:xfrm>
                  <a:off x="2680" y="1599"/>
                  <a:ext cx="0" cy="88"/>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0" name="Line 457"/>
                <p:cNvSpPr>
                  <a:spLocks noChangeShapeType="1"/>
                </p:cNvSpPr>
                <p:nvPr/>
              </p:nvSpPr>
              <p:spPr bwMode="auto">
                <a:xfrm>
                  <a:off x="2808" y="1636"/>
                  <a:ext cx="0" cy="55"/>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1" name="Line 458"/>
                <p:cNvSpPr>
                  <a:spLocks noChangeShapeType="1"/>
                </p:cNvSpPr>
                <p:nvPr/>
              </p:nvSpPr>
              <p:spPr bwMode="auto">
                <a:xfrm>
                  <a:off x="2944" y="1650"/>
                  <a:ext cx="0" cy="37"/>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2" name="Line 459"/>
                <p:cNvSpPr>
                  <a:spLocks noChangeShapeType="1"/>
                </p:cNvSpPr>
                <p:nvPr/>
              </p:nvSpPr>
              <p:spPr bwMode="auto">
                <a:xfrm>
                  <a:off x="3168" y="1567"/>
                  <a:ext cx="0" cy="115"/>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3" name="Line 460"/>
                <p:cNvSpPr>
                  <a:spLocks noChangeShapeType="1"/>
                </p:cNvSpPr>
                <p:nvPr/>
              </p:nvSpPr>
              <p:spPr bwMode="auto">
                <a:xfrm>
                  <a:off x="3312" y="1480"/>
                  <a:ext cx="0" cy="216"/>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4" name="Line 461"/>
                <p:cNvSpPr>
                  <a:spLocks noChangeShapeType="1"/>
                </p:cNvSpPr>
                <p:nvPr/>
              </p:nvSpPr>
              <p:spPr bwMode="auto">
                <a:xfrm>
                  <a:off x="3448" y="1352"/>
                  <a:ext cx="0" cy="344"/>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5" name="Line 462"/>
                <p:cNvSpPr>
                  <a:spLocks noChangeShapeType="1"/>
                </p:cNvSpPr>
                <p:nvPr/>
              </p:nvSpPr>
              <p:spPr bwMode="auto">
                <a:xfrm>
                  <a:off x="3640" y="1237"/>
                  <a:ext cx="0" cy="482"/>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6" name="Oval 463"/>
                <p:cNvSpPr>
                  <a:spLocks noChangeArrowheads="1"/>
                </p:cNvSpPr>
                <p:nvPr/>
              </p:nvSpPr>
              <p:spPr bwMode="auto">
                <a:xfrm rot="2527473">
                  <a:off x="1450" y="1533"/>
                  <a:ext cx="64" cy="92"/>
                </a:xfrm>
                <a:prstGeom prst="ellipse">
                  <a:avLst/>
                </a:prstGeom>
                <a:solidFill>
                  <a:srgbClr val="03FBEF"/>
                </a:solidFill>
                <a:ln w="12700">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7" name="Oval 464"/>
                <p:cNvSpPr>
                  <a:spLocks noChangeArrowheads="1"/>
                </p:cNvSpPr>
                <p:nvPr/>
              </p:nvSpPr>
              <p:spPr bwMode="auto">
                <a:xfrm rot="2527473">
                  <a:off x="1450" y="2006"/>
                  <a:ext cx="71" cy="92"/>
                </a:xfrm>
                <a:prstGeom prst="ellipse">
                  <a:avLst/>
                </a:prstGeom>
                <a:solidFill>
                  <a:srgbClr val="03FBEF"/>
                </a:solidFill>
                <a:ln w="12700">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8" name="Oval 465"/>
                <p:cNvSpPr>
                  <a:spLocks noChangeArrowheads="1"/>
                </p:cNvSpPr>
                <p:nvPr/>
              </p:nvSpPr>
              <p:spPr bwMode="auto">
                <a:xfrm rot="2527473">
                  <a:off x="2114" y="1991"/>
                  <a:ext cx="64" cy="92"/>
                </a:xfrm>
                <a:prstGeom prst="ellipse">
                  <a:avLst/>
                </a:prstGeom>
                <a:solidFill>
                  <a:srgbClr val="03FBEF"/>
                </a:solidFill>
                <a:ln w="12700">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9" name="Oval 466"/>
                <p:cNvSpPr>
                  <a:spLocks noChangeArrowheads="1"/>
                </p:cNvSpPr>
                <p:nvPr/>
              </p:nvSpPr>
              <p:spPr bwMode="auto">
                <a:xfrm rot="2527473">
                  <a:off x="2884" y="1973"/>
                  <a:ext cx="64" cy="92"/>
                </a:xfrm>
                <a:prstGeom prst="ellipse">
                  <a:avLst/>
                </a:prstGeom>
                <a:solidFill>
                  <a:srgbClr val="03FBEF"/>
                </a:solidFill>
                <a:ln w="12700">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0" name="Oval 467"/>
                <p:cNvSpPr>
                  <a:spLocks noChangeArrowheads="1"/>
                </p:cNvSpPr>
                <p:nvPr/>
              </p:nvSpPr>
              <p:spPr bwMode="auto">
                <a:xfrm rot="2527473">
                  <a:off x="1500" y="1829"/>
                  <a:ext cx="64" cy="91"/>
                </a:xfrm>
                <a:prstGeom prst="ellipse">
                  <a:avLst/>
                </a:prstGeom>
                <a:solidFill>
                  <a:srgbClr val="03FBEF"/>
                </a:solidFill>
                <a:ln w="12700">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1" name="Oval 468"/>
                <p:cNvSpPr>
                  <a:spLocks noChangeArrowheads="1"/>
                </p:cNvSpPr>
                <p:nvPr/>
              </p:nvSpPr>
              <p:spPr bwMode="auto">
                <a:xfrm rot="2527473">
                  <a:off x="3560" y="1951"/>
                  <a:ext cx="64" cy="92"/>
                </a:xfrm>
                <a:prstGeom prst="ellipse">
                  <a:avLst/>
                </a:prstGeom>
                <a:solidFill>
                  <a:srgbClr val="03FBEF"/>
                </a:solidFill>
                <a:ln w="12700">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2" name="Oval 469"/>
                <p:cNvSpPr>
                  <a:spLocks noChangeArrowheads="1"/>
                </p:cNvSpPr>
                <p:nvPr/>
              </p:nvSpPr>
              <p:spPr bwMode="auto">
                <a:xfrm rot="2527473">
                  <a:off x="4152" y="1834"/>
                  <a:ext cx="64" cy="92"/>
                </a:xfrm>
                <a:prstGeom prst="ellipse">
                  <a:avLst/>
                </a:prstGeom>
                <a:solidFill>
                  <a:srgbClr val="03FBEF"/>
                </a:solidFill>
                <a:ln w="12700">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3" name="Oval 470"/>
                <p:cNvSpPr>
                  <a:spLocks noChangeArrowheads="1"/>
                </p:cNvSpPr>
                <p:nvPr/>
              </p:nvSpPr>
              <p:spPr bwMode="auto">
                <a:xfrm rot="2527473">
                  <a:off x="4356" y="1485"/>
                  <a:ext cx="64" cy="92"/>
                </a:xfrm>
                <a:prstGeom prst="ellipse">
                  <a:avLst/>
                </a:prstGeom>
                <a:solidFill>
                  <a:srgbClr val="03FBEF"/>
                </a:solidFill>
                <a:ln w="12700">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4" name="Line 471"/>
                <p:cNvSpPr>
                  <a:spLocks noChangeShapeType="1"/>
                </p:cNvSpPr>
                <p:nvPr/>
              </p:nvSpPr>
              <p:spPr bwMode="auto">
                <a:xfrm>
                  <a:off x="1522" y="1578"/>
                  <a:ext cx="510" cy="141"/>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5" name="Line 472"/>
                <p:cNvSpPr>
                  <a:spLocks noChangeShapeType="1"/>
                </p:cNvSpPr>
                <p:nvPr/>
              </p:nvSpPr>
              <p:spPr bwMode="auto">
                <a:xfrm flipV="1">
                  <a:off x="1546" y="1781"/>
                  <a:ext cx="654" cy="250"/>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6" name="Line 473"/>
                <p:cNvSpPr>
                  <a:spLocks noChangeShapeType="1"/>
                </p:cNvSpPr>
                <p:nvPr/>
              </p:nvSpPr>
              <p:spPr bwMode="auto">
                <a:xfrm flipV="1">
                  <a:off x="2188" y="1791"/>
                  <a:ext cx="228" cy="216"/>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7" name="Line 474"/>
                <p:cNvSpPr>
                  <a:spLocks noChangeShapeType="1"/>
                </p:cNvSpPr>
                <p:nvPr/>
              </p:nvSpPr>
              <p:spPr bwMode="auto">
                <a:xfrm flipH="1" flipV="1">
                  <a:off x="2818" y="1798"/>
                  <a:ext cx="108" cy="203"/>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8" name="Line 475"/>
                <p:cNvSpPr>
                  <a:spLocks noChangeShapeType="1"/>
                </p:cNvSpPr>
                <p:nvPr/>
              </p:nvSpPr>
              <p:spPr bwMode="auto">
                <a:xfrm flipH="1" flipV="1">
                  <a:off x="3388" y="1784"/>
                  <a:ext cx="192" cy="192"/>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9" name="Line 476"/>
                <p:cNvSpPr>
                  <a:spLocks noChangeShapeType="1"/>
                </p:cNvSpPr>
                <p:nvPr/>
              </p:nvSpPr>
              <p:spPr bwMode="auto">
                <a:xfrm flipH="1" flipV="1">
                  <a:off x="3706" y="1743"/>
                  <a:ext cx="462" cy="120"/>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00" name="Line 477"/>
                <p:cNvSpPr>
                  <a:spLocks noChangeShapeType="1"/>
                </p:cNvSpPr>
                <p:nvPr/>
              </p:nvSpPr>
              <p:spPr bwMode="auto">
                <a:xfrm flipH="1">
                  <a:off x="3694" y="1540"/>
                  <a:ext cx="648" cy="179"/>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101" name="Line 478"/>
                <p:cNvSpPr>
                  <a:spLocks noChangeShapeType="1"/>
                </p:cNvSpPr>
                <p:nvPr/>
              </p:nvSpPr>
              <p:spPr bwMode="auto">
                <a:xfrm>
                  <a:off x="1500" y="1101"/>
                  <a:ext cx="582" cy="625"/>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sp>
          <p:nvSpPr>
            <p:cNvPr id="24" name="TextBox 23"/>
            <p:cNvSpPr txBox="1"/>
            <p:nvPr/>
          </p:nvSpPr>
          <p:spPr>
            <a:xfrm>
              <a:off x="1214447" y="1291344"/>
              <a:ext cx="2191316" cy="419354"/>
            </a:xfrm>
            <a:prstGeom prst="rect">
              <a:avLst/>
            </a:prstGeom>
            <a:noFill/>
          </p:spPr>
          <p:txBody>
            <a:bodyPr wrap="none" rtlCol="0">
              <a:spAutoFit/>
            </a:bodyPr>
            <a:lstStyle/>
            <a:p>
              <a:r>
                <a:rPr lang="en-US" sz="2400" b="0" dirty="0" smtClean="0">
                  <a:latin typeface="Tahoma" pitchFamily="34" charset="0"/>
                  <a:ea typeface="Tahoma" pitchFamily="34" charset="0"/>
                  <a:cs typeface="Tahoma" pitchFamily="34" charset="0"/>
                </a:rPr>
                <a:t>Cloud Services</a:t>
              </a:r>
              <a:endParaRPr lang="en-US" sz="2400" b="0" dirty="0">
                <a:latin typeface="Tahoma" pitchFamily="34" charset="0"/>
                <a:ea typeface="Tahoma" pitchFamily="34" charset="0"/>
                <a:cs typeface="Tahoma" pitchFamily="34" charset="0"/>
              </a:endParaRPr>
            </a:p>
          </p:txBody>
        </p:sp>
      </p:grpSp>
      <p:pic>
        <p:nvPicPr>
          <p:cNvPr id="484" name="Picture 25"/>
          <p:cNvPicPr>
            <a:picLocks noChangeAspect="1" noChangeArrowheads="1"/>
          </p:cNvPicPr>
          <p:nvPr/>
        </p:nvPicPr>
        <p:blipFill>
          <a:blip r:embed="rId5" cstate="print"/>
          <a:srcRect/>
          <a:stretch>
            <a:fillRect/>
          </a:stretch>
        </p:blipFill>
        <p:spPr bwMode="auto">
          <a:xfrm>
            <a:off x="7309910" y="4486457"/>
            <a:ext cx="1485706" cy="1346028"/>
          </a:xfrm>
          <a:prstGeom prst="rect">
            <a:avLst/>
          </a:prstGeom>
          <a:ln>
            <a:headEnd/>
            <a:tailEnd/>
          </a:ln>
        </p:spPr>
        <p:style>
          <a:lnRef idx="1">
            <a:schemeClr val="dk1"/>
          </a:lnRef>
          <a:fillRef idx="2">
            <a:schemeClr val="dk1"/>
          </a:fillRef>
          <a:effectRef idx="1">
            <a:schemeClr val="dk1"/>
          </a:effectRef>
          <a:fontRef idx="minor">
            <a:schemeClr val="dk1"/>
          </a:fontRef>
        </p:style>
      </p:pic>
      <p:pic>
        <p:nvPicPr>
          <p:cNvPr id="485" name="Picture 9" descr="C:\Documents and Settings\Jan Rabaey\My Documents\My Files\GSRC\Proposals\D&amp;TSpecialIssue\Chapters\basestation.GIF"/>
          <p:cNvPicPr>
            <a:picLocks noChangeAspect="1" noChangeArrowheads="1"/>
          </p:cNvPicPr>
          <p:nvPr/>
        </p:nvPicPr>
        <p:blipFill>
          <a:blip r:embed="rId6"/>
          <a:srcRect/>
          <a:stretch>
            <a:fillRect/>
          </a:stretch>
        </p:blipFill>
        <p:spPr bwMode="auto">
          <a:xfrm>
            <a:off x="7065080" y="4630348"/>
            <a:ext cx="1422425" cy="2127993"/>
          </a:xfrm>
          <a:prstGeom prst="rect">
            <a:avLst/>
          </a:prstGeom>
          <a:noFill/>
          <a:ln w="9525">
            <a:noFill/>
            <a:miter lim="800000"/>
            <a:headEnd/>
            <a:tailEnd/>
          </a:ln>
        </p:spPr>
      </p:pic>
      <p:sp>
        <p:nvSpPr>
          <p:cNvPr id="486" name="Left-Right Arrow 485"/>
          <p:cNvSpPr/>
          <p:nvPr/>
        </p:nvSpPr>
        <p:spPr>
          <a:xfrm rot="6264965">
            <a:off x="1355656" y="4529982"/>
            <a:ext cx="1272372" cy="675343"/>
          </a:xfrm>
          <a:prstGeom prst="lef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0" dirty="0" smtClean="0"/>
          </a:p>
        </p:txBody>
      </p:sp>
      <p:sp>
        <p:nvSpPr>
          <p:cNvPr id="487" name="Left-Right Arrow 486"/>
          <p:cNvSpPr/>
          <p:nvPr/>
        </p:nvSpPr>
        <p:spPr>
          <a:xfrm rot="2773537">
            <a:off x="7023621" y="3769950"/>
            <a:ext cx="1272372" cy="675343"/>
          </a:xfrm>
          <a:prstGeom prst="lef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0" dirty="0" smtClean="0"/>
          </a:p>
        </p:txBody>
      </p:sp>
      <p:sp>
        <p:nvSpPr>
          <p:cNvPr id="488" name="Right Arrow 487"/>
          <p:cNvSpPr/>
          <p:nvPr/>
        </p:nvSpPr>
        <p:spPr>
          <a:xfrm rot="6337155">
            <a:off x="4986818" y="4264004"/>
            <a:ext cx="762000" cy="673014"/>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0" dirty="0" smtClean="0"/>
          </a:p>
        </p:txBody>
      </p:sp>
      <p:sp>
        <p:nvSpPr>
          <p:cNvPr id="491" name="Right Arrow 490"/>
          <p:cNvSpPr/>
          <p:nvPr/>
        </p:nvSpPr>
        <p:spPr>
          <a:xfrm rot="15340407">
            <a:off x="4221560" y="4370545"/>
            <a:ext cx="762000" cy="673014"/>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0" dirty="0" smtClean="0"/>
          </a:p>
        </p:txBody>
      </p:sp>
      <p:sp>
        <p:nvSpPr>
          <p:cNvPr id="493" name="Right Arrow 492"/>
          <p:cNvSpPr/>
          <p:nvPr/>
        </p:nvSpPr>
        <p:spPr>
          <a:xfrm rot="6337155">
            <a:off x="4999326" y="2020989"/>
            <a:ext cx="762000" cy="673014"/>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0" dirty="0" smtClean="0"/>
          </a:p>
        </p:txBody>
      </p:sp>
      <p:sp>
        <p:nvSpPr>
          <p:cNvPr id="494" name="Right Arrow 493"/>
          <p:cNvSpPr/>
          <p:nvPr/>
        </p:nvSpPr>
        <p:spPr>
          <a:xfrm rot="4780644">
            <a:off x="3321915" y="1999522"/>
            <a:ext cx="762000" cy="673014"/>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0" dirty="0" smtClean="0"/>
          </a:p>
        </p:txBody>
      </p:sp>
      <p:sp>
        <p:nvSpPr>
          <p:cNvPr id="495" name="Right Arrow 494"/>
          <p:cNvSpPr/>
          <p:nvPr/>
        </p:nvSpPr>
        <p:spPr>
          <a:xfrm rot="1828785">
            <a:off x="475613" y="2934444"/>
            <a:ext cx="762000" cy="673014"/>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0" dirty="0" smtClean="0"/>
          </a:p>
        </p:txBody>
      </p:sp>
      <p:pic>
        <p:nvPicPr>
          <p:cNvPr id="13" name="Picture 13" descr="C:\Documents and Settings\Jan Rabaey\My Documents\My Files\GSRC\Proposals\D&amp;TSpecialIssue\Chapters\speakers.GIF"/>
          <p:cNvPicPr>
            <a:picLocks noChangeAspect="1" noChangeArrowheads="1"/>
          </p:cNvPicPr>
          <p:nvPr/>
        </p:nvPicPr>
        <p:blipFill>
          <a:blip r:embed="rId7"/>
          <a:srcRect/>
          <a:stretch>
            <a:fillRect/>
          </a:stretch>
        </p:blipFill>
        <p:spPr bwMode="auto">
          <a:xfrm>
            <a:off x="5097463" y="1267606"/>
            <a:ext cx="1074737" cy="800100"/>
          </a:xfrm>
          <a:prstGeom prst="rect">
            <a:avLst/>
          </a:prstGeom>
          <a:noFill/>
          <a:ln w="9525">
            <a:noFill/>
            <a:miter lim="800000"/>
            <a:headEnd/>
            <a:tailEnd/>
          </a:ln>
        </p:spPr>
      </p:pic>
      <p:pic>
        <p:nvPicPr>
          <p:cNvPr id="7" name="Picture 23" descr="PicoTX_back_solar_VLSI"/>
          <p:cNvPicPr>
            <a:picLocks noChangeArrowheads="1"/>
          </p:cNvPicPr>
          <p:nvPr/>
        </p:nvPicPr>
        <p:blipFill>
          <a:blip r:embed="rId8">
            <a:lum bright="30000"/>
          </a:blip>
          <a:srcRect/>
          <a:stretch>
            <a:fillRect/>
          </a:stretch>
        </p:blipFill>
        <p:spPr bwMode="auto">
          <a:xfrm>
            <a:off x="3229239" y="1458923"/>
            <a:ext cx="733257" cy="462107"/>
          </a:xfrm>
          <a:prstGeom prst="rect">
            <a:avLst/>
          </a:prstGeom>
          <a:solidFill>
            <a:schemeClr val="bg1">
              <a:lumMod val="95000"/>
            </a:schemeClr>
          </a:solidFill>
          <a:ln w="9525">
            <a:noFill/>
            <a:miter lim="800000"/>
            <a:headEnd/>
            <a:tailEnd/>
          </a:ln>
          <a:effectLst>
            <a:softEdge rad="31750"/>
          </a:effectLst>
        </p:spPr>
      </p:pic>
      <p:pic>
        <p:nvPicPr>
          <p:cNvPr id="11" name="Picture 11" descr="C:\Documents and Settings\Jan Rabaey\My Documents\My Files\GSRC\Proposals\D&amp;TSpecialIssue\Chapters\sand.GIF"/>
          <p:cNvPicPr>
            <a:picLocks noChangeAspect="1" noChangeArrowheads="1"/>
          </p:cNvPicPr>
          <p:nvPr/>
        </p:nvPicPr>
        <p:blipFill>
          <a:blip r:embed="rId9"/>
          <a:srcRect/>
          <a:stretch>
            <a:fillRect/>
          </a:stretch>
        </p:blipFill>
        <p:spPr bwMode="auto">
          <a:xfrm>
            <a:off x="-90565" y="2545471"/>
            <a:ext cx="641600" cy="767427"/>
          </a:xfrm>
          <a:prstGeom prst="rect">
            <a:avLst/>
          </a:prstGeom>
          <a:noFill/>
          <a:ln>
            <a:noFill/>
          </a:ln>
          <a:effectLst>
            <a:softEdge rad="31750"/>
          </a:effectLst>
        </p:spPr>
      </p:pic>
      <p:pic>
        <p:nvPicPr>
          <p:cNvPr id="498" name="Picture 10" descr="C:\Documents and Settings\Jan Rabaey\My Documents\My Files\GSRC\Proposals\D&amp;TSpecialIssue\Chapters\monitor.GIF"/>
          <p:cNvPicPr>
            <a:picLocks noChangeAspect="1" noChangeArrowheads="1"/>
          </p:cNvPicPr>
          <p:nvPr/>
        </p:nvPicPr>
        <p:blipFill>
          <a:blip r:embed="rId10"/>
          <a:srcRect/>
          <a:stretch>
            <a:fillRect/>
          </a:stretch>
        </p:blipFill>
        <p:spPr bwMode="auto">
          <a:xfrm>
            <a:off x="5656675" y="6158797"/>
            <a:ext cx="731837" cy="636588"/>
          </a:xfrm>
          <a:prstGeom prst="rect">
            <a:avLst/>
          </a:prstGeom>
          <a:noFill/>
          <a:ln w="9525">
            <a:noFill/>
            <a:miter lim="800000"/>
            <a:headEnd/>
            <a:tailEnd/>
          </a:ln>
        </p:spPr>
      </p:pic>
      <p:pic>
        <p:nvPicPr>
          <p:cNvPr id="499" name="Picture 10" descr="C:\Documents and Settings\Jan Rabaey\My Documents\My Files\GSRC\Proposals\D&amp;TSpecialIssue\Chapters\monitor.GIF"/>
          <p:cNvPicPr>
            <a:picLocks noChangeAspect="1" noChangeArrowheads="1"/>
          </p:cNvPicPr>
          <p:nvPr/>
        </p:nvPicPr>
        <p:blipFill>
          <a:blip r:embed="rId10"/>
          <a:srcRect/>
          <a:stretch>
            <a:fillRect/>
          </a:stretch>
        </p:blipFill>
        <p:spPr bwMode="auto">
          <a:xfrm>
            <a:off x="80882" y="5453145"/>
            <a:ext cx="731837" cy="636588"/>
          </a:xfrm>
          <a:prstGeom prst="rect">
            <a:avLst/>
          </a:prstGeom>
          <a:noFill/>
          <a:ln w="9525">
            <a:noFill/>
            <a:miter lim="800000"/>
            <a:headEnd/>
            <a:tailEnd/>
          </a:ln>
        </p:spPr>
      </p:pic>
      <p:pic>
        <p:nvPicPr>
          <p:cNvPr id="9" name="Picture 15" descr="interface-themes-pic"/>
          <p:cNvPicPr>
            <a:picLocks noChangeAspect="1" noChangeArrowheads="1"/>
          </p:cNvPicPr>
          <p:nvPr/>
        </p:nvPicPr>
        <p:blipFill>
          <a:blip r:embed="rId11"/>
          <a:srcRect l="52640" t="36593" b="35431"/>
          <a:stretch>
            <a:fillRect/>
          </a:stretch>
        </p:blipFill>
        <p:spPr bwMode="auto">
          <a:xfrm>
            <a:off x="2283926" y="5010330"/>
            <a:ext cx="599937" cy="684015"/>
          </a:xfrm>
          <a:prstGeom prst="rect">
            <a:avLst/>
          </a:prstGeom>
          <a:solidFill>
            <a:schemeClr val="bg1">
              <a:lumMod val="95000"/>
            </a:schemeClr>
          </a:solidFill>
          <a:ln w="9525">
            <a:noFill/>
            <a:miter lim="800000"/>
            <a:headEnd/>
            <a:tailEnd/>
          </a:ln>
          <a:effectLst>
            <a:softEdge rad="63500"/>
          </a:effectLst>
        </p:spPr>
      </p:pic>
      <p:pic>
        <p:nvPicPr>
          <p:cNvPr id="500" name="Picture 499" descr="C:\Documents and Settings\Jan Rabaey\My Documents\My Files\GSRC\Proposals\D&amp;TSpecialIssue\Chapters\iPhone.GIF"/>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123" y="3910012"/>
            <a:ext cx="555625"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Picture 4" descr="http://cronan.com/press/PVR_Blog_TiVo_Naming_files/tivo.jpg"/>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87891" y="4891328"/>
            <a:ext cx="911543" cy="922021"/>
          </a:xfrm>
          <a:prstGeom prst="rect">
            <a:avLst/>
          </a:prstGeom>
          <a:noFill/>
          <a:extLst>
            <a:ext uri="{909E8E84-426E-40DD-AFC4-6F175D3DCCD1}">
              <a14:hiddenFill xmlns:a14="http://schemas.microsoft.com/office/drawing/2010/main">
                <a:solidFill>
                  <a:srgbClr val="FFFFFF"/>
                </a:solidFill>
              </a14:hiddenFill>
            </a:ext>
          </a:extLst>
        </p:spPr>
      </p:pic>
      <p:sp>
        <p:nvSpPr>
          <p:cNvPr id="502" name="Right Arrow 501"/>
          <p:cNvSpPr/>
          <p:nvPr/>
        </p:nvSpPr>
        <p:spPr>
          <a:xfrm rot="8924723">
            <a:off x="560752" y="3771114"/>
            <a:ext cx="762000" cy="673014"/>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0" dirty="0" smtClean="0"/>
          </a:p>
        </p:txBody>
      </p:sp>
      <p:grpSp>
        <p:nvGrpSpPr>
          <p:cNvPr id="501" name="Group 500"/>
          <p:cNvGrpSpPr/>
          <p:nvPr/>
        </p:nvGrpSpPr>
        <p:grpSpPr>
          <a:xfrm>
            <a:off x="0" y="762000"/>
            <a:ext cx="3276600" cy="2211917"/>
            <a:chOff x="439726" y="1087750"/>
            <a:chExt cx="3331301" cy="2009196"/>
          </a:xfrm>
        </p:grpSpPr>
        <p:sp>
          <p:nvSpPr>
            <p:cNvPr id="503" name="Cloud 502"/>
            <p:cNvSpPr/>
            <p:nvPr/>
          </p:nvSpPr>
          <p:spPr bwMode="auto">
            <a:xfrm>
              <a:off x="439726" y="1087750"/>
              <a:ext cx="3331301" cy="2009196"/>
            </a:xfrm>
            <a:prstGeom prst="cloud">
              <a:avLst/>
            </a:prstGeom>
            <a:solidFill>
              <a:srgbClr val="66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outerShdw blurRad="38100" dist="38100" dir="2700000" algn="tl">
                    <a:srgbClr val="000000">
                      <a:alpha val="43137"/>
                    </a:srgbClr>
                  </a:outerShdw>
                </a:effectLst>
                <a:latin typeface="Times" pitchFamily="-107" charset="0"/>
              </a:endParaRPr>
            </a:p>
          </p:txBody>
        </p:sp>
        <p:grpSp>
          <p:nvGrpSpPr>
            <p:cNvPr id="504" name="Group 17"/>
            <p:cNvGrpSpPr>
              <a:grpSpLocks/>
            </p:cNvGrpSpPr>
            <p:nvPr/>
          </p:nvGrpSpPr>
          <p:grpSpPr bwMode="auto">
            <a:xfrm>
              <a:off x="803933" y="1656069"/>
              <a:ext cx="2913237" cy="1188105"/>
              <a:chOff x="2796" y="909"/>
              <a:chExt cx="2716" cy="1066"/>
            </a:xfrm>
          </p:grpSpPr>
          <p:grpSp>
            <p:nvGrpSpPr>
              <p:cNvPr id="506" name="Group 18"/>
              <p:cNvGrpSpPr>
                <a:grpSpLocks/>
              </p:cNvGrpSpPr>
              <p:nvPr/>
            </p:nvGrpSpPr>
            <p:grpSpPr bwMode="auto">
              <a:xfrm>
                <a:off x="3227" y="1844"/>
                <a:ext cx="513" cy="131"/>
                <a:chOff x="2201" y="2688"/>
                <a:chExt cx="1946" cy="577"/>
              </a:xfrm>
            </p:grpSpPr>
            <p:sp>
              <p:nvSpPr>
                <p:cNvPr id="952" name="AutoShape 19"/>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53" name="AutoShape 20"/>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54" name="AutoShape 21"/>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55" name="AutoShape 22"/>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56" name="AutoShape 23"/>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57" name="AutoShape 24"/>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58" name="AutoShape 25"/>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59" name="AutoShape 26"/>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60" name="AutoShape 27"/>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61" name="AutoShape 28"/>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62" name="AutoShape 29"/>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63" name="AutoShape 30"/>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64" name="AutoShape 31"/>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nvGrpSpPr>
              <p:cNvPr id="507" name="Group 32"/>
              <p:cNvGrpSpPr>
                <a:grpSpLocks/>
              </p:cNvGrpSpPr>
              <p:nvPr/>
            </p:nvGrpSpPr>
            <p:grpSpPr bwMode="auto">
              <a:xfrm>
                <a:off x="3899" y="1843"/>
                <a:ext cx="513" cy="131"/>
                <a:chOff x="2201" y="2688"/>
                <a:chExt cx="1946" cy="577"/>
              </a:xfrm>
            </p:grpSpPr>
            <p:sp>
              <p:nvSpPr>
                <p:cNvPr id="939" name="AutoShape 33"/>
                <p:cNvSpPr>
                  <a:spLocks noChangeArrowheads="1"/>
                </p:cNvSpPr>
                <p:nvPr/>
              </p:nvSpPr>
              <p:spPr bwMode="auto">
                <a:xfrm>
                  <a:off x="2934" y="3023"/>
                  <a:ext cx="181" cy="146"/>
                </a:xfrm>
                <a:prstGeom prst="parallelogram">
                  <a:avLst>
                    <a:gd name="adj" fmla="val 30993"/>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40" name="AutoShape 34"/>
                <p:cNvSpPr>
                  <a:spLocks noChangeArrowheads="1"/>
                </p:cNvSpPr>
                <p:nvPr/>
              </p:nvSpPr>
              <p:spPr bwMode="auto">
                <a:xfrm>
                  <a:off x="3030" y="3119"/>
                  <a:ext cx="181" cy="146"/>
                </a:xfrm>
                <a:prstGeom prst="parallelogram">
                  <a:avLst>
                    <a:gd name="adj" fmla="val 30993"/>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41" name="AutoShape 35"/>
                <p:cNvSpPr>
                  <a:spLocks noChangeArrowheads="1"/>
                </p:cNvSpPr>
                <p:nvPr/>
              </p:nvSpPr>
              <p:spPr bwMode="auto">
                <a:xfrm>
                  <a:off x="3329" y="2819"/>
                  <a:ext cx="181" cy="146"/>
                </a:xfrm>
                <a:prstGeom prst="parallelogram">
                  <a:avLst>
                    <a:gd name="adj" fmla="val 30993"/>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42" name="AutoShape 36"/>
                <p:cNvSpPr>
                  <a:spLocks noChangeArrowheads="1"/>
                </p:cNvSpPr>
                <p:nvPr/>
              </p:nvSpPr>
              <p:spPr bwMode="auto">
                <a:xfrm>
                  <a:off x="3425" y="3015"/>
                  <a:ext cx="181" cy="146"/>
                </a:xfrm>
                <a:prstGeom prst="parallelogram">
                  <a:avLst>
                    <a:gd name="adj" fmla="val 30993"/>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43" name="AutoShape 37"/>
                <p:cNvSpPr>
                  <a:spLocks noChangeArrowheads="1"/>
                </p:cNvSpPr>
                <p:nvPr/>
              </p:nvSpPr>
              <p:spPr bwMode="auto">
                <a:xfrm>
                  <a:off x="3570" y="2688"/>
                  <a:ext cx="181" cy="146"/>
                </a:xfrm>
                <a:prstGeom prst="parallelogram">
                  <a:avLst>
                    <a:gd name="adj" fmla="val 30993"/>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44" name="AutoShape 38"/>
                <p:cNvSpPr>
                  <a:spLocks noChangeArrowheads="1"/>
                </p:cNvSpPr>
                <p:nvPr/>
              </p:nvSpPr>
              <p:spPr bwMode="auto">
                <a:xfrm>
                  <a:off x="3666" y="2884"/>
                  <a:ext cx="181" cy="146"/>
                </a:xfrm>
                <a:prstGeom prst="parallelogram">
                  <a:avLst>
                    <a:gd name="adj" fmla="val 30993"/>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45" name="AutoShape 39"/>
                <p:cNvSpPr>
                  <a:spLocks noChangeArrowheads="1"/>
                </p:cNvSpPr>
                <p:nvPr/>
              </p:nvSpPr>
              <p:spPr bwMode="auto">
                <a:xfrm>
                  <a:off x="3026" y="2789"/>
                  <a:ext cx="181" cy="146"/>
                </a:xfrm>
                <a:prstGeom prst="parallelogram">
                  <a:avLst>
                    <a:gd name="adj" fmla="val 30993"/>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46" name="AutoShape 40"/>
                <p:cNvSpPr>
                  <a:spLocks noChangeArrowheads="1"/>
                </p:cNvSpPr>
                <p:nvPr/>
              </p:nvSpPr>
              <p:spPr bwMode="auto">
                <a:xfrm>
                  <a:off x="2201" y="2963"/>
                  <a:ext cx="181" cy="146"/>
                </a:xfrm>
                <a:prstGeom prst="parallelogram">
                  <a:avLst>
                    <a:gd name="adj" fmla="val 30993"/>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47" name="AutoShape 41"/>
                <p:cNvSpPr>
                  <a:spLocks noChangeArrowheads="1"/>
                </p:cNvSpPr>
                <p:nvPr/>
              </p:nvSpPr>
              <p:spPr bwMode="auto">
                <a:xfrm>
                  <a:off x="2297" y="3059"/>
                  <a:ext cx="181" cy="146"/>
                </a:xfrm>
                <a:prstGeom prst="parallelogram">
                  <a:avLst>
                    <a:gd name="adj" fmla="val 30993"/>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48" name="AutoShape 42"/>
                <p:cNvSpPr>
                  <a:spLocks noChangeArrowheads="1"/>
                </p:cNvSpPr>
                <p:nvPr/>
              </p:nvSpPr>
              <p:spPr bwMode="auto">
                <a:xfrm>
                  <a:off x="2596" y="2759"/>
                  <a:ext cx="181" cy="146"/>
                </a:xfrm>
                <a:prstGeom prst="parallelogram">
                  <a:avLst>
                    <a:gd name="adj" fmla="val 30993"/>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49" name="AutoShape 43"/>
                <p:cNvSpPr>
                  <a:spLocks noChangeArrowheads="1"/>
                </p:cNvSpPr>
                <p:nvPr/>
              </p:nvSpPr>
              <p:spPr bwMode="auto">
                <a:xfrm>
                  <a:off x="2692" y="2955"/>
                  <a:ext cx="181" cy="146"/>
                </a:xfrm>
                <a:prstGeom prst="parallelogram">
                  <a:avLst>
                    <a:gd name="adj" fmla="val 30993"/>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50" name="AutoShape 44"/>
                <p:cNvSpPr>
                  <a:spLocks noChangeArrowheads="1"/>
                </p:cNvSpPr>
                <p:nvPr/>
              </p:nvSpPr>
              <p:spPr bwMode="auto">
                <a:xfrm>
                  <a:off x="3870" y="2941"/>
                  <a:ext cx="181" cy="146"/>
                </a:xfrm>
                <a:prstGeom prst="parallelogram">
                  <a:avLst>
                    <a:gd name="adj" fmla="val 30993"/>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51" name="AutoShape 45"/>
                <p:cNvSpPr>
                  <a:spLocks noChangeArrowheads="1"/>
                </p:cNvSpPr>
                <p:nvPr/>
              </p:nvSpPr>
              <p:spPr bwMode="auto">
                <a:xfrm>
                  <a:off x="3966" y="3037"/>
                  <a:ext cx="181" cy="146"/>
                </a:xfrm>
                <a:prstGeom prst="parallelogram">
                  <a:avLst>
                    <a:gd name="adj" fmla="val 30993"/>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nvGrpSpPr>
              <p:cNvPr id="508" name="Group 46"/>
              <p:cNvGrpSpPr>
                <a:grpSpLocks/>
              </p:cNvGrpSpPr>
              <p:nvPr/>
            </p:nvGrpSpPr>
            <p:grpSpPr bwMode="auto">
              <a:xfrm>
                <a:off x="4503" y="1773"/>
                <a:ext cx="513" cy="132"/>
                <a:chOff x="2201" y="2688"/>
                <a:chExt cx="1946" cy="577"/>
              </a:xfrm>
            </p:grpSpPr>
            <p:sp>
              <p:nvSpPr>
                <p:cNvPr id="926" name="AutoShape 47"/>
                <p:cNvSpPr>
                  <a:spLocks noChangeArrowheads="1"/>
                </p:cNvSpPr>
                <p:nvPr/>
              </p:nvSpPr>
              <p:spPr bwMode="auto">
                <a:xfrm>
                  <a:off x="2934" y="3023"/>
                  <a:ext cx="181" cy="146"/>
                </a:xfrm>
                <a:prstGeom prst="parallelogram">
                  <a:avLst>
                    <a:gd name="adj" fmla="val 30993"/>
                  </a:avLst>
                </a:prstGeom>
                <a:solidFill>
                  <a:schemeClr va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27" name="AutoShape 48"/>
                <p:cNvSpPr>
                  <a:spLocks noChangeArrowheads="1"/>
                </p:cNvSpPr>
                <p:nvPr/>
              </p:nvSpPr>
              <p:spPr bwMode="auto">
                <a:xfrm>
                  <a:off x="3030" y="3119"/>
                  <a:ext cx="181" cy="146"/>
                </a:xfrm>
                <a:prstGeom prst="parallelogram">
                  <a:avLst>
                    <a:gd name="adj" fmla="val 30993"/>
                  </a:avLst>
                </a:prstGeom>
                <a:solidFill>
                  <a:schemeClr va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28" name="AutoShape 49"/>
                <p:cNvSpPr>
                  <a:spLocks noChangeArrowheads="1"/>
                </p:cNvSpPr>
                <p:nvPr/>
              </p:nvSpPr>
              <p:spPr bwMode="auto">
                <a:xfrm>
                  <a:off x="3329" y="2819"/>
                  <a:ext cx="181" cy="146"/>
                </a:xfrm>
                <a:prstGeom prst="parallelogram">
                  <a:avLst>
                    <a:gd name="adj" fmla="val 30993"/>
                  </a:avLst>
                </a:prstGeom>
                <a:solidFill>
                  <a:schemeClr va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29" name="AutoShape 50"/>
                <p:cNvSpPr>
                  <a:spLocks noChangeArrowheads="1"/>
                </p:cNvSpPr>
                <p:nvPr/>
              </p:nvSpPr>
              <p:spPr bwMode="auto">
                <a:xfrm>
                  <a:off x="3425" y="3015"/>
                  <a:ext cx="181" cy="146"/>
                </a:xfrm>
                <a:prstGeom prst="parallelogram">
                  <a:avLst>
                    <a:gd name="adj" fmla="val 30993"/>
                  </a:avLst>
                </a:prstGeom>
                <a:solidFill>
                  <a:schemeClr va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30" name="AutoShape 51"/>
                <p:cNvSpPr>
                  <a:spLocks noChangeArrowheads="1"/>
                </p:cNvSpPr>
                <p:nvPr/>
              </p:nvSpPr>
              <p:spPr bwMode="auto">
                <a:xfrm>
                  <a:off x="3570" y="2688"/>
                  <a:ext cx="181" cy="146"/>
                </a:xfrm>
                <a:prstGeom prst="parallelogram">
                  <a:avLst>
                    <a:gd name="adj" fmla="val 30993"/>
                  </a:avLst>
                </a:prstGeom>
                <a:solidFill>
                  <a:schemeClr va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31" name="AutoShape 52"/>
                <p:cNvSpPr>
                  <a:spLocks noChangeArrowheads="1"/>
                </p:cNvSpPr>
                <p:nvPr/>
              </p:nvSpPr>
              <p:spPr bwMode="auto">
                <a:xfrm>
                  <a:off x="3666" y="2884"/>
                  <a:ext cx="181" cy="146"/>
                </a:xfrm>
                <a:prstGeom prst="parallelogram">
                  <a:avLst>
                    <a:gd name="adj" fmla="val 30993"/>
                  </a:avLst>
                </a:prstGeom>
                <a:solidFill>
                  <a:schemeClr va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32" name="AutoShape 53"/>
                <p:cNvSpPr>
                  <a:spLocks noChangeArrowheads="1"/>
                </p:cNvSpPr>
                <p:nvPr/>
              </p:nvSpPr>
              <p:spPr bwMode="auto">
                <a:xfrm>
                  <a:off x="3026" y="2789"/>
                  <a:ext cx="181" cy="146"/>
                </a:xfrm>
                <a:prstGeom prst="parallelogram">
                  <a:avLst>
                    <a:gd name="adj" fmla="val 30993"/>
                  </a:avLst>
                </a:prstGeom>
                <a:solidFill>
                  <a:schemeClr va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33" name="AutoShape 54"/>
                <p:cNvSpPr>
                  <a:spLocks noChangeArrowheads="1"/>
                </p:cNvSpPr>
                <p:nvPr/>
              </p:nvSpPr>
              <p:spPr bwMode="auto">
                <a:xfrm>
                  <a:off x="2201" y="2963"/>
                  <a:ext cx="181" cy="146"/>
                </a:xfrm>
                <a:prstGeom prst="parallelogram">
                  <a:avLst>
                    <a:gd name="adj" fmla="val 30993"/>
                  </a:avLst>
                </a:prstGeom>
                <a:solidFill>
                  <a:schemeClr va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34" name="AutoShape 55"/>
                <p:cNvSpPr>
                  <a:spLocks noChangeArrowheads="1"/>
                </p:cNvSpPr>
                <p:nvPr/>
              </p:nvSpPr>
              <p:spPr bwMode="auto">
                <a:xfrm>
                  <a:off x="2297" y="3059"/>
                  <a:ext cx="181" cy="146"/>
                </a:xfrm>
                <a:prstGeom prst="parallelogram">
                  <a:avLst>
                    <a:gd name="adj" fmla="val 30993"/>
                  </a:avLst>
                </a:prstGeom>
                <a:solidFill>
                  <a:schemeClr va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35" name="AutoShape 56"/>
                <p:cNvSpPr>
                  <a:spLocks noChangeArrowheads="1"/>
                </p:cNvSpPr>
                <p:nvPr/>
              </p:nvSpPr>
              <p:spPr bwMode="auto">
                <a:xfrm>
                  <a:off x="2596" y="2759"/>
                  <a:ext cx="181" cy="146"/>
                </a:xfrm>
                <a:prstGeom prst="parallelogram">
                  <a:avLst>
                    <a:gd name="adj" fmla="val 30993"/>
                  </a:avLst>
                </a:prstGeom>
                <a:solidFill>
                  <a:schemeClr va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36" name="AutoShape 57"/>
                <p:cNvSpPr>
                  <a:spLocks noChangeArrowheads="1"/>
                </p:cNvSpPr>
                <p:nvPr/>
              </p:nvSpPr>
              <p:spPr bwMode="auto">
                <a:xfrm>
                  <a:off x="2692" y="2955"/>
                  <a:ext cx="181" cy="146"/>
                </a:xfrm>
                <a:prstGeom prst="parallelogram">
                  <a:avLst>
                    <a:gd name="adj" fmla="val 30993"/>
                  </a:avLst>
                </a:prstGeom>
                <a:solidFill>
                  <a:schemeClr va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37" name="AutoShape 58"/>
                <p:cNvSpPr>
                  <a:spLocks noChangeArrowheads="1"/>
                </p:cNvSpPr>
                <p:nvPr/>
              </p:nvSpPr>
              <p:spPr bwMode="auto">
                <a:xfrm>
                  <a:off x="3870" y="2941"/>
                  <a:ext cx="181" cy="146"/>
                </a:xfrm>
                <a:prstGeom prst="parallelogram">
                  <a:avLst>
                    <a:gd name="adj" fmla="val 30993"/>
                  </a:avLst>
                </a:prstGeom>
                <a:solidFill>
                  <a:schemeClr va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38" name="AutoShape 59"/>
                <p:cNvSpPr>
                  <a:spLocks noChangeArrowheads="1"/>
                </p:cNvSpPr>
                <p:nvPr/>
              </p:nvSpPr>
              <p:spPr bwMode="auto">
                <a:xfrm>
                  <a:off x="3966" y="3037"/>
                  <a:ext cx="181" cy="146"/>
                </a:xfrm>
                <a:prstGeom prst="parallelogram">
                  <a:avLst>
                    <a:gd name="adj" fmla="val 30993"/>
                  </a:avLst>
                </a:prstGeom>
                <a:solidFill>
                  <a:schemeClr va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sp>
            <p:nvSpPr>
              <p:cNvPr id="509" name="Line 60"/>
              <p:cNvSpPr>
                <a:spLocks noChangeShapeType="1"/>
              </p:cNvSpPr>
              <p:nvPr/>
            </p:nvSpPr>
            <p:spPr bwMode="auto">
              <a:xfrm flipH="1">
                <a:off x="3290" y="1425"/>
                <a:ext cx="831" cy="424"/>
              </a:xfrm>
              <a:prstGeom prst="line">
                <a:avLst/>
              </a:prstGeom>
              <a:noFill/>
              <a:ln w="127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510" name="Line 61"/>
              <p:cNvSpPr>
                <a:spLocks noChangeShapeType="1"/>
              </p:cNvSpPr>
              <p:nvPr/>
            </p:nvSpPr>
            <p:spPr bwMode="auto">
              <a:xfrm flipH="1">
                <a:off x="3659" y="1431"/>
                <a:ext cx="460" cy="405"/>
              </a:xfrm>
              <a:prstGeom prst="line">
                <a:avLst/>
              </a:prstGeom>
              <a:noFill/>
              <a:ln w="127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511" name="Line 62"/>
              <p:cNvSpPr>
                <a:spLocks noChangeShapeType="1"/>
              </p:cNvSpPr>
              <p:nvPr/>
            </p:nvSpPr>
            <p:spPr bwMode="auto">
              <a:xfrm flipH="1">
                <a:off x="3921" y="1545"/>
                <a:ext cx="277" cy="326"/>
              </a:xfrm>
              <a:prstGeom prst="line">
                <a:avLst/>
              </a:prstGeom>
              <a:noFill/>
              <a:ln w="127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512" name="Line 63"/>
              <p:cNvSpPr>
                <a:spLocks noChangeShapeType="1"/>
              </p:cNvSpPr>
              <p:nvPr/>
            </p:nvSpPr>
            <p:spPr bwMode="auto">
              <a:xfrm>
                <a:off x="4195" y="1551"/>
                <a:ext cx="147" cy="315"/>
              </a:xfrm>
              <a:prstGeom prst="line">
                <a:avLst/>
              </a:prstGeom>
              <a:noFill/>
              <a:ln w="127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nvGrpSpPr>
              <p:cNvPr id="513" name="Group 64"/>
              <p:cNvGrpSpPr>
                <a:grpSpLocks/>
              </p:cNvGrpSpPr>
              <p:nvPr/>
            </p:nvGrpSpPr>
            <p:grpSpPr bwMode="auto">
              <a:xfrm>
                <a:off x="2796" y="1732"/>
                <a:ext cx="513" cy="132"/>
                <a:chOff x="2201" y="2688"/>
                <a:chExt cx="1946" cy="577"/>
              </a:xfrm>
            </p:grpSpPr>
            <p:sp>
              <p:nvSpPr>
                <p:cNvPr id="913" name="AutoShape 65"/>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14" name="AutoShape 66"/>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15" name="AutoShape 67"/>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16" name="AutoShape 68"/>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17" name="AutoShape 69"/>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18" name="AutoShape 70"/>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19" name="AutoShape 71"/>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20" name="AutoShape 72"/>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21" name="AutoShape 73"/>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22" name="AutoShape 74"/>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23" name="AutoShape 75"/>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24" name="AutoShape 76"/>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25" name="AutoShape 77"/>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sp>
            <p:nvSpPr>
              <p:cNvPr id="514" name="Line 78"/>
              <p:cNvSpPr>
                <a:spLocks noChangeShapeType="1"/>
              </p:cNvSpPr>
              <p:nvPr/>
            </p:nvSpPr>
            <p:spPr bwMode="auto">
              <a:xfrm flipH="1">
                <a:off x="2896" y="1427"/>
                <a:ext cx="543" cy="366"/>
              </a:xfrm>
              <a:prstGeom prst="line">
                <a:avLst/>
              </a:prstGeom>
              <a:noFill/>
              <a:ln w="127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nvGrpSpPr>
              <p:cNvPr id="515" name="Group 79"/>
              <p:cNvGrpSpPr>
                <a:grpSpLocks/>
              </p:cNvGrpSpPr>
              <p:nvPr/>
            </p:nvGrpSpPr>
            <p:grpSpPr bwMode="auto">
              <a:xfrm>
                <a:off x="4878" y="1324"/>
                <a:ext cx="184" cy="73"/>
                <a:chOff x="1024" y="3264"/>
                <a:chExt cx="320" cy="296"/>
              </a:xfrm>
            </p:grpSpPr>
            <p:sp>
              <p:nvSpPr>
                <p:cNvPr id="909" name="Rectangle 80"/>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10" name="Rectangle 81"/>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11" name="Rectangle 82"/>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12" name="Rectangle 83"/>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nvGrpSpPr>
              <p:cNvPr id="516" name="Group 84"/>
              <p:cNvGrpSpPr>
                <a:grpSpLocks/>
              </p:cNvGrpSpPr>
              <p:nvPr/>
            </p:nvGrpSpPr>
            <p:grpSpPr bwMode="auto">
              <a:xfrm>
                <a:off x="3658" y="909"/>
                <a:ext cx="990" cy="315"/>
                <a:chOff x="1832" y="1576"/>
                <a:chExt cx="1720" cy="1272"/>
              </a:xfrm>
            </p:grpSpPr>
            <p:grpSp>
              <p:nvGrpSpPr>
                <p:cNvPr id="761" name="Group 85"/>
                <p:cNvGrpSpPr>
                  <a:grpSpLocks/>
                </p:cNvGrpSpPr>
                <p:nvPr/>
              </p:nvGrpSpPr>
              <p:grpSpPr bwMode="auto">
                <a:xfrm>
                  <a:off x="1832" y="1992"/>
                  <a:ext cx="888" cy="648"/>
                  <a:chOff x="1752" y="2224"/>
                  <a:chExt cx="888" cy="648"/>
                </a:xfrm>
              </p:grpSpPr>
              <p:grpSp>
                <p:nvGrpSpPr>
                  <p:cNvPr id="873" name="Group 86"/>
                  <p:cNvGrpSpPr>
                    <a:grpSpLocks/>
                  </p:cNvGrpSpPr>
                  <p:nvPr/>
                </p:nvGrpSpPr>
                <p:grpSpPr bwMode="auto">
                  <a:xfrm>
                    <a:off x="1752" y="2224"/>
                    <a:ext cx="496" cy="528"/>
                    <a:chOff x="2016" y="2000"/>
                    <a:chExt cx="496" cy="528"/>
                  </a:xfrm>
                </p:grpSpPr>
                <p:sp>
                  <p:nvSpPr>
                    <p:cNvPr id="901" name="Rectangle 87"/>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02" name="Rectangle 88"/>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03" name="Rectangle 89"/>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04" name="Rectangle 90"/>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05" name="Rectangle 91"/>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06" name="Rectangle 92"/>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07" name="Rectangle 93"/>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08" name="Rectangle 94"/>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nvGrpSpPr>
                  <p:cNvPr id="874" name="Group 95"/>
                  <p:cNvGrpSpPr>
                    <a:grpSpLocks/>
                  </p:cNvGrpSpPr>
                  <p:nvPr/>
                </p:nvGrpSpPr>
                <p:grpSpPr bwMode="auto">
                  <a:xfrm>
                    <a:off x="1896" y="2256"/>
                    <a:ext cx="496" cy="528"/>
                    <a:chOff x="2016" y="2000"/>
                    <a:chExt cx="496" cy="528"/>
                  </a:xfrm>
                </p:grpSpPr>
                <p:sp>
                  <p:nvSpPr>
                    <p:cNvPr id="893" name="Rectangle 96"/>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94" name="Rectangle 97"/>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95" name="Rectangle 98"/>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96" name="Rectangle 99"/>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97" name="Rectangle 100"/>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98" name="Rectangle 101"/>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99" name="Rectangle 102"/>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900" name="Rectangle 103"/>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nvGrpSpPr>
                  <p:cNvPr id="875" name="Group 104"/>
                  <p:cNvGrpSpPr>
                    <a:grpSpLocks/>
                  </p:cNvGrpSpPr>
                  <p:nvPr/>
                </p:nvGrpSpPr>
                <p:grpSpPr bwMode="auto">
                  <a:xfrm>
                    <a:off x="2000" y="2312"/>
                    <a:ext cx="496" cy="528"/>
                    <a:chOff x="2016" y="2000"/>
                    <a:chExt cx="496" cy="528"/>
                  </a:xfrm>
                </p:grpSpPr>
                <p:sp>
                  <p:nvSpPr>
                    <p:cNvPr id="885" name="Rectangle 105"/>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86" name="Rectangle 106"/>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87" name="Rectangle 107"/>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88" name="Rectangle 108"/>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89" name="Rectangle 109"/>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90" name="Rectangle 110"/>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91" name="Rectangle 111"/>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92" name="Rectangle 112"/>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nvGrpSpPr>
                  <p:cNvPr id="876" name="Group 113"/>
                  <p:cNvGrpSpPr>
                    <a:grpSpLocks/>
                  </p:cNvGrpSpPr>
                  <p:nvPr/>
                </p:nvGrpSpPr>
                <p:grpSpPr bwMode="auto">
                  <a:xfrm>
                    <a:off x="2144" y="2344"/>
                    <a:ext cx="496" cy="528"/>
                    <a:chOff x="2016" y="2000"/>
                    <a:chExt cx="496" cy="528"/>
                  </a:xfrm>
                </p:grpSpPr>
                <p:sp>
                  <p:nvSpPr>
                    <p:cNvPr id="877" name="Rectangle 114"/>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78" name="Rectangle 115"/>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79" name="Rectangle 116"/>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80" name="Rectangle 117"/>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81" name="Rectangle 118"/>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82" name="Rectangle 119"/>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83" name="Rectangle 120"/>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84" name="Rectangle 121"/>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grpSp>
              <p:nvGrpSpPr>
                <p:cNvPr id="762" name="Group 122"/>
                <p:cNvGrpSpPr>
                  <a:grpSpLocks/>
                </p:cNvGrpSpPr>
                <p:nvPr/>
              </p:nvGrpSpPr>
              <p:grpSpPr bwMode="auto">
                <a:xfrm>
                  <a:off x="2208" y="1576"/>
                  <a:ext cx="888" cy="648"/>
                  <a:chOff x="1800" y="1552"/>
                  <a:chExt cx="888" cy="648"/>
                </a:xfrm>
              </p:grpSpPr>
              <p:grpSp>
                <p:nvGrpSpPr>
                  <p:cNvPr id="837" name="Group 123"/>
                  <p:cNvGrpSpPr>
                    <a:grpSpLocks/>
                  </p:cNvGrpSpPr>
                  <p:nvPr/>
                </p:nvGrpSpPr>
                <p:grpSpPr bwMode="auto">
                  <a:xfrm>
                    <a:off x="1800" y="1552"/>
                    <a:ext cx="496" cy="528"/>
                    <a:chOff x="2016" y="2000"/>
                    <a:chExt cx="496" cy="528"/>
                  </a:xfrm>
                </p:grpSpPr>
                <p:sp>
                  <p:nvSpPr>
                    <p:cNvPr id="865" name="Rectangle 124"/>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66" name="Rectangle 125"/>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67" name="Rectangle 126"/>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68" name="Rectangle 127"/>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69" name="Rectangle 128"/>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70" name="Rectangle 129"/>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71" name="Rectangle 130"/>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72" name="Rectangle 131"/>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nvGrpSpPr>
                  <p:cNvPr id="838" name="Group 132"/>
                  <p:cNvGrpSpPr>
                    <a:grpSpLocks/>
                  </p:cNvGrpSpPr>
                  <p:nvPr/>
                </p:nvGrpSpPr>
                <p:grpSpPr bwMode="auto">
                  <a:xfrm>
                    <a:off x="1944" y="1584"/>
                    <a:ext cx="496" cy="528"/>
                    <a:chOff x="2016" y="2000"/>
                    <a:chExt cx="496" cy="528"/>
                  </a:xfrm>
                </p:grpSpPr>
                <p:sp>
                  <p:nvSpPr>
                    <p:cNvPr id="857" name="Rectangle 133"/>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58" name="Rectangle 134"/>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59" name="Rectangle 135"/>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60" name="Rectangle 136"/>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61" name="Rectangle 137"/>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62" name="Rectangle 138"/>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63" name="Rectangle 139"/>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64" name="Rectangle 140"/>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nvGrpSpPr>
                  <p:cNvPr id="839" name="Group 141"/>
                  <p:cNvGrpSpPr>
                    <a:grpSpLocks/>
                  </p:cNvGrpSpPr>
                  <p:nvPr/>
                </p:nvGrpSpPr>
                <p:grpSpPr bwMode="auto">
                  <a:xfrm>
                    <a:off x="2048" y="1640"/>
                    <a:ext cx="496" cy="528"/>
                    <a:chOff x="2016" y="2000"/>
                    <a:chExt cx="496" cy="528"/>
                  </a:xfrm>
                </p:grpSpPr>
                <p:sp>
                  <p:nvSpPr>
                    <p:cNvPr id="849" name="Rectangle 142"/>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50" name="Rectangle 143"/>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51" name="Rectangle 144"/>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52" name="Rectangle 145"/>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53" name="Rectangle 146"/>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54" name="Rectangle 147"/>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55" name="Rectangle 148"/>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56" name="Rectangle 149"/>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nvGrpSpPr>
                  <p:cNvPr id="840" name="Group 150"/>
                  <p:cNvGrpSpPr>
                    <a:grpSpLocks/>
                  </p:cNvGrpSpPr>
                  <p:nvPr/>
                </p:nvGrpSpPr>
                <p:grpSpPr bwMode="auto">
                  <a:xfrm>
                    <a:off x="2192" y="1672"/>
                    <a:ext cx="496" cy="528"/>
                    <a:chOff x="2016" y="2000"/>
                    <a:chExt cx="496" cy="528"/>
                  </a:xfrm>
                </p:grpSpPr>
                <p:sp>
                  <p:nvSpPr>
                    <p:cNvPr id="841" name="Rectangle 151"/>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42" name="Rectangle 152"/>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43" name="Rectangle 153"/>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44" name="Rectangle 154"/>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45" name="Rectangle 155"/>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46" name="Rectangle 156"/>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47" name="Rectangle 157"/>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48" name="Rectangle 158"/>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grpSp>
              <p:nvGrpSpPr>
                <p:cNvPr id="763" name="Group 159"/>
                <p:cNvGrpSpPr>
                  <a:grpSpLocks/>
                </p:cNvGrpSpPr>
                <p:nvPr/>
              </p:nvGrpSpPr>
              <p:grpSpPr bwMode="auto">
                <a:xfrm>
                  <a:off x="2288" y="2200"/>
                  <a:ext cx="888" cy="648"/>
                  <a:chOff x="2560" y="2264"/>
                  <a:chExt cx="888" cy="648"/>
                </a:xfrm>
              </p:grpSpPr>
              <p:grpSp>
                <p:nvGrpSpPr>
                  <p:cNvPr id="801" name="Group 160"/>
                  <p:cNvGrpSpPr>
                    <a:grpSpLocks/>
                  </p:cNvGrpSpPr>
                  <p:nvPr/>
                </p:nvGrpSpPr>
                <p:grpSpPr bwMode="auto">
                  <a:xfrm>
                    <a:off x="2560" y="2264"/>
                    <a:ext cx="496" cy="528"/>
                    <a:chOff x="2016" y="2000"/>
                    <a:chExt cx="496" cy="528"/>
                  </a:xfrm>
                </p:grpSpPr>
                <p:sp>
                  <p:nvSpPr>
                    <p:cNvPr id="829" name="Rectangle 161"/>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30" name="Rectangle 162"/>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31" name="Rectangle 163"/>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32" name="Rectangle 164"/>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33" name="Rectangle 165"/>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34" name="Rectangle 166"/>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35" name="Rectangle 167"/>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36" name="Rectangle 168"/>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nvGrpSpPr>
                  <p:cNvPr id="802" name="Group 169"/>
                  <p:cNvGrpSpPr>
                    <a:grpSpLocks/>
                  </p:cNvGrpSpPr>
                  <p:nvPr/>
                </p:nvGrpSpPr>
                <p:grpSpPr bwMode="auto">
                  <a:xfrm>
                    <a:off x="2704" y="2296"/>
                    <a:ext cx="496" cy="528"/>
                    <a:chOff x="2016" y="2000"/>
                    <a:chExt cx="496" cy="528"/>
                  </a:xfrm>
                </p:grpSpPr>
                <p:sp>
                  <p:nvSpPr>
                    <p:cNvPr id="821" name="Rectangle 170"/>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22" name="Rectangle 171"/>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23" name="Rectangle 172"/>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24" name="Rectangle 173"/>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25" name="Rectangle 174"/>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26" name="Rectangle 175"/>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27" name="Rectangle 176"/>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28" name="Rectangle 177"/>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nvGrpSpPr>
                  <p:cNvPr id="803" name="Group 178"/>
                  <p:cNvGrpSpPr>
                    <a:grpSpLocks/>
                  </p:cNvGrpSpPr>
                  <p:nvPr/>
                </p:nvGrpSpPr>
                <p:grpSpPr bwMode="auto">
                  <a:xfrm>
                    <a:off x="2808" y="2352"/>
                    <a:ext cx="496" cy="528"/>
                    <a:chOff x="2016" y="2000"/>
                    <a:chExt cx="496" cy="528"/>
                  </a:xfrm>
                </p:grpSpPr>
                <p:sp>
                  <p:nvSpPr>
                    <p:cNvPr id="813" name="Rectangle 179"/>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14" name="Rectangle 180"/>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15" name="Rectangle 181"/>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16" name="Rectangle 182"/>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17" name="Rectangle 183"/>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18" name="Rectangle 184"/>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19" name="Rectangle 185"/>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20" name="Rectangle 186"/>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nvGrpSpPr>
                  <p:cNvPr id="804" name="Group 187"/>
                  <p:cNvGrpSpPr>
                    <a:grpSpLocks/>
                  </p:cNvGrpSpPr>
                  <p:nvPr/>
                </p:nvGrpSpPr>
                <p:grpSpPr bwMode="auto">
                  <a:xfrm>
                    <a:off x="2952" y="2384"/>
                    <a:ext cx="496" cy="528"/>
                    <a:chOff x="2016" y="2000"/>
                    <a:chExt cx="496" cy="528"/>
                  </a:xfrm>
                </p:grpSpPr>
                <p:sp>
                  <p:nvSpPr>
                    <p:cNvPr id="805" name="Rectangle 188"/>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06" name="Rectangle 189"/>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07" name="Rectangle 190"/>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08" name="Rectangle 191"/>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09" name="Rectangle 192"/>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10" name="Rectangle 193"/>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11" name="Rectangle 194"/>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12" name="Rectangle 195"/>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grpSp>
              <p:nvGrpSpPr>
                <p:cNvPr id="764" name="Group 196"/>
                <p:cNvGrpSpPr>
                  <a:grpSpLocks/>
                </p:cNvGrpSpPr>
                <p:nvPr/>
              </p:nvGrpSpPr>
              <p:grpSpPr bwMode="auto">
                <a:xfrm>
                  <a:off x="2664" y="1736"/>
                  <a:ext cx="888" cy="648"/>
                  <a:chOff x="2608" y="1592"/>
                  <a:chExt cx="888" cy="648"/>
                </a:xfrm>
              </p:grpSpPr>
              <p:grpSp>
                <p:nvGrpSpPr>
                  <p:cNvPr id="765" name="Group 197"/>
                  <p:cNvGrpSpPr>
                    <a:grpSpLocks/>
                  </p:cNvGrpSpPr>
                  <p:nvPr/>
                </p:nvGrpSpPr>
                <p:grpSpPr bwMode="auto">
                  <a:xfrm>
                    <a:off x="2608" y="1592"/>
                    <a:ext cx="496" cy="528"/>
                    <a:chOff x="2016" y="2000"/>
                    <a:chExt cx="496" cy="528"/>
                  </a:xfrm>
                </p:grpSpPr>
                <p:sp>
                  <p:nvSpPr>
                    <p:cNvPr id="793" name="Rectangle 198"/>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94" name="Rectangle 199"/>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95" name="Rectangle 200"/>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96" name="Rectangle 201"/>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97" name="Rectangle 202"/>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98" name="Rectangle 203"/>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99" name="Rectangle 204"/>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800" name="Rectangle 205"/>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nvGrpSpPr>
                  <p:cNvPr id="766" name="Group 206"/>
                  <p:cNvGrpSpPr>
                    <a:grpSpLocks/>
                  </p:cNvGrpSpPr>
                  <p:nvPr/>
                </p:nvGrpSpPr>
                <p:grpSpPr bwMode="auto">
                  <a:xfrm>
                    <a:off x="2752" y="1624"/>
                    <a:ext cx="496" cy="528"/>
                    <a:chOff x="2016" y="2000"/>
                    <a:chExt cx="496" cy="528"/>
                  </a:xfrm>
                </p:grpSpPr>
                <p:sp>
                  <p:nvSpPr>
                    <p:cNvPr id="785" name="Rectangle 207"/>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86" name="Rectangle 208"/>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87" name="Rectangle 209"/>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88" name="Rectangle 210"/>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89" name="Rectangle 211"/>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90" name="Rectangle 212"/>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91" name="Rectangle 213"/>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92" name="Rectangle 214"/>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nvGrpSpPr>
                  <p:cNvPr id="767" name="Group 215"/>
                  <p:cNvGrpSpPr>
                    <a:grpSpLocks/>
                  </p:cNvGrpSpPr>
                  <p:nvPr/>
                </p:nvGrpSpPr>
                <p:grpSpPr bwMode="auto">
                  <a:xfrm>
                    <a:off x="2840" y="1664"/>
                    <a:ext cx="496" cy="528"/>
                    <a:chOff x="2016" y="2000"/>
                    <a:chExt cx="496" cy="528"/>
                  </a:xfrm>
                </p:grpSpPr>
                <p:sp>
                  <p:nvSpPr>
                    <p:cNvPr id="777" name="Rectangle 216"/>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78" name="Rectangle 217"/>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79" name="Rectangle 218"/>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80" name="Rectangle 219"/>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81" name="Rectangle 220"/>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82" name="Rectangle 221"/>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83" name="Rectangle 222"/>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84" name="Rectangle 223"/>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nvGrpSpPr>
                  <p:cNvPr id="768" name="Group 224"/>
                  <p:cNvGrpSpPr>
                    <a:grpSpLocks/>
                  </p:cNvGrpSpPr>
                  <p:nvPr/>
                </p:nvGrpSpPr>
                <p:grpSpPr bwMode="auto">
                  <a:xfrm>
                    <a:off x="3000" y="1712"/>
                    <a:ext cx="496" cy="528"/>
                    <a:chOff x="2016" y="2000"/>
                    <a:chExt cx="496" cy="528"/>
                  </a:xfrm>
                </p:grpSpPr>
                <p:sp>
                  <p:nvSpPr>
                    <p:cNvPr id="769" name="Rectangle 225"/>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70" name="Rectangle 226"/>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71" name="Rectangle 227"/>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72" name="Rectangle 228"/>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73" name="Rectangle 229"/>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74" name="Rectangle 230"/>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75" name="Rectangle 231"/>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76" name="Rectangle 232"/>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grpSp>
          <p:grpSp>
            <p:nvGrpSpPr>
              <p:cNvPr id="517" name="Group 233"/>
              <p:cNvGrpSpPr>
                <a:grpSpLocks/>
              </p:cNvGrpSpPr>
              <p:nvPr/>
            </p:nvGrpSpPr>
            <p:grpSpPr bwMode="auto">
              <a:xfrm>
                <a:off x="3703" y="1382"/>
                <a:ext cx="185" cy="74"/>
                <a:chOff x="1024" y="3264"/>
                <a:chExt cx="320" cy="296"/>
              </a:xfrm>
            </p:grpSpPr>
            <p:sp>
              <p:nvSpPr>
                <p:cNvPr id="757" name="Rectangle 23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58" name="Rectangle 23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59" name="Rectangle 23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60" name="Rectangle 23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nvGrpSpPr>
              <p:cNvPr id="518" name="Group 238"/>
              <p:cNvGrpSpPr>
                <a:grpSpLocks/>
              </p:cNvGrpSpPr>
              <p:nvPr/>
            </p:nvGrpSpPr>
            <p:grpSpPr bwMode="auto">
              <a:xfrm>
                <a:off x="4152" y="1376"/>
                <a:ext cx="184" cy="73"/>
                <a:chOff x="1024" y="3264"/>
                <a:chExt cx="320" cy="296"/>
              </a:xfrm>
            </p:grpSpPr>
            <p:sp>
              <p:nvSpPr>
                <p:cNvPr id="753" name="Rectangle 23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54" name="Rectangle 24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55" name="Rectangle 24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56" name="Rectangle 24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nvGrpSpPr>
              <p:cNvPr id="519" name="Group 243"/>
              <p:cNvGrpSpPr>
                <a:grpSpLocks/>
              </p:cNvGrpSpPr>
              <p:nvPr/>
            </p:nvGrpSpPr>
            <p:grpSpPr bwMode="auto">
              <a:xfrm>
                <a:off x="5005" y="1169"/>
                <a:ext cx="183" cy="73"/>
                <a:chOff x="1024" y="3264"/>
                <a:chExt cx="320" cy="296"/>
              </a:xfrm>
            </p:grpSpPr>
            <p:sp>
              <p:nvSpPr>
                <p:cNvPr id="749" name="Rectangle 24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50" name="Rectangle 24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51" name="Rectangle 24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52" name="Rectangle 24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nvGrpSpPr>
              <p:cNvPr id="520" name="Group 248"/>
              <p:cNvGrpSpPr>
                <a:grpSpLocks/>
              </p:cNvGrpSpPr>
              <p:nvPr/>
            </p:nvGrpSpPr>
            <p:grpSpPr bwMode="auto">
              <a:xfrm>
                <a:off x="4528" y="1367"/>
                <a:ext cx="184" cy="73"/>
                <a:chOff x="1024" y="3264"/>
                <a:chExt cx="320" cy="296"/>
              </a:xfrm>
            </p:grpSpPr>
            <p:sp>
              <p:nvSpPr>
                <p:cNvPr id="745" name="Rectangle 24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46" name="Rectangle 25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47" name="Rectangle 25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48" name="Rectangle 25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nvGrpSpPr>
              <p:cNvPr id="521" name="Group 253"/>
              <p:cNvGrpSpPr>
                <a:grpSpLocks/>
              </p:cNvGrpSpPr>
              <p:nvPr/>
            </p:nvGrpSpPr>
            <p:grpSpPr bwMode="auto">
              <a:xfrm>
                <a:off x="3176" y="1260"/>
                <a:ext cx="185" cy="73"/>
                <a:chOff x="1024" y="3264"/>
                <a:chExt cx="320" cy="296"/>
              </a:xfrm>
            </p:grpSpPr>
            <p:sp>
              <p:nvSpPr>
                <p:cNvPr id="741" name="Rectangle 25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42" name="Rectangle 25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43" name="Rectangle 25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44" name="Rectangle 25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nvGrpSpPr>
              <p:cNvPr id="522" name="Group 258"/>
              <p:cNvGrpSpPr>
                <a:grpSpLocks/>
              </p:cNvGrpSpPr>
              <p:nvPr/>
            </p:nvGrpSpPr>
            <p:grpSpPr bwMode="auto">
              <a:xfrm>
                <a:off x="3158" y="1191"/>
                <a:ext cx="184" cy="73"/>
                <a:chOff x="1024" y="3264"/>
                <a:chExt cx="320" cy="296"/>
              </a:xfrm>
            </p:grpSpPr>
            <p:sp>
              <p:nvSpPr>
                <p:cNvPr id="737" name="Rectangle 25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38" name="Rectangle 26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39" name="Rectangle 26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40" name="Rectangle 26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nvGrpSpPr>
              <p:cNvPr id="523" name="Group 263"/>
              <p:cNvGrpSpPr>
                <a:grpSpLocks/>
              </p:cNvGrpSpPr>
              <p:nvPr/>
            </p:nvGrpSpPr>
            <p:grpSpPr bwMode="auto">
              <a:xfrm>
                <a:off x="3323" y="1395"/>
                <a:ext cx="184" cy="73"/>
                <a:chOff x="1024" y="3264"/>
                <a:chExt cx="320" cy="296"/>
              </a:xfrm>
            </p:grpSpPr>
            <p:sp>
              <p:nvSpPr>
                <p:cNvPr id="733" name="Rectangle 26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34" name="Rectangle 26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35" name="Rectangle 26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36" name="Rectangle 26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nvGrpSpPr>
              <p:cNvPr id="524" name="Group 268"/>
              <p:cNvGrpSpPr>
                <a:grpSpLocks/>
              </p:cNvGrpSpPr>
              <p:nvPr/>
            </p:nvGrpSpPr>
            <p:grpSpPr bwMode="auto">
              <a:xfrm>
                <a:off x="2799" y="1168"/>
                <a:ext cx="154" cy="61"/>
                <a:chOff x="428" y="2146"/>
                <a:chExt cx="268" cy="244"/>
              </a:xfrm>
            </p:grpSpPr>
            <p:sp>
              <p:nvSpPr>
                <p:cNvPr id="724" name="Rectangle 26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25" name="Rectangle 27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26" name="Rectangle 27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27" name="Rectangle 27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28" name="Rectangle 27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29" name="Rectangle 27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30" name="Rectangle 27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31" name="Rectangle 27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32" name="Rectangle 27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nvGrpSpPr>
              <p:cNvPr id="525" name="Group 278"/>
              <p:cNvGrpSpPr>
                <a:grpSpLocks/>
              </p:cNvGrpSpPr>
              <p:nvPr/>
            </p:nvGrpSpPr>
            <p:grpSpPr bwMode="auto">
              <a:xfrm>
                <a:off x="2801" y="1232"/>
                <a:ext cx="154" cy="61"/>
                <a:chOff x="428" y="2146"/>
                <a:chExt cx="268" cy="244"/>
              </a:xfrm>
            </p:grpSpPr>
            <p:sp>
              <p:nvSpPr>
                <p:cNvPr id="715" name="Rectangle 27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16" name="Rectangle 28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17" name="Rectangle 28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18" name="Rectangle 28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19" name="Rectangle 28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20" name="Rectangle 28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21" name="Rectangle 28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22" name="Rectangle 28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23" name="Rectangle 28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sp>
            <p:nvSpPr>
              <p:cNvPr id="526" name="Rectangle 288"/>
              <p:cNvSpPr>
                <a:spLocks noChangeArrowheads="1"/>
              </p:cNvSpPr>
              <p:nvPr/>
            </p:nvSpPr>
            <p:spPr bwMode="auto">
              <a:xfrm>
                <a:off x="3017" y="1167"/>
                <a:ext cx="93" cy="39"/>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b="0">
                  <a:solidFill>
                    <a:srgbClr val="FFFF00"/>
                  </a:solidFill>
                  <a:latin typeface="Arial Narrow" pitchFamily="34" charset="0"/>
                </a:endParaRPr>
              </a:p>
            </p:txBody>
          </p:sp>
          <p:sp>
            <p:nvSpPr>
              <p:cNvPr id="527" name="Rectangle 289"/>
              <p:cNvSpPr>
                <a:spLocks noChangeArrowheads="1"/>
              </p:cNvSpPr>
              <p:nvPr/>
            </p:nvSpPr>
            <p:spPr bwMode="auto">
              <a:xfrm>
                <a:off x="3020" y="1229"/>
                <a:ext cx="93" cy="38"/>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b="0">
                  <a:solidFill>
                    <a:srgbClr val="FFFF00"/>
                  </a:solidFill>
                  <a:latin typeface="Arial Narrow" pitchFamily="34" charset="0"/>
                </a:endParaRPr>
              </a:p>
            </p:txBody>
          </p:sp>
          <p:grpSp>
            <p:nvGrpSpPr>
              <p:cNvPr id="528" name="Group 290"/>
              <p:cNvGrpSpPr>
                <a:grpSpLocks/>
              </p:cNvGrpSpPr>
              <p:nvPr/>
            </p:nvGrpSpPr>
            <p:grpSpPr bwMode="auto">
              <a:xfrm>
                <a:off x="2932" y="1390"/>
                <a:ext cx="154" cy="61"/>
                <a:chOff x="428" y="2146"/>
                <a:chExt cx="268" cy="244"/>
              </a:xfrm>
            </p:grpSpPr>
            <p:sp>
              <p:nvSpPr>
                <p:cNvPr id="706" name="Rectangle 29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07" name="Rectangle 29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08" name="Rectangle 29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09" name="Rectangle 29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10" name="Rectangle 29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11" name="Rectangle 29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12" name="Rectangle 29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13" name="Rectangle 29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14" name="Rectangle 29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nvGrpSpPr>
              <p:cNvPr id="529" name="Group 300"/>
              <p:cNvGrpSpPr>
                <a:grpSpLocks/>
              </p:cNvGrpSpPr>
              <p:nvPr/>
            </p:nvGrpSpPr>
            <p:grpSpPr bwMode="auto">
              <a:xfrm>
                <a:off x="2945" y="1465"/>
                <a:ext cx="155" cy="60"/>
                <a:chOff x="428" y="2146"/>
                <a:chExt cx="268" cy="244"/>
              </a:xfrm>
            </p:grpSpPr>
            <p:sp>
              <p:nvSpPr>
                <p:cNvPr id="697" name="Rectangle 30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98" name="Rectangle 30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99" name="Rectangle 30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00" name="Rectangle 30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01" name="Rectangle 30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02" name="Rectangle 30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03" name="Rectangle 30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04" name="Rectangle 30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705" name="Rectangle 30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sp>
            <p:nvSpPr>
              <p:cNvPr id="530" name="Rectangle 310"/>
              <p:cNvSpPr>
                <a:spLocks noChangeArrowheads="1"/>
              </p:cNvSpPr>
              <p:nvPr/>
            </p:nvSpPr>
            <p:spPr bwMode="auto">
              <a:xfrm>
                <a:off x="3127" y="1431"/>
                <a:ext cx="93" cy="39"/>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b="0">
                  <a:solidFill>
                    <a:srgbClr val="FFFF00"/>
                  </a:solidFill>
                  <a:latin typeface="Arial Narrow" pitchFamily="34" charset="0"/>
                </a:endParaRPr>
              </a:p>
            </p:txBody>
          </p:sp>
          <p:grpSp>
            <p:nvGrpSpPr>
              <p:cNvPr id="531" name="Group 311"/>
              <p:cNvGrpSpPr>
                <a:grpSpLocks/>
              </p:cNvGrpSpPr>
              <p:nvPr/>
            </p:nvGrpSpPr>
            <p:grpSpPr bwMode="auto">
              <a:xfrm>
                <a:off x="3466" y="1524"/>
                <a:ext cx="155" cy="60"/>
                <a:chOff x="428" y="2146"/>
                <a:chExt cx="268" cy="244"/>
              </a:xfrm>
            </p:grpSpPr>
            <p:sp>
              <p:nvSpPr>
                <p:cNvPr id="688" name="Rectangle 312"/>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89" name="Rectangle 313"/>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90" name="Rectangle 314"/>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91" name="Rectangle 315"/>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92" name="Rectangle 316"/>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93" name="Rectangle 317"/>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94" name="Rectangle 318"/>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95" name="Rectangle 319"/>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96" name="Rectangle 320"/>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sp>
            <p:nvSpPr>
              <p:cNvPr id="532" name="Rectangle 321"/>
              <p:cNvSpPr>
                <a:spLocks noChangeArrowheads="1"/>
              </p:cNvSpPr>
              <p:nvPr/>
            </p:nvSpPr>
            <p:spPr bwMode="auto">
              <a:xfrm>
                <a:off x="3680" y="1471"/>
                <a:ext cx="93" cy="39"/>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b="0">
                  <a:solidFill>
                    <a:srgbClr val="FFFF00"/>
                  </a:solidFill>
                  <a:latin typeface="Arial Narrow" pitchFamily="34" charset="0"/>
                </a:endParaRPr>
              </a:p>
            </p:txBody>
          </p:sp>
          <p:grpSp>
            <p:nvGrpSpPr>
              <p:cNvPr id="533" name="Group 322"/>
              <p:cNvGrpSpPr>
                <a:grpSpLocks/>
              </p:cNvGrpSpPr>
              <p:nvPr/>
            </p:nvGrpSpPr>
            <p:grpSpPr bwMode="auto">
              <a:xfrm>
                <a:off x="4133" y="1520"/>
                <a:ext cx="153" cy="41"/>
                <a:chOff x="2378" y="3784"/>
                <a:chExt cx="268" cy="166"/>
              </a:xfrm>
            </p:grpSpPr>
            <p:sp>
              <p:nvSpPr>
                <p:cNvPr id="682" name="Rectangle 323"/>
                <p:cNvSpPr>
                  <a:spLocks noChangeArrowheads="1"/>
                </p:cNvSpPr>
                <p:nvPr/>
              </p:nvSpPr>
              <p:spPr bwMode="auto">
                <a:xfrm>
                  <a:off x="2582" y="3790"/>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83" name="Rectangle 324"/>
                <p:cNvSpPr>
                  <a:spLocks noChangeArrowheads="1"/>
                </p:cNvSpPr>
                <p:nvPr/>
              </p:nvSpPr>
              <p:spPr bwMode="auto">
                <a:xfrm>
                  <a:off x="2486" y="378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84" name="Rectangle 325"/>
                <p:cNvSpPr>
                  <a:spLocks noChangeArrowheads="1"/>
                </p:cNvSpPr>
                <p:nvPr/>
              </p:nvSpPr>
              <p:spPr bwMode="auto">
                <a:xfrm>
                  <a:off x="2576" y="387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85" name="Rectangle 326"/>
                <p:cNvSpPr>
                  <a:spLocks noChangeArrowheads="1"/>
                </p:cNvSpPr>
                <p:nvPr/>
              </p:nvSpPr>
              <p:spPr bwMode="auto">
                <a:xfrm>
                  <a:off x="2480" y="386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86" name="Rectangle 327"/>
                <p:cNvSpPr>
                  <a:spLocks noChangeArrowheads="1"/>
                </p:cNvSpPr>
                <p:nvPr/>
              </p:nvSpPr>
              <p:spPr bwMode="auto">
                <a:xfrm>
                  <a:off x="2384" y="3802"/>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87" name="Rectangle 328"/>
                <p:cNvSpPr>
                  <a:spLocks noChangeArrowheads="1"/>
                </p:cNvSpPr>
                <p:nvPr/>
              </p:nvSpPr>
              <p:spPr bwMode="auto">
                <a:xfrm>
                  <a:off x="2378" y="388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sp>
            <p:nvSpPr>
              <p:cNvPr id="534" name="Rectangle 329"/>
              <p:cNvSpPr>
                <a:spLocks noChangeArrowheads="1"/>
              </p:cNvSpPr>
              <p:nvPr/>
            </p:nvSpPr>
            <p:spPr bwMode="auto">
              <a:xfrm>
                <a:off x="4173" y="1470"/>
                <a:ext cx="93" cy="38"/>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b="0">
                  <a:solidFill>
                    <a:srgbClr val="FFFF00"/>
                  </a:solidFill>
                  <a:latin typeface="Arial Narrow" pitchFamily="34" charset="0"/>
                </a:endParaRPr>
              </a:p>
            </p:txBody>
          </p:sp>
          <p:grpSp>
            <p:nvGrpSpPr>
              <p:cNvPr id="535" name="Group 330"/>
              <p:cNvGrpSpPr>
                <a:grpSpLocks/>
              </p:cNvGrpSpPr>
              <p:nvPr/>
            </p:nvGrpSpPr>
            <p:grpSpPr bwMode="auto">
              <a:xfrm>
                <a:off x="4502" y="1510"/>
                <a:ext cx="154" cy="60"/>
                <a:chOff x="428" y="2146"/>
                <a:chExt cx="268" cy="244"/>
              </a:xfrm>
            </p:grpSpPr>
            <p:sp>
              <p:nvSpPr>
                <p:cNvPr id="673" name="Rectangle 33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74" name="Rectangle 33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75" name="Rectangle 33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76" name="Rectangle 33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77" name="Rectangle 33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78" name="Rectangle 33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79" name="Rectangle 33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80" name="Rectangle 33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81" name="Rectangle 33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nvGrpSpPr>
              <p:cNvPr id="536" name="Group 340"/>
              <p:cNvGrpSpPr>
                <a:grpSpLocks/>
              </p:cNvGrpSpPr>
              <p:nvPr/>
            </p:nvGrpSpPr>
            <p:grpSpPr bwMode="auto">
              <a:xfrm>
                <a:off x="4689" y="1540"/>
                <a:ext cx="155" cy="61"/>
                <a:chOff x="428" y="2146"/>
                <a:chExt cx="268" cy="244"/>
              </a:xfrm>
            </p:grpSpPr>
            <p:sp>
              <p:nvSpPr>
                <p:cNvPr id="664" name="Rectangle 34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65" name="Rectangle 34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66" name="Rectangle 34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67" name="Rectangle 34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68" name="Rectangle 34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69" name="Rectangle 34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70" name="Rectangle 34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71" name="Rectangle 34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72" name="Rectangle 34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sp>
            <p:nvSpPr>
              <p:cNvPr id="537" name="Rectangle 350"/>
              <p:cNvSpPr>
                <a:spLocks noChangeArrowheads="1"/>
              </p:cNvSpPr>
              <p:nvPr/>
            </p:nvSpPr>
            <p:spPr bwMode="auto">
              <a:xfrm>
                <a:off x="4625" y="1455"/>
                <a:ext cx="93" cy="38"/>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b="0">
                  <a:solidFill>
                    <a:srgbClr val="FFFF00"/>
                  </a:solidFill>
                  <a:latin typeface="Arial Narrow" pitchFamily="34" charset="0"/>
                </a:endParaRPr>
              </a:p>
            </p:txBody>
          </p:sp>
          <p:sp>
            <p:nvSpPr>
              <p:cNvPr id="538" name="Rectangle 351"/>
              <p:cNvSpPr>
                <a:spLocks noChangeArrowheads="1"/>
              </p:cNvSpPr>
              <p:nvPr/>
            </p:nvSpPr>
            <p:spPr bwMode="auto">
              <a:xfrm>
                <a:off x="5229" y="1187"/>
                <a:ext cx="93" cy="39"/>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b="0">
                  <a:solidFill>
                    <a:srgbClr val="FFFF00"/>
                  </a:solidFill>
                  <a:latin typeface="Arial Narrow" pitchFamily="34" charset="0"/>
                </a:endParaRPr>
              </a:p>
            </p:txBody>
          </p:sp>
          <p:grpSp>
            <p:nvGrpSpPr>
              <p:cNvPr id="539" name="Group 352"/>
              <p:cNvGrpSpPr>
                <a:grpSpLocks/>
              </p:cNvGrpSpPr>
              <p:nvPr/>
            </p:nvGrpSpPr>
            <p:grpSpPr bwMode="auto">
              <a:xfrm>
                <a:off x="5250" y="1298"/>
                <a:ext cx="155" cy="60"/>
                <a:chOff x="428" y="2146"/>
                <a:chExt cx="268" cy="244"/>
              </a:xfrm>
            </p:grpSpPr>
            <p:sp>
              <p:nvSpPr>
                <p:cNvPr id="655" name="Rectangle 35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56" name="Rectangle 35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57" name="Rectangle 35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58" name="Rectangle 35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59" name="Rectangle 35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60" name="Rectangle 35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61" name="Rectangle 35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62" name="Rectangle 36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63" name="Rectangle 36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nvGrpSpPr>
              <p:cNvPr id="540" name="Group 362"/>
              <p:cNvGrpSpPr>
                <a:grpSpLocks/>
              </p:cNvGrpSpPr>
              <p:nvPr/>
            </p:nvGrpSpPr>
            <p:grpSpPr bwMode="auto">
              <a:xfrm>
                <a:off x="5230" y="1408"/>
                <a:ext cx="154" cy="61"/>
                <a:chOff x="428" y="2146"/>
                <a:chExt cx="268" cy="244"/>
              </a:xfrm>
            </p:grpSpPr>
            <p:sp>
              <p:nvSpPr>
                <p:cNvPr id="646" name="Rectangle 36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47" name="Rectangle 36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48" name="Rectangle 36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49" name="Rectangle 36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50" name="Rectangle 36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51" name="Rectangle 36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52" name="Rectangle 36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53" name="Rectangle 37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54" name="Rectangle 37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sp>
            <p:nvSpPr>
              <p:cNvPr id="541" name="Rectangle 372"/>
              <p:cNvSpPr>
                <a:spLocks noChangeArrowheads="1"/>
              </p:cNvSpPr>
              <p:nvPr/>
            </p:nvSpPr>
            <p:spPr bwMode="auto">
              <a:xfrm>
                <a:off x="5115" y="1344"/>
                <a:ext cx="93" cy="4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b="0">
                  <a:solidFill>
                    <a:srgbClr val="FFFF00"/>
                  </a:solidFill>
                  <a:latin typeface="Arial Narrow" pitchFamily="34" charset="0"/>
                </a:endParaRPr>
              </a:p>
            </p:txBody>
          </p:sp>
          <p:sp>
            <p:nvSpPr>
              <p:cNvPr id="542" name="Rectangle 373"/>
              <p:cNvSpPr>
                <a:spLocks noChangeArrowheads="1"/>
              </p:cNvSpPr>
              <p:nvPr/>
            </p:nvSpPr>
            <p:spPr bwMode="auto">
              <a:xfrm>
                <a:off x="5094" y="1401"/>
                <a:ext cx="94" cy="39"/>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b="0">
                  <a:solidFill>
                    <a:srgbClr val="FFFF00"/>
                  </a:solidFill>
                  <a:latin typeface="Arial Narrow" pitchFamily="34" charset="0"/>
                </a:endParaRPr>
              </a:p>
            </p:txBody>
          </p:sp>
          <p:grpSp>
            <p:nvGrpSpPr>
              <p:cNvPr id="543" name="Group 374"/>
              <p:cNvGrpSpPr>
                <a:grpSpLocks/>
              </p:cNvGrpSpPr>
              <p:nvPr/>
            </p:nvGrpSpPr>
            <p:grpSpPr bwMode="auto">
              <a:xfrm>
                <a:off x="5171" y="1035"/>
                <a:ext cx="155" cy="60"/>
                <a:chOff x="428" y="2146"/>
                <a:chExt cx="268" cy="244"/>
              </a:xfrm>
            </p:grpSpPr>
            <p:sp>
              <p:nvSpPr>
                <p:cNvPr id="637" name="Rectangle 375"/>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38" name="Rectangle 376"/>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39" name="Rectangle 377"/>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40" name="Rectangle 378"/>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41" name="Rectangle 379"/>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42" name="Rectangle 380"/>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43" name="Rectangle 381"/>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44" name="Rectangle 382"/>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45" name="Rectangle 383"/>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sp>
            <p:nvSpPr>
              <p:cNvPr id="544" name="Rectangle 384"/>
              <p:cNvSpPr>
                <a:spLocks noChangeArrowheads="1"/>
              </p:cNvSpPr>
              <p:nvPr/>
            </p:nvSpPr>
            <p:spPr bwMode="auto">
              <a:xfrm>
                <a:off x="5025" y="1071"/>
                <a:ext cx="93" cy="38"/>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b="0">
                  <a:solidFill>
                    <a:srgbClr val="FFFF00"/>
                  </a:solidFill>
                  <a:latin typeface="Arial Narrow" pitchFamily="34" charset="0"/>
                </a:endParaRPr>
              </a:p>
            </p:txBody>
          </p:sp>
          <p:grpSp>
            <p:nvGrpSpPr>
              <p:cNvPr id="545" name="Group 385"/>
              <p:cNvGrpSpPr>
                <a:grpSpLocks/>
              </p:cNvGrpSpPr>
              <p:nvPr/>
            </p:nvGrpSpPr>
            <p:grpSpPr bwMode="auto">
              <a:xfrm>
                <a:off x="5030" y="933"/>
                <a:ext cx="154" cy="61"/>
                <a:chOff x="428" y="2146"/>
                <a:chExt cx="268" cy="244"/>
              </a:xfrm>
            </p:grpSpPr>
            <p:sp>
              <p:nvSpPr>
                <p:cNvPr id="628" name="Rectangle 38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29" name="Rectangle 38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30" name="Rectangle 38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31" name="Rectangle 38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32" name="Rectangle 39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33" name="Rectangle 39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34" name="Rectangle 39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35" name="Rectangle 39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36" name="Rectangle 39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nvGrpSpPr>
              <p:cNvPr id="546" name="Group 395"/>
              <p:cNvGrpSpPr>
                <a:grpSpLocks/>
              </p:cNvGrpSpPr>
              <p:nvPr/>
            </p:nvGrpSpPr>
            <p:grpSpPr bwMode="auto">
              <a:xfrm>
                <a:off x="3328" y="911"/>
                <a:ext cx="155" cy="61"/>
                <a:chOff x="428" y="2146"/>
                <a:chExt cx="268" cy="244"/>
              </a:xfrm>
            </p:grpSpPr>
            <p:sp>
              <p:nvSpPr>
                <p:cNvPr id="619" name="Rectangle 39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20" name="Rectangle 39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21" name="Rectangle 39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22" name="Rectangle 39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23" name="Rectangle 40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24" name="Rectangle 40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25" name="Rectangle 40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26" name="Rectangle 40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27" name="Rectangle 40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nvGrpSpPr>
              <p:cNvPr id="547" name="Group 405"/>
              <p:cNvGrpSpPr>
                <a:grpSpLocks/>
              </p:cNvGrpSpPr>
              <p:nvPr/>
            </p:nvGrpSpPr>
            <p:grpSpPr bwMode="auto">
              <a:xfrm>
                <a:off x="3087" y="996"/>
                <a:ext cx="154" cy="60"/>
                <a:chOff x="428" y="2146"/>
                <a:chExt cx="268" cy="244"/>
              </a:xfrm>
            </p:grpSpPr>
            <p:sp>
              <p:nvSpPr>
                <p:cNvPr id="610" name="Rectangle 40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11" name="Rectangle 40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12" name="Rectangle 40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13" name="Rectangle 40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14" name="Rectangle 41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15" name="Rectangle 41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16" name="Rectangle 41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17" name="Rectangle 41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18" name="Rectangle 41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nvGrpSpPr>
              <p:cNvPr id="548" name="Group 415"/>
              <p:cNvGrpSpPr>
                <a:grpSpLocks/>
              </p:cNvGrpSpPr>
              <p:nvPr/>
            </p:nvGrpSpPr>
            <p:grpSpPr bwMode="auto">
              <a:xfrm>
                <a:off x="3136" y="1499"/>
                <a:ext cx="153" cy="61"/>
                <a:chOff x="428" y="2146"/>
                <a:chExt cx="268" cy="244"/>
              </a:xfrm>
            </p:grpSpPr>
            <p:sp>
              <p:nvSpPr>
                <p:cNvPr id="601" name="Rectangle 41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02" name="Rectangle 41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03" name="Rectangle 41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04" name="Rectangle 41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05" name="Rectangle 42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06" name="Rectangle 42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07" name="Rectangle 42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08" name="Rectangle 42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09" name="Rectangle 42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sp>
            <p:nvSpPr>
              <p:cNvPr id="549" name="Rectangle 425"/>
              <p:cNvSpPr>
                <a:spLocks noChangeArrowheads="1"/>
              </p:cNvSpPr>
              <p:nvPr/>
            </p:nvSpPr>
            <p:spPr bwMode="auto">
              <a:xfrm>
                <a:off x="4915" y="995"/>
                <a:ext cx="93" cy="39"/>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b="0">
                  <a:solidFill>
                    <a:srgbClr val="FFFF00"/>
                  </a:solidFill>
                  <a:latin typeface="Arial Narrow" pitchFamily="34" charset="0"/>
                </a:endParaRPr>
              </a:p>
            </p:txBody>
          </p:sp>
          <p:sp>
            <p:nvSpPr>
              <p:cNvPr id="550" name="Rectangle 426"/>
              <p:cNvSpPr>
                <a:spLocks noChangeArrowheads="1"/>
              </p:cNvSpPr>
              <p:nvPr/>
            </p:nvSpPr>
            <p:spPr bwMode="auto">
              <a:xfrm>
                <a:off x="3258" y="1038"/>
                <a:ext cx="93" cy="38"/>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b="0">
                  <a:solidFill>
                    <a:srgbClr val="FFFF00"/>
                  </a:solidFill>
                  <a:latin typeface="Arial Narrow" pitchFamily="34" charset="0"/>
                </a:endParaRPr>
              </a:p>
            </p:txBody>
          </p:sp>
          <p:grpSp>
            <p:nvGrpSpPr>
              <p:cNvPr id="551" name="Group 427"/>
              <p:cNvGrpSpPr>
                <a:grpSpLocks/>
              </p:cNvGrpSpPr>
              <p:nvPr/>
            </p:nvGrpSpPr>
            <p:grpSpPr bwMode="auto">
              <a:xfrm>
                <a:off x="5227" y="1473"/>
                <a:ext cx="153" cy="60"/>
                <a:chOff x="428" y="2146"/>
                <a:chExt cx="268" cy="244"/>
              </a:xfrm>
            </p:grpSpPr>
            <p:sp>
              <p:nvSpPr>
                <p:cNvPr id="592" name="Rectangle 428"/>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593" name="Rectangle 429"/>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594" name="Rectangle 430"/>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595" name="Rectangle 431"/>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596" name="Rectangle 432"/>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597" name="Rectangle 433"/>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598" name="Rectangle 434"/>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599" name="Rectangle 435"/>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600" name="Rectangle 436"/>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nvGrpSpPr>
              <p:cNvPr id="552" name="Group 437"/>
              <p:cNvGrpSpPr>
                <a:grpSpLocks/>
              </p:cNvGrpSpPr>
              <p:nvPr/>
            </p:nvGrpSpPr>
            <p:grpSpPr bwMode="auto">
              <a:xfrm>
                <a:off x="5357" y="1179"/>
                <a:ext cx="155" cy="60"/>
                <a:chOff x="428" y="2146"/>
                <a:chExt cx="268" cy="244"/>
              </a:xfrm>
            </p:grpSpPr>
            <p:sp>
              <p:nvSpPr>
                <p:cNvPr id="583" name="Rectangle 438"/>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584" name="Rectangle 439"/>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585" name="Rectangle 440"/>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586" name="Rectangle 441"/>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587" name="Rectangle 442"/>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588" name="Rectangle 443"/>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589" name="Rectangle 444"/>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590" name="Rectangle 445"/>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591" name="Rectangle 446"/>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nvGrpSpPr>
              <p:cNvPr id="553" name="Group 449"/>
              <p:cNvGrpSpPr>
                <a:grpSpLocks/>
              </p:cNvGrpSpPr>
              <p:nvPr/>
            </p:nvGrpSpPr>
            <p:grpSpPr bwMode="auto">
              <a:xfrm>
                <a:off x="3324" y="987"/>
                <a:ext cx="1708" cy="431"/>
                <a:chOff x="1450" y="1101"/>
                <a:chExt cx="2970" cy="997"/>
              </a:xfrm>
            </p:grpSpPr>
            <p:sp>
              <p:nvSpPr>
                <p:cNvPr id="554" name="Oval 450"/>
                <p:cNvSpPr>
                  <a:spLocks noChangeArrowheads="1"/>
                </p:cNvSpPr>
                <p:nvPr/>
              </p:nvSpPr>
              <p:spPr bwMode="auto">
                <a:xfrm>
                  <a:off x="1984" y="1682"/>
                  <a:ext cx="1760" cy="119"/>
                </a:xfrm>
                <a:prstGeom prst="ellipse">
                  <a:avLst/>
                </a:prstGeom>
                <a:solidFill>
                  <a:srgbClr val="03FBEF"/>
                </a:solidFill>
                <a:ln w="12700">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b="0" dirty="0">
                    <a:latin typeface="Arial Narrow" pitchFamily="34" charset="0"/>
                  </a:endParaRPr>
                </a:p>
              </p:txBody>
            </p:sp>
            <p:sp>
              <p:nvSpPr>
                <p:cNvPr id="555" name="Line 451"/>
                <p:cNvSpPr>
                  <a:spLocks noChangeShapeType="1"/>
                </p:cNvSpPr>
                <p:nvPr/>
              </p:nvSpPr>
              <p:spPr bwMode="auto">
                <a:xfrm>
                  <a:off x="2104" y="1471"/>
                  <a:ext cx="0" cy="238"/>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556" name="Line 452"/>
                <p:cNvSpPr>
                  <a:spLocks noChangeShapeType="1"/>
                </p:cNvSpPr>
                <p:nvPr/>
              </p:nvSpPr>
              <p:spPr bwMode="auto">
                <a:xfrm>
                  <a:off x="2232" y="1485"/>
                  <a:ext cx="0" cy="229"/>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557" name="Line 453"/>
                <p:cNvSpPr>
                  <a:spLocks noChangeShapeType="1"/>
                </p:cNvSpPr>
                <p:nvPr/>
              </p:nvSpPr>
              <p:spPr bwMode="auto">
                <a:xfrm flipH="1">
                  <a:off x="2360" y="1512"/>
                  <a:ext cx="0" cy="170"/>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558" name="Line 454"/>
                <p:cNvSpPr>
                  <a:spLocks noChangeShapeType="1"/>
                </p:cNvSpPr>
                <p:nvPr/>
              </p:nvSpPr>
              <p:spPr bwMode="auto">
                <a:xfrm>
                  <a:off x="2472" y="1531"/>
                  <a:ext cx="0" cy="156"/>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559" name="Line 455"/>
                <p:cNvSpPr>
                  <a:spLocks noChangeShapeType="1"/>
                </p:cNvSpPr>
                <p:nvPr/>
              </p:nvSpPr>
              <p:spPr bwMode="auto">
                <a:xfrm>
                  <a:off x="2560" y="1590"/>
                  <a:ext cx="0" cy="106"/>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560" name="Line 456"/>
                <p:cNvSpPr>
                  <a:spLocks noChangeShapeType="1"/>
                </p:cNvSpPr>
                <p:nvPr/>
              </p:nvSpPr>
              <p:spPr bwMode="auto">
                <a:xfrm>
                  <a:off x="2680" y="1599"/>
                  <a:ext cx="0" cy="88"/>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561" name="Line 457"/>
                <p:cNvSpPr>
                  <a:spLocks noChangeShapeType="1"/>
                </p:cNvSpPr>
                <p:nvPr/>
              </p:nvSpPr>
              <p:spPr bwMode="auto">
                <a:xfrm>
                  <a:off x="2808" y="1636"/>
                  <a:ext cx="0" cy="55"/>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562" name="Line 458"/>
                <p:cNvSpPr>
                  <a:spLocks noChangeShapeType="1"/>
                </p:cNvSpPr>
                <p:nvPr/>
              </p:nvSpPr>
              <p:spPr bwMode="auto">
                <a:xfrm>
                  <a:off x="2944" y="1650"/>
                  <a:ext cx="0" cy="37"/>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563" name="Line 459"/>
                <p:cNvSpPr>
                  <a:spLocks noChangeShapeType="1"/>
                </p:cNvSpPr>
                <p:nvPr/>
              </p:nvSpPr>
              <p:spPr bwMode="auto">
                <a:xfrm>
                  <a:off x="3168" y="1567"/>
                  <a:ext cx="0" cy="115"/>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564" name="Line 460"/>
                <p:cNvSpPr>
                  <a:spLocks noChangeShapeType="1"/>
                </p:cNvSpPr>
                <p:nvPr/>
              </p:nvSpPr>
              <p:spPr bwMode="auto">
                <a:xfrm>
                  <a:off x="3312" y="1480"/>
                  <a:ext cx="0" cy="216"/>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565" name="Line 461"/>
                <p:cNvSpPr>
                  <a:spLocks noChangeShapeType="1"/>
                </p:cNvSpPr>
                <p:nvPr/>
              </p:nvSpPr>
              <p:spPr bwMode="auto">
                <a:xfrm>
                  <a:off x="3448" y="1352"/>
                  <a:ext cx="0" cy="344"/>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566" name="Line 462"/>
                <p:cNvSpPr>
                  <a:spLocks noChangeShapeType="1"/>
                </p:cNvSpPr>
                <p:nvPr/>
              </p:nvSpPr>
              <p:spPr bwMode="auto">
                <a:xfrm>
                  <a:off x="3640" y="1237"/>
                  <a:ext cx="0" cy="482"/>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567" name="Oval 463"/>
                <p:cNvSpPr>
                  <a:spLocks noChangeArrowheads="1"/>
                </p:cNvSpPr>
                <p:nvPr/>
              </p:nvSpPr>
              <p:spPr bwMode="auto">
                <a:xfrm rot="2527473">
                  <a:off x="1450" y="1533"/>
                  <a:ext cx="64" cy="92"/>
                </a:xfrm>
                <a:prstGeom prst="ellipse">
                  <a:avLst/>
                </a:prstGeom>
                <a:solidFill>
                  <a:srgbClr val="03FBEF"/>
                </a:solidFill>
                <a:ln w="12700">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568" name="Oval 464"/>
                <p:cNvSpPr>
                  <a:spLocks noChangeArrowheads="1"/>
                </p:cNvSpPr>
                <p:nvPr/>
              </p:nvSpPr>
              <p:spPr bwMode="auto">
                <a:xfrm rot="2527473">
                  <a:off x="1450" y="2006"/>
                  <a:ext cx="71" cy="92"/>
                </a:xfrm>
                <a:prstGeom prst="ellipse">
                  <a:avLst/>
                </a:prstGeom>
                <a:solidFill>
                  <a:srgbClr val="03FBEF"/>
                </a:solidFill>
                <a:ln w="12700">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569" name="Oval 465"/>
                <p:cNvSpPr>
                  <a:spLocks noChangeArrowheads="1"/>
                </p:cNvSpPr>
                <p:nvPr/>
              </p:nvSpPr>
              <p:spPr bwMode="auto">
                <a:xfrm rot="2527473">
                  <a:off x="2114" y="1991"/>
                  <a:ext cx="64" cy="92"/>
                </a:xfrm>
                <a:prstGeom prst="ellipse">
                  <a:avLst/>
                </a:prstGeom>
                <a:solidFill>
                  <a:srgbClr val="03FBEF"/>
                </a:solidFill>
                <a:ln w="12700">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570" name="Oval 466"/>
                <p:cNvSpPr>
                  <a:spLocks noChangeArrowheads="1"/>
                </p:cNvSpPr>
                <p:nvPr/>
              </p:nvSpPr>
              <p:spPr bwMode="auto">
                <a:xfrm rot="2527473">
                  <a:off x="2884" y="1973"/>
                  <a:ext cx="64" cy="92"/>
                </a:xfrm>
                <a:prstGeom prst="ellipse">
                  <a:avLst/>
                </a:prstGeom>
                <a:solidFill>
                  <a:srgbClr val="03FBEF"/>
                </a:solidFill>
                <a:ln w="12700">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571" name="Oval 467"/>
                <p:cNvSpPr>
                  <a:spLocks noChangeArrowheads="1"/>
                </p:cNvSpPr>
                <p:nvPr/>
              </p:nvSpPr>
              <p:spPr bwMode="auto">
                <a:xfrm rot="2527473">
                  <a:off x="1500" y="1829"/>
                  <a:ext cx="64" cy="91"/>
                </a:xfrm>
                <a:prstGeom prst="ellipse">
                  <a:avLst/>
                </a:prstGeom>
                <a:solidFill>
                  <a:srgbClr val="03FBEF"/>
                </a:solidFill>
                <a:ln w="12700">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572" name="Oval 468"/>
                <p:cNvSpPr>
                  <a:spLocks noChangeArrowheads="1"/>
                </p:cNvSpPr>
                <p:nvPr/>
              </p:nvSpPr>
              <p:spPr bwMode="auto">
                <a:xfrm rot="2527473">
                  <a:off x="3560" y="1951"/>
                  <a:ext cx="64" cy="92"/>
                </a:xfrm>
                <a:prstGeom prst="ellipse">
                  <a:avLst/>
                </a:prstGeom>
                <a:solidFill>
                  <a:srgbClr val="03FBEF"/>
                </a:solidFill>
                <a:ln w="12700">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573" name="Oval 469"/>
                <p:cNvSpPr>
                  <a:spLocks noChangeArrowheads="1"/>
                </p:cNvSpPr>
                <p:nvPr/>
              </p:nvSpPr>
              <p:spPr bwMode="auto">
                <a:xfrm rot="2527473">
                  <a:off x="4152" y="1834"/>
                  <a:ext cx="64" cy="92"/>
                </a:xfrm>
                <a:prstGeom prst="ellipse">
                  <a:avLst/>
                </a:prstGeom>
                <a:solidFill>
                  <a:srgbClr val="03FBEF"/>
                </a:solidFill>
                <a:ln w="12700">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574" name="Oval 470"/>
                <p:cNvSpPr>
                  <a:spLocks noChangeArrowheads="1"/>
                </p:cNvSpPr>
                <p:nvPr/>
              </p:nvSpPr>
              <p:spPr bwMode="auto">
                <a:xfrm rot="2527473">
                  <a:off x="4356" y="1485"/>
                  <a:ext cx="64" cy="92"/>
                </a:xfrm>
                <a:prstGeom prst="ellipse">
                  <a:avLst/>
                </a:prstGeom>
                <a:solidFill>
                  <a:srgbClr val="03FBEF"/>
                </a:solidFill>
                <a:ln w="12700">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575" name="Line 471"/>
                <p:cNvSpPr>
                  <a:spLocks noChangeShapeType="1"/>
                </p:cNvSpPr>
                <p:nvPr/>
              </p:nvSpPr>
              <p:spPr bwMode="auto">
                <a:xfrm>
                  <a:off x="1522" y="1578"/>
                  <a:ext cx="510" cy="141"/>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576" name="Line 472"/>
                <p:cNvSpPr>
                  <a:spLocks noChangeShapeType="1"/>
                </p:cNvSpPr>
                <p:nvPr/>
              </p:nvSpPr>
              <p:spPr bwMode="auto">
                <a:xfrm flipV="1">
                  <a:off x="1546" y="1781"/>
                  <a:ext cx="654" cy="250"/>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577" name="Line 473"/>
                <p:cNvSpPr>
                  <a:spLocks noChangeShapeType="1"/>
                </p:cNvSpPr>
                <p:nvPr/>
              </p:nvSpPr>
              <p:spPr bwMode="auto">
                <a:xfrm flipV="1">
                  <a:off x="2188" y="1791"/>
                  <a:ext cx="228" cy="216"/>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578" name="Line 474"/>
                <p:cNvSpPr>
                  <a:spLocks noChangeShapeType="1"/>
                </p:cNvSpPr>
                <p:nvPr/>
              </p:nvSpPr>
              <p:spPr bwMode="auto">
                <a:xfrm flipH="1" flipV="1">
                  <a:off x="2818" y="1798"/>
                  <a:ext cx="108" cy="203"/>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579" name="Line 475"/>
                <p:cNvSpPr>
                  <a:spLocks noChangeShapeType="1"/>
                </p:cNvSpPr>
                <p:nvPr/>
              </p:nvSpPr>
              <p:spPr bwMode="auto">
                <a:xfrm flipH="1" flipV="1">
                  <a:off x="3388" y="1784"/>
                  <a:ext cx="192" cy="192"/>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580" name="Line 476"/>
                <p:cNvSpPr>
                  <a:spLocks noChangeShapeType="1"/>
                </p:cNvSpPr>
                <p:nvPr/>
              </p:nvSpPr>
              <p:spPr bwMode="auto">
                <a:xfrm flipH="1" flipV="1">
                  <a:off x="3706" y="1743"/>
                  <a:ext cx="462" cy="120"/>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581" name="Line 477"/>
                <p:cNvSpPr>
                  <a:spLocks noChangeShapeType="1"/>
                </p:cNvSpPr>
                <p:nvPr/>
              </p:nvSpPr>
              <p:spPr bwMode="auto">
                <a:xfrm flipH="1">
                  <a:off x="3694" y="1540"/>
                  <a:ext cx="648" cy="179"/>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sp>
              <p:nvSpPr>
                <p:cNvPr id="582" name="Line 478"/>
                <p:cNvSpPr>
                  <a:spLocks noChangeShapeType="1"/>
                </p:cNvSpPr>
                <p:nvPr/>
              </p:nvSpPr>
              <p:spPr bwMode="auto">
                <a:xfrm>
                  <a:off x="1500" y="1101"/>
                  <a:ext cx="582" cy="625"/>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b="0"/>
                </a:p>
              </p:txBody>
            </p:sp>
          </p:grpSp>
        </p:grpSp>
        <p:sp>
          <p:nvSpPr>
            <p:cNvPr id="505" name="TextBox 504"/>
            <p:cNvSpPr txBox="1"/>
            <p:nvPr/>
          </p:nvSpPr>
          <p:spPr>
            <a:xfrm>
              <a:off x="1214447" y="1291344"/>
              <a:ext cx="2191316" cy="419354"/>
            </a:xfrm>
            <a:prstGeom prst="rect">
              <a:avLst/>
            </a:prstGeom>
            <a:noFill/>
          </p:spPr>
          <p:txBody>
            <a:bodyPr wrap="none" rtlCol="0">
              <a:spAutoFit/>
            </a:bodyPr>
            <a:lstStyle/>
            <a:p>
              <a:r>
                <a:rPr lang="en-US" sz="2400" b="0" dirty="0" smtClean="0">
                  <a:latin typeface="Tahoma" pitchFamily="34" charset="0"/>
                  <a:ea typeface="Tahoma" pitchFamily="34" charset="0"/>
                  <a:cs typeface="Tahoma" pitchFamily="34" charset="0"/>
                </a:rPr>
                <a:t>Cloud Services</a:t>
              </a:r>
              <a:endParaRPr lang="en-US" sz="2400" b="0" dirty="0">
                <a:latin typeface="Tahoma" pitchFamily="34" charset="0"/>
                <a:ea typeface="Tahoma" pitchFamily="34" charset="0"/>
                <a:cs typeface="Tahoma" pitchFamily="34" charset="0"/>
              </a:endParaRPr>
            </a:p>
          </p:txBody>
        </p:sp>
      </p:grpSp>
      <p:sp>
        <p:nvSpPr>
          <p:cNvPr id="965" name="Right Arrow 964"/>
          <p:cNvSpPr/>
          <p:nvPr/>
        </p:nvSpPr>
        <p:spPr>
          <a:xfrm rot="12781430">
            <a:off x="389822" y="5639676"/>
            <a:ext cx="762000" cy="673014"/>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0" dirty="0" smtClean="0"/>
          </a:p>
        </p:txBody>
      </p:sp>
      <p:sp>
        <p:nvSpPr>
          <p:cNvPr id="966" name="Right Arrow 965"/>
          <p:cNvSpPr/>
          <p:nvPr/>
        </p:nvSpPr>
        <p:spPr>
          <a:xfrm rot="12781430">
            <a:off x="2281940" y="5737969"/>
            <a:ext cx="762000" cy="673014"/>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0" dirty="0" smtClean="0"/>
          </a:p>
        </p:txBody>
      </p:sp>
      <p:pic>
        <p:nvPicPr>
          <p:cNvPr id="496" name="Picture 13" descr="C:\Documents and Settings\Jan Rabaey\My Documents\My Files\GSRC\Proposals\D&amp;TSpecialIssue\Chapters\speakers.GIF"/>
          <p:cNvPicPr>
            <a:picLocks noChangeAspect="1" noChangeArrowheads="1"/>
          </p:cNvPicPr>
          <p:nvPr/>
        </p:nvPicPr>
        <p:blipFill>
          <a:blip r:embed="rId7"/>
          <a:srcRect/>
          <a:stretch>
            <a:fillRect/>
          </a:stretch>
        </p:blipFill>
        <p:spPr bwMode="auto">
          <a:xfrm>
            <a:off x="2508451" y="5995285"/>
            <a:ext cx="1074737" cy="800100"/>
          </a:xfrm>
          <a:prstGeom prst="rect">
            <a:avLst/>
          </a:prstGeom>
          <a:noFill/>
          <a:ln w="9525">
            <a:noFill/>
            <a:miter lim="800000"/>
            <a:headEnd/>
            <a:tailEnd/>
          </a:ln>
        </p:spPr>
      </p:pic>
      <p:sp>
        <p:nvSpPr>
          <p:cNvPr id="967" name="Right Arrow 966"/>
          <p:cNvSpPr/>
          <p:nvPr/>
        </p:nvSpPr>
        <p:spPr>
          <a:xfrm rot="2642110">
            <a:off x="5209748" y="5873358"/>
            <a:ext cx="762000" cy="673014"/>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0" dirty="0" smtClean="0"/>
          </a:p>
        </p:txBody>
      </p:sp>
      <p:sp>
        <p:nvSpPr>
          <p:cNvPr id="968" name="Left-Right Arrow 967"/>
          <p:cNvSpPr/>
          <p:nvPr/>
        </p:nvSpPr>
        <p:spPr>
          <a:xfrm rot="4903912">
            <a:off x="1152730" y="2533912"/>
            <a:ext cx="919542" cy="675343"/>
          </a:xfrm>
          <a:prstGeom prst="lef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0" dirty="0" smtClean="0"/>
          </a:p>
        </p:txBody>
      </p:sp>
      <p:sp>
        <p:nvSpPr>
          <p:cNvPr id="969" name="Left-Right Arrow 968"/>
          <p:cNvSpPr/>
          <p:nvPr/>
        </p:nvSpPr>
        <p:spPr>
          <a:xfrm rot="6630035">
            <a:off x="6544060" y="2693526"/>
            <a:ext cx="919542" cy="675343"/>
          </a:xfrm>
          <a:prstGeom prst="lef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0" dirty="0" smtClean="0"/>
          </a:p>
        </p:txBody>
      </p:sp>
    </p:spTree>
    <p:extLst>
      <p:ext uri="{BB962C8B-B14F-4D97-AF65-F5344CB8AC3E}">
        <p14:creationId xmlns:p14="http://schemas.microsoft.com/office/powerpoint/2010/main" val="192080883"/>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 name="Cloud 13"/>
          <p:cNvSpPr/>
          <p:nvPr/>
        </p:nvSpPr>
        <p:spPr>
          <a:xfrm rot="560858">
            <a:off x="1599157" y="508819"/>
            <a:ext cx="5988600" cy="3650547"/>
          </a:xfrm>
          <a:prstGeom prst="cloud">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smtClean="0"/>
          </a:p>
        </p:txBody>
      </p:sp>
      <p:sp>
        <p:nvSpPr>
          <p:cNvPr id="2" name="Title 1"/>
          <p:cNvSpPr>
            <a:spLocks noGrp="1"/>
          </p:cNvSpPr>
          <p:nvPr>
            <p:ph type="title"/>
          </p:nvPr>
        </p:nvSpPr>
        <p:spPr>
          <a:xfrm>
            <a:off x="478657" y="-82177"/>
            <a:ext cx="8229600" cy="932433"/>
          </a:xfrm>
        </p:spPr>
        <p:txBody>
          <a:bodyPr/>
          <a:lstStyle/>
          <a:p>
            <a:pPr algn="ctr"/>
            <a:r>
              <a:rPr lang="en-US" dirty="0" smtClean="0"/>
              <a:t>GDP Secure Log</a:t>
            </a:r>
            <a:endParaRPr lang="en-US" dirty="0"/>
          </a:p>
        </p:txBody>
      </p:sp>
      <p:sp>
        <p:nvSpPr>
          <p:cNvPr id="18" name="Content Placeholder 17"/>
          <p:cNvSpPr>
            <a:spLocks noGrp="1"/>
          </p:cNvSpPr>
          <p:nvPr>
            <p:ph sz="quarter" idx="2"/>
          </p:nvPr>
        </p:nvSpPr>
        <p:spPr>
          <a:xfrm>
            <a:off x="29087" y="4207230"/>
            <a:ext cx="4724400" cy="2498370"/>
          </a:xfrm>
        </p:spPr>
        <p:txBody>
          <a:bodyPr>
            <a:normAutofit fontScale="92500" lnSpcReduction="20000"/>
          </a:bodyPr>
          <a:lstStyle/>
          <a:p>
            <a:r>
              <a:rPr lang="en-US" dirty="0"/>
              <a:t>Locality Optimization/</a:t>
            </a:r>
            <a:r>
              <a:rPr lang="en-US" dirty="0" err="1"/>
              <a:t>QoS</a:t>
            </a:r>
            <a:endParaRPr lang="en-US" dirty="0"/>
          </a:p>
          <a:p>
            <a:pPr lvl="1"/>
            <a:r>
              <a:rPr lang="en-US" dirty="0" smtClean="0"/>
              <a:t>Flat 256-bit address space</a:t>
            </a:r>
          </a:p>
          <a:p>
            <a:pPr lvl="1"/>
            <a:r>
              <a:rPr lang="en-US" dirty="0" smtClean="0"/>
              <a:t>Routes </a:t>
            </a:r>
            <a:r>
              <a:rPr lang="en-US" dirty="0"/>
              <a:t>adapted as elements move</a:t>
            </a:r>
          </a:p>
          <a:p>
            <a:pPr lvl="1"/>
            <a:r>
              <a:rPr lang="en-US" dirty="0"/>
              <a:t>Hardware </a:t>
            </a:r>
            <a:r>
              <a:rPr lang="en-US" dirty="0" err="1"/>
              <a:t>QoS</a:t>
            </a:r>
            <a:r>
              <a:rPr lang="en-US" dirty="0"/>
              <a:t> exploited</a:t>
            </a:r>
          </a:p>
          <a:p>
            <a:pPr lvl="1"/>
            <a:r>
              <a:rPr lang="en-US" dirty="0"/>
              <a:t>Multicast trees built as needed</a:t>
            </a:r>
          </a:p>
          <a:p>
            <a:r>
              <a:rPr lang="en-US" dirty="0" smtClean="0"/>
              <a:t>Durability</a:t>
            </a:r>
          </a:p>
          <a:p>
            <a:pPr lvl="1"/>
            <a:r>
              <a:rPr lang="en-US" dirty="0" smtClean="0"/>
              <a:t>Replicas/Reed-Solomon coding</a:t>
            </a:r>
          </a:p>
          <a:p>
            <a:endParaRPr lang="en-US" dirty="0"/>
          </a:p>
        </p:txBody>
      </p:sp>
      <p:sp>
        <p:nvSpPr>
          <p:cNvPr id="56" name="Content Placeholder 55"/>
          <p:cNvSpPr>
            <a:spLocks noGrp="1"/>
          </p:cNvSpPr>
          <p:nvPr>
            <p:ph sz="quarter" idx="4"/>
          </p:nvPr>
        </p:nvSpPr>
        <p:spPr>
          <a:xfrm>
            <a:off x="4827637" y="4174482"/>
            <a:ext cx="4287334" cy="2683518"/>
          </a:xfrm>
        </p:spPr>
        <p:txBody>
          <a:bodyPr>
            <a:normAutofit fontScale="92500" lnSpcReduction="20000"/>
          </a:bodyPr>
          <a:lstStyle/>
          <a:p>
            <a:r>
              <a:rPr lang="en-US" dirty="0" smtClean="0"/>
              <a:t>Single </a:t>
            </a:r>
            <a:r>
              <a:rPr lang="en-US" dirty="0"/>
              <a:t>Writer/Append </a:t>
            </a:r>
            <a:r>
              <a:rPr lang="en-US" dirty="0" smtClean="0"/>
              <a:t>only</a:t>
            </a:r>
          </a:p>
          <a:p>
            <a:pPr lvl="1"/>
            <a:r>
              <a:rPr lang="en-US" dirty="0" smtClean="0"/>
              <a:t>Owner Key Signs entries</a:t>
            </a:r>
          </a:p>
          <a:p>
            <a:pPr lvl="1"/>
            <a:r>
              <a:rPr lang="en-US" dirty="0" smtClean="0"/>
              <a:t>LOG server rejects bad entries</a:t>
            </a:r>
          </a:p>
          <a:p>
            <a:pPr lvl="1"/>
            <a:r>
              <a:rPr lang="en-US" dirty="0" smtClean="0"/>
              <a:t>Tradeoff in granularity, i.e. frequency of signatures</a:t>
            </a:r>
            <a:endParaRPr lang="en-US" dirty="0"/>
          </a:p>
          <a:p>
            <a:r>
              <a:rPr lang="en-US" dirty="0"/>
              <a:t>Multiple Readers/Subscribers</a:t>
            </a:r>
          </a:p>
          <a:p>
            <a:pPr lvl="1"/>
            <a:r>
              <a:rPr lang="en-US" dirty="0" smtClean="0"/>
              <a:t>Random access/push based</a:t>
            </a:r>
          </a:p>
          <a:p>
            <a:pPr marL="0" indent="0">
              <a:buNone/>
            </a:pPr>
            <a:endParaRPr lang="en-US" dirty="0"/>
          </a:p>
        </p:txBody>
      </p:sp>
      <p:sp>
        <p:nvSpPr>
          <p:cNvPr id="19" name="Down Arrow 18"/>
          <p:cNvSpPr/>
          <p:nvPr/>
        </p:nvSpPr>
        <p:spPr>
          <a:xfrm rot="16200000">
            <a:off x="1870759" y="918036"/>
            <a:ext cx="533400" cy="1013109"/>
          </a:xfrm>
          <a:prstGeom prst="down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sp>
        <p:nvSpPr>
          <p:cNvPr id="21" name="Down Arrow 20"/>
          <p:cNvSpPr/>
          <p:nvPr/>
        </p:nvSpPr>
        <p:spPr>
          <a:xfrm rot="14919888">
            <a:off x="6626561" y="397021"/>
            <a:ext cx="533400" cy="1012657"/>
          </a:xfrm>
          <a:prstGeom prst="down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sp>
        <p:nvSpPr>
          <p:cNvPr id="36" name="Rounded Rectangle 35"/>
          <p:cNvSpPr/>
          <p:nvPr/>
        </p:nvSpPr>
        <p:spPr>
          <a:xfrm>
            <a:off x="3962400" y="2741297"/>
            <a:ext cx="1269235" cy="983927"/>
          </a:xfrm>
          <a:prstGeom prst="roundRect">
            <a:avLst/>
          </a:prstGeom>
          <a:solidFill>
            <a:srgbClr val="FF66FF"/>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0" dirty="0" smtClean="0">
                <a:solidFill>
                  <a:sysClr val="windowText" lastClr="000000"/>
                </a:solidFill>
                <a:latin typeface="Tahoma" panose="020B0604030504040204" pitchFamily="34" charset="0"/>
                <a:ea typeface="Tahoma" panose="020B0604030504040204" pitchFamily="34" charset="0"/>
                <a:cs typeface="Tahoma" panose="020B0604030504040204" pitchFamily="34" charset="0"/>
              </a:rPr>
              <a:t>LOG</a:t>
            </a:r>
          </a:p>
          <a:p>
            <a:pPr algn="ctr"/>
            <a:r>
              <a:rPr lang="en-US" b="0" dirty="0" smtClean="0">
                <a:solidFill>
                  <a:sysClr val="windowText" lastClr="000000"/>
                </a:solidFill>
                <a:latin typeface="Tahoma" panose="020B0604030504040204" pitchFamily="34" charset="0"/>
                <a:ea typeface="Tahoma" panose="020B0604030504040204" pitchFamily="34" charset="0"/>
                <a:cs typeface="Tahoma" panose="020B0604030504040204" pitchFamily="34" charset="0"/>
              </a:rPr>
              <a:t>Replica</a:t>
            </a:r>
          </a:p>
          <a:p>
            <a:pPr algn="ctr"/>
            <a:r>
              <a:rPr lang="en-US" b="0" dirty="0" smtClean="0">
                <a:solidFill>
                  <a:sysClr val="windowText" lastClr="000000"/>
                </a:solidFill>
                <a:latin typeface="Tahoma" panose="020B0604030504040204" pitchFamily="34" charset="0"/>
                <a:ea typeface="Tahoma" panose="020B0604030504040204" pitchFamily="34" charset="0"/>
                <a:cs typeface="Tahoma" panose="020B0604030504040204" pitchFamily="34" charset="0"/>
              </a:rPr>
              <a:t>Server</a:t>
            </a:r>
          </a:p>
        </p:txBody>
      </p:sp>
      <p:sp>
        <p:nvSpPr>
          <p:cNvPr id="7" name="Rectangle 6"/>
          <p:cNvSpPr/>
          <p:nvPr/>
        </p:nvSpPr>
        <p:spPr>
          <a:xfrm>
            <a:off x="359904" y="661210"/>
            <a:ext cx="1272554" cy="152676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smtClean="0">
                <a:solidFill>
                  <a:sysClr val="windowText" lastClr="000000"/>
                </a:solidFill>
                <a:latin typeface="Tahoma" panose="020B0604030504040204" pitchFamily="34" charset="0"/>
                <a:ea typeface="Tahoma" panose="020B0604030504040204" pitchFamily="34" charset="0"/>
                <a:cs typeface="Tahoma" panose="020B0604030504040204" pitchFamily="34" charset="0"/>
              </a:rPr>
              <a:t>Writer:</a:t>
            </a:r>
            <a:br>
              <a:rPr lang="en-US" b="0" dirty="0" smtClean="0">
                <a:solidFill>
                  <a:sysClr val="windowText" lastClr="000000"/>
                </a:solidFill>
                <a:latin typeface="Tahoma" panose="020B0604030504040204" pitchFamily="34" charset="0"/>
                <a:ea typeface="Tahoma" panose="020B0604030504040204" pitchFamily="34" charset="0"/>
                <a:cs typeface="Tahoma" panose="020B0604030504040204" pitchFamily="34" charset="0"/>
              </a:rPr>
            </a:br>
            <a:r>
              <a:rPr lang="en-US" b="0" dirty="0" smtClean="0">
                <a:solidFill>
                  <a:sysClr val="windowText" lastClr="000000"/>
                </a:solidFill>
                <a:latin typeface="Tahoma" panose="020B0604030504040204" pitchFamily="34" charset="0"/>
                <a:ea typeface="Tahoma" panose="020B0604030504040204" pitchFamily="34" charset="0"/>
                <a:cs typeface="Tahoma" panose="020B0604030504040204" pitchFamily="34" charset="0"/>
              </a:rPr>
              <a:t>Signed Source of Packets</a:t>
            </a:r>
          </a:p>
        </p:txBody>
      </p:sp>
      <p:sp>
        <p:nvSpPr>
          <p:cNvPr id="32" name="Rectangle 31"/>
          <p:cNvSpPr/>
          <p:nvPr/>
        </p:nvSpPr>
        <p:spPr>
          <a:xfrm>
            <a:off x="7331185" y="345386"/>
            <a:ext cx="1268171" cy="97251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smtClean="0">
                <a:solidFill>
                  <a:sysClr val="windowText" lastClr="000000"/>
                </a:solidFill>
                <a:latin typeface="Tahoma" panose="020B0604030504040204" pitchFamily="34" charset="0"/>
                <a:ea typeface="Tahoma" panose="020B0604030504040204" pitchFamily="34" charset="0"/>
                <a:cs typeface="Tahoma" panose="020B0604030504040204" pitchFamily="34" charset="0"/>
              </a:rPr>
              <a:t>Subscriber</a:t>
            </a:r>
          </a:p>
        </p:txBody>
      </p:sp>
      <p:sp>
        <p:nvSpPr>
          <p:cNvPr id="34" name="Rectangle 33"/>
          <p:cNvSpPr/>
          <p:nvPr/>
        </p:nvSpPr>
        <p:spPr>
          <a:xfrm>
            <a:off x="7317500" y="1477343"/>
            <a:ext cx="1268171" cy="97251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smtClean="0">
                <a:solidFill>
                  <a:sysClr val="windowText" lastClr="000000"/>
                </a:solidFill>
                <a:latin typeface="Tahoma" panose="020B0604030504040204" pitchFamily="34" charset="0"/>
                <a:ea typeface="Tahoma" panose="020B0604030504040204" pitchFamily="34" charset="0"/>
                <a:cs typeface="Tahoma" panose="020B0604030504040204" pitchFamily="34" charset="0"/>
              </a:rPr>
              <a:t>Subscriber</a:t>
            </a:r>
          </a:p>
        </p:txBody>
      </p:sp>
      <p:sp>
        <p:nvSpPr>
          <p:cNvPr id="41" name="Rounded Rectangle 40"/>
          <p:cNvSpPr/>
          <p:nvPr/>
        </p:nvSpPr>
        <p:spPr>
          <a:xfrm>
            <a:off x="5141245" y="1725569"/>
            <a:ext cx="1269235" cy="983927"/>
          </a:xfrm>
          <a:prstGeom prst="roundRect">
            <a:avLst/>
          </a:prstGeom>
          <a:solidFill>
            <a:srgbClr val="FF66FF"/>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0" dirty="0" smtClean="0">
                <a:solidFill>
                  <a:sysClr val="windowText" lastClr="000000"/>
                </a:solidFill>
                <a:latin typeface="Tahoma" panose="020B0604030504040204" pitchFamily="34" charset="0"/>
                <a:ea typeface="Tahoma" panose="020B0604030504040204" pitchFamily="34" charset="0"/>
                <a:cs typeface="Tahoma" panose="020B0604030504040204" pitchFamily="34" charset="0"/>
              </a:rPr>
              <a:t>LOG</a:t>
            </a:r>
          </a:p>
          <a:p>
            <a:pPr algn="ctr"/>
            <a:r>
              <a:rPr lang="en-US" b="0" dirty="0" smtClean="0">
                <a:solidFill>
                  <a:sysClr val="windowText" lastClr="000000"/>
                </a:solidFill>
                <a:latin typeface="Tahoma" panose="020B0604030504040204" pitchFamily="34" charset="0"/>
                <a:ea typeface="Tahoma" panose="020B0604030504040204" pitchFamily="34" charset="0"/>
                <a:cs typeface="Tahoma" panose="020B0604030504040204" pitchFamily="34" charset="0"/>
              </a:rPr>
              <a:t>Replica</a:t>
            </a:r>
            <a:br>
              <a:rPr lang="en-US" b="0" dirty="0" smtClean="0">
                <a:solidFill>
                  <a:sysClr val="windowText" lastClr="000000"/>
                </a:solidFill>
                <a:latin typeface="Tahoma" panose="020B0604030504040204" pitchFamily="34" charset="0"/>
                <a:ea typeface="Tahoma" panose="020B0604030504040204" pitchFamily="34" charset="0"/>
                <a:cs typeface="Tahoma" panose="020B0604030504040204" pitchFamily="34" charset="0"/>
              </a:rPr>
            </a:br>
            <a:r>
              <a:rPr lang="en-US" b="0" dirty="0" smtClean="0">
                <a:solidFill>
                  <a:sysClr val="windowText" lastClr="000000"/>
                </a:solidFill>
                <a:latin typeface="Tahoma" panose="020B0604030504040204" pitchFamily="34" charset="0"/>
                <a:ea typeface="Tahoma" panose="020B0604030504040204" pitchFamily="34" charset="0"/>
                <a:cs typeface="Tahoma" panose="020B0604030504040204" pitchFamily="34" charset="0"/>
              </a:rPr>
              <a:t>Server</a:t>
            </a:r>
          </a:p>
        </p:txBody>
      </p:sp>
      <p:sp>
        <p:nvSpPr>
          <p:cNvPr id="48" name="Down Arrow 47"/>
          <p:cNvSpPr/>
          <p:nvPr/>
        </p:nvSpPr>
        <p:spPr>
          <a:xfrm rot="18075060">
            <a:off x="6640124" y="1058471"/>
            <a:ext cx="533400" cy="1038394"/>
          </a:xfrm>
          <a:prstGeom prst="down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sp>
        <p:nvSpPr>
          <p:cNvPr id="52" name="Down Arrow 51"/>
          <p:cNvSpPr/>
          <p:nvPr/>
        </p:nvSpPr>
        <p:spPr>
          <a:xfrm rot="16200000">
            <a:off x="4923647" y="-168085"/>
            <a:ext cx="533400" cy="2725396"/>
          </a:xfrm>
          <a:prstGeom prst="down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sp>
        <p:nvSpPr>
          <p:cNvPr id="40" name="Rounded Rectangle 39"/>
          <p:cNvSpPr/>
          <p:nvPr/>
        </p:nvSpPr>
        <p:spPr>
          <a:xfrm>
            <a:off x="2609246" y="986979"/>
            <a:ext cx="1269235" cy="983927"/>
          </a:xfrm>
          <a:prstGeom prst="roundRect">
            <a:avLst/>
          </a:prstGeom>
          <a:solidFill>
            <a:srgbClr val="FF66FF"/>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0" dirty="0" smtClean="0">
                <a:solidFill>
                  <a:sysClr val="windowText" lastClr="000000"/>
                </a:solidFill>
                <a:latin typeface="Tahoma" panose="020B0604030504040204" pitchFamily="34" charset="0"/>
                <a:ea typeface="Tahoma" panose="020B0604030504040204" pitchFamily="34" charset="0"/>
                <a:cs typeface="Tahoma" panose="020B0604030504040204" pitchFamily="34" charset="0"/>
              </a:rPr>
              <a:t>LOG</a:t>
            </a:r>
          </a:p>
          <a:p>
            <a:pPr algn="ctr"/>
            <a:r>
              <a:rPr lang="en-US" b="0" dirty="0" smtClean="0">
                <a:solidFill>
                  <a:sysClr val="windowText" lastClr="000000"/>
                </a:solidFill>
                <a:latin typeface="Tahoma" panose="020B0604030504040204" pitchFamily="34" charset="0"/>
                <a:ea typeface="Tahoma" panose="020B0604030504040204" pitchFamily="34" charset="0"/>
                <a:cs typeface="Tahoma" panose="020B0604030504040204" pitchFamily="34" charset="0"/>
              </a:rPr>
              <a:t>Server</a:t>
            </a:r>
          </a:p>
        </p:txBody>
      </p:sp>
      <p:sp>
        <p:nvSpPr>
          <p:cNvPr id="53" name="Left-Right Arrow 52"/>
          <p:cNvSpPr/>
          <p:nvPr/>
        </p:nvSpPr>
        <p:spPr>
          <a:xfrm rot="12007919">
            <a:off x="3790872" y="1597653"/>
            <a:ext cx="1468553" cy="592341"/>
          </a:xfrm>
          <a:prstGeom prst="lef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dirty="0" smtClean="0">
              <a:solidFill>
                <a:sysClr val="windowText" lastClr="000000"/>
              </a:solidFill>
              <a:latin typeface="Tahoma" panose="020B0604030504040204" pitchFamily="34" charset="0"/>
              <a:ea typeface="Tahoma" panose="020B0604030504040204" pitchFamily="34" charset="0"/>
              <a:cs typeface="Tahoma" panose="020B0604030504040204" pitchFamily="34" charset="0"/>
            </a:endParaRPr>
          </a:p>
        </p:txBody>
      </p:sp>
      <p:sp>
        <p:nvSpPr>
          <p:cNvPr id="54" name="Left-Right Arrow 53"/>
          <p:cNvSpPr/>
          <p:nvPr/>
        </p:nvSpPr>
        <p:spPr>
          <a:xfrm rot="13902956">
            <a:off x="3345768" y="2065581"/>
            <a:ext cx="1259130" cy="592341"/>
          </a:xfrm>
          <a:prstGeom prst="lef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dirty="0" smtClean="0">
              <a:solidFill>
                <a:sysClr val="windowText" lastClr="000000"/>
              </a:solidFill>
              <a:latin typeface="Tahoma" panose="020B0604030504040204" pitchFamily="34" charset="0"/>
              <a:ea typeface="Tahoma" panose="020B0604030504040204" pitchFamily="34" charset="0"/>
              <a:cs typeface="Tahoma" panose="020B0604030504040204" pitchFamily="34" charset="0"/>
            </a:endParaRPr>
          </a:p>
        </p:txBody>
      </p:sp>
      <p:grpSp>
        <p:nvGrpSpPr>
          <p:cNvPr id="3" name="Group 2"/>
          <p:cNvGrpSpPr/>
          <p:nvPr/>
        </p:nvGrpSpPr>
        <p:grpSpPr>
          <a:xfrm>
            <a:off x="875202" y="1744093"/>
            <a:ext cx="7724154" cy="2386132"/>
            <a:chOff x="875202" y="1981269"/>
            <a:chExt cx="7724154" cy="2386132"/>
          </a:xfrm>
        </p:grpSpPr>
        <p:sp>
          <p:nvSpPr>
            <p:cNvPr id="39" name="Rectangle 38"/>
            <p:cNvSpPr/>
            <p:nvPr/>
          </p:nvSpPr>
          <p:spPr>
            <a:xfrm>
              <a:off x="875202" y="3247808"/>
              <a:ext cx="1268171" cy="97251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smtClean="0">
                  <a:solidFill>
                    <a:sysClr val="windowText" lastClr="000000"/>
                  </a:solidFill>
                  <a:latin typeface="Tahoma" panose="020B0604030504040204" pitchFamily="34" charset="0"/>
                  <a:ea typeface="Tahoma" panose="020B0604030504040204" pitchFamily="34" charset="0"/>
                  <a:cs typeface="Tahoma" panose="020B0604030504040204" pitchFamily="34" charset="0"/>
                </a:rPr>
                <a:t>Random</a:t>
              </a:r>
              <a:br>
                <a:rPr lang="en-US" b="0" dirty="0" smtClean="0">
                  <a:solidFill>
                    <a:sysClr val="windowText" lastClr="000000"/>
                  </a:solidFill>
                  <a:latin typeface="Tahoma" panose="020B0604030504040204" pitchFamily="34" charset="0"/>
                  <a:ea typeface="Tahoma" panose="020B0604030504040204" pitchFamily="34" charset="0"/>
                  <a:cs typeface="Tahoma" panose="020B0604030504040204" pitchFamily="34" charset="0"/>
                </a:rPr>
              </a:br>
              <a:r>
                <a:rPr lang="en-US" b="0" dirty="0" smtClean="0">
                  <a:solidFill>
                    <a:sysClr val="windowText" lastClr="000000"/>
                  </a:solidFill>
                  <a:latin typeface="Tahoma" panose="020B0604030504040204" pitchFamily="34" charset="0"/>
                  <a:ea typeface="Tahoma" panose="020B0604030504040204" pitchFamily="34" charset="0"/>
                  <a:cs typeface="Tahoma" panose="020B0604030504040204" pitchFamily="34" charset="0"/>
                </a:rPr>
                <a:t>Reader</a:t>
              </a:r>
            </a:p>
          </p:txBody>
        </p:sp>
        <p:sp>
          <p:nvSpPr>
            <p:cNvPr id="46" name="Rectangle 45"/>
            <p:cNvSpPr/>
            <p:nvPr/>
          </p:nvSpPr>
          <p:spPr>
            <a:xfrm>
              <a:off x="2514600" y="3394883"/>
              <a:ext cx="1268171" cy="97251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smtClean="0">
                  <a:solidFill>
                    <a:sysClr val="windowText" lastClr="000000"/>
                  </a:solidFill>
                  <a:latin typeface="Tahoma" panose="020B0604030504040204" pitchFamily="34" charset="0"/>
                  <a:ea typeface="Tahoma" panose="020B0604030504040204" pitchFamily="34" charset="0"/>
                  <a:cs typeface="Tahoma" panose="020B0604030504040204" pitchFamily="34" charset="0"/>
                </a:rPr>
                <a:t>Random</a:t>
              </a:r>
              <a:br>
                <a:rPr lang="en-US" b="0" dirty="0" smtClean="0">
                  <a:solidFill>
                    <a:sysClr val="windowText" lastClr="000000"/>
                  </a:solidFill>
                  <a:latin typeface="Tahoma" panose="020B0604030504040204" pitchFamily="34" charset="0"/>
                  <a:ea typeface="Tahoma" panose="020B0604030504040204" pitchFamily="34" charset="0"/>
                  <a:cs typeface="Tahoma" panose="020B0604030504040204" pitchFamily="34" charset="0"/>
                </a:rPr>
              </a:br>
              <a:r>
                <a:rPr lang="en-US" b="0" dirty="0" smtClean="0">
                  <a:solidFill>
                    <a:sysClr val="windowText" lastClr="000000"/>
                  </a:solidFill>
                  <a:latin typeface="Tahoma" panose="020B0604030504040204" pitchFamily="34" charset="0"/>
                  <a:ea typeface="Tahoma" panose="020B0604030504040204" pitchFamily="34" charset="0"/>
                  <a:cs typeface="Tahoma" panose="020B0604030504040204" pitchFamily="34" charset="0"/>
                </a:rPr>
                <a:t>Reader</a:t>
              </a:r>
            </a:p>
          </p:txBody>
        </p:sp>
        <p:sp>
          <p:nvSpPr>
            <p:cNvPr id="50" name="Rectangle 49"/>
            <p:cNvSpPr/>
            <p:nvPr/>
          </p:nvSpPr>
          <p:spPr>
            <a:xfrm>
              <a:off x="7331185" y="3337002"/>
              <a:ext cx="1268171" cy="97251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smtClean="0">
                  <a:solidFill>
                    <a:sysClr val="windowText" lastClr="000000"/>
                  </a:solidFill>
                  <a:latin typeface="Tahoma" panose="020B0604030504040204" pitchFamily="34" charset="0"/>
                  <a:ea typeface="Tahoma" panose="020B0604030504040204" pitchFamily="34" charset="0"/>
                  <a:cs typeface="Tahoma" panose="020B0604030504040204" pitchFamily="34" charset="0"/>
                </a:rPr>
                <a:t>Random</a:t>
              </a:r>
              <a:br>
                <a:rPr lang="en-US" b="0" dirty="0" smtClean="0">
                  <a:solidFill>
                    <a:sysClr val="windowText" lastClr="000000"/>
                  </a:solidFill>
                  <a:latin typeface="Tahoma" panose="020B0604030504040204" pitchFamily="34" charset="0"/>
                  <a:ea typeface="Tahoma" panose="020B0604030504040204" pitchFamily="34" charset="0"/>
                  <a:cs typeface="Tahoma" panose="020B0604030504040204" pitchFamily="34" charset="0"/>
                </a:rPr>
              </a:br>
              <a:r>
                <a:rPr lang="en-US" b="0" dirty="0" smtClean="0">
                  <a:solidFill>
                    <a:sysClr val="windowText" lastClr="000000"/>
                  </a:solidFill>
                  <a:latin typeface="Tahoma" panose="020B0604030504040204" pitchFamily="34" charset="0"/>
                  <a:ea typeface="Tahoma" panose="020B0604030504040204" pitchFamily="34" charset="0"/>
                  <a:cs typeface="Tahoma" panose="020B0604030504040204" pitchFamily="34" charset="0"/>
                </a:rPr>
                <a:t>Reader</a:t>
              </a:r>
            </a:p>
          </p:txBody>
        </p:sp>
        <p:sp>
          <p:nvSpPr>
            <p:cNvPr id="51" name="Left-Right Arrow 50"/>
            <p:cNvSpPr/>
            <p:nvPr/>
          </p:nvSpPr>
          <p:spPr>
            <a:xfrm rot="12759828">
              <a:off x="6151432" y="2910640"/>
              <a:ext cx="1360433" cy="592341"/>
            </a:xfrm>
            <a:prstGeom prst="lef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dirty="0" smtClean="0">
                <a:solidFill>
                  <a:sysClr val="windowText" lastClr="000000"/>
                </a:solidFill>
                <a:latin typeface="Tahoma" panose="020B0604030504040204" pitchFamily="34" charset="0"/>
                <a:ea typeface="Tahoma" panose="020B0604030504040204" pitchFamily="34" charset="0"/>
                <a:cs typeface="Tahoma" panose="020B0604030504040204" pitchFamily="34" charset="0"/>
              </a:endParaRPr>
            </a:p>
          </p:txBody>
        </p:sp>
        <p:sp>
          <p:nvSpPr>
            <p:cNvPr id="11" name="Left-Right Arrow 10"/>
            <p:cNvSpPr/>
            <p:nvPr/>
          </p:nvSpPr>
          <p:spPr>
            <a:xfrm rot="18598034">
              <a:off x="1536680" y="2426070"/>
              <a:ext cx="1481943" cy="592341"/>
            </a:xfrm>
            <a:prstGeom prst="lef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dirty="0" smtClean="0">
                <a:solidFill>
                  <a:sysClr val="windowText" lastClr="000000"/>
                </a:solidFill>
                <a:latin typeface="Tahoma" panose="020B0604030504040204" pitchFamily="34" charset="0"/>
                <a:ea typeface="Tahoma" panose="020B0604030504040204" pitchFamily="34" charset="0"/>
                <a:cs typeface="Tahoma" panose="020B0604030504040204" pitchFamily="34" charset="0"/>
              </a:endParaRPr>
            </a:p>
          </p:txBody>
        </p:sp>
        <p:sp>
          <p:nvSpPr>
            <p:cNvPr id="49" name="Left-Right Arrow 48"/>
            <p:cNvSpPr/>
            <p:nvPr/>
          </p:nvSpPr>
          <p:spPr>
            <a:xfrm rot="16200000">
              <a:off x="2557730" y="2471471"/>
              <a:ext cx="1268082" cy="592341"/>
            </a:xfrm>
            <a:prstGeom prst="lef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dirty="0" smtClean="0">
                <a:solidFill>
                  <a:sysClr val="windowText" lastClr="000000"/>
                </a:solidFill>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6268572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250"/>
                                        <p:tgtEl>
                                          <p:spTgt spid="19"/>
                                        </p:tgtEl>
                                      </p:cBhvr>
                                    </p:animEffect>
                                  </p:childTnLst>
                                </p:cTn>
                              </p:par>
                            </p:childTnLst>
                          </p:cTn>
                        </p:par>
                        <p:par>
                          <p:cTn id="12" fill="hold">
                            <p:stCondLst>
                              <p:cond delay="250"/>
                            </p:stCondLst>
                            <p:childTnLst>
                              <p:par>
                                <p:cTn id="13" presetID="53" presetClass="entr" presetSubtype="16"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p:cTn id="15" dur="250" fill="hold"/>
                                        <p:tgtEl>
                                          <p:spTgt spid="40"/>
                                        </p:tgtEl>
                                        <p:attrNameLst>
                                          <p:attrName>ppt_w</p:attrName>
                                        </p:attrNameLst>
                                      </p:cBhvr>
                                      <p:tavLst>
                                        <p:tav tm="0">
                                          <p:val>
                                            <p:fltVal val="0"/>
                                          </p:val>
                                        </p:tav>
                                        <p:tav tm="100000">
                                          <p:val>
                                            <p:strVal val="#ppt_w"/>
                                          </p:val>
                                        </p:tav>
                                      </p:tavLst>
                                    </p:anim>
                                    <p:anim calcmode="lin" valueType="num">
                                      <p:cBhvr>
                                        <p:cTn id="16" dur="250" fill="hold"/>
                                        <p:tgtEl>
                                          <p:spTgt spid="40"/>
                                        </p:tgtEl>
                                        <p:attrNameLst>
                                          <p:attrName>ppt_h</p:attrName>
                                        </p:attrNameLst>
                                      </p:cBhvr>
                                      <p:tavLst>
                                        <p:tav tm="0">
                                          <p:val>
                                            <p:fltVal val="0"/>
                                          </p:val>
                                        </p:tav>
                                        <p:tav tm="100000">
                                          <p:val>
                                            <p:strVal val="#ppt_h"/>
                                          </p:val>
                                        </p:tav>
                                      </p:tavLst>
                                    </p:anim>
                                    <p:animEffect transition="in" filter="fade">
                                      <p:cBhvr>
                                        <p:cTn id="17" dur="250"/>
                                        <p:tgtEl>
                                          <p:spTgt spid="40"/>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wipe(left)">
                                      <p:cBhvr>
                                        <p:cTn id="21" dur="250"/>
                                        <p:tgtEl>
                                          <p:spTgt spid="54"/>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wipe(left)">
                                      <p:cBhvr>
                                        <p:cTn id="24" dur="250"/>
                                        <p:tgtEl>
                                          <p:spTgt spid="53"/>
                                        </p:tgtEl>
                                      </p:cBhvr>
                                    </p:animEffect>
                                  </p:childTnLst>
                                </p:cTn>
                              </p:par>
                            </p:childTnLst>
                          </p:cTn>
                        </p:par>
                        <p:par>
                          <p:cTn id="25" fill="hold">
                            <p:stCondLst>
                              <p:cond delay="750"/>
                            </p:stCondLst>
                            <p:childTnLst>
                              <p:par>
                                <p:cTn id="26" presetID="53" presetClass="entr" presetSubtype="16" fill="hold" grpId="0" nodeType="afterEffect">
                                  <p:stCondLst>
                                    <p:cond delay="0"/>
                                  </p:stCondLst>
                                  <p:childTnLst>
                                    <p:set>
                                      <p:cBhvr>
                                        <p:cTn id="27" dur="1" fill="hold">
                                          <p:stCondLst>
                                            <p:cond delay="0"/>
                                          </p:stCondLst>
                                        </p:cTn>
                                        <p:tgtEl>
                                          <p:spTgt spid="36"/>
                                        </p:tgtEl>
                                        <p:attrNameLst>
                                          <p:attrName>style.visibility</p:attrName>
                                        </p:attrNameLst>
                                      </p:cBhvr>
                                      <p:to>
                                        <p:strVal val="visible"/>
                                      </p:to>
                                    </p:set>
                                    <p:anim calcmode="lin" valueType="num">
                                      <p:cBhvr>
                                        <p:cTn id="28" dur="250" fill="hold"/>
                                        <p:tgtEl>
                                          <p:spTgt spid="36"/>
                                        </p:tgtEl>
                                        <p:attrNameLst>
                                          <p:attrName>ppt_w</p:attrName>
                                        </p:attrNameLst>
                                      </p:cBhvr>
                                      <p:tavLst>
                                        <p:tav tm="0">
                                          <p:val>
                                            <p:fltVal val="0"/>
                                          </p:val>
                                        </p:tav>
                                        <p:tav tm="100000">
                                          <p:val>
                                            <p:strVal val="#ppt_w"/>
                                          </p:val>
                                        </p:tav>
                                      </p:tavLst>
                                    </p:anim>
                                    <p:anim calcmode="lin" valueType="num">
                                      <p:cBhvr>
                                        <p:cTn id="29" dur="250" fill="hold"/>
                                        <p:tgtEl>
                                          <p:spTgt spid="36"/>
                                        </p:tgtEl>
                                        <p:attrNameLst>
                                          <p:attrName>ppt_h</p:attrName>
                                        </p:attrNameLst>
                                      </p:cBhvr>
                                      <p:tavLst>
                                        <p:tav tm="0">
                                          <p:val>
                                            <p:fltVal val="0"/>
                                          </p:val>
                                        </p:tav>
                                        <p:tav tm="100000">
                                          <p:val>
                                            <p:strVal val="#ppt_h"/>
                                          </p:val>
                                        </p:tav>
                                      </p:tavLst>
                                    </p:anim>
                                    <p:animEffect transition="in" filter="fade">
                                      <p:cBhvr>
                                        <p:cTn id="30" dur="250"/>
                                        <p:tgtEl>
                                          <p:spTgt spid="36"/>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anim calcmode="lin" valueType="num">
                                      <p:cBhvr>
                                        <p:cTn id="33" dur="250" fill="hold"/>
                                        <p:tgtEl>
                                          <p:spTgt spid="41"/>
                                        </p:tgtEl>
                                        <p:attrNameLst>
                                          <p:attrName>ppt_w</p:attrName>
                                        </p:attrNameLst>
                                      </p:cBhvr>
                                      <p:tavLst>
                                        <p:tav tm="0">
                                          <p:val>
                                            <p:fltVal val="0"/>
                                          </p:val>
                                        </p:tav>
                                        <p:tav tm="100000">
                                          <p:val>
                                            <p:strVal val="#ppt_w"/>
                                          </p:val>
                                        </p:tav>
                                      </p:tavLst>
                                    </p:anim>
                                    <p:anim calcmode="lin" valueType="num">
                                      <p:cBhvr>
                                        <p:cTn id="34" dur="250" fill="hold"/>
                                        <p:tgtEl>
                                          <p:spTgt spid="41"/>
                                        </p:tgtEl>
                                        <p:attrNameLst>
                                          <p:attrName>ppt_h</p:attrName>
                                        </p:attrNameLst>
                                      </p:cBhvr>
                                      <p:tavLst>
                                        <p:tav tm="0">
                                          <p:val>
                                            <p:fltVal val="0"/>
                                          </p:val>
                                        </p:tav>
                                        <p:tav tm="100000">
                                          <p:val>
                                            <p:strVal val="#ppt_h"/>
                                          </p:val>
                                        </p:tav>
                                      </p:tavLst>
                                    </p:anim>
                                    <p:animEffect transition="in" filter="fade">
                                      <p:cBhvr>
                                        <p:cTn id="35" dur="250"/>
                                        <p:tgtEl>
                                          <p:spTgt spid="4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wipe(left)">
                                      <p:cBhvr>
                                        <p:cTn id="40" dur="250"/>
                                        <p:tgtEl>
                                          <p:spTgt spid="52"/>
                                        </p:tgtEl>
                                      </p:cBhvr>
                                    </p:animEffect>
                                  </p:childTnLst>
                                </p:cTn>
                              </p:par>
                            </p:childTnLst>
                          </p:cTn>
                        </p:par>
                        <p:par>
                          <p:cTn id="41" fill="hold">
                            <p:stCondLst>
                              <p:cond delay="250"/>
                            </p:stCondLst>
                            <p:childTnLst>
                              <p:par>
                                <p:cTn id="42" presetID="22" presetClass="entr" presetSubtype="8" fill="hold" grpId="0" nodeType="after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wipe(left)">
                                      <p:cBhvr>
                                        <p:cTn id="44" dur="250"/>
                                        <p:tgtEl>
                                          <p:spTgt spid="21"/>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wipe(left)">
                                      <p:cBhvr>
                                        <p:cTn id="47" dur="250"/>
                                        <p:tgtEl>
                                          <p:spTgt spid="48"/>
                                        </p:tgtEl>
                                      </p:cBhvr>
                                    </p:animEffect>
                                  </p:childTnLst>
                                </p:cTn>
                              </p:par>
                            </p:childTnLst>
                          </p:cTn>
                        </p:par>
                        <p:par>
                          <p:cTn id="48" fill="hold">
                            <p:stCondLst>
                              <p:cond delay="500"/>
                            </p:stCondLst>
                            <p:childTnLst>
                              <p:par>
                                <p:cTn id="49" presetID="1" presetClass="entr" presetSubtype="0" fill="hold" grpId="0" nodeType="afterEffect">
                                  <p:stCondLst>
                                    <p:cond delay="0"/>
                                  </p:stCondLst>
                                  <p:childTnLst>
                                    <p:set>
                                      <p:cBhvr>
                                        <p:cTn id="50" dur="1" fill="hold">
                                          <p:stCondLst>
                                            <p:cond delay="249"/>
                                          </p:stCondLst>
                                        </p:cTn>
                                        <p:tgtEl>
                                          <p:spTgt spid="3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249"/>
                                          </p:stCondLst>
                                        </p:cTn>
                                        <p:tgtEl>
                                          <p:spTgt spid="3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8">
                                            <p:txEl>
                                              <p:pRg st="0" end="0"/>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8">
                                            <p:txEl>
                                              <p:pRg st="1" end="1"/>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8">
                                            <p:txEl>
                                              <p:pRg st="2" end="2"/>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8">
                                            <p:txEl>
                                              <p:pRg st="3" end="3"/>
                                            </p:txEl>
                                          </p:spTgt>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8">
                                            <p:txEl>
                                              <p:pRg st="5" end="5"/>
                                            </p:txEl>
                                          </p:spTgt>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6">
                                            <p:txEl>
                                              <p:pRg st="0" end="0"/>
                                            </p:tx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6">
                                            <p:txEl>
                                              <p:pRg st="1" end="1"/>
                                            </p:txEl>
                                          </p:spTgt>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6">
                                            <p:txEl>
                                              <p:pRg st="2" end="2"/>
                                            </p:txEl>
                                          </p:spTgt>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6">
                                            <p:txEl>
                                              <p:pRg st="3" end="3"/>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6">
                                            <p:txEl>
                                              <p:pRg st="4" end="4"/>
                                            </p:txEl>
                                          </p:spTgt>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56" grpId="0" build="p"/>
      <p:bldP spid="19" grpId="0" animBg="1"/>
      <p:bldP spid="21" grpId="0" animBg="1"/>
      <p:bldP spid="36" grpId="0" animBg="1"/>
      <p:bldP spid="7" grpId="0" animBg="1"/>
      <p:bldP spid="32" grpId="0" animBg="1"/>
      <p:bldP spid="34" grpId="0" animBg="1"/>
      <p:bldP spid="41" grpId="0" animBg="1"/>
      <p:bldP spid="48" grpId="0" animBg="1"/>
      <p:bldP spid="52" grpId="0" animBg="1"/>
      <p:bldP spid="40" grpId="0" animBg="1"/>
      <p:bldP spid="53" grpId="0" animBg="1"/>
      <p:bldP spid="54"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Cloud 4"/>
          <p:cNvSpPr/>
          <p:nvPr/>
        </p:nvSpPr>
        <p:spPr>
          <a:xfrm rot="399037">
            <a:off x="2364751" y="780032"/>
            <a:ext cx="4545393" cy="3311297"/>
          </a:xfrm>
          <a:prstGeom prst="cloud">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smtClean="0"/>
          </a:p>
        </p:txBody>
      </p:sp>
      <p:sp>
        <p:nvSpPr>
          <p:cNvPr id="2" name="Title 1"/>
          <p:cNvSpPr>
            <a:spLocks noGrp="1"/>
          </p:cNvSpPr>
          <p:nvPr>
            <p:ph type="title"/>
          </p:nvPr>
        </p:nvSpPr>
        <p:spPr>
          <a:xfrm>
            <a:off x="1610749" y="-58017"/>
            <a:ext cx="7467600" cy="896112"/>
          </a:xfrm>
        </p:spPr>
        <p:txBody>
          <a:bodyPr>
            <a:normAutofit/>
          </a:bodyPr>
          <a:lstStyle/>
          <a:p>
            <a:r>
              <a:rPr lang="en-US" dirty="0" smtClean="0"/>
              <a:t>Simple Log-based Use-case</a:t>
            </a:r>
            <a:endParaRPr lang="en-US" dirty="0"/>
          </a:p>
        </p:txBody>
      </p:sp>
      <p:sp>
        <p:nvSpPr>
          <p:cNvPr id="3" name="Content Placeholder 2"/>
          <p:cNvSpPr>
            <a:spLocks noGrp="1"/>
          </p:cNvSpPr>
          <p:nvPr>
            <p:ph idx="1"/>
          </p:nvPr>
        </p:nvSpPr>
        <p:spPr>
          <a:xfrm>
            <a:off x="284374" y="4419598"/>
            <a:ext cx="8859626" cy="1905002"/>
          </a:xfrm>
        </p:spPr>
        <p:txBody>
          <a:bodyPr>
            <a:normAutofit/>
          </a:bodyPr>
          <a:lstStyle/>
          <a:p>
            <a:r>
              <a:rPr lang="en-US" dirty="0" smtClean="0"/>
              <a:t>Lightweight Logs </a:t>
            </a:r>
            <a:r>
              <a:rPr lang="en-US" dirty="0" smtClean="0">
                <a:sym typeface="Symbol" panose="05050102010706020507" pitchFamily="18" charset="2"/>
              </a:rPr>
              <a:t> One Log per Device</a:t>
            </a:r>
          </a:p>
          <a:p>
            <a:r>
              <a:rPr lang="en-US" dirty="0" smtClean="0">
                <a:sym typeface="Symbol" panose="05050102010706020507" pitchFamily="18" charset="2"/>
              </a:rPr>
              <a:t>Log Input Secured via Owner Key/Checked by consumer</a:t>
            </a:r>
          </a:p>
          <a:p>
            <a:r>
              <a:rPr lang="en-US" dirty="0" smtClean="0">
                <a:sym typeface="Symbol" panose="05050102010706020507" pitchFamily="18" charset="2"/>
              </a:rPr>
              <a:t>Optional encryption for privacy</a:t>
            </a:r>
          </a:p>
          <a:p>
            <a:r>
              <a:rPr lang="en-US" dirty="0" smtClean="0">
                <a:sym typeface="Symbol" panose="05050102010706020507" pitchFamily="18" charset="2"/>
              </a:rPr>
              <a:t>Timestamps to help ensure freshness</a:t>
            </a:r>
          </a:p>
          <a:p>
            <a:endParaRPr lang="en-US" dirty="0"/>
          </a:p>
        </p:txBody>
      </p:sp>
      <p:pic>
        <p:nvPicPr>
          <p:cNvPr id="4" name="Picture 11" descr="C:\Documents and Settings\Jan Rabaey\My Documents\My Files\GSRC\Proposals\D&amp;TSpecialIssue\Chapters\sand.GIF"/>
          <p:cNvPicPr>
            <a:picLocks noChangeAspect="1" noChangeArrowheads="1"/>
          </p:cNvPicPr>
          <p:nvPr/>
        </p:nvPicPr>
        <p:blipFill>
          <a:blip r:embed="rId2"/>
          <a:srcRect/>
          <a:stretch>
            <a:fillRect/>
          </a:stretch>
        </p:blipFill>
        <p:spPr bwMode="auto">
          <a:xfrm>
            <a:off x="1662314" y="1278791"/>
            <a:ext cx="641600" cy="767427"/>
          </a:xfrm>
          <a:prstGeom prst="rect">
            <a:avLst/>
          </a:prstGeom>
          <a:noFill/>
          <a:ln>
            <a:noFill/>
          </a:ln>
          <a:effectLst>
            <a:softEdge rad="31750"/>
          </a:effectLst>
        </p:spPr>
      </p:pic>
      <p:pic>
        <p:nvPicPr>
          <p:cNvPr id="18" name="Picture 11" descr="C:\Documents and Settings\Jan Rabaey\My Documents\My Files\GSRC\Proposals\D&amp;TSpecialIssue\Chapters\sand.GIF"/>
          <p:cNvPicPr>
            <a:picLocks noChangeAspect="1" noChangeArrowheads="1"/>
          </p:cNvPicPr>
          <p:nvPr/>
        </p:nvPicPr>
        <p:blipFill>
          <a:blip r:embed="rId2"/>
          <a:srcRect/>
          <a:stretch>
            <a:fillRect/>
          </a:stretch>
        </p:blipFill>
        <p:spPr bwMode="auto">
          <a:xfrm>
            <a:off x="1814714" y="1431191"/>
            <a:ext cx="641600" cy="767427"/>
          </a:xfrm>
          <a:prstGeom prst="rect">
            <a:avLst/>
          </a:prstGeom>
          <a:noFill/>
          <a:ln>
            <a:noFill/>
          </a:ln>
          <a:effectLst>
            <a:softEdge rad="31750"/>
          </a:effectLst>
        </p:spPr>
      </p:pic>
      <p:pic>
        <p:nvPicPr>
          <p:cNvPr id="21" name="Picture 11" descr="C:\Documents and Settings\Jan Rabaey\My Documents\My Files\GSRC\Proposals\D&amp;TSpecialIssue\Chapters\sand.GIF"/>
          <p:cNvPicPr>
            <a:picLocks noChangeAspect="1" noChangeArrowheads="1"/>
          </p:cNvPicPr>
          <p:nvPr/>
        </p:nvPicPr>
        <p:blipFill>
          <a:blip r:embed="rId2"/>
          <a:srcRect/>
          <a:stretch>
            <a:fillRect/>
          </a:stretch>
        </p:blipFill>
        <p:spPr bwMode="auto">
          <a:xfrm>
            <a:off x="1967114" y="1583591"/>
            <a:ext cx="641600" cy="767427"/>
          </a:xfrm>
          <a:prstGeom prst="rect">
            <a:avLst/>
          </a:prstGeom>
          <a:noFill/>
          <a:ln>
            <a:noFill/>
          </a:ln>
          <a:effectLst>
            <a:softEdge rad="31750"/>
          </a:effectLst>
        </p:spPr>
      </p:pic>
      <p:pic>
        <p:nvPicPr>
          <p:cNvPr id="24" name="Picture 11" descr="C:\Documents and Settings\Jan Rabaey\My Documents\My Files\GSRC\Proposals\D&amp;TSpecialIssue\Chapters\sand.GIF"/>
          <p:cNvPicPr>
            <a:picLocks noChangeAspect="1" noChangeArrowheads="1"/>
          </p:cNvPicPr>
          <p:nvPr/>
        </p:nvPicPr>
        <p:blipFill>
          <a:blip r:embed="rId2"/>
          <a:srcRect/>
          <a:stretch>
            <a:fillRect/>
          </a:stretch>
        </p:blipFill>
        <p:spPr bwMode="auto">
          <a:xfrm>
            <a:off x="2119514" y="1735991"/>
            <a:ext cx="641600" cy="767427"/>
          </a:xfrm>
          <a:prstGeom prst="rect">
            <a:avLst/>
          </a:prstGeom>
          <a:noFill/>
          <a:ln>
            <a:noFill/>
          </a:ln>
          <a:effectLst>
            <a:softEdge rad="31750"/>
          </a:effectLst>
        </p:spPr>
      </p:pic>
      <p:sp>
        <p:nvSpPr>
          <p:cNvPr id="28" name="Rectangle 27"/>
          <p:cNvSpPr/>
          <p:nvPr/>
        </p:nvSpPr>
        <p:spPr>
          <a:xfrm>
            <a:off x="6732829" y="1389682"/>
            <a:ext cx="1268171" cy="97251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smtClean="0">
                <a:solidFill>
                  <a:sysClr val="windowText" lastClr="000000"/>
                </a:solidFill>
                <a:latin typeface="Tahoma" panose="020B0604030504040204" pitchFamily="34" charset="0"/>
                <a:ea typeface="Tahoma" panose="020B0604030504040204" pitchFamily="34" charset="0"/>
                <a:cs typeface="Tahoma" panose="020B0604030504040204" pitchFamily="34" charset="0"/>
              </a:rPr>
              <a:t>Data</a:t>
            </a:r>
          </a:p>
          <a:p>
            <a:pPr algn="ctr"/>
            <a:r>
              <a:rPr lang="en-US" b="0" dirty="0" smtClean="0">
                <a:solidFill>
                  <a:sysClr val="windowText" lastClr="000000"/>
                </a:solidFill>
                <a:latin typeface="Tahoma" panose="020B0604030504040204" pitchFamily="34" charset="0"/>
                <a:ea typeface="Tahoma" panose="020B0604030504040204" pitchFamily="34" charset="0"/>
                <a:cs typeface="Tahoma" panose="020B0604030504040204" pitchFamily="34" charset="0"/>
              </a:rPr>
              <a:t>Distillation</a:t>
            </a:r>
          </a:p>
          <a:p>
            <a:pPr algn="ctr"/>
            <a:r>
              <a:rPr lang="en-US" b="0" dirty="0" smtClean="0">
                <a:solidFill>
                  <a:sysClr val="windowText" lastClr="000000"/>
                </a:solidFill>
                <a:latin typeface="Tahoma" panose="020B0604030504040204" pitchFamily="34" charset="0"/>
                <a:ea typeface="Tahoma" panose="020B0604030504040204" pitchFamily="34" charset="0"/>
                <a:cs typeface="Tahoma" panose="020B0604030504040204" pitchFamily="34" charset="0"/>
              </a:rPr>
              <a:t>Service</a:t>
            </a:r>
          </a:p>
        </p:txBody>
      </p:sp>
      <p:grpSp>
        <p:nvGrpSpPr>
          <p:cNvPr id="45" name="Group 44"/>
          <p:cNvGrpSpPr/>
          <p:nvPr/>
        </p:nvGrpSpPr>
        <p:grpSpPr>
          <a:xfrm>
            <a:off x="4854800" y="1234457"/>
            <a:ext cx="1830861" cy="1280143"/>
            <a:chOff x="4854800" y="1234457"/>
            <a:chExt cx="1830861" cy="1280143"/>
          </a:xfrm>
        </p:grpSpPr>
        <p:sp>
          <p:nvSpPr>
            <p:cNvPr id="27" name="Down Arrow 26"/>
            <p:cNvSpPr/>
            <p:nvPr/>
          </p:nvSpPr>
          <p:spPr>
            <a:xfrm rot="16200000">
              <a:off x="5445756" y="643501"/>
              <a:ext cx="594342" cy="1776253"/>
            </a:xfrm>
            <a:prstGeom prst="down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sp>
          <p:nvSpPr>
            <p:cNvPr id="29" name="Down Arrow 28"/>
            <p:cNvSpPr/>
            <p:nvPr/>
          </p:nvSpPr>
          <p:spPr>
            <a:xfrm rot="16200000">
              <a:off x="5530486" y="939773"/>
              <a:ext cx="594342" cy="1640910"/>
            </a:xfrm>
            <a:prstGeom prst="down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sp>
          <p:nvSpPr>
            <p:cNvPr id="30" name="Down Arrow 29"/>
            <p:cNvSpPr/>
            <p:nvPr/>
          </p:nvSpPr>
          <p:spPr>
            <a:xfrm rot="16200000">
              <a:off x="5616932" y="1234326"/>
              <a:ext cx="594342" cy="1509005"/>
            </a:xfrm>
            <a:prstGeom prst="down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sp>
          <p:nvSpPr>
            <p:cNvPr id="31" name="Down Arrow 30"/>
            <p:cNvSpPr/>
            <p:nvPr/>
          </p:nvSpPr>
          <p:spPr>
            <a:xfrm rot="16200000">
              <a:off x="5701660" y="1530598"/>
              <a:ext cx="594342" cy="1373661"/>
            </a:xfrm>
            <a:prstGeom prst="down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grpSp>
      <p:sp>
        <p:nvSpPr>
          <p:cNvPr id="33" name="Bent Arrow 32"/>
          <p:cNvSpPr/>
          <p:nvPr/>
        </p:nvSpPr>
        <p:spPr>
          <a:xfrm rot="10800000">
            <a:off x="5248664" y="2362196"/>
            <a:ext cx="2211517" cy="1247159"/>
          </a:xfrm>
          <a:prstGeom prst="bentArrow">
            <a:avLst>
              <a:gd name="adj1" fmla="val 25000"/>
              <a:gd name="adj2" fmla="val 26191"/>
              <a:gd name="adj3" fmla="val 25000"/>
              <a:gd name="adj4" fmla="val 43750"/>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dirty="0" smtClean="0">
              <a:solidFill>
                <a:sysClr val="windowText" lastClr="000000"/>
              </a:solidFill>
              <a:latin typeface="Tahoma" panose="020B0604030504040204" pitchFamily="34" charset="0"/>
              <a:ea typeface="Tahoma" panose="020B0604030504040204" pitchFamily="34" charset="0"/>
              <a:cs typeface="Tahoma" panose="020B0604030504040204" pitchFamily="34" charset="0"/>
            </a:endParaRPr>
          </a:p>
        </p:txBody>
      </p:sp>
      <p:sp>
        <p:nvSpPr>
          <p:cNvPr id="34" name="TextBox 33"/>
          <p:cNvSpPr txBox="1"/>
          <p:nvPr/>
        </p:nvSpPr>
        <p:spPr>
          <a:xfrm>
            <a:off x="242386" y="1328040"/>
            <a:ext cx="1450297" cy="830997"/>
          </a:xfrm>
          <a:prstGeom prst="rect">
            <a:avLst/>
          </a:prstGeom>
          <a:noFill/>
        </p:spPr>
        <p:txBody>
          <a:bodyPr wrap="square" rtlCol="0">
            <a:spAutoFit/>
          </a:bodyPr>
          <a:lstStyle/>
          <a:p>
            <a:pPr algn="ctr"/>
            <a:r>
              <a:rPr lang="en-US" sz="2400" b="0" dirty="0" smtClean="0">
                <a:latin typeface="Tahoma" panose="020B0604030504040204" pitchFamily="34" charset="0"/>
                <a:ea typeface="Tahoma" panose="020B0604030504040204" pitchFamily="34" charset="0"/>
                <a:cs typeface="Tahoma" panose="020B0604030504040204" pitchFamily="34" charset="0"/>
              </a:rPr>
              <a:t>Sensors</a:t>
            </a:r>
          </a:p>
          <a:p>
            <a:pPr algn="ctr"/>
            <a:r>
              <a:rPr lang="en-US" sz="2400" b="0" dirty="0" smtClean="0">
                <a:latin typeface="Tahoma" panose="020B0604030504040204" pitchFamily="34" charset="0"/>
                <a:ea typeface="Tahoma" panose="020B0604030504040204" pitchFamily="34" charset="0"/>
                <a:cs typeface="Tahoma" panose="020B0604030504040204" pitchFamily="34" charset="0"/>
              </a:rPr>
              <a:t>w/key</a:t>
            </a:r>
            <a:endParaRPr lang="en-US" sz="2400" b="0" dirty="0">
              <a:latin typeface="Tahoma" panose="020B0604030504040204" pitchFamily="34" charset="0"/>
              <a:ea typeface="Tahoma" panose="020B0604030504040204" pitchFamily="34" charset="0"/>
              <a:cs typeface="Tahoma" panose="020B0604030504040204" pitchFamily="34" charset="0"/>
            </a:endParaRPr>
          </a:p>
        </p:txBody>
      </p:sp>
      <p:pic>
        <p:nvPicPr>
          <p:cNvPr id="36" name="Picture 35"/>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46931" y="2579616"/>
            <a:ext cx="2000250" cy="1600200"/>
          </a:xfrm>
          <a:prstGeom prst="rect">
            <a:avLst/>
          </a:prstGeom>
        </p:spPr>
      </p:pic>
      <p:sp>
        <p:nvSpPr>
          <p:cNvPr id="37" name="Right Arrow 36"/>
          <p:cNvSpPr/>
          <p:nvPr/>
        </p:nvSpPr>
        <p:spPr>
          <a:xfrm rot="10800000">
            <a:off x="2873600" y="2971796"/>
            <a:ext cx="1469800" cy="637559"/>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smtClean="0">
              <a:solidFill>
                <a:sysClr val="windowText" lastClr="000000"/>
              </a:solidFill>
              <a:latin typeface="Tahoma" panose="020B0604030504040204" pitchFamily="34" charset="0"/>
              <a:ea typeface="Tahoma" panose="020B0604030504040204" pitchFamily="34" charset="0"/>
              <a:cs typeface="Tahoma" panose="020B0604030504040204" pitchFamily="34" charset="0"/>
            </a:endParaRPr>
          </a:p>
        </p:txBody>
      </p:sp>
      <p:sp>
        <p:nvSpPr>
          <p:cNvPr id="38" name="TextBox 37"/>
          <p:cNvSpPr txBox="1"/>
          <p:nvPr/>
        </p:nvSpPr>
        <p:spPr>
          <a:xfrm>
            <a:off x="7179806" y="2362200"/>
            <a:ext cx="2116594" cy="1938992"/>
          </a:xfrm>
          <a:prstGeom prst="rect">
            <a:avLst/>
          </a:prstGeom>
          <a:noFill/>
        </p:spPr>
        <p:txBody>
          <a:bodyPr wrap="square" rtlCol="0">
            <a:spAutoFit/>
          </a:bodyPr>
          <a:lstStyle/>
          <a:p>
            <a:pPr algn="ctr"/>
            <a:r>
              <a:rPr lang="en-US" sz="2400" b="0" dirty="0" smtClean="0">
                <a:latin typeface="Tahoma" panose="020B0604030504040204" pitchFamily="34" charset="0"/>
                <a:ea typeface="Tahoma" panose="020B0604030504040204" pitchFamily="34" charset="0"/>
                <a:cs typeface="Tahoma" panose="020B0604030504040204" pitchFamily="34" charset="0"/>
              </a:rPr>
              <a:t>Service</a:t>
            </a:r>
          </a:p>
          <a:p>
            <a:pPr algn="ctr"/>
            <a:r>
              <a:rPr lang="en-US" sz="2400" b="0" dirty="0" smtClean="0">
                <a:latin typeface="Tahoma" panose="020B0604030504040204" pitchFamily="34" charset="0"/>
                <a:ea typeface="Tahoma" panose="020B0604030504040204" pitchFamily="34" charset="0"/>
                <a:cs typeface="Tahoma" panose="020B0604030504040204" pitchFamily="34" charset="0"/>
              </a:rPr>
              <a:t>w/key</a:t>
            </a:r>
          </a:p>
          <a:p>
            <a:pPr algn="ctr"/>
            <a:r>
              <a:rPr lang="en-US" sz="2400" b="0" dirty="0" smtClean="0">
                <a:latin typeface="Tahoma" panose="020B0604030504040204" pitchFamily="34" charset="0"/>
                <a:ea typeface="Tahoma" panose="020B0604030504040204" pitchFamily="34" charset="0"/>
                <a:cs typeface="Tahoma" panose="020B0604030504040204" pitchFamily="34" charset="0"/>
              </a:rPr>
              <a:t>(</a:t>
            </a:r>
            <a:r>
              <a:rPr lang="en-US" sz="2400" b="0" dirty="0" err="1" smtClean="0">
                <a:latin typeface="Tahoma" panose="020B0604030504040204" pitchFamily="34" charset="0"/>
                <a:ea typeface="Tahoma" panose="020B0604030504040204" pitchFamily="34" charset="0"/>
                <a:cs typeface="Tahoma" panose="020B0604030504040204" pitchFamily="34" charset="0"/>
              </a:rPr>
              <a:t>MultiWriter</a:t>
            </a:r>
            <a:r>
              <a:rPr lang="en-US" sz="2400" b="0" dirty="0" smtClean="0">
                <a:latin typeface="Tahoma" panose="020B0604030504040204" pitchFamily="34" charset="0"/>
                <a:ea typeface="Tahoma" panose="020B0604030504040204" pitchFamily="34" charset="0"/>
                <a:cs typeface="Tahoma" panose="020B0604030504040204" pitchFamily="34" charset="0"/>
              </a:rPr>
              <a:t>,</a:t>
            </a:r>
          </a:p>
          <a:p>
            <a:pPr algn="ctr"/>
            <a:r>
              <a:rPr lang="en-US" sz="2400" b="0" dirty="0" smtClean="0">
                <a:latin typeface="Tahoma" panose="020B0604030504040204" pitchFamily="34" charset="0"/>
                <a:ea typeface="Tahoma" panose="020B0604030504040204" pitchFamily="34" charset="0"/>
                <a:cs typeface="Tahoma" panose="020B0604030504040204" pitchFamily="34" charset="0"/>
              </a:rPr>
              <a:t>Aggregator,</a:t>
            </a:r>
          </a:p>
          <a:p>
            <a:pPr algn="ctr"/>
            <a:r>
              <a:rPr lang="en-US" sz="2400" b="0" dirty="0" smtClean="0">
                <a:latin typeface="Tahoma" panose="020B0604030504040204" pitchFamily="34" charset="0"/>
                <a:ea typeface="Tahoma" panose="020B0604030504040204" pitchFamily="34" charset="0"/>
                <a:cs typeface="Tahoma" panose="020B0604030504040204" pitchFamily="34" charset="0"/>
              </a:rPr>
              <a:t>Control)</a:t>
            </a:r>
            <a:endParaRPr lang="en-US" sz="2400" b="0" dirty="0">
              <a:latin typeface="Tahoma" panose="020B0604030504040204" pitchFamily="34" charset="0"/>
              <a:ea typeface="Tahoma" panose="020B0604030504040204" pitchFamily="34" charset="0"/>
              <a:cs typeface="Tahoma" panose="020B0604030504040204" pitchFamily="34" charset="0"/>
            </a:endParaRPr>
          </a:p>
        </p:txBody>
      </p:sp>
      <p:sp>
        <p:nvSpPr>
          <p:cNvPr id="39" name="TextBox 38"/>
          <p:cNvSpPr txBox="1"/>
          <p:nvPr/>
        </p:nvSpPr>
        <p:spPr>
          <a:xfrm>
            <a:off x="195169" y="2827642"/>
            <a:ext cx="1450297" cy="461665"/>
          </a:xfrm>
          <a:prstGeom prst="rect">
            <a:avLst/>
          </a:prstGeom>
          <a:noFill/>
        </p:spPr>
        <p:txBody>
          <a:bodyPr wrap="square" rtlCol="0">
            <a:spAutoFit/>
          </a:bodyPr>
          <a:lstStyle/>
          <a:p>
            <a:pPr algn="ctr"/>
            <a:r>
              <a:rPr lang="en-US" sz="2400" b="0" dirty="0" smtClean="0">
                <a:latin typeface="Tahoma" panose="020B0604030504040204" pitchFamily="34" charset="0"/>
                <a:ea typeface="Tahoma" panose="020B0604030504040204" pitchFamily="34" charset="0"/>
                <a:cs typeface="Tahoma" panose="020B0604030504040204" pitchFamily="34" charset="0"/>
              </a:rPr>
              <a:t>Actuator</a:t>
            </a:r>
            <a:endParaRPr lang="en-US" sz="2400" b="0" dirty="0">
              <a:latin typeface="Tahoma" panose="020B0604030504040204" pitchFamily="34" charset="0"/>
              <a:ea typeface="Tahoma" panose="020B0604030504040204" pitchFamily="34" charset="0"/>
              <a:cs typeface="Tahoma" panose="020B0604030504040204" pitchFamily="34" charset="0"/>
            </a:endParaRPr>
          </a:p>
        </p:txBody>
      </p:sp>
      <p:sp>
        <p:nvSpPr>
          <p:cNvPr id="40" name="Flowchart: Magnetic Disk 39"/>
          <p:cNvSpPr/>
          <p:nvPr/>
        </p:nvSpPr>
        <p:spPr>
          <a:xfrm>
            <a:off x="3964548" y="1104794"/>
            <a:ext cx="922801" cy="1045263"/>
          </a:xfrm>
          <a:prstGeom prst="flowChartMagneticDisk">
            <a:avLst/>
          </a:prstGeom>
          <a:solidFill>
            <a:srgbClr val="FF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smtClean="0">
                <a:solidFill>
                  <a:schemeClr val="tx1"/>
                </a:solidFill>
                <a:latin typeface="Tahoma" panose="020B0604030504040204" pitchFamily="34" charset="0"/>
                <a:ea typeface="Tahoma" panose="020B0604030504040204" pitchFamily="34" charset="0"/>
                <a:cs typeface="Tahoma" panose="020B0604030504040204" pitchFamily="34" charset="0"/>
              </a:rPr>
              <a:t>LOG</a:t>
            </a:r>
            <a:endParaRPr lang="en-US" b="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41" name="Flowchart: Magnetic Disk 40"/>
          <p:cNvSpPr/>
          <p:nvPr/>
        </p:nvSpPr>
        <p:spPr>
          <a:xfrm>
            <a:off x="4116948" y="1257194"/>
            <a:ext cx="922801" cy="1045263"/>
          </a:xfrm>
          <a:prstGeom prst="flowChartMagneticDisk">
            <a:avLst/>
          </a:prstGeom>
          <a:solidFill>
            <a:srgbClr val="FF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smtClean="0">
                <a:solidFill>
                  <a:schemeClr val="tx1"/>
                </a:solidFill>
                <a:latin typeface="Tahoma" panose="020B0604030504040204" pitchFamily="34" charset="0"/>
                <a:ea typeface="Tahoma" panose="020B0604030504040204" pitchFamily="34" charset="0"/>
                <a:cs typeface="Tahoma" panose="020B0604030504040204" pitchFamily="34" charset="0"/>
              </a:rPr>
              <a:t>LOG</a:t>
            </a:r>
            <a:endParaRPr lang="en-US" b="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42" name="Flowchart: Magnetic Disk 41"/>
          <p:cNvSpPr/>
          <p:nvPr/>
        </p:nvSpPr>
        <p:spPr>
          <a:xfrm>
            <a:off x="4269348" y="1409594"/>
            <a:ext cx="922801" cy="1045263"/>
          </a:xfrm>
          <a:prstGeom prst="flowChartMagneticDisk">
            <a:avLst/>
          </a:prstGeom>
          <a:solidFill>
            <a:srgbClr val="FF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smtClean="0">
                <a:solidFill>
                  <a:schemeClr val="tx1"/>
                </a:solidFill>
                <a:latin typeface="Tahoma" panose="020B0604030504040204" pitchFamily="34" charset="0"/>
                <a:ea typeface="Tahoma" panose="020B0604030504040204" pitchFamily="34" charset="0"/>
                <a:cs typeface="Tahoma" panose="020B0604030504040204" pitchFamily="34" charset="0"/>
              </a:rPr>
              <a:t>LOG</a:t>
            </a:r>
            <a:endParaRPr lang="en-US" b="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43" name="Flowchart: Magnetic Disk 42"/>
          <p:cNvSpPr/>
          <p:nvPr/>
        </p:nvSpPr>
        <p:spPr>
          <a:xfrm>
            <a:off x="4421748" y="1561994"/>
            <a:ext cx="922801" cy="1045263"/>
          </a:xfrm>
          <a:prstGeom prst="flowChartMagneticDisk">
            <a:avLst/>
          </a:prstGeom>
          <a:solidFill>
            <a:srgbClr val="FF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smtClean="0">
                <a:solidFill>
                  <a:schemeClr val="tx1"/>
                </a:solidFill>
                <a:latin typeface="Tahoma" panose="020B0604030504040204" pitchFamily="34" charset="0"/>
                <a:ea typeface="Tahoma" panose="020B0604030504040204" pitchFamily="34" charset="0"/>
                <a:cs typeface="Tahoma" panose="020B0604030504040204" pitchFamily="34" charset="0"/>
              </a:rPr>
              <a:t>LOG</a:t>
            </a:r>
            <a:endParaRPr lang="en-US" b="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44" name="Flowchart: Magnetic Disk 43"/>
          <p:cNvSpPr/>
          <p:nvPr/>
        </p:nvSpPr>
        <p:spPr>
          <a:xfrm>
            <a:off x="4334999" y="2778887"/>
            <a:ext cx="922801" cy="1045263"/>
          </a:xfrm>
          <a:prstGeom prst="flowChartMagneticDisk">
            <a:avLst/>
          </a:prstGeom>
          <a:solidFill>
            <a:srgbClr val="FF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smtClean="0">
                <a:solidFill>
                  <a:schemeClr val="tx1"/>
                </a:solidFill>
                <a:latin typeface="Tahoma" panose="020B0604030504040204" pitchFamily="34" charset="0"/>
                <a:ea typeface="Tahoma" panose="020B0604030504040204" pitchFamily="34" charset="0"/>
                <a:cs typeface="Tahoma" panose="020B0604030504040204" pitchFamily="34" charset="0"/>
              </a:rPr>
              <a:t>LOG</a:t>
            </a:r>
            <a:endParaRPr lang="en-US" b="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Right Arrow 6"/>
          <p:cNvSpPr/>
          <p:nvPr/>
        </p:nvSpPr>
        <p:spPr>
          <a:xfrm>
            <a:off x="2568800" y="1343641"/>
            <a:ext cx="1371600" cy="637559"/>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smtClean="0">
              <a:solidFill>
                <a:sysClr val="windowText" lastClr="000000"/>
              </a:solidFill>
              <a:latin typeface="Tahoma" panose="020B0604030504040204" pitchFamily="34" charset="0"/>
              <a:ea typeface="Tahoma" panose="020B0604030504040204" pitchFamily="34" charset="0"/>
              <a:cs typeface="Tahoma" panose="020B0604030504040204" pitchFamily="34" charset="0"/>
            </a:endParaRPr>
          </a:p>
        </p:txBody>
      </p:sp>
      <p:sp>
        <p:nvSpPr>
          <p:cNvPr id="19" name="Right Arrow 18"/>
          <p:cNvSpPr/>
          <p:nvPr/>
        </p:nvSpPr>
        <p:spPr>
          <a:xfrm>
            <a:off x="2721200" y="1496041"/>
            <a:ext cx="1371600" cy="637559"/>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smtClean="0">
              <a:solidFill>
                <a:sysClr val="windowText" lastClr="000000"/>
              </a:solidFill>
              <a:latin typeface="Tahoma" panose="020B0604030504040204" pitchFamily="34" charset="0"/>
              <a:ea typeface="Tahoma" panose="020B0604030504040204" pitchFamily="34" charset="0"/>
              <a:cs typeface="Tahoma" panose="020B0604030504040204" pitchFamily="34" charset="0"/>
            </a:endParaRPr>
          </a:p>
        </p:txBody>
      </p:sp>
      <p:sp>
        <p:nvSpPr>
          <p:cNvPr id="22" name="Right Arrow 21"/>
          <p:cNvSpPr/>
          <p:nvPr/>
        </p:nvSpPr>
        <p:spPr>
          <a:xfrm>
            <a:off x="2873600" y="1648441"/>
            <a:ext cx="1371600" cy="637559"/>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smtClean="0">
              <a:solidFill>
                <a:sysClr val="windowText" lastClr="000000"/>
              </a:solidFill>
              <a:latin typeface="Tahoma" panose="020B0604030504040204" pitchFamily="34" charset="0"/>
              <a:ea typeface="Tahoma" panose="020B0604030504040204" pitchFamily="34" charset="0"/>
              <a:cs typeface="Tahoma" panose="020B0604030504040204" pitchFamily="34" charset="0"/>
            </a:endParaRPr>
          </a:p>
        </p:txBody>
      </p:sp>
      <p:sp>
        <p:nvSpPr>
          <p:cNvPr id="25" name="Right Arrow 24"/>
          <p:cNvSpPr/>
          <p:nvPr/>
        </p:nvSpPr>
        <p:spPr>
          <a:xfrm>
            <a:off x="3026000" y="1800841"/>
            <a:ext cx="1371600" cy="637559"/>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smtClean="0">
              <a:solidFill>
                <a:sysClr val="windowText" lastClr="0000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769085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wipe(left)">
                                      <p:cBhvr>
                                        <p:cTn id="14" dur="500"/>
                                        <p:tgtEl>
                                          <p:spTgt spid="19"/>
                                        </p:tgtEl>
                                      </p:cBhvr>
                                    </p:animEffec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41"/>
                                        </p:tgtEl>
                                        <p:attrNameLst>
                                          <p:attrName>style.visibility</p:attrName>
                                        </p:attrNameLst>
                                      </p:cBhvr>
                                      <p:to>
                                        <p:strVal val="visible"/>
                                      </p:to>
                                    </p:set>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left)">
                                      <p:cBhvr>
                                        <p:cTn id="21" dur="500"/>
                                        <p:tgtEl>
                                          <p:spTgt spid="22"/>
                                        </p:tgtEl>
                                      </p:cBhvr>
                                    </p:animEffect>
                                  </p:childTnLst>
                                </p:cTn>
                              </p:par>
                            </p:childTnLst>
                          </p:cTn>
                        </p:par>
                        <p:par>
                          <p:cTn id="22" fill="hold">
                            <p:stCondLst>
                              <p:cond delay="1500"/>
                            </p:stCondLst>
                            <p:childTnLst>
                              <p:par>
                                <p:cTn id="23" presetID="1" presetClass="entr" presetSubtype="0" fill="hold" grpId="0" nodeType="after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left)">
                                      <p:cBhvr>
                                        <p:cTn id="28" dur="500"/>
                                        <p:tgtEl>
                                          <p:spTgt spid="25"/>
                                        </p:tgtEl>
                                      </p:cBhvr>
                                    </p:animEffect>
                                  </p:childTnLst>
                                </p:cTn>
                              </p:par>
                            </p:childTnLst>
                          </p:cTn>
                        </p:par>
                        <p:par>
                          <p:cTn id="29" fill="hold">
                            <p:stCondLst>
                              <p:cond delay="2000"/>
                            </p:stCondLst>
                            <p:childTnLst>
                              <p:par>
                                <p:cTn id="30" presetID="1" presetClass="entr" presetSubtype="0" fill="hold" grpId="0" nodeType="afterEffect">
                                  <p:stCondLst>
                                    <p:cond delay="0"/>
                                  </p:stCondLst>
                                  <p:childTnLst>
                                    <p:set>
                                      <p:cBhvr>
                                        <p:cTn id="31" dur="1" fill="hold">
                                          <p:stCondLst>
                                            <p:cond delay="0"/>
                                          </p:stCondLst>
                                        </p:cTn>
                                        <p:tgtEl>
                                          <p:spTgt spid="4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childTnLst>
                          </p:cTn>
                        </p:par>
                        <p:par>
                          <p:cTn id="41" fill="hold">
                            <p:stCondLst>
                              <p:cond delay="0"/>
                            </p:stCondLst>
                            <p:childTnLst>
                              <p:par>
                                <p:cTn id="42" presetID="22" presetClass="entr" presetSubtype="1" fill="hold" grpId="0" nodeType="after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wipe(up)">
                                      <p:cBhvr>
                                        <p:cTn id="44" dur="500"/>
                                        <p:tgtEl>
                                          <p:spTgt spid="33"/>
                                        </p:tgtEl>
                                      </p:cBhvr>
                                    </p:animEffect>
                                  </p:childTnLst>
                                </p:cTn>
                              </p:par>
                            </p:childTnLst>
                          </p:cTn>
                        </p:par>
                        <p:par>
                          <p:cTn id="45" fill="hold">
                            <p:stCondLst>
                              <p:cond delay="500"/>
                            </p:stCondLst>
                            <p:childTnLst>
                              <p:par>
                                <p:cTn id="46" presetID="1" presetClass="entr" presetSubtype="0" fill="hold" grpId="0" nodeType="afterEffect">
                                  <p:stCondLst>
                                    <p:cond delay="0"/>
                                  </p:stCondLst>
                                  <p:childTnLst>
                                    <p:set>
                                      <p:cBhvr>
                                        <p:cTn id="47" dur="1" fill="hold">
                                          <p:stCondLst>
                                            <p:cond delay="0"/>
                                          </p:stCondLst>
                                        </p:cTn>
                                        <p:tgtEl>
                                          <p:spTgt spid="44"/>
                                        </p:tgtEl>
                                        <p:attrNameLst>
                                          <p:attrName>style.visibility</p:attrName>
                                        </p:attrNameLst>
                                      </p:cBhvr>
                                      <p:to>
                                        <p:strVal val="visible"/>
                                      </p:to>
                                    </p:set>
                                  </p:childTnLst>
                                </p:cTn>
                              </p:par>
                            </p:childTnLst>
                          </p:cTn>
                        </p:par>
                        <p:par>
                          <p:cTn id="48" fill="hold">
                            <p:stCondLst>
                              <p:cond delay="500"/>
                            </p:stCondLst>
                            <p:childTnLst>
                              <p:par>
                                <p:cTn id="49" presetID="22" presetClass="entr" presetSubtype="2" fill="hold" grpId="0" nodeType="after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wipe(right)">
                                      <p:cBhvr>
                                        <p:cTn id="51" dur="1000"/>
                                        <p:tgtEl>
                                          <p:spTgt spid="37"/>
                                        </p:tgtEl>
                                      </p:cBhvr>
                                    </p:animEffect>
                                  </p:childTnLst>
                                </p:cTn>
                              </p:par>
                            </p:childTnLst>
                          </p:cTn>
                        </p:par>
                        <p:par>
                          <p:cTn id="52" fill="hold">
                            <p:stCondLst>
                              <p:cond delay="1500"/>
                            </p:stCondLst>
                            <p:childTnLst>
                              <p:par>
                                <p:cTn id="53" presetID="1" presetClass="entr" presetSubtype="0" fill="hold" nodeType="after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8" grpId="0" animBg="1"/>
      <p:bldP spid="33" grpId="0" animBg="1"/>
      <p:bldP spid="37" grpId="0" animBg="1"/>
      <p:bldP spid="38" grpId="0"/>
      <p:bldP spid="39" grpId="0"/>
      <p:bldP spid="40" grpId="0" animBg="1"/>
      <p:bldP spid="41" grpId="0" animBg="1"/>
      <p:bldP spid="42" grpId="0" animBg="1"/>
      <p:bldP spid="43" grpId="0" animBg="1"/>
      <p:bldP spid="44" grpId="0" animBg="1"/>
      <p:bldP spid="7" grpId="0" animBg="1"/>
      <p:bldP spid="19" grpId="0" animBg="1"/>
      <p:bldP spid="22" grpId="0" animBg="1"/>
      <p:bldP spid="2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274" y="36095"/>
            <a:ext cx="8610600" cy="762000"/>
          </a:xfrm>
        </p:spPr>
        <p:txBody>
          <a:bodyPr>
            <a:normAutofit/>
          </a:bodyPr>
          <a:lstStyle/>
          <a:p>
            <a:r>
              <a:rPr lang="en-US" dirty="0" smtClean="0"/>
              <a:t>Build </a:t>
            </a:r>
            <a:r>
              <a:rPr lang="en-US" dirty="0" err="1" smtClean="0"/>
              <a:t>DataStores</a:t>
            </a:r>
            <a:r>
              <a:rPr lang="en-US" dirty="0" smtClean="0"/>
              <a:t> on top of GDP through Composition</a:t>
            </a:r>
            <a:endParaRPr lang="en-US" dirty="0"/>
          </a:p>
        </p:txBody>
      </p:sp>
      <p:sp>
        <p:nvSpPr>
          <p:cNvPr id="3" name="Content Placeholder 2"/>
          <p:cNvSpPr>
            <a:spLocks noGrp="1"/>
          </p:cNvSpPr>
          <p:nvPr>
            <p:ph idx="1"/>
          </p:nvPr>
        </p:nvSpPr>
        <p:spPr>
          <a:xfrm>
            <a:off x="256674" y="806116"/>
            <a:ext cx="8305800" cy="5410200"/>
          </a:xfrm>
        </p:spPr>
        <p:txBody>
          <a:bodyPr>
            <a:normAutofit/>
          </a:bodyPr>
          <a:lstStyle/>
          <a:p>
            <a:r>
              <a:rPr lang="en-US" dirty="0" smtClean="0"/>
              <a:t>Common Access APIs (CAAPIs): Support common data access methods such as:</a:t>
            </a:r>
          </a:p>
          <a:p>
            <a:pPr lvl="1"/>
            <a:r>
              <a:rPr lang="en-US" dirty="0" smtClean="0"/>
              <a:t>Key/Value Store</a:t>
            </a:r>
          </a:p>
          <a:p>
            <a:pPr lvl="1"/>
            <a:r>
              <a:rPr lang="en-US" dirty="0" smtClean="0"/>
              <a:t>Object Store/File System</a:t>
            </a:r>
          </a:p>
          <a:p>
            <a:pPr lvl="1"/>
            <a:r>
              <a:rPr lang="en-US" dirty="0" smtClean="0"/>
              <a:t>Data Base (i.e. Google Spanner)</a:t>
            </a:r>
          </a:p>
          <a:p>
            <a:r>
              <a:rPr lang="en-US" dirty="0" smtClean="0"/>
              <a:t>CAPPIs exported by services that consume the LOG</a:t>
            </a:r>
          </a:p>
          <a:p>
            <a:pPr lvl="1"/>
            <a:r>
              <a:rPr lang="en-US" dirty="0" smtClean="0"/>
              <a:t>Much more convenient way to access data</a:t>
            </a:r>
          </a:p>
          <a:p>
            <a:r>
              <a:rPr lang="en-US" dirty="0" smtClean="0"/>
              <a:t>The LOG is the </a:t>
            </a:r>
            <a:r>
              <a:rPr lang="en-US" i="1" dirty="0" smtClean="0">
                <a:solidFill>
                  <a:srgbClr val="FF0000"/>
                </a:solidFill>
              </a:rPr>
              <a:t>Ground Truth </a:t>
            </a:r>
            <a:r>
              <a:rPr lang="en-US" dirty="0" smtClean="0"/>
              <a:t>for data, but data is projected into a more convenient form</a:t>
            </a:r>
          </a:p>
          <a:p>
            <a:pPr lvl="1"/>
            <a:r>
              <a:rPr lang="en-US" dirty="0" smtClean="0"/>
              <a:t>To do Random File access, Indexing, SQL queries, Latest value for given Key, </a:t>
            </a:r>
            <a:r>
              <a:rPr lang="en-US" dirty="0" err="1" smtClean="0"/>
              <a:t>etc</a:t>
            </a:r>
            <a:endParaRPr lang="en-US" dirty="0" smtClean="0"/>
          </a:p>
          <a:p>
            <a:pPr lvl="1"/>
            <a:r>
              <a:rPr lang="en-US" dirty="0" smtClean="0"/>
              <a:t>Optional Checkpoints stored for quick restart/cloning</a:t>
            </a:r>
            <a:endParaRPr lang="en-US" dirty="0"/>
          </a:p>
        </p:txBody>
      </p:sp>
    </p:spTree>
    <p:extLst>
      <p:ext uri="{BB962C8B-B14F-4D97-AF65-F5344CB8AC3E}">
        <p14:creationId xmlns:p14="http://schemas.microsoft.com/office/powerpoint/2010/main" val="2330162437"/>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05991"/>
            <a:ext cx="6983065" cy="634327"/>
          </a:xfrm>
        </p:spPr>
        <p:txBody>
          <a:bodyPr>
            <a:normAutofit/>
          </a:bodyPr>
          <a:lstStyle/>
          <a:p>
            <a:r>
              <a:rPr lang="en-US" dirty="0" smtClean="0"/>
              <a:t>Example: </a:t>
            </a:r>
            <a:r>
              <a:rPr lang="en-US" dirty="0" err="1" smtClean="0"/>
              <a:t>DataBase</a:t>
            </a:r>
            <a:r>
              <a:rPr lang="en-US" dirty="0" smtClean="0"/>
              <a:t> CAAPI</a:t>
            </a:r>
            <a:endParaRPr lang="en-US" dirty="0"/>
          </a:p>
        </p:txBody>
      </p:sp>
      <p:sp>
        <p:nvSpPr>
          <p:cNvPr id="110" name="Content Placeholder 109"/>
          <p:cNvSpPr>
            <a:spLocks noGrp="1"/>
          </p:cNvSpPr>
          <p:nvPr>
            <p:ph idx="1"/>
          </p:nvPr>
        </p:nvSpPr>
        <p:spPr>
          <a:xfrm>
            <a:off x="190843" y="5277773"/>
            <a:ext cx="8686800" cy="1510209"/>
          </a:xfrm>
        </p:spPr>
        <p:txBody>
          <a:bodyPr>
            <a:normAutofit lnSpcReduction="10000"/>
          </a:bodyPr>
          <a:lstStyle/>
          <a:p>
            <a:r>
              <a:rPr lang="en-US" dirty="0" smtClean="0"/>
              <a:t>CAAPI Service can be taken down, replicated, and restarted</a:t>
            </a:r>
          </a:p>
          <a:p>
            <a:r>
              <a:rPr lang="en-US" dirty="0" smtClean="0"/>
              <a:t>Time-stamp </a:t>
            </a:r>
            <a:r>
              <a:rPr lang="en-US" dirty="0"/>
              <a:t>driven transactions (Google </a:t>
            </a:r>
            <a:r>
              <a:rPr lang="en-US" dirty="0" smtClean="0"/>
              <a:t>Spanner)</a:t>
            </a:r>
          </a:p>
          <a:p>
            <a:r>
              <a:rPr lang="en-US" dirty="0" smtClean="0"/>
              <a:t>Cloud-based </a:t>
            </a:r>
            <a:r>
              <a:rPr lang="en-US" dirty="0"/>
              <a:t>computation (Spark) </a:t>
            </a:r>
          </a:p>
          <a:p>
            <a:endParaRPr lang="en-US" dirty="0"/>
          </a:p>
        </p:txBody>
      </p:sp>
      <p:grpSp>
        <p:nvGrpSpPr>
          <p:cNvPr id="95" name="Group 94"/>
          <p:cNvGrpSpPr/>
          <p:nvPr/>
        </p:nvGrpSpPr>
        <p:grpSpPr>
          <a:xfrm>
            <a:off x="-36535" y="1482140"/>
            <a:ext cx="8834587" cy="3737176"/>
            <a:chOff x="-47374" y="2895600"/>
            <a:chExt cx="8834587" cy="3415675"/>
          </a:xfrm>
        </p:grpSpPr>
        <p:grpSp>
          <p:nvGrpSpPr>
            <p:cNvPr id="86" name="Group 85"/>
            <p:cNvGrpSpPr/>
            <p:nvPr/>
          </p:nvGrpSpPr>
          <p:grpSpPr>
            <a:xfrm>
              <a:off x="610078" y="2895600"/>
              <a:ext cx="8177135" cy="3415675"/>
              <a:chOff x="229078" y="2895600"/>
              <a:chExt cx="8177135" cy="3415675"/>
            </a:xfrm>
          </p:grpSpPr>
          <p:sp>
            <p:nvSpPr>
              <p:cNvPr id="65" name="Cloud 64"/>
              <p:cNvSpPr/>
              <p:nvPr/>
            </p:nvSpPr>
            <p:spPr>
              <a:xfrm rot="179538">
                <a:off x="229078" y="4094783"/>
                <a:ext cx="8177135" cy="2216492"/>
              </a:xfrm>
              <a:prstGeom prst="cloud">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0" dirty="0" smtClean="0"/>
              </a:p>
            </p:txBody>
          </p:sp>
          <p:sp>
            <p:nvSpPr>
              <p:cNvPr id="69" name="Flowchart: Magnetic Disk 68"/>
              <p:cNvSpPr/>
              <p:nvPr/>
            </p:nvSpPr>
            <p:spPr>
              <a:xfrm>
                <a:off x="1234590" y="5232703"/>
                <a:ext cx="1004566" cy="1054577"/>
              </a:xfrm>
              <a:prstGeom prst="flowChartMagneticDisk">
                <a:avLst/>
              </a:prstGeom>
              <a:solidFill>
                <a:srgbClr val="FF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smtClean="0">
                    <a:solidFill>
                      <a:schemeClr val="tx1"/>
                    </a:solidFill>
                    <a:latin typeface="Tahoma" panose="020B0604030504040204" pitchFamily="34" charset="0"/>
                    <a:ea typeface="Tahoma" panose="020B0604030504040204" pitchFamily="34" charset="0"/>
                    <a:cs typeface="Tahoma" panose="020B0604030504040204" pitchFamily="34" charset="0"/>
                  </a:rPr>
                  <a:t>LOG</a:t>
                </a:r>
                <a:endParaRPr lang="en-US" b="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0" name="Down Arrow 69"/>
              <p:cNvSpPr/>
              <p:nvPr/>
            </p:nvSpPr>
            <p:spPr>
              <a:xfrm>
                <a:off x="1459109" y="4770355"/>
                <a:ext cx="533400" cy="737393"/>
              </a:xfrm>
              <a:prstGeom prst="down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sp>
            <p:nvSpPr>
              <p:cNvPr id="64" name="Rectangle 63"/>
              <p:cNvSpPr/>
              <p:nvPr/>
            </p:nvSpPr>
            <p:spPr>
              <a:xfrm>
                <a:off x="1125700" y="3882523"/>
                <a:ext cx="1268171" cy="97251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err="1" smtClean="0">
                    <a:solidFill>
                      <a:sysClr val="windowText" lastClr="000000"/>
                    </a:solidFill>
                    <a:latin typeface="Tahoma" panose="020B0604030504040204" pitchFamily="34" charset="0"/>
                    <a:ea typeface="Tahoma" panose="020B0604030504040204" pitchFamily="34" charset="0"/>
                    <a:cs typeface="Tahoma" panose="020B0604030504040204" pitchFamily="34" charset="0"/>
                  </a:rPr>
                  <a:t>DataBase</a:t>
                </a:r>
                <a:r>
                  <a:rPr lang="en-US" b="0" dirty="0" smtClean="0">
                    <a:solidFill>
                      <a:sysClr val="windowText" lastClr="000000"/>
                    </a:solidFill>
                    <a:latin typeface="Tahoma" panose="020B0604030504040204" pitchFamily="34" charset="0"/>
                    <a:ea typeface="Tahoma" panose="020B0604030504040204" pitchFamily="34" charset="0"/>
                    <a:cs typeface="Tahoma" panose="020B0604030504040204" pitchFamily="34" charset="0"/>
                  </a:rPr>
                  <a:t/>
                </a:r>
                <a:br>
                  <a:rPr lang="en-US" b="0" dirty="0" smtClean="0">
                    <a:solidFill>
                      <a:sysClr val="windowText" lastClr="000000"/>
                    </a:solidFill>
                    <a:latin typeface="Tahoma" panose="020B0604030504040204" pitchFamily="34" charset="0"/>
                    <a:ea typeface="Tahoma" panose="020B0604030504040204" pitchFamily="34" charset="0"/>
                    <a:cs typeface="Tahoma" panose="020B0604030504040204" pitchFamily="34" charset="0"/>
                  </a:rPr>
                </a:br>
                <a:r>
                  <a:rPr lang="en-US" b="0" dirty="0" smtClean="0">
                    <a:solidFill>
                      <a:sysClr val="windowText" lastClr="000000"/>
                    </a:solidFill>
                    <a:latin typeface="Tahoma" panose="020B0604030504040204" pitchFamily="34" charset="0"/>
                    <a:ea typeface="Tahoma" panose="020B0604030504040204" pitchFamily="34" charset="0"/>
                    <a:cs typeface="Tahoma" panose="020B0604030504040204" pitchFamily="34" charset="0"/>
                  </a:rPr>
                  <a:t>Service</a:t>
                </a:r>
              </a:p>
              <a:p>
                <a:pPr algn="ctr"/>
                <a:r>
                  <a:rPr lang="en-US" b="0" dirty="0" smtClean="0">
                    <a:solidFill>
                      <a:sysClr val="windowText" lastClr="000000"/>
                    </a:solidFill>
                    <a:latin typeface="Tahoma" panose="020B0604030504040204" pitchFamily="34" charset="0"/>
                    <a:ea typeface="Tahoma" panose="020B0604030504040204" pitchFamily="34" charset="0"/>
                    <a:cs typeface="Tahoma" panose="020B0604030504040204" pitchFamily="34" charset="0"/>
                  </a:rPr>
                  <a:t>(R/W)</a:t>
                </a:r>
              </a:p>
            </p:txBody>
          </p:sp>
          <p:sp>
            <p:nvSpPr>
              <p:cNvPr id="66" name="Rounded Rectangle 65"/>
              <p:cNvSpPr/>
              <p:nvPr/>
            </p:nvSpPr>
            <p:spPr>
              <a:xfrm>
                <a:off x="914400" y="2895600"/>
                <a:ext cx="1600200" cy="1026754"/>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err="1" smtClean="0">
                    <a:solidFill>
                      <a:sysClr val="windowText" lastClr="000000"/>
                    </a:solidFill>
                    <a:latin typeface="Tahoma" panose="020B0604030504040204" pitchFamily="34" charset="0"/>
                    <a:ea typeface="Tahoma" panose="020B0604030504040204" pitchFamily="34" charset="0"/>
                    <a:cs typeface="Tahoma" panose="020B0604030504040204" pitchFamily="34" charset="0"/>
                  </a:rPr>
                  <a:t>DataBase</a:t>
                </a:r>
                <a:r>
                  <a:rPr lang="en-US" b="0" dirty="0" smtClean="0">
                    <a:solidFill>
                      <a:sysClr val="windowText" lastClr="000000"/>
                    </a:solidFill>
                    <a:latin typeface="Tahoma" panose="020B0604030504040204" pitchFamily="34" charset="0"/>
                    <a:ea typeface="Tahoma" panose="020B0604030504040204" pitchFamily="34" charset="0"/>
                    <a:cs typeface="Tahoma" panose="020B0604030504040204" pitchFamily="34" charset="0"/>
                  </a:rPr>
                  <a:t/>
                </a:r>
                <a:br>
                  <a:rPr lang="en-US" b="0" dirty="0" smtClean="0">
                    <a:solidFill>
                      <a:sysClr val="windowText" lastClr="000000"/>
                    </a:solidFill>
                    <a:latin typeface="Tahoma" panose="020B0604030504040204" pitchFamily="34" charset="0"/>
                    <a:ea typeface="Tahoma" panose="020B0604030504040204" pitchFamily="34" charset="0"/>
                    <a:cs typeface="Tahoma" panose="020B0604030504040204" pitchFamily="34" charset="0"/>
                  </a:rPr>
                </a:br>
                <a:r>
                  <a:rPr lang="en-US" b="0" dirty="0" smtClean="0">
                    <a:solidFill>
                      <a:sysClr val="windowText" lastClr="000000"/>
                    </a:solidFill>
                    <a:latin typeface="Tahoma" panose="020B0604030504040204" pitchFamily="34" charset="0"/>
                    <a:ea typeface="Tahoma" panose="020B0604030504040204" pitchFamily="34" charset="0"/>
                    <a:cs typeface="Tahoma" panose="020B0604030504040204" pitchFamily="34" charset="0"/>
                  </a:rPr>
                  <a:t>Projection</a:t>
                </a:r>
                <a:endParaRPr lang="en-US" b="0" dirty="0">
                  <a:solidFill>
                    <a:sysClr val="windowText" lastClr="000000"/>
                  </a:solidFill>
                  <a:latin typeface="Tahoma" panose="020B0604030504040204" pitchFamily="34" charset="0"/>
                  <a:ea typeface="Tahoma" panose="020B0604030504040204" pitchFamily="34" charset="0"/>
                  <a:cs typeface="Tahoma" panose="020B0604030504040204" pitchFamily="34" charset="0"/>
                </a:endParaRPr>
              </a:p>
              <a:p>
                <a:pPr algn="ctr"/>
                <a:r>
                  <a:rPr lang="en-US" b="0" dirty="0" smtClean="0">
                    <a:solidFill>
                      <a:sysClr val="windowText" lastClr="000000"/>
                    </a:solidFill>
                    <a:latin typeface="Tahoma" panose="020B0604030504040204" pitchFamily="34" charset="0"/>
                    <a:ea typeface="Tahoma" panose="020B0604030504040204" pitchFamily="34" charset="0"/>
                    <a:cs typeface="Tahoma" panose="020B0604030504040204" pitchFamily="34" charset="0"/>
                  </a:rPr>
                  <a:t>(RAM)</a:t>
                </a:r>
              </a:p>
            </p:txBody>
          </p:sp>
        </p:grpSp>
        <p:sp>
          <p:nvSpPr>
            <p:cNvPr id="90" name="TextBox 89"/>
            <p:cNvSpPr txBox="1"/>
            <p:nvPr/>
          </p:nvSpPr>
          <p:spPr>
            <a:xfrm>
              <a:off x="-47374" y="3306516"/>
              <a:ext cx="1450297" cy="1097067"/>
            </a:xfrm>
            <a:prstGeom prst="rect">
              <a:avLst/>
            </a:prstGeom>
            <a:noFill/>
          </p:spPr>
          <p:txBody>
            <a:bodyPr wrap="square" rtlCol="0">
              <a:spAutoFit/>
            </a:bodyPr>
            <a:lstStyle/>
            <a:p>
              <a:pPr algn="ctr"/>
              <a:r>
                <a:rPr lang="en-US" sz="2400" b="0" dirty="0" smtClean="0">
                  <a:latin typeface="Tahoma" panose="020B0604030504040204" pitchFamily="34" charset="0"/>
                  <a:ea typeface="Tahoma" panose="020B0604030504040204" pitchFamily="34" charset="0"/>
                  <a:cs typeface="Tahoma" panose="020B0604030504040204" pitchFamily="34" charset="0"/>
                </a:rPr>
                <a:t>CAAPI Service</a:t>
              </a:r>
            </a:p>
            <a:p>
              <a:pPr algn="ctr"/>
              <a:r>
                <a:rPr lang="en-US" sz="2400" b="0" dirty="0" smtClean="0">
                  <a:latin typeface="Tahoma" panose="020B0604030504040204" pitchFamily="34" charset="0"/>
                  <a:ea typeface="Tahoma" panose="020B0604030504040204" pitchFamily="34" charset="0"/>
                  <a:cs typeface="Tahoma" panose="020B0604030504040204" pitchFamily="34" charset="0"/>
                </a:rPr>
                <a:t>w/key</a:t>
              </a:r>
              <a:endParaRPr lang="en-US" sz="2400" b="0" dirty="0">
                <a:latin typeface="Tahoma" panose="020B0604030504040204" pitchFamily="34" charset="0"/>
                <a:ea typeface="Tahoma" panose="020B0604030504040204" pitchFamily="34" charset="0"/>
                <a:cs typeface="Tahoma" panose="020B0604030504040204" pitchFamily="34" charset="0"/>
              </a:endParaRPr>
            </a:p>
          </p:txBody>
        </p:sp>
      </p:grpSp>
      <p:grpSp>
        <p:nvGrpSpPr>
          <p:cNvPr id="102" name="Group 101"/>
          <p:cNvGrpSpPr/>
          <p:nvPr/>
        </p:nvGrpSpPr>
        <p:grpSpPr>
          <a:xfrm>
            <a:off x="2701558" y="505017"/>
            <a:ext cx="4177180" cy="3628950"/>
            <a:chOff x="2701558" y="1200470"/>
            <a:chExt cx="4177180" cy="3628950"/>
          </a:xfrm>
        </p:grpSpPr>
        <p:grpSp>
          <p:nvGrpSpPr>
            <p:cNvPr id="94" name="Group 93"/>
            <p:cNvGrpSpPr/>
            <p:nvPr/>
          </p:nvGrpSpPr>
          <p:grpSpPr>
            <a:xfrm>
              <a:off x="2701558" y="1200470"/>
              <a:ext cx="4177180" cy="3628950"/>
              <a:chOff x="2718839" y="1846262"/>
              <a:chExt cx="3984718" cy="3316759"/>
            </a:xfrm>
          </p:grpSpPr>
          <p:grpSp>
            <p:nvGrpSpPr>
              <p:cNvPr id="87" name="Group 86"/>
              <p:cNvGrpSpPr/>
              <p:nvPr/>
            </p:nvGrpSpPr>
            <p:grpSpPr>
              <a:xfrm>
                <a:off x="2782129" y="2003038"/>
                <a:ext cx="3830365" cy="3159983"/>
                <a:chOff x="2401129" y="2003038"/>
                <a:chExt cx="3830365" cy="3159983"/>
              </a:xfrm>
            </p:grpSpPr>
            <p:sp>
              <p:nvSpPr>
                <p:cNvPr id="79" name="Rectangle 78"/>
                <p:cNvSpPr/>
                <p:nvPr/>
              </p:nvSpPr>
              <p:spPr>
                <a:xfrm>
                  <a:off x="4963323" y="2608016"/>
                  <a:ext cx="1268171" cy="97251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err="1" smtClean="0">
                      <a:solidFill>
                        <a:sysClr val="windowText" lastClr="000000"/>
                      </a:solidFill>
                      <a:latin typeface="Tahoma" panose="020B0604030504040204" pitchFamily="34" charset="0"/>
                      <a:ea typeface="Tahoma" panose="020B0604030504040204" pitchFamily="34" charset="0"/>
                      <a:cs typeface="Tahoma" panose="020B0604030504040204" pitchFamily="34" charset="0"/>
                    </a:rPr>
                    <a:t>DataBase</a:t>
                  </a:r>
                  <a:r>
                    <a:rPr lang="en-US" b="0" dirty="0" smtClean="0">
                      <a:solidFill>
                        <a:sysClr val="windowText" lastClr="000000"/>
                      </a:solidFill>
                      <a:latin typeface="Tahoma" panose="020B0604030504040204" pitchFamily="34" charset="0"/>
                      <a:ea typeface="Tahoma" panose="020B0604030504040204" pitchFamily="34" charset="0"/>
                      <a:cs typeface="Tahoma" panose="020B0604030504040204" pitchFamily="34" charset="0"/>
                    </a:rPr>
                    <a:t/>
                  </a:r>
                  <a:br>
                    <a:rPr lang="en-US" b="0" dirty="0" smtClean="0">
                      <a:solidFill>
                        <a:sysClr val="windowText" lastClr="000000"/>
                      </a:solidFill>
                      <a:latin typeface="Tahoma" panose="020B0604030504040204" pitchFamily="34" charset="0"/>
                      <a:ea typeface="Tahoma" panose="020B0604030504040204" pitchFamily="34" charset="0"/>
                      <a:cs typeface="Tahoma" panose="020B0604030504040204" pitchFamily="34" charset="0"/>
                    </a:rPr>
                  </a:br>
                  <a:r>
                    <a:rPr lang="en-US" b="0" dirty="0" smtClean="0">
                      <a:solidFill>
                        <a:sysClr val="windowText" lastClr="000000"/>
                      </a:solidFill>
                      <a:latin typeface="Tahoma" panose="020B0604030504040204" pitchFamily="34" charset="0"/>
                      <a:ea typeface="Tahoma" panose="020B0604030504040204" pitchFamily="34" charset="0"/>
                      <a:cs typeface="Tahoma" panose="020B0604030504040204" pitchFamily="34" charset="0"/>
                    </a:rPr>
                    <a:t>Client</a:t>
                  </a:r>
                </a:p>
              </p:txBody>
            </p:sp>
            <p:sp>
              <p:nvSpPr>
                <p:cNvPr id="76" name="Rectangle 75"/>
                <p:cNvSpPr/>
                <p:nvPr/>
              </p:nvSpPr>
              <p:spPr>
                <a:xfrm>
                  <a:off x="3504196" y="2003038"/>
                  <a:ext cx="1268171" cy="97251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err="1" smtClean="0">
                      <a:solidFill>
                        <a:sysClr val="windowText" lastClr="000000"/>
                      </a:solidFill>
                      <a:latin typeface="Tahoma" panose="020B0604030504040204" pitchFamily="34" charset="0"/>
                      <a:ea typeface="Tahoma" panose="020B0604030504040204" pitchFamily="34" charset="0"/>
                      <a:cs typeface="Tahoma" panose="020B0604030504040204" pitchFamily="34" charset="0"/>
                    </a:rPr>
                    <a:t>DataBase</a:t>
                  </a:r>
                  <a:r>
                    <a:rPr lang="en-US" b="0" dirty="0" smtClean="0">
                      <a:solidFill>
                        <a:sysClr val="windowText" lastClr="000000"/>
                      </a:solidFill>
                      <a:latin typeface="Tahoma" panose="020B0604030504040204" pitchFamily="34" charset="0"/>
                      <a:ea typeface="Tahoma" panose="020B0604030504040204" pitchFamily="34" charset="0"/>
                      <a:cs typeface="Tahoma" panose="020B0604030504040204" pitchFamily="34" charset="0"/>
                    </a:rPr>
                    <a:t/>
                  </a:r>
                  <a:br>
                    <a:rPr lang="en-US" b="0" dirty="0" smtClean="0">
                      <a:solidFill>
                        <a:sysClr val="windowText" lastClr="000000"/>
                      </a:solidFill>
                      <a:latin typeface="Tahoma" panose="020B0604030504040204" pitchFamily="34" charset="0"/>
                      <a:ea typeface="Tahoma" panose="020B0604030504040204" pitchFamily="34" charset="0"/>
                      <a:cs typeface="Tahoma" panose="020B0604030504040204" pitchFamily="34" charset="0"/>
                    </a:rPr>
                  </a:br>
                  <a:r>
                    <a:rPr lang="en-US" b="0" dirty="0" smtClean="0">
                      <a:solidFill>
                        <a:sysClr val="windowText" lastClr="000000"/>
                      </a:solidFill>
                      <a:latin typeface="Tahoma" panose="020B0604030504040204" pitchFamily="34" charset="0"/>
                      <a:ea typeface="Tahoma" panose="020B0604030504040204" pitchFamily="34" charset="0"/>
                      <a:cs typeface="Tahoma" panose="020B0604030504040204" pitchFamily="34" charset="0"/>
                    </a:rPr>
                    <a:t>Client</a:t>
                  </a:r>
                </a:p>
              </p:txBody>
            </p:sp>
            <p:sp>
              <p:nvSpPr>
                <p:cNvPr id="80" name="Left-Up Arrow 79"/>
                <p:cNvSpPr/>
                <p:nvPr/>
              </p:nvSpPr>
              <p:spPr>
                <a:xfrm>
                  <a:off x="2419471" y="3001428"/>
                  <a:ext cx="2324763" cy="1397178"/>
                </a:xfrm>
                <a:prstGeom prst="leftUpArrow">
                  <a:avLst>
                    <a:gd name="adj1" fmla="val 25000"/>
                    <a:gd name="adj2" fmla="val 25473"/>
                    <a:gd name="adj3" fmla="val 25000"/>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dirty="0" smtClean="0">
                    <a:solidFill>
                      <a:sysClr val="windowText" lastClr="000000"/>
                    </a:solidFill>
                    <a:latin typeface="Tahoma" panose="020B0604030504040204" pitchFamily="34" charset="0"/>
                    <a:ea typeface="Tahoma" panose="020B0604030504040204" pitchFamily="34" charset="0"/>
                    <a:cs typeface="Tahoma" panose="020B0604030504040204" pitchFamily="34" charset="0"/>
                  </a:endParaRPr>
                </a:p>
              </p:txBody>
            </p:sp>
            <p:sp>
              <p:nvSpPr>
                <p:cNvPr id="81" name="Left-Up Arrow 80"/>
                <p:cNvSpPr/>
                <p:nvPr/>
              </p:nvSpPr>
              <p:spPr>
                <a:xfrm>
                  <a:off x="2401129" y="3407015"/>
                  <a:ext cx="3571799" cy="1756006"/>
                </a:xfrm>
                <a:prstGeom prst="leftUpArrow">
                  <a:avLst>
                    <a:gd name="adj1" fmla="val 19846"/>
                    <a:gd name="adj2" fmla="val 25473"/>
                    <a:gd name="adj3" fmla="val 24141"/>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dirty="0" smtClean="0">
                    <a:solidFill>
                      <a:sysClr val="windowText" lastClr="000000"/>
                    </a:solidFill>
                    <a:latin typeface="Tahoma" panose="020B0604030504040204" pitchFamily="34" charset="0"/>
                    <a:ea typeface="Tahoma" panose="020B0604030504040204" pitchFamily="34" charset="0"/>
                    <a:cs typeface="Tahoma" panose="020B0604030504040204" pitchFamily="34" charset="0"/>
                  </a:endParaRPr>
                </a:p>
              </p:txBody>
            </p:sp>
          </p:grpSp>
          <p:sp>
            <p:nvSpPr>
              <p:cNvPr id="92" name="TextBox 91"/>
              <p:cNvSpPr txBox="1"/>
              <p:nvPr/>
            </p:nvSpPr>
            <p:spPr>
              <a:xfrm>
                <a:off x="2718839" y="2045323"/>
                <a:ext cx="1450297" cy="759508"/>
              </a:xfrm>
              <a:prstGeom prst="rect">
                <a:avLst/>
              </a:prstGeom>
              <a:noFill/>
            </p:spPr>
            <p:txBody>
              <a:bodyPr wrap="square" rtlCol="0">
                <a:spAutoFit/>
              </a:bodyPr>
              <a:lstStyle/>
              <a:p>
                <a:pPr algn="ctr"/>
                <a:r>
                  <a:rPr lang="en-US" sz="2400" b="0" dirty="0" smtClean="0">
                    <a:latin typeface="Tahoma" panose="020B0604030504040204" pitchFamily="34" charset="0"/>
                    <a:ea typeface="Tahoma" panose="020B0604030504040204" pitchFamily="34" charset="0"/>
                    <a:cs typeface="Tahoma" panose="020B0604030504040204" pitchFamily="34" charset="0"/>
                  </a:rPr>
                  <a:t>Client</a:t>
                </a:r>
              </a:p>
              <a:p>
                <a:pPr algn="ctr"/>
                <a:r>
                  <a:rPr lang="en-US" sz="2400" b="0" dirty="0" smtClean="0">
                    <a:latin typeface="Tahoma" panose="020B0604030504040204" pitchFamily="34" charset="0"/>
                    <a:ea typeface="Tahoma" panose="020B0604030504040204" pitchFamily="34" charset="0"/>
                    <a:cs typeface="Tahoma" panose="020B0604030504040204" pitchFamily="34" charset="0"/>
                  </a:rPr>
                  <a:t>w/key</a:t>
                </a:r>
                <a:endParaRPr lang="en-US" sz="2400" b="0" dirty="0">
                  <a:latin typeface="Tahoma" panose="020B0604030504040204" pitchFamily="34" charset="0"/>
                  <a:ea typeface="Tahoma" panose="020B0604030504040204" pitchFamily="34" charset="0"/>
                  <a:cs typeface="Tahoma" panose="020B0604030504040204" pitchFamily="34" charset="0"/>
                </a:endParaRPr>
              </a:p>
            </p:txBody>
          </p:sp>
          <p:sp>
            <p:nvSpPr>
              <p:cNvPr id="93" name="TextBox 92"/>
              <p:cNvSpPr txBox="1"/>
              <p:nvPr/>
            </p:nvSpPr>
            <p:spPr>
              <a:xfrm>
                <a:off x="5253260" y="1846262"/>
                <a:ext cx="1450297" cy="759508"/>
              </a:xfrm>
              <a:prstGeom prst="rect">
                <a:avLst/>
              </a:prstGeom>
              <a:noFill/>
            </p:spPr>
            <p:txBody>
              <a:bodyPr wrap="square" rtlCol="0">
                <a:spAutoFit/>
              </a:bodyPr>
              <a:lstStyle/>
              <a:p>
                <a:pPr algn="ctr"/>
                <a:r>
                  <a:rPr lang="en-US" sz="2400" b="0" dirty="0" smtClean="0">
                    <a:latin typeface="Tahoma" panose="020B0604030504040204" pitchFamily="34" charset="0"/>
                    <a:ea typeface="Tahoma" panose="020B0604030504040204" pitchFamily="34" charset="0"/>
                    <a:cs typeface="Tahoma" panose="020B0604030504040204" pitchFamily="34" charset="0"/>
                  </a:rPr>
                  <a:t>Client</a:t>
                </a:r>
              </a:p>
              <a:p>
                <a:pPr algn="ctr"/>
                <a:r>
                  <a:rPr lang="en-US" sz="2400" b="0" dirty="0" smtClean="0">
                    <a:latin typeface="Tahoma" panose="020B0604030504040204" pitchFamily="34" charset="0"/>
                    <a:ea typeface="Tahoma" panose="020B0604030504040204" pitchFamily="34" charset="0"/>
                    <a:cs typeface="Tahoma" panose="020B0604030504040204" pitchFamily="34" charset="0"/>
                  </a:rPr>
                  <a:t>w/key</a:t>
                </a:r>
                <a:endParaRPr lang="en-US" sz="2400" b="0" dirty="0">
                  <a:latin typeface="Tahoma" panose="020B0604030504040204" pitchFamily="34" charset="0"/>
                  <a:ea typeface="Tahoma" panose="020B0604030504040204" pitchFamily="34" charset="0"/>
                  <a:cs typeface="Tahoma" panose="020B0604030504040204" pitchFamily="34" charset="0"/>
                </a:endParaRPr>
              </a:p>
            </p:txBody>
          </p:sp>
        </p:grpSp>
        <p:sp>
          <p:nvSpPr>
            <p:cNvPr id="100" name="TextBox 99"/>
            <p:cNvSpPr txBox="1"/>
            <p:nvPr/>
          </p:nvSpPr>
          <p:spPr>
            <a:xfrm>
              <a:off x="2914511" y="4105676"/>
              <a:ext cx="1447127" cy="400110"/>
            </a:xfrm>
            <a:prstGeom prst="rect">
              <a:avLst/>
            </a:prstGeom>
            <a:noFill/>
          </p:spPr>
          <p:txBody>
            <a:bodyPr wrap="none" rtlCol="0">
              <a:spAutoFit/>
            </a:bodyPr>
            <a:lstStyle/>
            <a:p>
              <a:r>
                <a:rPr lang="en-US" sz="2000" b="0" dirty="0" smtClean="0">
                  <a:latin typeface="Tahoma" panose="020B0604030504040204" pitchFamily="34" charset="0"/>
                  <a:ea typeface="Tahoma" panose="020B0604030504040204" pitchFamily="34" charset="0"/>
                  <a:cs typeface="Tahoma" panose="020B0604030504040204" pitchFamily="34" charset="0"/>
                </a:rPr>
                <a:t>Read/Write</a:t>
              </a:r>
              <a:endParaRPr lang="en-US" sz="2000" b="0" dirty="0">
                <a:latin typeface="Tahoma" panose="020B0604030504040204" pitchFamily="34" charset="0"/>
                <a:ea typeface="Tahoma" panose="020B0604030504040204" pitchFamily="34" charset="0"/>
                <a:cs typeface="Tahoma" panose="020B0604030504040204" pitchFamily="34" charset="0"/>
              </a:endParaRPr>
            </a:p>
          </p:txBody>
        </p:sp>
        <p:sp>
          <p:nvSpPr>
            <p:cNvPr id="101" name="TextBox 100"/>
            <p:cNvSpPr txBox="1"/>
            <p:nvPr/>
          </p:nvSpPr>
          <p:spPr>
            <a:xfrm>
              <a:off x="2914511" y="3380224"/>
              <a:ext cx="1447127" cy="400110"/>
            </a:xfrm>
            <a:prstGeom prst="rect">
              <a:avLst/>
            </a:prstGeom>
            <a:noFill/>
          </p:spPr>
          <p:txBody>
            <a:bodyPr wrap="none" rtlCol="0">
              <a:spAutoFit/>
            </a:bodyPr>
            <a:lstStyle/>
            <a:p>
              <a:r>
                <a:rPr lang="en-US" sz="2000" b="0" dirty="0" smtClean="0">
                  <a:latin typeface="Tahoma" panose="020B0604030504040204" pitchFamily="34" charset="0"/>
                  <a:ea typeface="Tahoma" panose="020B0604030504040204" pitchFamily="34" charset="0"/>
                  <a:cs typeface="Tahoma" panose="020B0604030504040204" pitchFamily="34" charset="0"/>
                </a:rPr>
                <a:t>Read/Write</a:t>
              </a:r>
              <a:endParaRPr lang="en-US" sz="2000" b="0" dirty="0">
                <a:latin typeface="Tahoma" panose="020B0604030504040204" pitchFamily="34" charset="0"/>
                <a:ea typeface="Tahoma" panose="020B0604030504040204" pitchFamily="34" charset="0"/>
                <a:cs typeface="Tahoma" panose="020B0604030504040204" pitchFamily="34" charset="0"/>
              </a:endParaRPr>
            </a:p>
          </p:txBody>
        </p:sp>
      </p:grpSp>
      <p:grpSp>
        <p:nvGrpSpPr>
          <p:cNvPr id="105" name="Group 104"/>
          <p:cNvGrpSpPr/>
          <p:nvPr/>
        </p:nvGrpSpPr>
        <p:grpSpPr>
          <a:xfrm>
            <a:off x="4419600" y="2262039"/>
            <a:ext cx="897676" cy="1995508"/>
            <a:chOff x="4419600" y="2957492"/>
            <a:chExt cx="897676" cy="1995508"/>
          </a:xfrm>
        </p:grpSpPr>
        <p:sp>
          <p:nvSpPr>
            <p:cNvPr id="82" name="Flowchart: Magnetic Disk 81"/>
            <p:cNvSpPr/>
            <p:nvPr/>
          </p:nvSpPr>
          <p:spPr>
            <a:xfrm>
              <a:off x="4451678" y="3890178"/>
              <a:ext cx="865598" cy="1062822"/>
            </a:xfrm>
            <a:prstGeom prst="flowChartMagneticDisk">
              <a:avLst/>
            </a:prstGeom>
            <a:solidFill>
              <a:srgbClr val="FF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smtClean="0">
                  <a:solidFill>
                    <a:schemeClr val="tx1"/>
                  </a:solidFill>
                  <a:latin typeface="Tahoma" panose="020B0604030504040204" pitchFamily="34" charset="0"/>
                  <a:ea typeface="Tahoma" panose="020B0604030504040204" pitchFamily="34" charset="0"/>
                  <a:cs typeface="Tahoma" panose="020B0604030504040204" pitchFamily="34" charset="0"/>
                </a:rPr>
                <a:t>LOG</a:t>
              </a:r>
              <a:endParaRPr lang="en-US" b="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04" name="Flowchart: Magnetic Disk 103"/>
            <p:cNvSpPr/>
            <p:nvPr/>
          </p:nvSpPr>
          <p:spPr>
            <a:xfrm>
              <a:off x="4419600" y="2957492"/>
              <a:ext cx="865598" cy="1062822"/>
            </a:xfrm>
            <a:prstGeom prst="flowChartMagneticDisk">
              <a:avLst/>
            </a:prstGeom>
            <a:solidFill>
              <a:srgbClr val="FF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smtClean="0">
                  <a:solidFill>
                    <a:schemeClr val="tx1"/>
                  </a:solidFill>
                  <a:latin typeface="Tahoma" panose="020B0604030504040204" pitchFamily="34" charset="0"/>
                  <a:ea typeface="Tahoma" panose="020B0604030504040204" pitchFamily="34" charset="0"/>
                  <a:cs typeface="Tahoma" panose="020B0604030504040204" pitchFamily="34" charset="0"/>
                </a:rPr>
                <a:t>LOG</a:t>
              </a:r>
              <a:endParaRPr lang="en-US" b="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107" name="Group 106"/>
          <p:cNvGrpSpPr/>
          <p:nvPr/>
        </p:nvGrpSpPr>
        <p:grpSpPr>
          <a:xfrm>
            <a:off x="2609108" y="613945"/>
            <a:ext cx="6294162" cy="4608390"/>
            <a:chOff x="2609108" y="1309398"/>
            <a:chExt cx="6294162" cy="4608390"/>
          </a:xfrm>
        </p:grpSpPr>
        <p:grpSp>
          <p:nvGrpSpPr>
            <p:cNvPr id="99" name="Group 98"/>
            <p:cNvGrpSpPr/>
            <p:nvPr/>
          </p:nvGrpSpPr>
          <p:grpSpPr>
            <a:xfrm>
              <a:off x="2609108" y="1309398"/>
              <a:ext cx="6294162" cy="4608390"/>
              <a:chOff x="2609108" y="1309398"/>
              <a:chExt cx="6294162" cy="4608390"/>
            </a:xfrm>
          </p:grpSpPr>
          <p:grpSp>
            <p:nvGrpSpPr>
              <p:cNvPr id="96" name="Group 95"/>
              <p:cNvGrpSpPr/>
              <p:nvPr/>
            </p:nvGrpSpPr>
            <p:grpSpPr>
              <a:xfrm>
                <a:off x="2620157" y="1309398"/>
                <a:ext cx="6283113" cy="4608390"/>
                <a:chOff x="2620157" y="2058123"/>
                <a:chExt cx="6283113" cy="4211940"/>
              </a:xfrm>
            </p:grpSpPr>
            <p:grpSp>
              <p:nvGrpSpPr>
                <p:cNvPr id="89" name="Group 88"/>
                <p:cNvGrpSpPr/>
                <p:nvPr/>
              </p:nvGrpSpPr>
              <p:grpSpPr>
                <a:xfrm>
                  <a:off x="2620157" y="3144581"/>
                  <a:ext cx="6283113" cy="3125482"/>
                  <a:chOff x="2239157" y="3144581"/>
                  <a:chExt cx="6283113" cy="3125482"/>
                </a:xfrm>
              </p:grpSpPr>
              <p:sp>
                <p:nvSpPr>
                  <p:cNvPr id="72" name="Rounded Rectangle 71"/>
                  <p:cNvSpPr/>
                  <p:nvPr/>
                </p:nvSpPr>
                <p:spPr>
                  <a:xfrm>
                    <a:off x="6922070" y="3457085"/>
                    <a:ext cx="1600200" cy="1026754"/>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err="1" smtClean="0">
                        <a:solidFill>
                          <a:sysClr val="windowText" lastClr="000000"/>
                        </a:solidFill>
                        <a:latin typeface="Tahoma" panose="020B0604030504040204" pitchFamily="34" charset="0"/>
                        <a:ea typeface="Tahoma" panose="020B0604030504040204" pitchFamily="34" charset="0"/>
                        <a:cs typeface="Tahoma" panose="020B0604030504040204" pitchFamily="34" charset="0"/>
                      </a:rPr>
                      <a:t>DataBase</a:t>
                    </a:r>
                    <a:r>
                      <a:rPr lang="en-US" b="0" dirty="0" smtClean="0">
                        <a:solidFill>
                          <a:sysClr val="windowText" lastClr="000000"/>
                        </a:solidFill>
                        <a:latin typeface="Tahoma" panose="020B0604030504040204" pitchFamily="34" charset="0"/>
                        <a:ea typeface="Tahoma" panose="020B0604030504040204" pitchFamily="34" charset="0"/>
                        <a:cs typeface="Tahoma" panose="020B0604030504040204" pitchFamily="34" charset="0"/>
                      </a:rPr>
                      <a:t/>
                    </a:r>
                    <a:br>
                      <a:rPr lang="en-US" b="0" dirty="0" smtClean="0">
                        <a:solidFill>
                          <a:sysClr val="windowText" lastClr="000000"/>
                        </a:solidFill>
                        <a:latin typeface="Tahoma" panose="020B0604030504040204" pitchFamily="34" charset="0"/>
                        <a:ea typeface="Tahoma" panose="020B0604030504040204" pitchFamily="34" charset="0"/>
                        <a:cs typeface="Tahoma" panose="020B0604030504040204" pitchFamily="34" charset="0"/>
                      </a:rPr>
                    </a:br>
                    <a:r>
                      <a:rPr lang="en-US" b="0" dirty="0" smtClean="0">
                        <a:solidFill>
                          <a:sysClr val="windowText" lastClr="000000"/>
                        </a:solidFill>
                        <a:latin typeface="Tahoma" panose="020B0604030504040204" pitchFamily="34" charset="0"/>
                        <a:ea typeface="Tahoma" panose="020B0604030504040204" pitchFamily="34" charset="0"/>
                        <a:cs typeface="Tahoma" panose="020B0604030504040204" pitchFamily="34" charset="0"/>
                      </a:rPr>
                      <a:t>Projection</a:t>
                    </a:r>
                    <a:endParaRPr lang="en-US" b="0" dirty="0">
                      <a:solidFill>
                        <a:sysClr val="windowText" lastClr="000000"/>
                      </a:solidFill>
                      <a:latin typeface="Tahoma" panose="020B0604030504040204" pitchFamily="34" charset="0"/>
                      <a:ea typeface="Tahoma" panose="020B0604030504040204" pitchFamily="34" charset="0"/>
                      <a:cs typeface="Tahoma" panose="020B0604030504040204" pitchFamily="34" charset="0"/>
                    </a:endParaRPr>
                  </a:p>
                  <a:p>
                    <a:pPr algn="ctr"/>
                    <a:r>
                      <a:rPr lang="en-US" b="0" dirty="0" smtClean="0">
                        <a:solidFill>
                          <a:sysClr val="windowText" lastClr="000000"/>
                        </a:solidFill>
                        <a:latin typeface="Tahoma" panose="020B0604030504040204" pitchFamily="34" charset="0"/>
                        <a:ea typeface="Tahoma" panose="020B0604030504040204" pitchFamily="34" charset="0"/>
                        <a:cs typeface="Tahoma" panose="020B0604030504040204" pitchFamily="34" charset="0"/>
                      </a:rPr>
                      <a:t>(RAM)</a:t>
                    </a:r>
                  </a:p>
                </p:txBody>
              </p:sp>
              <p:sp>
                <p:nvSpPr>
                  <p:cNvPr id="85" name="Down Arrow 84"/>
                  <p:cNvSpPr/>
                  <p:nvPr/>
                </p:nvSpPr>
                <p:spPr>
                  <a:xfrm rot="8266099">
                    <a:off x="6311043" y="3144581"/>
                    <a:ext cx="618121" cy="1805621"/>
                  </a:xfrm>
                  <a:prstGeom prst="down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sp>
                <p:nvSpPr>
                  <p:cNvPr id="71" name="Rectangle 70"/>
                  <p:cNvSpPr/>
                  <p:nvPr/>
                </p:nvSpPr>
                <p:spPr>
                  <a:xfrm>
                    <a:off x="7133370" y="4444008"/>
                    <a:ext cx="1268171" cy="97251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smtClean="0">
                        <a:solidFill>
                          <a:sysClr val="windowText" lastClr="000000"/>
                        </a:solidFill>
                        <a:latin typeface="Tahoma" panose="020B0604030504040204" pitchFamily="34" charset="0"/>
                        <a:ea typeface="Tahoma" panose="020B0604030504040204" pitchFamily="34" charset="0"/>
                        <a:cs typeface="Tahoma" panose="020B0604030504040204" pitchFamily="34" charset="0"/>
                      </a:rPr>
                      <a:t>Replica Service</a:t>
                    </a:r>
                  </a:p>
                  <a:p>
                    <a:pPr algn="ctr"/>
                    <a:r>
                      <a:rPr lang="en-US" b="0" dirty="0" smtClean="0">
                        <a:solidFill>
                          <a:sysClr val="windowText" lastClr="000000"/>
                        </a:solidFill>
                        <a:latin typeface="Tahoma" panose="020B0604030504040204" pitchFamily="34" charset="0"/>
                        <a:ea typeface="Tahoma" panose="020B0604030504040204" pitchFamily="34" charset="0"/>
                        <a:cs typeface="Tahoma" panose="020B0604030504040204" pitchFamily="34" charset="0"/>
                      </a:rPr>
                      <a:t>(R/O)</a:t>
                    </a:r>
                  </a:p>
                </p:txBody>
              </p:sp>
              <p:sp>
                <p:nvSpPr>
                  <p:cNvPr id="78" name="Down Arrow 77"/>
                  <p:cNvSpPr/>
                  <p:nvPr/>
                </p:nvSpPr>
                <p:spPr>
                  <a:xfrm rot="14357892">
                    <a:off x="6667501" y="4879634"/>
                    <a:ext cx="533400" cy="929017"/>
                  </a:xfrm>
                  <a:prstGeom prst="down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sp>
                <p:nvSpPr>
                  <p:cNvPr id="77" name="Flowchart: Magnetic Disk 76"/>
                  <p:cNvSpPr/>
                  <p:nvPr/>
                </p:nvSpPr>
                <p:spPr>
                  <a:xfrm>
                    <a:off x="5816652" y="5152952"/>
                    <a:ext cx="980139" cy="1117111"/>
                  </a:xfrm>
                  <a:prstGeom prst="flowChartMagneticDisk">
                    <a:avLst/>
                  </a:prstGeom>
                  <a:solidFill>
                    <a:srgbClr val="FF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smtClean="0">
                        <a:solidFill>
                          <a:schemeClr val="tx1"/>
                        </a:solidFill>
                        <a:latin typeface="Tahoma" panose="020B0604030504040204" pitchFamily="34" charset="0"/>
                        <a:ea typeface="Tahoma" panose="020B0604030504040204" pitchFamily="34" charset="0"/>
                        <a:cs typeface="Tahoma" panose="020B0604030504040204" pitchFamily="34" charset="0"/>
                      </a:rPr>
                      <a:t>LOG</a:t>
                    </a:r>
                    <a:br>
                      <a:rPr lang="en-US" sz="2000" b="0" dirty="0" smtClean="0">
                        <a:solidFill>
                          <a:schemeClr val="tx1"/>
                        </a:solidFill>
                        <a:latin typeface="Tahoma" panose="020B0604030504040204" pitchFamily="34" charset="0"/>
                        <a:ea typeface="Tahoma" panose="020B0604030504040204" pitchFamily="34" charset="0"/>
                        <a:cs typeface="Tahoma" panose="020B0604030504040204" pitchFamily="34" charset="0"/>
                      </a:rPr>
                    </a:br>
                    <a:r>
                      <a:rPr lang="en-US" sz="2000" b="0" dirty="0" smtClean="0">
                        <a:solidFill>
                          <a:schemeClr val="tx1"/>
                        </a:solidFill>
                        <a:latin typeface="Tahoma" panose="020B0604030504040204" pitchFamily="34" charset="0"/>
                        <a:ea typeface="Tahoma" panose="020B0604030504040204" pitchFamily="34" charset="0"/>
                        <a:cs typeface="Tahoma" panose="020B0604030504040204" pitchFamily="34" charset="0"/>
                      </a:rPr>
                      <a:t>Replica</a:t>
                    </a:r>
                    <a:endParaRPr lang="en-US" b="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5" name="Down Arrow 74"/>
                  <p:cNvSpPr/>
                  <p:nvPr/>
                </p:nvSpPr>
                <p:spPr>
                  <a:xfrm rot="16200000">
                    <a:off x="3824680" y="3993116"/>
                    <a:ext cx="533400" cy="3704445"/>
                  </a:xfrm>
                  <a:prstGeom prst="down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grpSp>
            <p:sp>
              <p:nvSpPr>
                <p:cNvPr id="91" name="TextBox 90"/>
                <p:cNvSpPr txBox="1"/>
                <p:nvPr/>
              </p:nvSpPr>
              <p:spPr>
                <a:xfrm>
                  <a:off x="7378021" y="2058123"/>
                  <a:ext cx="1450297" cy="1434625"/>
                </a:xfrm>
                <a:prstGeom prst="rect">
                  <a:avLst/>
                </a:prstGeom>
                <a:noFill/>
              </p:spPr>
              <p:txBody>
                <a:bodyPr wrap="square" rtlCol="0">
                  <a:spAutoFit/>
                </a:bodyPr>
                <a:lstStyle/>
                <a:p>
                  <a:pPr algn="ctr"/>
                  <a:r>
                    <a:rPr lang="en-US" sz="2400" b="0" dirty="0" smtClean="0">
                      <a:latin typeface="Tahoma" panose="020B0604030504040204" pitchFamily="34" charset="0"/>
                      <a:ea typeface="Tahoma" panose="020B0604030504040204" pitchFamily="34" charset="0"/>
                      <a:cs typeface="Tahoma" panose="020B0604030504040204" pitchFamily="34" charset="0"/>
                    </a:rPr>
                    <a:t>Slave</a:t>
                  </a:r>
                  <a:br>
                    <a:rPr lang="en-US" sz="2400" b="0" dirty="0" smtClean="0">
                      <a:latin typeface="Tahoma" panose="020B0604030504040204" pitchFamily="34" charset="0"/>
                      <a:ea typeface="Tahoma" panose="020B0604030504040204" pitchFamily="34" charset="0"/>
                      <a:cs typeface="Tahoma" panose="020B0604030504040204" pitchFamily="34" charset="0"/>
                    </a:rPr>
                  </a:br>
                  <a:r>
                    <a:rPr lang="en-US" sz="2400" b="0" dirty="0" smtClean="0">
                      <a:latin typeface="Tahoma" panose="020B0604030504040204" pitchFamily="34" charset="0"/>
                      <a:ea typeface="Tahoma" panose="020B0604030504040204" pitchFamily="34" charset="0"/>
                      <a:cs typeface="Tahoma" panose="020B0604030504040204" pitchFamily="34" charset="0"/>
                    </a:rPr>
                    <a:t>CAAPI Service</a:t>
                  </a:r>
                </a:p>
                <a:p>
                  <a:pPr algn="ctr"/>
                  <a:r>
                    <a:rPr lang="en-US" sz="2400" b="0" dirty="0" smtClean="0">
                      <a:latin typeface="Tahoma" panose="020B0604030504040204" pitchFamily="34" charset="0"/>
                      <a:ea typeface="Tahoma" panose="020B0604030504040204" pitchFamily="34" charset="0"/>
                      <a:cs typeface="Tahoma" panose="020B0604030504040204" pitchFamily="34" charset="0"/>
                    </a:rPr>
                    <a:t>w/o key</a:t>
                  </a:r>
                  <a:endParaRPr lang="en-US" sz="2400" b="0" dirty="0">
                    <a:latin typeface="Tahoma" panose="020B0604030504040204" pitchFamily="34" charset="0"/>
                    <a:ea typeface="Tahoma" panose="020B0604030504040204" pitchFamily="34" charset="0"/>
                    <a:cs typeface="Tahoma" panose="020B0604030504040204" pitchFamily="34" charset="0"/>
                  </a:endParaRPr>
                </a:p>
              </p:txBody>
            </p:sp>
          </p:grpSp>
          <p:sp>
            <p:nvSpPr>
              <p:cNvPr id="98" name="TextBox 97"/>
              <p:cNvSpPr txBox="1"/>
              <p:nvPr/>
            </p:nvSpPr>
            <p:spPr>
              <a:xfrm>
                <a:off x="2609108" y="5255980"/>
                <a:ext cx="3610284" cy="400110"/>
              </a:xfrm>
              <a:prstGeom prst="rect">
                <a:avLst/>
              </a:prstGeom>
              <a:noFill/>
            </p:spPr>
            <p:txBody>
              <a:bodyPr wrap="none" rtlCol="0">
                <a:spAutoFit/>
              </a:bodyPr>
              <a:lstStyle/>
              <a:p>
                <a:r>
                  <a:rPr lang="en-US" sz="2000" b="0" dirty="0" smtClean="0">
                    <a:latin typeface="Tahoma" panose="020B0604030504040204" pitchFamily="34" charset="0"/>
                    <a:ea typeface="Tahoma" panose="020B0604030504040204" pitchFamily="34" charset="0"/>
                    <a:cs typeface="Tahoma" panose="020B0604030504040204" pitchFamily="34" charset="0"/>
                  </a:rPr>
                  <a:t>Long Distance Communication</a:t>
                </a:r>
                <a:endParaRPr lang="en-US" sz="2000" b="0" dirty="0">
                  <a:latin typeface="Tahoma" panose="020B0604030504040204" pitchFamily="34" charset="0"/>
                  <a:ea typeface="Tahoma" panose="020B0604030504040204" pitchFamily="34" charset="0"/>
                  <a:cs typeface="Tahoma" panose="020B0604030504040204" pitchFamily="34" charset="0"/>
                </a:endParaRPr>
              </a:p>
            </p:txBody>
          </p:sp>
        </p:grpSp>
        <p:sp>
          <p:nvSpPr>
            <p:cNvPr id="106" name="TextBox 105"/>
            <p:cNvSpPr txBox="1"/>
            <p:nvPr/>
          </p:nvSpPr>
          <p:spPr>
            <a:xfrm rot="2992502">
              <a:off x="6322800" y="3237610"/>
              <a:ext cx="1298945" cy="400110"/>
            </a:xfrm>
            <a:prstGeom prst="rect">
              <a:avLst/>
            </a:prstGeom>
            <a:noFill/>
          </p:spPr>
          <p:txBody>
            <a:bodyPr wrap="none" rtlCol="0">
              <a:spAutoFit/>
            </a:bodyPr>
            <a:lstStyle/>
            <a:p>
              <a:r>
                <a:rPr lang="en-US" sz="2000" b="0" dirty="0" smtClean="0">
                  <a:latin typeface="Tahoma" panose="020B0604030504040204" pitchFamily="34" charset="0"/>
                  <a:ea typeface="Tahoma" panose="020B0604030504040204" pitchFamily="34" charset="0"/>
                  <a:cs typeface="Tahoma" panose="020B0604030504040204" pitchFamily="34" charset="0"/>
                </a:rPr>
                <a:t>Read/SQL</a:t>
              </a:r>
              <a:endParaRPr lang="en-US" sz="2000" b="0" dirty="0">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8645553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102"/>
                                        </p:tgtEl>
                                        <p:attrNameLst>
                                          <p:attrName>style.visibility</p:attrName>
                                        </p:attrNameLst>
                                      </p:cBhvr>
                                      <p:to>
                                        <p:strVal val="visible"/>
                                      </p:to>
                                    </p:set>
                                    <p:animEffect transition="in" filter="wipe(down)">
                                      <p:cBhvr>
                                        <p:cTn id="11" dur="500"/>
                                        <p:tgtEl>
                                          <p:spTgt spid="102"/>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105"/>
                                        </p:tgtEl>
                                        <p:attrNameLst>
                                          <p:attrName>style.visibility</p:attrName>
                                        </p:attrNameLst>
                                      </p:cBhvr>
                                      <p:to>
                                        <p:strVal val="visible"/>
                                      </p:to>
                                    </p:set>
                                    <p:animEffect transition="in" filter="randombar(horizontal)">
                                      <p:cBhvr>
                                        <p:cTn id="16" dur="500"/>
                                        <p:tgtEl>
                                          <p:spTgt spid="10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07"/>
                                        </p:tgtEl>
                                        <p:attrNameLst>
                                          <p:attrName>style.visibility</p:attrName>
                                        </p:attrNameLst>
                                      </p:cBhvr>
                                      <p:to>
                                        <p:strVal val="visible"/>
                                      </p:to>
                                    </p:set>
                                    <p:anim calcmode="lin" valueType="num">
                                      <p:cBhvr>
                                        <p:cTn id="21" dur="500" fill="hold"/>
                                        <p:tgtEl>
                                          <p:spTgt spid="107"/>
                                        </p:tgtEl>
                                        <p:attrNameLst>
                                          <p:attrName>ppt_w</p:attrName>
                                        </p:attrNameLst>
                                      </p:cBhvr>
                                      <p:tavLst>
                                        <p:tav tm="0">
                                          <p:val>
                                            <p:fltVal val="0"/>
                                          </p:val>
                                        </p:tav>
                                        <p:tav tm="100000">
                                          <p:val>
                                            <p:strVal val="#ppt_w"/>
                                          </p:val>
                                        </p:tav>
                                      </p:tavLst>
                                    </p:anim>
                                    <p:anim calcmode="lin" valueType="num">
                                      <p:cBhvr>
                                        <p:cTn id="22" dur="500" fill="hold"/>
                                        <p:tgtEl>
                                          <p:spTgt spid="107"/>
                                        </p:tgtEl>
                                        <p:attrNameLst>
                                          <p:attrName>ppt_h</p:attrName>
                                        </p:attrNameLst>
                                      </p:cBhvr>
                                      <p:tavLst>
                                        <p:tav tm="0">
                                          <p:val>
                                            <p:fltVal val="0"/>
                                          </p:val>
                                        </p:tav>
                                        <p:tav tm="100000">
                                          <p:val>
                                            <p:strVal val="#ppt_h"/>
                                          </p:val>
                                        </p:tav>
                                      </p:tavLst>
                                    </p:anim>
                                    <p:animEffect transition="in" filter="fade">
                                      <p:cBhvr>
                                        <p:cTn id="23" dur="500"/>
                                        <p:tgtEl>
                                          <p:spTgt spid="107"/>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534400" cy="533400"/>
          </a:xfrm>
        </p:spPr>
        <p:txBody>
          <a:bodyPr>
            <a:normAutofit/>
          </a:bodyPr>
          <a:lstStyle/>
          <a:p>
            <a:pPr algn="ctr"/>
            <a:r>
              <a:rPr lang="en-US" dirty="0" smtClean="0"/>
              <a:t>Properties of the </a:t>
            </a:r>
            <a:r>
              <a:rPr lang="en-US" dirty="0" smtClean="0"/>
              <a:t>GDP (Summary</a:t>
            </a:r>
            <a:r>
              <a:rPr lang="en-US" dirty="0" smtClean="0"/>
              <a:t>)</a:t>
            </a:r>
            <a:endParaRPr lang="en-US" dirty="0"/>
          </a:p>
        </p:txBody>
      </p:sp>
      <p:sp>
        <p:nvSpPr>
          <p:cNvPr id="3" name="Content Placeholder 2"/>
          <p:cNvSpPr>
            <a:spLocks noGrp="1"/>
          </p:cNvSpPr>
          <p:nvPr>
            <p:ph idx="1"/>
          </p:nvPr>
        </p:nvSpPr>
        <p:spPr>
          <a:xfrm>
            <a:off x="228600" y="762000"/>
            <a:ext cx="8915400" cy="5791200"/>
          </a:xfrm>
        </p:spPr>
        <p:txBody>
          <a:bodyPr>
            <a:normAutofit lnSpcReduction="10000"/>
          </a:bodyPr>
          <a:lstStyle/>
          <a:p>
            <a:r>
              <a:rPr lang="en-US" dirty="0" smtClean="0"/>
              <a:t>Universal way to address every stream of information</a:t>
            </a:r>
          </a:p>
          <a:p>
            <a:pPr lvl="1"/>
            <a:r>
              <a:rPr lang="en-US" dirty="0"/>
              <a:t>Publish/Subscribe view of information </a:t>
            </a:r>
          </a:p>
          <a:p>
            <a:pPr lvl="1"/>
            <a:r>
              <a:rPr lang="en-US" dirty="0" smtClean="0"/>
              <a:t>Large </a:t>
            </a:r>
            <a:r>
              <a:rPr lang="en-US" i="1" dirty="0" smtClean="0"/>
              <a:t>flat </a:t>
            </a:r>
            <a:r>
              <a:rPr lang="en-US" dirty="0" smtClean="0"/>
              <a:t>address space (at least 256 bits)</a:t>
            </a:r>
          </a:p>
          <a:p>
            <a:pPr lvl="1"/>
            <a:r>
              <a:rPr lang="en-US" dirty="0" smtClean="0"/>
              <a:t>Mechanisms for access control, privacy, and transactions</a:t>
            </a:r>
          </a:p>
          <a:p>
            <a:pPr lvl="1"/>
            <a:r>
              <a:rPr lang="en-US" dirty="0" smtClean="0"/>
              <a:t>Streams of data persisted automatically for later access</a:t>
            </a:r>
          </a:p>
          <a:p>
            <a:r>
              <a:rPr lang="en-US" dirty="0" smtClean="0"/>
              <a:t>Location Independence </a:t>
            </a:r>
            <a:r>
              <a:rPr lang="en-US" dirty="0" smtClean="0">
                <a:sym typeface="Symbol"/>
              </a:rPr>
              <a:t> Above network level</a:t>
            </a:r>
            <a:endParaRPr lang="en-US" dirty="0" smtClean="0"/>
          </a:p>
          <a:p>
            <a:pPr lvl="1"/>
            <a:r>
              <a:rPr lang="en-US" dirty="0" smtClean="0"/>
              <a:t>Build </a:t>
            </a:r>
            <a:r>
              <a:rPr lang="en-US" dirty="0" err="1" smtClean="0"/>
              <a:t>Swarmlets</a:t>
            </a:r>
            <a:r>
              <a:rPr lang="en-US" dirty="0" smtClean="0"/>
              <a:t> once and run them anywhere</a:t>
            </a:r>
          </a:p>
          <a:p>
            <a:pPr lvl="1"/>
            <a:r>
              <a:rPr lang="en-US" dirty="0" smtClean="0"/>
              <a:t>Migrate or replicate </a:t>
            </a:r>
            <a:r>
              <a:rPr lang="en-US" i="1" dirty="0" smtClean="0"/>
              <a:t>running</a:t>
            </a:r>
            <a:r>
              <a:rPr lang="en-US" dirty="0" smtClean="0"/>
              <a:t> </a:t>
            </a:r>
            <a:r>
              <a:rPr lang="en-US" dirty="0" err="1" smtClean="0"/>
              <a:t>swarmlets</a:t>
            </a:r>
            <a:endParaRPr lang="en-US" dirty="0" smtClean="0"/>
          </a:p>
          <a:p>
            <a:pPr lvl="1"/>
            <a:r>
              <a:rPr lang="en-US" dirty="0" smtClean="0"/>
              <a:t>Locality optimization/</a:t>
            </a:r>
            <a:r>
              <a:rPr lang="en-US" dirty="0" err="1" smtClean="0"/>
              <a:t>QoS</a:t>
            </a:r>
            <a:r>
              <a:rPr lang="en-US" dirty="0"/>
              <a:t> </a:t>
            </a:r>
            <a:r>
              <a:rPr lang="en-US" dirty="0" smtClean="0"/>
              <a:t>handled by underlying system</a:t>
            </a:r>
          </a:p>
          <a:p>
            <a:r>
              <a:rPr lang="en-US" dirty="0">
                <a:solidFill>
                  <a:srgbClr val="FF0000"/>
                </a:solidFill>
              </a:rPr>
              <a:t>Common Access APIs (CAAPIs) provide standard </a:t>
            </a:r>
            <a:r>
              <a:rPr lang="en-US" dirty="0" smtClean="0">
                <a:solidFill>
                  <a:srgbClr val="FF0000"/>
                </a:solidFill>
              </a:rPr>
              <a:t>Interfaces</a:t>
            </a:r>
            <a:endParaRPr lang="en-US" dirty="0">
              <a:solidFill>
                <a:srgbClr val="FF0000"/>
              </a:solidFill>
            </a:endParaRPr>
          </a:p>
          <a:p>
            <a:pPr lvl="1"/>
            <a:r>
              <a:rPr lang="en-US" dirty="0">
                <a:solidFill>
                  <a:srgbClr val="FF0000"/>
                </a:solidFill>
              </a:rPr>
              <a:t>Key/Value Store, Data Bases, File Systems</a:t>
            </a:r>
          </a:p>
          <a:p>
            <a:r>
              <a:rPr lang="en-US" dirty="0">
                <a:solidFill>
                  <a:srgbClr val="FF0000"/>
                </a:solidFill>
              </a:rPr>
              <a:t>Deep Archival Storage: </a:t>
            </a:r>
          </a:p>
          <a:p>
            <a:pPr lvl="1"/>
            <a:r>
              <a:rPr lang="en-US" dirty="0">
                <a:solidFill>
                  <a:srgbClr val="FF0000"/>
                </a:solidFill>
              </a:rPr>
              <a:t>Automatic Geographically Distributed Archival </a:t>
            </a:r>
            <a:r>
              <a:rPr lang="en-US" dirty="0" smtClean="0">
                <a:solidFill>
                  <a:srgbClr val="FF0000"/>
                </a:solidFill>
              </a:rPr>
              <a:t>Storage</a:t>
            </a:r>
          </a:p>
          <a:p>
            <a:r>
              <a:rPr lang="en-US" dirty="0">
                <a:solidFill>
                  <a:srgbClr val="FF0000"/>
                </a:solidFill>
              </a:rPr>
              <a:t>One system for sensors and big data</a:t>
            </a:r>
          </a:p>
          <a:p>
            <a:pPr lvl="1"/>
            <a:endParaRPr lang="en-US" dirty="0">
              <a:solidFill>
                <a:srgbClr val="FF0000"/>
              </a:solidFill>
            </a:endParaRPr>
          </a:p>
          <a:p>
            <a:pPr lvl="1"/>
            <a:endParaRPr lang="en-US" dirty="0" smtClean="0"/>
          </a:p>
          <a:p>
            <a:pPr lvl="1"/>
            <a:endParaRPr lang="en-US" dirty="0" smtClean="0"/>
          </a:p>
          <a:p>
            <a:pPr lvl="1"/>
            <a:endParaRPr lang="en-US" dirty="0" smtClean="0"/>
          </a:p>
        </p:txBody>
      </p:sp>
    </p:spTree>
    <p:extLst>
      <p:ext uri="{BB962C8B-B14F-4D97-AF65-F5344CB8AC3E}">
        <p14:creationId xmlns:p14="http://schemas.microsoft.com/office/powerpoint/2010/main" val="1523337215"/>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US"/>
              <a:t>The Revolution</a:t>
            </a:r>
          </a:p>
        </p:txBody>
      </p:sp>
      <p:pic>
        <p:nvPicPr>
          <p:cNvPr id="3" name="Picture 2"/>
          <p:cNvPicPr>
            <a:picLocks noChangeAspect="1"/>
          </p:cNvPicPr>
          <p:nvPr/>
        </p:nvPicPr>
        <p:blipFill>
          <a:blip r:embed="rId3" cstate="print">
            <a:alphaModFix/>
            <a:lum/>
          </a:blip>
          <a:srcRect/>
          <a:stretch>
            <a:fillRect/>
          </a:stretch>
        </p:blipFill>
        <p:spPr>
          <a:xfrm>
            <a:off x="1487880" y="1175160"/>
            <a:ext cx="6577919" cy="4453200"/>
          </a:xfrm>
          <a:prstGeom prst="rect">
            <a:avLst/>
          </a:prstGeom>
          <a:solidFill>
            <a:srgbClr val="5382A1"/>
          </a:solidFill>
          <a:ln>
            <a:noFill/>
          </a:ln>
        </p:spPr>
      </p:pic>
      <p:sp>
        <p:nvSpPr>
          <p:cNvPr id="4" name="TextBox 3"/>
          <p:cNvSpPr txBox="1"/>
          <p:nvPr/>
        </p:nvSpPr>
        <p:spPr>
          <a:xfrm>
            <a:off x="574631" y="4661446"/>
            <a:ext cx="598177" cy="364587"/>
          </a:xfrm>
          <a:prstGeom prst="rect">
            <a:avLst/>
          </a:prstGeom>
          <a:noFill/>
          <a:ln>
            <a:noFill/>
          </a:ln>
        </p:spPr>
        <p:txBody>
          <a:bodyPr vert="horz" wrap="none" lIns="0" tIns="0" rIns="0" bIns="0" anchor="ctr" anchorCtr="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ctr" rtl="0" hangingPunct="0">
              <a:lnSpc>
                <a:spcPct val="85000"/>
              </a:lnSpc>
              <a:spcBef>
                <a:spcPts val="720"/>
              </a:spcBef>
              <a:spcAft>
                <a:spcPts val="0"/>
              </a:spcAft>
              <a:buNone/>
              <a:tabLst/>
            </a:pPr>
            <a:r>
              <a:rPr lang="en-US" sz="2400" b="0" i="0" u="none" strike="noStrike" kern="0" spc="0" baseline="0">
                <a:ln>
                  <a:noFill/>
                </a:ln>
                <a:solidFill>
                  <a:srgbClr val="FF6600"/>
                </a:solidFill>
                <a:latin typeface="+mj-lt"/>
                <a:ea typeface="Andale Sans UI" pitchFamily="2"/>
                <a:cs typeface="Tahoma" pitchFamily="2"/>
              </a:rPr>
              <a:t>10M</a:t>
            </a:r>
          </a:p>
        </p:txBody>
      </p:sp>
      <p:sp>
        <p:nvSpPr>
          <p:cNvPr id="5" name="TextBox 4"/>
          <p:cNvSpPr txBox="1"/>
          <p:nvPr/>
        </p:nvSpPr>
        <p:spPr>
          <a:xfrm>
            <a:off x="707423" y="3797446"/>
            <a:ext cx="332592" cy="364587"/>
          </a:xfrm>
          <a:prstGeom prst="rect">
            <a:avLst/>
          </a:prstGeom>
          <a:noFill/>
          <a:ln>
            <a:noFill/>
          </a:ln>
        </p:spPr>
        <p:txBody>
          <a:bodyPr vert="horz" wrap="none" lIns="0" tIns="0" rIns="0" bIns="0" anchor="ctr" anchorCtr="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ctr" rtl="0" hangingPunct="0">
              <a:lnSpc>
                <a:spcPct val="85000"/>
              </a:lnSpc>
              <a:spcBef>
                <a:spcPts val="720"/>
              </a:spcBef>
              <a:spcAft>
                <a:spcPts val="0"/>
              </a:spcAft>
              <a:buNone/>
              <a:tabLst/>
            </a:pPr>
            <a:r>
              <a:rPr lang="en-US" sz="2400" b="0" i="0" u="none" strike="noStrike" kern="0" spc="0" baseline="0">
                <a:ln>
                  <a:noFill/>
                </a:ln>
                <a:solidFill>
                  <a:srgbClr val="FF6600"/>
                </a:solidFill>
                <a:latin typeface="+mj-lt"/>
                <a:ea typeface="Andale Sans UI" pitchFamily="2"/>
                <a:cs typeface="Tahoma" pitchFamily="2"/>
              </a:rPr>
              <a:t>1B</a:t>
            </a:r>
          </a:p>
        </p:txBody>
      </p:sp>
      <p:sp>
        <p:nvSpPr>
          <p:cNvPr id="6" name="TextBox 5"/>
          <p:cNvSpPr txBox="1"/>
          <p:nvPr/>
        </p:nvSpPr>
        <p:spPr>
          <a:xfrm>
            <a:off x="613488" y="2969446"/>
            <a:ext cx="520463" cy="364587"/>
          </a:xfrm>
          <a:prstGeom prst="rect">
            <a:avLst/>
          </a:prstGeom>
          <a:noFill/>
          <a:ln>
            <a:noFill/>
          </a:ln>
        </p:spPr>
        <p:txBody>
          <a:bodyPr vert="horz" wrap="none" lIns="0" tIns="0" rIns="0" bIns="0" anchor="ctr" anchorCtr="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ctr" rtl="0" hangingPunct="0">
              <a:lnSpc>
                <a:spcPct val="85000"/>
              </a:lnSpc>
              <a:spcBef>
                <a:spcPts val="720"/>
              </a:spcBef>
              <a:spcAft>
                <a:spcPts val="0"/>
              </a:spcAft>
              <a:buNone/>
              <a:tabLst/>
            </a:pPr>
            <a:r>
              <a:rPr lang="en-US" sz="2400" b="0" i="0" u="none" strike="noStrike" kern="0" spc="0" baseline="0">
                <a:ln>
                  <a:noFill/>
                </a:ln>
                <a:solidFill>
                  <a:srgbClr val="FF6600"/>
                </a:solidFill>
                <a:latin typeface="+mj-lt"/>
                <a:ea typeface="Andale Sans UI" pitchFamily="2"/>
                <a:cs typeface="Tahoma" pitchFamily="2"/>
              </a:rPr>
              <a:t>10B</a:t>
            </a:r>
          </a:p>
        </p:txBody>
      </p:sp>
      <p:sp>
        <p:nvSpPr>
          <p:cNvPr id="7" name="TextBox 6"/>
          <p:cNvSpPr txBox="1"/>
          <p:nvPr/>
        </p:nvSpPr>
        <p:spPr>
          <a:xfrm>
            <a:off x="699825" y="1493446"/>
            <a:ext cx="347789" cy="364587"/>
          </a:xfrm>
          <a:prstGeom prst="rect">
            <a:avLst/>
          </a:prstGeom>
          <a:noFill/>
          <a:ln>
            <a:noFill/>
          </a:ln>
        </p:spPr>
        <p:txBody>
          <a:bodyPr vert="horz" wrap="none" lIns="0" tIns="0" rIns="0" bIns="0" anchor="ctr" anchorCtr="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ctr" rtl="0" hangingPunct="0">
              <a:lnSpc>
                <a:spcPct val="85000"/>
              </a:lnSpc>
              <a:spcBef>
                <a:spcPts val="720"/>
              </a:spcBef>
              <a:spcAft>
                <a:spcPts val="0"/>
              </a:spcAft>
              <a:buNone/>
              <a:tabLst/>
            </a:pPr>
            <a:r>
              <a:rPr lang="en-US" sz="2400" b="0" i="0" u="none" strike="noStrike" kern="0" spc="0" baseline="0">
                <a:ln>
                  <a:noFill/>
                </a:ln>
                <a:solidFill>
                  <a:srgbClr val="FF6600"/>
                </a:solidFill>
                <a:latin typeface="+mj-lt"/>
                <a:ea typeface="Andale Sans UI" pitchFamily="2"/>
                <a:cs typeface="Tahoma" pitchFamily="2"/>
              </a:rPr>
              <a:t>1T</a:t>
            </a:r>
          </a:p>
        </p:txBody>
      </p:sp>
      <p:sp>
        <p:nvSpPr>
          <p:cNvPr id="8" name="TextBox 7"/>
          <p:cNvSpPr txBox="1"/>
          <p:nvPr/>
        </p:nvSpPr>
        <p:spPr>
          <a:xfrm>
            <a:off x="519552" y="2177446"/>
            <a:ext cx="708335" cy="364587"/>
          </a:xfrm>
          <a:prstGeom prst="rect">
            <a:avLst/>
          </a:prstGeom>
          <a:noFill/>
          <a:ln>
            <a:noFill/>
          </a:ln>
        </p:spPr>
        <p:txBody>
          <a:bodyPr vert="horz" wrap="none" lIns="0" tIns="0" rIns="0" bIns="0" anchor="ctr" anchorCtr="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ctr" rtl="0" hangingPunct="0">
              <a:lnSpc>
                <a:spcPct val="85000"/>
              </a:lnSpc>
              <a:spcBef>
                <a:spcPts val="720"/>
              </a:spcBef>
              <a:spcAft>
                <a:spcPts val="0"/>
              </a:spcAft>
              <a:buNone/>
              <a:tabLst/>
            </a:pPr>
            <a:r>
              <a:rPr lang="en-US" sz="2400" b="0" i="0" u="none" strike="noStrike" kern="0" spc="0" baseline="0">
                <a:ln>
                  <a:noFill/>
                </a:ln>
                <a:solidFill>
                  <a:srgbClr val="FF6600"/>
                </a:solidFill>
                <a:latin typeface="+mj-lt"/>
                <a:ea typeface="Andale Sans UI" pitchFamily="2"/>
                <a:cs typeface="Tahoma" pitchFamily="2"/>
              </a:rPr>
              <a:t>100B</a:t>
            </a:r>
          </a:p>
        </p:txBody>
      </p:sp>
      <p:sp>
        <p:nvSpPr>
          <p:cNvPr id="9" name="TextBox 8"/>
          <p:cNvSpPr txBox="1"/>
          <p:nvPr/>
        </p:nvSpPr>
        <p:spPr>
          <a:xfrm>
            <a:off x="1472669" y="5451286"/>
            <a:ext cx="702180" cy="364587"/>
          </a:xfrm>
          <a:prstGeom prst="rect">
            <a:avLst/>
          </a:prstGeom>
          <a:noFill/>
          <a:ln>
            <a:noFill/>
          </a:ln>
        </p:spPr>
        <p:txBody>
          <a:bodyPr vert="horz" wrap="none" lIns="0" tIns="0" rIns="0" bIns="0" anchor="ctr" anchorCtr="1"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ctr" rtl="0" hangingPunct="0">
              <a:lnSpc>
                <a:spcPct val="85000"/>
              </a:lnSpc>
              <a:spcBef>
                <a:spcPts val="720"/>
              </a:spcBef>
              <a:spcAft>
                <a:spcPts val="0"/>
              </a:spcAft>
              <a:buNone/>
              <a:tabLst/>
            </a:pPr>
            <a:r>
              <a:rPr lang="en-US" sz="2400" b="0" i="0" u="none" strike="noStrike" kern="0" spc="0" baseline="0">
                <a:ln>
                  <a:noFill/>
                </a:ln>
                <a:solidFill>
                  <a:srgbClr val="FF6600"/>
                </a:solidFill>
                <a:latin typeface="+mj-lt"/>
                <a:ea typeface="Andale Sans UI" pitchFamily="2"/>
                <a:cs typeface="Tahoma" pitchFamily="2"/>
              </a:rPr>
              <a:t>1990</a:t>
            </a:r>
          </a:p>
        </p:txBody>
      </p:sp>
      <p:sp>
        <p:nvSpPr>
          <p:cNvPr id="10" name="TextBox 9"/>
          <p:cNvSpPr txBox="1"/>
          <p:nvPr/>
        </p:nvSpPr>
        <p:spPr>
          <a:xfrm>
            <a:off x="5360669" y="5451286"/>
            <a:ext cx="702180" cy="364587"/>
          </a:xfrm>
          <a:prstGeom prst="rect">
            <a:avLst/>
          </a:prstGeom>
          <a:noFill/>
          <a:ln>
            <a:noFill/>
          </a:ln>
        </p:spPr>
        <p:txBody>
          <a:bodyPr vert="horz" wrap="none" lIns="0" tIns="0" rIns="0" bIns="0" anchor="ctr" anchorCtr="1"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ctr" rtl="0" hangingPunct="0">
              <a:lnSpc>
                <a:spcPct val="85000"/>
              </a:lnSpc>
              <a:spcBef>
                <a:spcPts val="720"/>
              </a:spcBef>
              <a:spcAft>
                <a:spcPts val="0"/>
              </a:spcAft>
              <a:buNone/>
              <a:tabLst/>
            </a:pPr>
            <a:r>
              <a:rPr lang="en-US" sz="2400" b="0" i="0" u="none" strike="noStrike" kern="0" spc="0" baseline="0">
                <a:ln>
                  <a:noFill/>
                </a:ln>
                <a:solidFill>
                  <a:srgbClr val="FF6600"/>
                </a:solidFill>
                <a:latin typeface="+mj-lt"/>
                <a:ea typeface="Andale Sans UI" pitchFamily="2"/>
                <a:cs typeface="Tahoma" pitchFamily="2"/>
              </a:rPr>
              <a:t>2010</a:t>
            </a:r>
          </a:p>
        </p:txBody>
      </p:sp>
      <p:sp>
        <p:nvSpPr>
          <p:cNvPr id="11" name="TextBox 10"/>
          <p:cNvSpPr txBox="1"/>
          <p:nvPr/>
        </p:nvSpPr>
        <p:spPr>
          <a:xfrm>
            <a:off x="7244015" y="5451286"/>
            <a:ext cx="751489" cy="364587"/>
          </a:xfrm>
          <a:prstGeom prst="rect">
            <a:avLst/>
          </a:prstGeom>
          <a:noFill/>
          <a:ln>
            <a:noFill/>
          </a:ln>
        </p:spPr>
        <p:txBody>
          <a:bodyPr vert="horz" wrap="none" lIns="0" tIns="0" rIns="0" bIns="0" anchor="ctr" anchorCtr="1"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ctr" rtl="0" hangingPunct="0">
              <a:lnSpc>
                <a:spcPct val="85000"/>
              </a:lnSpc>
              <a:spcBef>
                <a:spcPts val="720"/>
              </a:spcBef>
              <a:spcAft>
                <a:spcPts val="0"/>
              </a:spcAft>
              <a:buNone/>
              <a:tabLst/>
            </a:pPr>
            <a:r>
              <a:rPr lang="en-US" sz="2400" b="0" i="0" u="none" strike="noStrike" kern="0" spc="0" baseline="0">
                <a:ln>
                  <a:noFill/>
                </a:ln>
                <a:solidFill>
                  <a:srgbClr val="FF6600"/>
                </a:solidFill>
                <a:latin typeface="+mj-lt"/>
                <a:ea typeface="Andale Sans UI" pitchFamily="2"/>
                <a:cs typeface="Tahoma" pitchFamily="2"/>
              </a:rPr>
              <a:t>2020</a:t>
            </a:r>
          </a:p>
        </p:txBody>
      </p:sp>
      <p:sp>
        <p:nvSpPr>
          <p:cNvPr id="12" name="TextBox 11"/>
          <p:cNvSpPr txBox="1"/>
          <p:nvPr/>
        </p:nvSpPr>
        <p:spPr>
          <a:xfrm>
            <a:off x="2142589" y="1059287"/>
            <a:ext cx="1522341" cy="364587"/>
          </a:xfrm>
          <a:prstGeom prst="rect">
            <a:avLst/>
          </a:prstGeom>
          <a:noFill/>
          <a:ln>
            <a:noFill/>
          </a:ln>
        </p:spPr>
        <p:txBody>
          <a:bodyPr vert="horz" wrap="none" lIns="0" tIns="0" rIns="0" bIns="0" anchor="ctr" anchorCtr="1"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ctr" rtl="0" hangingPunct="0">
              <a:lnSpc>
                <a:spcPct val="85000"/>
              </a:lnSpc>
              <a:spcBef>
                <a:spcPts val="720"/>
              </a:spcBef>
              <a:spcAft>
                <a:spcPts val="0"/>
              </a:spcAft>
              <a:buNone/>
              <a:tabLst/>
            </a:pPr>
            <a:r>
              <a:rPr lang="en-US" sz="2400" b="0" i="0" u="none" strike="noStrike" kern="0" spc="0" baseline="0">
                <a:ln>
                  <a:noFill/>
                </a:ln>
                <a:solidFill>
                  <a:srgbClr val="D12124"/>
                </a:solidFill>
                <a:latin typeface="+mj-lt"/>
                <a:ea typeface="Andale Sans UI" pitchFamily="2"/>
                <a:cs typeface="Tahoma" pitchFamily="2"/>
              </a:rPr>
              <a:t>Computers</a:t>
            </a:r>
          </a:p>
        </p:txBody>
      </p:sp>
      <p:sp>
        <p:nvSpPr>
          <p:cNvPr id="13" name="TextBox 12"/>
          <p:cNvSpPr txBox="1"/>
          <p:nvPr/>
        </p:nvSpPr>
        <p:spPr>
          <a:xfrm>
            <a:off x="4393692" y="1059287"/>
            <a:ext cx="908134" cy="364587"/>
          </a:xfrm>
          <a:prstGeom prst="rect">
            <a:avLst/>
          </a:prstGeom>
          <a:noFill/>
          <a:ln>
            <a:noFill/>
          </a:ln>
        </p:spPr>
        <p:txBody>
          <a:bodyPr vert="horz" wrap="none" lIns="0" tIns="0" rIns="0" bIns="0" anchor="ctr" anchorCtr="1"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ctr" rtl="0" hangingPunct="0">
              <a:lnSpc>
                <a:spcPct val="85000"/>
              </a:lnSpc>
              <a:spcBef>
                <a:spcPts val="720"/>
              </a:spcBef>
              <a:spcAft>
                <a:spcPts val="0"/>
              </a:spcAft>
              <a:buNone/>
              <a:tabLst/>
            </a:pPr>
            <a:r>
              <a:rPr lang="en-US" sz="2400" b="0" i="0" u="none" strike="noStrike" kern="0" spc="0" baseline="0">
                <a:ln>
                  <a:noFill/>
                </a:ln>
                <a:solidFill>
                  <a:srgbClr val="D12124"/>
                </a:solidFill>
                <a:latin typeface="+mj-lt"/>
                <a:ea typeface="Andale Sans UI" pitchFamily="2"/>
                <a:cs typeface="Tahoma" pitchFamily="2"/>
              </a:rPr>
              <a:t>People</a:t>
            </a:r>
          </a:p>
        </p:txBody>
      </p:sp>
      <p:sp>
        <p:nvSpPr>
          <p:cNvPr id="14" name="TextBox 13"/>
          <p:cNvSpPr txBox="1"/>
          <p:nvPr/>
        </p:nvSpPr>
        <p:spPr>
          <a:xfrm>
            <a:off x="5979681" y="1059287"/>
            <a:ext cx="1552156" cy="364587"/>
          </a:xfrm>
          <a:prstGeom prst="rect">
            <a:avLst/>
          </a:prstGeom>
          <a:noFill/>
          <a:ln>
            <a:noFill/>
          </a:ln>
        </p:spPr>
        <p:txBody>
          <a:bodyPr vert="horz" wrap="none" lIns="0" tIns="0" rIns="0" bIns="0" anchor="ctr" anchorCtr="1"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ctr" rtl="0" hangingPunct="0">
              <a:lnSpc>
                <a:spcPct val="85000"/>
              </a:lnSpc>
              <a:spcBef>
                <a:spcPts val="720"/>
              </a:spcBef>
              <a:spcAft>
                <a:spcPts val="0"/>
              </a:spcAft>
              <a:buNone/>
              <a:tabLst/>
            </a:pPr>
            <a:r>
              <a:rPr lang="en-US" sz="2400" b="0" i="0" u="none" strike="noStrike" kern="0" spc="0" baseline="0">
                <a:ln>
                  <a:noFill/>
                </a:ln>
                <a:solidFill>
                  <a:srgbClr val="D12124"/>
                </a:solidFill>
                <a:latin typeface="+mj-lt"/>
                <a:ea typeface="Andale Sans UI" pitchFamily="2"/>
                <a:cs typeface="Tahoma" pitchFamily="2"/>
              </a:rPr>
              <a:t>Everything</a:t>
            </a:r>
          </a:p>
        </p:txBody>
      </p:sp>
      <p:sp>
        <p:nvSpPr>
          <p:cNvPr id="15" name="TextBox 14"/>
          <p:cNvSpPr txBox="1"/>
          <p:nvPr/>
        </p:nvSpPr>
        <p:spPr>
          <a:xfrm rot="20460459">
            <a:off x="2664812" y="4237176"/>
            <a:ext cx="1768689" cy="364587"/>
          </a:xfrm>
          <a:prstGeom prst="rect">
            <a:avLst/>
          </a:prstGeom>
          <a:noFill/>
          <a:ln>
            <a:noFill/>
          </a:ln>
        </p:spPr>
        <p:txBody>
          <a:bodyPr vert="horz" wrap="none" lIns="0" tIns="0" rIns="0" bIns="0" anchor="ctr" anchorCtr="1"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ctr" rtl="0" hangingPunct="0">
              <a:lnSpc>
                <a:spcPct val="85000"/>
              </a:lnSpc>
              <a:spcBef>
                <a:spcPts val="720"/>
              </a:spcBef>
              <a:spcAft>
                <a:spcPts val="0"/>
              </a:spcAft>
              <a:buNone/>
              <a:tabLst/>
            </a:pPr>
            <a:r>
              <a:rPr lang="en-US" sz="2400" b="0" i="0" u="none" strike="noStrike" kern="0" spc="0" baseline="0" dirty="0">
                <a:ln>
                  <a:noFill/>
                </a:ln>
                <a:solidFill>
                  <a:srgbClr val="FFFFFF"/>
                </a:solidFill>
                <a:effectLst>
                  <a:outerShdw dist="17961" dir="2700000">
                    <a:scrgbClr r="0" g="0" b="0"/>
                  </a:outerShdw>
                </a:effectLst>
                <a:latin typeface="+mj-lt"/>
                <a:ea typeface="Andale Sans UI" pitchFamily="2"/>
                <a:cs typeface="Tahoma" pitchFamily="2"/>
              </a:rPr>
              <a:t>Connectivity</a:t>
            </a:r>
          </a:p>
        </p:txBody>
      </p:sp>
      <p:sp>
        <p:nvSpPr>
          <p:cNvPr id="16" name="TextBox 15"/>
          <p:cNvSpPr txBox="1"/>
          <p:nvPr/>
        </p:nvSpPr>
        <p:spPr>
          <a:xfrm rot="19404856">
            <a:off x="4491178" y="3328946"/>
            <a:ext cx="1538114" cy="364587"/>
          </a:xfrm>
          <a:prstGeom prst="rect">
            <a:avLst/>
          </a:prstGeom>
          <a:noFill/>
          <a:ln>
            <a:noFill/>
          </a:ln>
        </p:spPr>
        <p:txBody>
          <a:bodyPr vert="horz" wrap="none" lIns="0" tIns="0" rIns="0" bIns="0" anchor="ctr" anchorCtr="1"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ctr" rtl="0" hangingPunct="0">
              <a:lnSpc>
                <a:spcPct val="85000"/>
              </a:lnSpc>
              <a:spcBef>
                <a:spcPts val="720"/>
              </a:spcBef>
              <a:spcAft>
                <a:spcPts val="0"/>
              </a:spcAft>
              <a:buNone/>
              <a:tabLst/>
            </a:pPr>
            <a:r>
              <a:rPr lang="en-US" sz="2400" b="0" i="0" u="none" strike="noStrike" kern="0" spc="0" baseline="0" dirty="0">
                <a:ln>
                  <a:noFill/>
                </a:ln>
                <a:solidFill>
                  <a:srgbClr val="FFFFFF"/>
                </a:solidFill>
                <a:effectLst>
                  <a:outerShdw dist="17961" dir="2700000">
                    <a:scrgbClr r="0" g="0" b="0"/>
                  </a:outerShdw>
                </a:effectLst>
                <a:latin typeface="+mj-lt"/>
                <a:ea typeface="Andale Sans UI" pitchFamily="2"/>
                <a:cs typeface="Tahoma" pitchFamily="2"/>
              </a:rPr>
              <a:t>Community</a:t>
            </a:r>
          </a:p>
        </p:txBody>
      </p:sp>
      <p:sp>
        <p:nvSpPr>
          <p:cNvPr id="17" name="TextBox 16"/>
          <p:cNvSpPr txBox="1"/>
          <p:nvPr/>
        </p:nvSpPr>
        <p:spPr>
          <a:xfrm rot="18655363">
            <a:off x="5582275" y="2188398"/>
            <a:ext cx="1539139" cy="364587"/>
          </a:xfrm>
          <a:prstGeom prst="rect">
            <a:avLst/>
          </a:prstGeom>
          <a:noFill/>
          <a:ln>
            <a:noFill/>
          </a:ln>
        </p:spPr>
        <p:txBody>
          <a:bodyPr vert="horz" wrap="none" lIns="0" tIns="0" rIns="0" bIns="0" anchor="ctr" anchorCtr="1"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ctr" rtl="0" hangingPunct="0">
              <a:lnSpc>
                <a:spcPct val="85000"/>
              </a:lnSpc>
              <a:spcBef>
                <a:spcPts val="720"/>
              </a:spcBef>
              <a:spcAft>
                <a:spcPts val="0"/>
              </a:spcAft>
              <a:buNone/>
              <a:tabLst/>
            </a:pPr>
            <a:r>
              <a:rPr lang="en-US" sz="2400" b="0" i="0" u="none" strike="noStrike" kern="0" spc="0" baseline="0" dirty="0">
                <a:ln>
                  <a:noFill/>
                </a:ln>
                <a:solidFill>
                  <a:srgbClr val="FFFFFF"/>
                </a:solidFill>
                <a:effectLst>
                  <a:outerShdw dist="17961" dir="2700000">
                    <a:scrgbClr r="0" g="0" b="0"/>
                  </a:outerShdw>
                </a:effectLst>
                <a:latin typeface="+mj-lt"/>
                <a:ea typeface="Andale Sans UI" pitchFamily="2"/>
                <a:cs typeface="Tahoma" pitchFamily="2"/>
              </a:rPr>
              <a:t>Awareness</a:t>
            </a:r>
          </a:p>
        </p:txBody>
      </p:sp>
      <p:sp>
        <p:nvSpPr>
          <p:cNvPr id="18" name="TextBox 17"/>
          <p:cNvSpPr txBox="1"/>
          <p:nvPr/>
        </p:nvSpPr>
        <p:spPr>
          <a:xfrm>
            <a:off x="3391655" y="5451286"/>
            <a:ext cx="751489" cy="364587"/>
          </a:xfrm>
          <a:prstGeom prst="rect">
            <a:avLst/>
          </a:prstGeom>
          <a:noFill/>
          <a:ln>
            <a:noFill/>
          </a:ln>
        </p:spPr>
        <p:txBody>
          <a:bodyPr vert="horz" wrap="none" lIns="0" tIns="0" rIns="0" bIns="0" anchor="ctr" anchorCtr="1"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ctr" rtl="0" hangingPunct="0">
              <a:lnSpc>
                <a:spcPct val="85000"/>
              </a:lnSpc>
              <a:spcBef>
                <a:spcPts val="720"/>
              </a:spcBef>
              <a:spcAft>
                <a:spcPts val="0"/>
              </a:spcAft>
              <a:buNone/>
              <a:tabLst/>
            </a:pPr>
            <a:r>
              <a:rPr lang="en-US" sz="2400" b="0" i="0" u="none" strike="noStrike" kern="0" spc="0" baseline="0">
                <a:ln>
                  <a:noFill/>
                </a:ln>
                <a:solidFill>
                  <a:srgbClr val="FF6600"/>
                </a:solidFill>
                <a:latin typeface="+mj-lt"/>
                <a:ea typeface="Andale Sans UI" pitchFamily="2"/>
                <a:cs typeface="Tahoma" pitchFamily="2"/>
              </a:rPr>
              <a:t>2000</a:t>
            </a:r>
          </a:p>
        </p:txBody>
      </p:sp>
    </p:spTree>
    <p:extLst>
      <p:ext uri="{BB962C8B-B14F-4D97-AF65-F5344CB8AC3E}">
        <p14:creationId xmlns:p14="http://schemas.microsoft.com/office/powerpoint/2010/main" val="1438121707"/>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0658" name="Picture 2" descr="isp-s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038225"/>
            <a:ext cx="7626350" cy="5819775"/>
          </a:xfrm>
          <a:prstGeom prst="rect">
            <a:avLst/>
          </a:prstGeom>
          <a:noFill/>
          <a:extLst>
            <a:ext uri="{909E8E84-426E-40dd-AFC4-6F175D3DCCD1}">
              <a14:hiddenFill xmlns:a14="http://schemas.microsoft.com/office/drawing/2010/main" xmlns="">
                <a:solidFill>
                  <a:srgbClr val="FFFFFF"/>
                </a:solidFill>
              </a14:hiddenFill>
            </a:ext>
          </a:extLst>
        </p:spPr>
      </p:pic>
      <p:pic>
        <p:nvPicPr>
          <p:cNvPr id="710659" name="Picture 3" descr="The image “http://img.dell.com/images/us/segments/dhs/prodviews/4700_fp_front_66x57.jpg” cannot be displayed, because it contains error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8600" y="2971800"/>
            <a:ext cx="928688"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10660" name="Picture 4" descr="clus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9400" y="2133600"/>
            <a:ext cx="1714500" cy="12890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710661" name="Picture 5" descr="cell-phone-nokia">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24800" y="4038600"/>
            <a:ext cx="381000" cy="288925"/>
          </a:xfrm>
          <a:prstGeom prst="rect">
            <a:avLst/>
          </a:prstGeom>
          <a:noFill/>
          <a:extLst>
            <a:ext uri="{909E8E84-426E-40dd-AFC4-6F175D3DCCD1}">
              <a14:hiddenFill xmlns:a14="http://schemas.microsoft.com/office/drawing/2010/main" xmlns="">
                <a:solidFill>
                  <a:srgbClr val="FFFFFF"/>
                </a:solidFill>
              </a14:hiddenFill>
            </a:ext>
          </a:extLst>
        </p:spPr>
      </p:pic>
      <p:sp>
        <p:nvSpPr>
          <p:cNvPr id="710662" name="Rectangle 6"/>
          <p:cNvSpPr>
            <a:spLocks noGrp="1" noChangeArrowheads="1"/>
          </p:cNvSpPr>
          <p:nvPr>
            <p:ph type="title"/>
          </p:nvPr>
        </p:nvSpPr>
        <p:spPr>
          <a:xfrm>
            <a:off x="457200" y="152400"/>
            <a:ext cx="7848600" cy="736600"/>
          </a:xfrm>
          <a:ln/>
        </p:spPr>
        <p:txBody>
          <a:bodyPr/>
          <a:lstStyle/>
          <a:p>
            <a:r>
              <a:rPr lang="en-US">
                <a:latin typeface="Trebuchet MS" charset="0"/>
              </a:rPr>
              <a:t>2017 - The Internet of Everyday Things</a:t>
            </a:r>
            <a:endParaRPr lang="en-US" sz="6000"/>
          </a:p>
        </p:txBody>
      </p:sp>
      <p:pic>
        <p:nvPicPr>
          <p:cNvPr id="710663" name="Picture 7" descr="finge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62600" y="5867400"/>
            <a:ext cx="838200" cy="5778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710664" name="Picture 8" descr="neon_nytimes"/>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24025" y="1408113"/>
            <a:ext cx="2176463" cy="19669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710665" name="Picture 9" descr="3D_layerVIEW"/>
          <p:cNvPicPr>
            <a:picLocks noChangeAspect="1" noChangeArrowheads="1"/>
          </p:cNvPicPr>
          <p:nvPr/>
        </p:nvPicPr>
        <p:blipFill>
          <a:blip r:embed="rId11" cstate="print">
            <a:extLst>
              <a:ext uri="{28A0092B-C50C-407E-A947-70E740481C1C}">
                <a14:useLocalDpi xmlns:a14="http://schemas.microsoft.com/office/drawing/2010/main" val="0"/>
              </a:ext>
            </a:extLst>
          </a:blip>
          <a:srcRect l="13902" t="12938" r="9639" b="14180"/>
          <a:stretch>
            <a:fillRect/>
          </a:stretch>
        </p:blipFill>
        <p:spPr bwMode="auto">
          <a:xfrm>
            <a:off x="444500" y="1066800"/>
            <a:ext cx="1984375" cy="1941513"/>
          </a:xfrm>
          <a:prstGeom prst="rect">
            <a:avLst/>
          </a:prstGeom>
          <a:solidFill>
            <a:schemeClr val="bg1"/>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710666" name="Picture 10" descr="container_tracki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91400" y="1143000"/>
            <a:ext cx="1219200" cy="1084263"/>
          </a:xfrm>
          <a:prstGeom prst="rect">
            <a:avLst/>
          </a:prstGeom>
          <a:noFill/>
          <a:extLst>
            <a:ext uri="{909E8E84-426E-40dd-AFC4-6F175D3DCCD1}">
              <a14:hiddenFill xmlns:a14="http://schemas.microsoft.com/office/drawing/2010/main" xmlns="">
                <a:solidFill>
                  <a:srgbClr val="FFFFFF"/>
                </a:solidFill>
              </a14:hiddenFill>
            </a:ext>
          </a:extLst>
        </p:spPr>
      </p:pic>
      <p:pic>
        <p:nvPicPr>
          <p:cNvPr id="710667" name="Picture 11" descr="manufacturi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96000" y="1319213"/>
            <a:ext cx="1143000" cy="960437"/>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710668" name="Object 12"/>
          <p:cNvGraphicFramePr>
            <a:graphicFrameLocks noChangeAspect="1"/>
          </p:cNvGraphicFramePr>
          <p:nvPr/>
        </p:nvGraphicFramePr>
        <p:xfrm>
          <a:off x="4572000" y="4953000"/>
          <a:ext cx="990600" cy="990600"/>
        </p:xfrm>
        <a:graphic>
          <a:graphicData uri="http://schemas.openxmlformats.org/presentationml/2006/ole">
            <mc:AlternateContent xmlns:mc="http://schemas.openxmlformats.org/markup-compatibility/2006">
              <mc:Choice xmlns:v="urn:schemas-microsoft-com:vml" Requires="v">
                <p:oleObj spid="_x0000_s10245" name="Bitmap Image" r:id="rId14" imgW="1238423" imgH="1238423" progId="Paint.Picture">
                  <p:embed/>
                </p:oleObj>
              </mc:Choice>
              <mc:Fallback>
                <p:oleObj name="Bitmap Image" r:id="rId14" imgW="1238423" imgH="1238423" progId="Paint.Picture">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72000" y="4953000"/>
                        <a:ext cx="990600" cy="9906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710669" name="Picture 13"/>
          <p:cNvPicPr>
            <a:picLocks noChangeAspect="1" noChangeArrowheads="1"/>
          </p:cNvPicPr>
          <p:nvPr/>
        </p:nvPicPr>
        <p:blipFill>
          <a:blip r:embed="rId16">
            <a:extLst>
              <a:ext uri="{28A0092B-C50C-407E-A947-70E740481C1C}">
                <a14:useLocalDpi xmlns:a14="http://schemas.microsoft.com/office/drawing/2010/main" val="0"/>
              </a:ext>
            </a:extLst>
          </a:blip>
          <a:srcRect t="8449"/>
          <a:stretch>
            <a:fillRect/>
          </a:stretch>
        </p:blipFill>
        <p:spPr bwMode="auto">
          <a:xfrm>
            <a:off x="6096000" y="4267200"/>
            <a:ext cx="2043113" cy="10477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710670" name="Picture 1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876800" y="3810000"/>
            <a:ext cx="1071563" cy="1219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710671" name="Picture 15" descr="first_responersOK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867400" y="3124200"/>
            <a:ext cx="1430338" cy="922338"/>
          </a:xfrm>
          <a:prstGeom prst="rect">
            <a:avLst/>
          </a:prstGeom>
          <a:noFill/>
          <a:ln w="9525">
            <a:solidFill>
              <a:schemeClr val="tx1"/>
            </a:solidFill>
            <a:miter lim="800000"/>
            <a:headEnd/>
            <a:tailEnd/>
          </a:ln>
          <a:effectLst>
            <a:outerShdw blurRad="63500" dist="38099" dir="2700000" algn="ctr" rotWithShape="0">
              <a:srgbClr val="000000">
                <a:alpha val="74998"/>
              </a:srgbClr>
            </a:outerShdw>
          </a:effectLst>
          <a:extLst>
            <a:ext uri="{909E8E84-426E-40dd-AFC4-6F175D3DCCD1}">
              <a14:hiddenFill xmlns:a14="http://schemas.microsoft.com/office/drawing/2010/main" xmlns="">
                <a:solidFill>
                  <a:srgbClr val="FFFFFF"/>
                </a:solidFill>
              </a14:hiddenFill>
            </a:ext>
          </a:extLst>
        </p:spPr>
      </p:pic>
      <p:pic>
        <p:nvPicPr>
          <p:cNvPr id="710672" name="Picture 16" descr="goldengate_bridge_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162800" y="2819400"/>
            <a:ext cx="1562100" cy="1009650"/>
          </a:xfrm>
          <a:prstGeom prst="rect">
            <a:avLst/>
          </a:prstGeom>
          <a:noFill/>
          <a:effectLst>
            <a:outerShdw blurRad="63500" dist="38099" dir="2700000" algn="ctr" rotWithShape="0">
              <a:srgbClr val="000000">
                <a:alpha val="74998"/>
              </a:srgbClr>
            </a:outerShdw>
          </a:effectLst>
          <a:extLst>
            <a:ext uri="{909E8E84-426E-40dd-AFC4-6F175D3DCCD1}">
              <a14:hiddenFill xmlns:a14="http://schemas.microsoft.com/office/drawing/2010/main" xmlns="">
                <a:solidFill>
                  <a:srgbClr val="FFFFFF"/>
                </a:solidFill>
              </a14:hiddenFill>
            </a:ext>
          </a:extLst>
        </p:spPr>
      </p:pic>
      <p:pic>
        <p:nvPicPr>
          <p:cNvPr id="710673" name="Picture 17"/>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685800" y="5181600"/>
            <a:ext cx="1219200" cy="8080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710674" name="Picture 18" descr="Figure 1. A boy pumps water from a tube well . . ."/>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133600" y="5334000"/>
            <a:ext cx="846138" cy="914400"/>
          </a:xfrm>
          <a:prstGeom prst="rect">
            <a:avLst/>
          </a:prstGeom>
          <a:noFill/>
          <a:ln w="9525">
            <a:solidFill>
              <a:schemeClr val="tx1"/>
            </a:solidFill>
            <a:miter lim="800000"/>
            <a:headEnd/>
            <a:tailEnd/>
          </a:ln>
          <a:effectLst>
            <a:outerShdw blurRad="63500" dist="38099" dir="2700000" algn="ctr" rotWithShape="0">
              <a:srgbClr val="000000">
                <a:alpha val="74998"/>
              </a:srgbClr>
            </a:outerShdw>
          </a:effectLst>
          <a:extLst>
            <a:ext uri="{909E8E84-426E-40dd-AFC4-6F175D3DCCD1}">
              <a14:hiddenFill xmlns:a14="http://schemas.microsoft.com/office/drawing/2010/main" xmlns="">
                <a:solidFill>
                  <a:srgbClr val="FFFFFF"/>
                </a:solidFill>
              </a14:hiddenFill>
            </a:ext>
          </a:extLst>
        </p:spPr>
      </p:pic>
      <p:pic>
        <p:nvPicPr>
          <p:cNvPr id="710675" name="Picture 19" descr="vineyard"/>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657600" y="5105400"/>
            <a:ext cx="963613" cy="1371600"/>
          </a:xfrm>
          <a:prstGeom prst="rect">
            <a:avLst/>
          </a:prstGeom>
          <a:noFill/>
          <a:extLst>
            <a:ext uri="{909E8E84-426E-40dd-AFC4-6F175D3DCCD1}">
              <a14:hiddenFill xmlns:a14="http://schemas.microsoft.com/office/drawing/2010/main" xmlns="">
                <a:solidFill>
                  <a:srgbClr val="FFFFFF"/>
                </a:solidFill>
              </a14:hiddenFill>
            </a:ext>
          </a:extLst>
        </p:spPr>
      </p:pic>
      <p:pic>
        <p:nvPicPr>
          <p:cNvPr id="710676" name="Picture 20" descr="open%20office%20east"/>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953000" y="2209800"/>
            <a:ext cx="1447800" cy="1104900"/>
          </a:xfrm>
          <a:prstGeom prst="rect">
            <a:avLst/>
          </a:prstGeom>
          <a:noFill/>
          <a:ln>
            <a:noFill/>
          </a:ln>
          <a:effectLst>
            <a:outerShdw blurRad="63500" dist="107763" dir="2700000" algn="ctr" rotWithShape="0">
              <a:srgbClr val="000000">
                <a:alpha val="74998"/>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10677" name="Picture 21" descr="fabmotetwo45gf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514600" y="3733800"/>
            <a:ext cx="1390650" cy="16002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710678" name="Picture 22" descr="loch rannoch hiries">
            <a:hlinkClick r:id="" action="ppaction://hlinkshowjump?jump=nextslide"/>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990600" y="3962400"/>
            <a:ext cx="1219200" cy="957263"/>
          </a:xfrm>
          <a:prstGeom prst="rect">
            <a:avLst/>
          </a:prstGeom>
          <a:noFill/>
          <a:extLst>
            <a:ext uri="{909E8E84-426E-40dd-AFC4-6F175D3DCCD1}">
              <a14:hiddenFill xmlns:a14="http://schemas.microsoft.com/office/drawing/2010/main" xmlns="">
                <a:solidFill>
                  <a:srgbClr val="FFFFFF"/>
                </a:solidFill>
              </a14:hiddenFill>
            </a:ext>
          </a:extLst>
        </p:spPr>
      </p:pic>
      <p:pic>
        <p:nvPicPr>
          <p:cNvPr id="710679" name="Picture 23" descr="rw_mot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934200" y="5486400"/>
            <a:ext cx="814388" cy="1066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710680" name="Picture 24" descr="IMG_1206"/>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3962400" y="1143000"/>
            <a:ext cx="800100" cy="1066800"/>
          </a:xfrm>
          <a:prstGeom prst="rect">
            <a:avLst/>
          </a:prstGeom>
          <a:noFill/>
          <a:ln w="38100">
            <a:solidFill>
              <a:srgbClr val="000066"/>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710681" name="Picture 25" descr="burrow"/>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1676400" y="5486400"/>
            <a:ext cx="1030288" cy="1066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710682" name="Picture 26" descr="chet"/>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1371600" y="2590800"/>
            <a:ext cx="973138" cy="1447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710683" name="Picture 27" descr="4low"/>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3886200" y="3733800"/>
            <a:ext cx="1370013" cy="873125"/>
          </a:xfrm>
          <a:prstGeom prst="rect">
            <a:avLst/>
          </a:prstGeom>
          <a:noFill/>
          <a:extLst>
            <a:ext uri="{909E8E84-426E-40dd-AFC4-6F175D3DCCD1}">
              <a14:hiddenFill xmlns:a14="http://schemas.microsoft.com/office/drawing/2010/main" xmlns="">
                <a:solidFill>
                  <a:srgbClr val="FFFFFF"/>
                </a:solidFill>
              </a14:hiddenFill>
            </a:ext>
          </a:extLst>
        </p:spPr>
      </p:pic>
      <p:pic>
        <p:nvPicPr>
          <p:cNvPr id="710684" name="Picture 28"/>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5410200" y="914400"/>
            <a:ext cx="788988" cy="1119188"/>
          </a:xfrm>
          <a:prstGeom prst="rect">
            <a:avLst/>
          </a:prstGeom>
          <a:noFill/>
          <a:extLst>
            <a:ext uri="{909E8E84-426E-40dd-AFC4-6F175D3DCCD1}">
              <a14:hiddenFill xmlns:a14="http://schemas.microsoft.com/office/drawing/2010/main" xmlns="">
                <a:solidFill>
                  <a:srgbClr val="FFFFFF"/>
                </a:solidFill>
              </a14:hiddenFill>
            </a:ext>
          </a:extLst>
        </p:spPr>
      </p:pic>
      <p:pic>
        <p:nvPicPr>
          <p:cNvPr id="710685" name="Picture 29" descr="UPS_Truck"/>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772400" y="4724400"/>
            <a:ext cx="1371600" cy="1069975"/>
          </a:xfrm>
          <a:prstGeom prst="rect">
            <a:avLst/>
          </a:prstGeom>
          <a:noFill/>
          <a:extLst>
            <a:ext uri="{909E8E84-426E-40dd-AFC4-6F175D3DCCD1}">
              <a14:hiddenFill xmlns:a14="http://schemas.microsoft.com/office/drawing/2010/main" xmlns="">
                <a:solidFill>
                  <a:srgbClr val="FFFFFF"/>
                </a:solidFill>
              </a14:hiddenFill>
            </a:ext>
          </a:extLst>
        </p:spPr>
      </p:pic>
      <p:pic>
        <p:nvPicPr>
          <p:cNvPr id="710687" name="Picture 31" descr="Electric_Oven">
            <a:hlinkClick r:id="rId33"/>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858000" y="3581400"/>
            <a:ext cx="914400" cy="9144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62148617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0"/>
                                          </p:stCondLst>
                                        </p:cTn>
                                        <p:tgtEl>
                                          <p:spTgt spid="710665"/>
                                        </p:tgtEl>
                                        <p:attrNameLst>
                                          <p:attrName>style.visibility</p:attrName>
                                        </p:attrNameLst>
                                      </p:cBhvr>
                                      <p:to>
                                        <p:strVal val="visible"/>
                                      </p:to>
                                    </p:set>
                                    <p:anim to="" calcmode="lin" valueType="num">
                                      <p:cBhvr>
                                        <p:cTn id="7" dur="1" fill="hold"/>
                                        <p:tgtEl>
                                          <p:spTgt spid="710665"/>
                                        </p:tgtEl>
                                        <p:attrNameLst>
                                          <p:attrName/>
                                        </p:attrNameLst>
                                      </p:cBhvr>
                                    </p:anim>
                                  </p:childTnLst>
                                </p:cTn>
                              </p:par>
                              <p:par>
                                <p:cTn id="8" presetID="24" presetClass="entr" presetSubtype="0" fill="hold" nodeType="withEffect">
                                  <p:stCondLst>
                                    <p:cond delay="0"/>
                                  </p:stCondLst>
                                  <p:childTnLst>
                                    <p:set>
                                      <p:cBhvr>
                                        <p:cTn id="9" dur="1" fill="hold">
                                          <p:stCondLst>
                                            <p:cond delay="0"/>
                                          </p:stCondLst>
                                        </p:cTn>
                                        <p:tgtEl>
                                          <p:spTgt spid="710664"/>
                                        </p:tgtEl>
                                        <p:attrNameLst>
                                          <p:attrName>style.visibility</p:attrName>
                                        </p:attrNameLst>
                                      </p:cBhvr>
                                      <p:to>
                                        <p:strVal val="visible"/>
                                      </p:to>
                                    </p:set>
                                    <p:anim to="" calcmode="lin" valueType="num">
                                      <p:cBhvr>
                                        <p:cTn id="10" dur="1" fill="hold"/>
                                        <p:tgtEl>
                                          <p:spTgt spid="710664"/>
                                        </p:tgtEl>
                                        <p:attrNameLst>
                                          <p:attrName/>
                                        </p:attrNameLst>
                                      </p:cBhvr>
                                    </p:anim>
                                  </p:childTnLst>
                                </p:cTn>
                              </p:par>
                              <p:par>
                                <p:cTn id="11" presetID="24" presetClass="entr" presetSubtype="0" fill="hold" nodeType="withEffect">
                                  <p:stCondLst>
                                    <p:cond delay="0"/>
                                  </p:stCondLst>
                                  <p:childTnLst>
                                    <p:set>
                                      <p:cBhvr>
                                        <p:cTn id="12" dur="1" fill="hold">
                                          <p:stCondLst>
                                            <p:cond delay="0"/>
                                          </p:stCondLst>
                                        </p:cTn>
                                        <p:tgtEl>
                                          <p:spTgt spid="710682"/>
                                        </p:tgtEl>
                                        <p:attrNameLst>
                                          <p:attrName>style.visibility</p:attrName>
                                        </p:attrNameLst>
                                      </p:cBhvr>
                                      <p:to>
                                        <p:strVal val="visible"/>
                                      </p:to>
                                    </p:set>
                                    <p:anim to="" calcmode="lin" valueType="num">
                                      <p:cBhvr>
                                        <p:cTn id="13" dur="1" fill="hold"/>
                                        <p:tgtEl>
                                          <p:spTgt spid="710682"/>
                                        </p:tgtEl>
                                        <p:attrNameLst>
                                          <p:attrName/>
                                        </p:attrNameLst>
                                      </p:cBhvr>
                                    </p:anim>
                                  </p:childTnLst>
                                </p:cTn>
                              </p:par>
                              <p:par>
                                <p:cTn id="14" presetID="24" presetClass="entr" presetSubtype="0" fill="hold" nodeType="withEffect">
                                  <p:stCondLst>
                                    <p:cond delay="0"/>
                                  </p:stCondLst>
                                  <p:childTnLst>
                                    <p:set>
                                      <p:cBhvr>
                                        <p:cTn id="15" dur="1" fill="hold">
                                          <p:stCondLst>
                                            <p:cond delay="0"/>
                                          </p:stCondLst>
                                        </p:cTn>
                                        <p:tgtEl>
                                          <p:spTgt spid="710678"/>
                                        </p:tgtEl>
                                        <p:attrNameLst>
                                          <p:attrName>style.visibility</p:attrName>
                                        </p:attrNameLst>
                                      </p:cBhvr>
                                      <p:to>
                                        <p:strVal val="visible"/>
                                      </p:to>
                                    </p:set>
                                    <p:anim to="" calcmode="lin" valueType="num">
                                      <p:cBhvr>
                                        <p:cTn id="16" dur="1" fill="hold"/>
                                        <p:tgtEl>
                                          <p:spTgt spid="710678"/>
                                        </p:tgtEl>
                                        <p:attrNameLst>
                                          <p:attrName/>
                                        </p:attrNameLst>
                                      </p:cBhvr>
                                    </p:anim>
                                  </p:childTnLst>
                                </p:cTn>
                              </p:par>
                              <p:par>
                                <p:cTn id="17" presetID="24" presetClass="entr" presetSubtype="0" fill="hold" nodeType="withEffect">
                                  <p:stCondLst>
                                    <p:cond delay="0"/>
                                  </p:stCondLst>
                                  <p:childTnLst>
                                    <p:set>
                                      <p:cBhvr>
                                        <p:cTn id="18" dur="1" fill="hold">
                                          <p:stCondLst>
                                            <p:cond delay="0"/>
                                          </p:stCondLst>
                                        </p:cTn>
                                        <p:tgtEl>
                                          <p:spTgt spid="710673"/>
                                        </p:tgtEl>
                                        <p:attrNameLst>
                                          <p:attrName>style.visibility</p:attrName>
                                        </p:attrNameLst>
                                      </p:cBhvr>
                                      <p:to>
                                        <p:strVal val="visible"/>
                                      </p:to>
                                    </p:set>
                                    <p:anim to="" calcmode="lin" valueType="num">
                                      <p:cBhvr>
                                        <p:cTn id="19" dur="1" fill="hold"/>
                                        <p:tgtEl>
                                          <p:spTgt spid="710673"/>
                                        </p:tgtEl>
                                        <p:attrNameLst>
                                          <p:attrName/>
                                        </p:attrNameLst>
                                      </p:cBhvr>
                                    </p:anim>
                                  </p:childTnLst>
                                </p:cTn>
                              </p:par>
                              <p:par>
                                <p:cTn id="20" presetID="24" presetClass="entr" presetSubtype="0" fill="hold" nodeType="withEffect">
                                  <p:stCondLst>
                                    <p:cond delay="0"/>
                                  </p:stCondLst>
                                  <p:childTnLst>
                                    <p:set>
                                      <p:cBhvr>
                                        <p:cTn id="21" dur="1" fill="hold">
                                          <p:stCondLst>
                                            <p:cond delay="0"/>
                                          </p:stCondLst>
                                        </p:cTn>
                                        <p:tgtEl>
                                          <p:spTgt spid="710681"/>
                                        </p:tgtEl>
                                        <p:attrNameLst>
                                          <p:attrName>style.visibility</p:attrName>
                                        </p:attrNameLst>
                                      </p:cBhvr>
                                      <p:to>
                                        <p:strVal val="visible"/>
                                      </p:to>
                                    </p:set>
                                    <p:anim to="" calcmode="lin" valueType="num">
                                      <p:cBhvr>
                                        <p:cTn id="22" dur="1" fill="hold"/>
                                        <p:tgtEl>
                                          <p:spTgt spid="710681"/>
                                        </p:tgtEl>
                                        <p:attrNameLst>
                                          <p:attrName/>
                                        </p:attrNameLst>
                                      </p:cBhvr>
                                    </p:anim>
                                  </p:childTnLst>
                                </p:cTn>
                              </p:par>
                              <p:par>
                                <p:cTn id="23" presetID="24" presetClass="entr" presetSubtype="0" fill="hold" nodeType="withEffect">
                                  <p:stCondLst>
                                    <p:cond delay="0"/>
                                  </p:stCondLst>
                                  <p:childTnLst>
                                    <p:set>
                                      <p:cBhvr>
                                        <p:cTn id="24" dur="1" fill="hold">
                                          <p:stCondLst>
                                            <p:cond delay="0"/>
                                          </p:stCondLst>
                                        </p:cTn>
                                        <p:tgtEl>
                                          <p:spTgt spid="710677"/>
                                        </p:tgtEl>
                                        <p:attrNameLst>
                                          <p:attrName>style.visibility</p:attrName>
                                        </p:attrNameLst>
                                      </p:cBhvr>
                                      <p:to>
                                        <p:strVal val="visible"/>
                                      </p:to>
                                    </p:set>
                                    <p:anim to="" calcmode="lin" valueType="num">
                                      <p:cBhvr>
                                        <p:cTn id="25" dur="1" fill="hold"/>
                                        <p:tgtEl>
                                          <p:spTgt spid="710677"/>
                                        </p:tgtEl>
                                        <p:attrNameLst>
                                          <p:attrName/>
                                        </p:attrNameLst>
                                      </p:cBhvr>
                                    </p:anim>
                                  </p:childTnLst>
                                </p:cTn>
                              </p:par>
                              <p:par>
                                <p:cTn id="26" presetID="24" presetClass="entr" presetSubtype="0" fill="hold" nodeType="withEffect">
                                  <p:stCondLst>
                                    <p:cond delay="0"/>
                                  </p:stCondLst>
                                  <p:childTnLst>
                                    <p:set>
                                      <p:cBhvr>
                                        <p:cTn id="27" dur="1" fill="hold">
                                          <p:stCondLst>
                                            <p:cond delay="0"/>
                                          </p:stCondLst>
                                        </p:cTn>
                                        <p:tgtEl>
                                          <p:spTgt spid="710674"/>
                                        </p:tgtEl>
                                        <p:attrNameLst>
                                          <p:attrName>style.visibility</p:attrName>
                                        </p:attrNameLst>
                                      </p:cBhvr>
                                      <p:to>
                                        <p:strVal val="visible"/>
                                      </p:to>
                                    </p:set>
                                    <p:anim to="" calcmode="lin" valueType="num">
                                      <p:cBhvr>
                                        <p:cTn id="28" dur="1" fill="hold"/>
                                        <p:tgtEl>
                                          <p:spTgt spid="710674"/>
                                        </p:tgtEl>
                                        <p:attrNameLst>
                                          <p:attrName/>
                                        </p:attrNameLst>
                                      </p:cBhvr>
                                    </p:anim>
                                  </p:childTnLst>
                                </p:cTn>
                              </p:par>
                              <p:par>
                                <p:cTn id="29" presetID="24" presetClass="entr" presetSubtype="0" fill="hold" nodeType="withEffect">
                                  <p:stCondLst>
                                    <p:cond delay="0"/>
                                  </p:stCondLst>
                                  <p:childTnLst>
                                    <p:set>
                                      <p:cBhvr>
                                        <p:cTn id="30" dur="1" fill="hold">
                                          <p:stCondLst>
                                            <p:cond delay="0"/>
                                          </p:stCondLst>
                                        </p:cTn>
                                        <p:tgtEl>
                                          <p:spTgt spid="710675"/>
                                        </p:tgtEl>
                                        <p:attrNameLst>
                                          <p:attrName>style.visibility</p:attrName>
                                        </p:attrNameLst>
                                      </p:cBhvr>
                                      <p:to>
                                        <p:strVal val="visible"/>
                                      </p:to>
                                    </p:set>
                                    <p:anim to="" calcmode="lin" valueType="num">
                                      <p:cBhvr>
                                        <p:cTn id="31" dur="1" fill="hold"/>
                                        <p:tgtEl>
                                          <p:spTgt spid="710675"/>
                                        </p:tgtEl>
                                        <p:attrNameLst>
                                          <p:attrName/>
                                        </p:attrNameLst>
                                      </p:cBhvr>
                                    </p:anim>
                                  </p:childTnLst>
                                </p:cTn>
                              </p:par>
                              <p:par>
                                <p:cTn id="32" presetID="24" presetClass="entr" presetSubtype="0" fill="hold" nodeType="withEffect">
                                  <p:stCondLst>
                                    <p:cond delay="0"/>
                                  </p:stCondLst>
                                  <p:childTnLst>
                                    <p:set>
                                      <p:cBhvr>
                                        <p:cTn id="33" dur="1" fill="hold">
                                          <p:stCondLst>
                                            <p:cond delay="0"/>
                                          </p:stCondLst>
                                        </p:cTn>
                                        <p:tgtEl>
                                          <p:spTgt spid="710668"/>
                                        </p:tgtEl>
                                        <p:attrNameLst>
                                          <p:attrName>style.visibility</p:attrName>
                                        </p:attrNameLst>
                                      </p:cBhvr>
                                      <p:to>
                                        <p:strVal val="visible"/>
                                      </p:to>
                                    </p:set>
                                    <p:anim to="" calcmode="lin" valueType="num">
                                      <p:cBhvr>
                                        <p:cTn id="34" dur="1" fill="hold"/>
                                        <p:tgtEl>
                                          <p:spTgt spid="710668"/>
                                        </p:tgtEl>
                                        <p:attrNameLst>
                                          <p:attrName/>
                                        </p:attrNameLst>
                                      </p:cBhvr>
                                    </p:anim>
                                  </p:childTnLst>
                                </p:cTn>
                              </p:par>
                              <p:par>
                                <p:cTn id="35" presetID="24" presetClass="entr" presetSubtype="0" fill="hold" nodeType="withEffect">
                                  <p:stCondLst>
                                    <p:cond delay="0"/>
                                  </p:stCondLst>
                                  <p:childTnLst>
                                    <p:set>
                                      <p:cBhvr>
                                        <p:cTn id="36" dur="1" fill="hold">
                                          <p:stCondLst>
                                            <p:cond delay="0"/>
                                          </p:stCondLst>
                                        </p:cTn>
                                        <p:tgtEl>
                                          <p:spTgt spid="710683"/>
                                        </p:tgtEl>
                                        <p:attrNameLst>
                                          <p:attrName>style.visibility</p:attrName>
                                        </p:attrNameLst>
                                      </p:cBhvr>
                                      <p:to>
                                        <p:strVal val="visible"/>
                                      </p:to>
                                    </p:set>
                                    <p:anim to="" calcmode="lin" valueType="num">
                                      <p:cBhvr>
                                        <p:cTn id="37" dur="1" fill="hold"/>
                                        <p:tgtEl>
                                          <p:spTgt spid="710683"/>
                                        </p:tgtEl>
                                        <p:attrNameLst>
                                          <p:attrName/>
                                        </p:attrNameLst>
                                      </p:cBhvr>
                                    </p:anim>
                                  </p:childTnLst>
                                </p:cTn>
                              </p:par>
                              <p:par>
                                <p:cTn id="38" presetID="24" presetClass="entr" presetSubtype="0" fill="hold" nodeType="withEffect">
                                  <p:stCondLst>
                                    <p:cond delay="0"/>
                                  </p:stCondLst>
                                  <p:childTnLst>
                                    <p:set>
                                      <p:cBhvr>
                                        <p:cTn id="39" dur="1" fill="hold">
                                          <p:stCondLst>
                                            <p:cond delay="0"/>
                                          </p:stCondLst>
                                        </p:cTn>
                                        <p:tgtEl>
                                          <p:spTgt spid="710670"/>
                                        </p:tgtEl>
                                        <p:attrNameLst>
                                          <p:attrName>style.visibility</p:attrName>
                                        </p:attrNameLst>
                                      </p:cBhvr>
                                      <p:to>
                                        <p:strVal val="visible"/>
                                      </p:to>
                                    </p:set>
                                    <p:anim to="" calcmode="lin" valueType="num">
                                      <p:cBhvr>
                                        <p:cTn id="40" dur="1" fill="hold"/>
                                        <p:tgtEl>
                                          <p:spTgt spid="710670"/>
                                        </p:tgtEl>
                                        <p:attrNameLst>
                                          <p:attrName/>
                                        </p:attrNameLst>
                                      </p:cBhvr>
                                    </p:anim>
                                  </p:childTnLst>
                                </p:cTn>
                              </p:par>
                              <p:par>
                                <p:cTn id="41" presetID="24" presetClass="entr" presetSubtype="0" fill="hold" nodeType="withEffect">
                                  <p:stCondLst>
                                    <p:cond delay="0"/>
                                  </p:stCondLst>
                                  <p:childTnLst>
                                    <p:set>
                                      <p:cBhvr>
                                        <p:cTn id="42" dur="1" fill="hold">
                                          <p:stCondLst>
                                            <p:cond delay="0"/>
                                          </p:stCondLst>
                                        </p:cTn>
                                        <p:tgtEl>
                                          <p:spTgt spid="710676"/>
                                        </p:tgtEl>
                                        <p:attrNameLst>
                                          <p:attrName>style.visibility</p:attrName>
                                        </p:attrNameLst>
                                      </p:cBhvr>
                                      <p:to>
                                        <p:strVal val="visible"/>
                                      </p:to>
                                    </p:set>
                                    <p:anim to="" calcmode="lin" valueType="num">
                                      <p:cBhvr>
                                        <p:cTn id="43" dur="1" fill="hold"/>
                                        <p:tgtEl>
                                          <p:spTgt spid="710676"/>
                                        </p:tgtEl>
                                        <p:attrNameLst>
                                          <p:attrName/>
                                        </p:attrNameLst>
                                      </p:cBhvr>
                                    </p:anim>
                                  </p:childTnLst>
                                </p:cTn>
                              </p:par>
                              <p:par>
                                <p:cTn id="44" presetID="24" presetClass="entr" presetSubtype="0" fill="hold" nodeType="withEffect">
                                  <p:stCondLst>
                                    <p:cond delay="0"/>
                                  </p:stCondLst>
                                  <p:childTnLst>
                                    <p:set>
                                      <p:cBhvr>
                                        <p:cTn id="45" dur="1" fill="hold">
                                          <p:stCondLst>
                                            <p:cond delay="0"/>
                                          </p:stCondLst>
                                        </p:cTn>
                                        <p:tgtEl>
                                          <p:spTgt spid="710680"/>
                                        </p:tgtEl>
                                        <p:attrNameLst>
                                          <p:attrName>style.visibility</p:attrName>
                                        </p:attrNameLst>
                                      </p:cBhvr>
                                      <p:to>
                                        <p:strVal val="visible"/>
                                      </p:to>
                                    </p:set>
                                    <p:anim to="" calcmode="lin" valueType="num">
                                      <p:cBhvr>
                                        <p:cTn id="46" dur="1" fill="hold"/>
                                        <p:tgtEl>
                                          <p:spTgt spid="710680"/>
                                        </p:tgtEl>
                                        <p:attrNameLst>
                                          <p:attrName/>
                                        </p:attrNameLst>
                                      </p:cBhvr>
                                    </p:anim>
                                  </p:childTnLst>
                                </p:cTn>
                              </p:par>
                              <p:par>
                                <p:cTn id="47" presetID="24" presetClass="entr" presetSubtype="0" fill="hold" nodeType="withEffect">
                                  <p:stCondLst>
                                    <p:cond delay="0"/>
                                  </p:stCondLst>
                                  <p:childTnLst>
                                    <p:set>
                                      <p:cBhvr>
                                        <p:cTn id="48" dur="1" fill="hold">
                                          <p:stCondLst>
                                            <p:cond delay="0"/>
                                          </p:stCondLst>
                                        </p:cTn>
                                        <p:tgtEl>
                                          <p:spTgt spid="710684"/>
                                        </p:tgtEl>
                                        <p:attrNameLst>
                                          <p:attrName>style.visibility</p:attrName>
                                        </p:attrNameLst>
                                      </p:cBhvr>
                                      <p:to>
                                        <p:strVal val="visible"/>
                                      </p:to>
                                    </p:set>
                                    <p:anim to="" calcmode="lin" valueType="num">
                                      <p:cBhvr>
                                        <p:cTn id="49" dur="1" fill="hold"/>
                                        <p:tgtEl>
                                          <p:spTgt spid="710684"/>
                                        </p:tgtEl>
                                        <p:attrNameLst>
                                          <p:attrName/>
                                        </p:attrNameLst>
                                      </p:cBhvr>
                                    </p:anim>
                                  </p:childTnLst>
                                </p:cTn>
                              </p:par>
                              <p:par>
                                <p:cTn id="50" presetID="24" presetClass="entr" presetSubtype="0" fill="hold" nodeType="withEffect">
                                  <p:stCondLst>
                                    <p:cond delay="0"/>
                                  </p:stCondLst>
                                  <p:childTnLst>
                                    <p:set>
                                      <p:cBhvr>
                                        <p:cTn id="51" dur="1" fill="hold">
                                          <p:stCondLst>
                                            <p:cond delay="0"/>
                                          </p:stCondLst>
                                        </p:cTn>
                                        <p:tgtEl>
                                          <p:spTgt spid="710667"/>
                                        </p:tgtEl>
                                        <p:attrNameLst>
                                          <p:attrName>style.visibility</p:attrName>
                                        </p:attrNameLst>
                                      </p:cBhvr>
                                      <p:to>
                                        <p:strVal val="visible"/>
                                      </p:to>
                                    </p:set>
                                    <p:anim to="" calcmode="lin" valueType="num">
                                      <p:cBhvr>
                                        <p:cTn id="52" dur="1" fill="hold"/>
                                        <p:tgtEl>
                                          <p:spTgt spid="710667"/>
                                        </p:tgtEl>
                                        <p:attrNameLst>
                                          <p:attrName/>
                                        </p:attrNameLst>
                                      </p:cBhvr>
                                    </p:anim>
                                  </p:childTnLst>
                                </p:cTn>
                              </p:par>
                              <p:par>
                                <p:cTn id="53" presetID="24" presetClass="entr" presetSubtype="0" fill="hold" nodeType="withEffect">
                                  <p:stCondLst>
                                    <p:cond delay="0"/>
                                  </p:stCondLst>
                                  <p:childTnLst>
                                    <p:set>
                                      <p:cBhvr>
                                        <p:cTn id="54" dur="1" fill="hold">
                                          <p:stCondLst>
                                            <p:cond delay="0"/>
                                          </p:stCondLst>
                                        </p:cTn>
                                        <p:tgtEl>
                                          <p:spTgt spid="710666"/>
                                        </p:tgtEl>
                                        <p:attrNameLst>
                                          <p:attrName>style.visibility</p:attrName>
                                        </p:attrNameLst>
                                      </p:cBhvr>
                                      <p:to>
                                        <p:strVal val="visible"/>
                                      </p:to>
                                    </p:set>
                                    <p:anim to="" calcmode="lin" valueType="num">
                                      <p:cBhvr>
                                        <p:cTn id="55" dur="1" fill="hold"/>
                                        <p:tgtEl>
                                          <p:spTgt spid="710666"/>
                                        </p:tgtEl>
                                        <p:attrNameLst>
                                          <p:attrName/>
                                        </p:attrNameLst>
                                      </p:cBhvr>
                                    </p:anim>
                                  </p:childTnLst>
                                </p:cTn>
                              </p:par>
                              <p:par>
                                <p:cTn id="56" presetID="24" presetClass="entr" presetSubtype="0" fill="hold" nodeType="withEffect">
                                  <p:stCondLst>
                                    <p:cond delay="0"/>
                                  </p:stCondLst>
                                  <p:childTnLst>
                                    <p:set>
                                      <p:cBhvr>
                                        <p:cTn id="57" dur="1" fill="hold">
                                          <p:stCondLst>
                                            <p:cond delay="0"/>
                                          </p:stCondLst>
                                        </p:cTn>
                                        <p:tgtEl>
                                          <p:spTgt spid="710672"/>
                                        </p:tgtEl>
                                        <p:attrNameLst>
                                          <p:attrName>style.visibility</p:attrName>
                                        </p:attrNameLst>
                                      </p:cBhvr>
                                      <p:to>
                                        <p:strVal val="visible"/>
                                      </p:to>
                                    </p:set>
                                    <p:anim to="" calcmode="lin" valueType="num">
                                      <p:cBhvr>
                                        <p:cTn id="58" dur="1" fill="hold"/>
                                        <p:tgtEl>
                                          <p:spTgt spid="710672"/>
                                        </p:tgtEl>
                                        <p:attrNameLst>
                                          <p:attrName/>
                                        </p:attrNameLst>
                                      </p:cBhvr>
                                    </p:anim>
                                  </p:childTnLst>
                                </p:cTn>
                              </p:par>
                              <p:par>
                                <p:cTn id="59" presetID="24" presetClass="entr" presetSubtype="0" fill="hold" nodeType="withEffect">
                                  <p:stCondLst>
                                    <p:cond delay="0"/>
                                  </p:stCondLst>
                                  <p:childTnLst>
                                    <p:set>
                                      <p:cBhvr>
                                        <p:cTn id="60" dur="1" fill="hold">
                                          <p:stCondLst>
                                            <p:cond delay="0"/>
                                          </p:stCondLst>
                                        </p:cTn>
                                        <p:tgtEl>
                                          <p:spTgt spid="710671"/>
                                        </p:tgtEl>
                                        <p:attrNameLst>
                                          <p:attrName>style.visibility</p:attrName>
                                        </p:attrNameLst>
                                      </p:cBhvr>
                                      <p:to>
                                        <p:strVal val="visible"/>
                                      </p:to>
                                    </p:set>
                                    <p:anim to="" calcmode="lin" valueType="num">
                                      <p:cBhvr>
                                        <p:cTn id="61" dur="1" fill="hold"/>
                                        <p:tgtEl>
                                          <p:spTgt spid="710671"/>
                                        </p:tgtEl>
                                        <p:attrNameLst>
                                          <p:attrName/>
                                        </p:attrNameLst>
                                      </p:cBhvr>
                                    </p:anim>
                                  </p:childTnLst>
                                </p:cTn>
                              </p:par>
                              <p:par>
                                <p:cTn id="62" presetID="24" presetClass="entr" presetSubtype="0" fill="hold" nodeType="withEffect">
                                  <p:stCondLst>
                                    <p:cond delay="0"/>
                                  </p:stCondLst>
                                  <p:childTnLst>
                                    <p:set>
                                      <p:cBhvr>
                                        <p:cTn id="63" dur="1" fill="hold">
                                          <p:stCondLst>
                                            <p:cond delay="0"/>
                                          </p:stCondLst>
                                        </p:cTn>
                                        <p:tgtEl>
                                          <p:spTgt spid="710669"/>
                                        </p:tgtEl>
                                        <p:attrNameLst>
                                          <p:attrName>style.visibility</p:attrName>
                                        </p:attrNameLst>
                                      </p:cBhvr>
                                      <p:to>
                                        <p:strVal val="visible"/>
                                      </p:to>
                                    </p:set>
                                    <p:anim to="" calcmode="lin" valueType="num">
                                      <p:cBhvr>
                                        <p:cTn id="64" dur="1" fill="hold"/>
                                        <p:tgtEl>
                                          <p:spTgt spid="710669"/>
                                        </p:tgtEl>
                                        <p:attrNameLst>
                                          <p:attrName/>
                                        </p:attrNameLst>
                                      </p:cBhvr>
                                    </p:anim>
                                  </p:childTnLst>
                                </p:cTn>
                              </p:par>
                              <p:par>
                                <p:cTn id="65" presetID="24" presetClass="entr" presetSubtype="0" fill="hold" nodeType="withEffect">
                                  <p:stCondLst>
                                    <p:cond delay="0"/>
                                  </p:stCondLst>
                                  <p:childTnLst>
                                    <p:set>
                                      <p:cBhvr>
                                        <p:cTn id="66" dur="1" fill="hold">
                                          <p:stCondLst>
                                            <p:cond delay="0"/>
                                          </p:stCondLst>
                                        </p:cTn>
                                        <p:tgtEl>
                                          <p:spTgt spid="710685"/>
                                        </p:tgtEl>
                                        <p:attrNameLst>
                                          <p:attrName>style.visibility</p:attrName>
                                        </p:attrNameLst>
                                      </p:cBhvr>
                                      <p:to>
                                        <p:strVal val="visible"/>
                                      </p:to>
                                    </p:set>
                                    <p:anim to="" calcmode="lin" valueType="num">
                                      <p:cBhvr>
                                        <p:cTn id="67" dur="1" fill="hold"/>
                                        <p:tgtEl>
                                          <p:spTgt spid="710685"/>
                                        </p:tgtEl>
                                        <p:attrNameLst>
                                          <p:attrName/>
                                        </p:attrNameLst>
                                      </p:cBhvr>
                                    </p:anim>
                                  </p:childTnLst>
                                </p:cTn>
                              </p:par>
                              <p:par>
                                <p:cTn id="68" presetID="24" presetClass="entr" presetSubtype="0" fill="hold" nodeType="withEffect">
                                  <p:stCondLst>
                                    <p:cond delay="0"/>
                                  </p:stCondLst>
                                  <p:childTnLst>
                                    <p:set>
                                      <p:cBhvr>
                                        <p:cTn id="69" dur="1" fill="hold">
                                          <p:stCondLst>
                                            <p:cond delay="0"/>
                                          </p:stCondLst>
                                        </p:cTn>
                                        <p:tgtEl>
                                          <p:spTgt spid="710679"/>
                                        </p:tgtEl>
                                        <p:attrNameLst>
                                          <p:attrName>style.visibility</p:attrName>
                                        </p:attrNameLst>
                                      </p:cBhvr>
                                      <p:to>
                                        <p:strVal val="visible"/>
                                      </p:to>
                                    </p:set>
                                    <p:anim to="" calcmode="lin" valueType="num">
                                      <p:cBhvr>
                                        <p:cTn id="70" dur="1" fill="hold"/>
                                        <p:tgtEl>
                                          <p:spTgt spid="710679"/>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title" idx="4294967295"/>
          </p:nvPr>
        </p:nvSpPr>
        <p:spPr>
          <a:xfrm>
            <a:off x="574675" y="150019"/>
            <a:ext cx="8302625" cy="631825"/>
          </a:xfrm>
          <a:ln/>
        </p:spPr>
        <p:txBody>
          <a:bodyPr tIns="76608"/>
          <a:lstStyle/>
          <a:p>
            <a:pP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dirty="0"/>
              <a:t>The Revolution</a:t>
            </a:r>
          </a:p>
        </p:txBody>
      </p:sp>
      <p:sp>
        <p:nvSpPr>
          <p:cNvPr id="10242" name="Text Box 2"/>
          <p:cNvSpPr txBox="1">
            <a:spLocks noChangeArrowheads="1"/>
          </p:cNvSpPr>
          <p:nvPr/>
        </p:nvSpPr>
        <p:spPr bwMode="auto">
          <a:xfrm>
            <a:off x="3779838" y="5130800"/>
            <a:ext cx="9525" cy="342900"/>
          </a:xfrm>
          <a:prstGeom prst="rect">
            <a:avLst/>
          </a:prstGeom>
          <a:noFill/>
          <a:ln w="9000">
            <a:noFill/>
            <a:round/>
            <a:headEnd/>
            <a:tailEnd/>
          </a:ln>
          <a:effectLst/>
        </p:spPr>
        <p:txBody>
          <a:bodyPr wrap="none" anchor="ctr"/>
          <a:lstStyle/>
          <a:p>
            <a:endParaRPr lang="en-US">
              <a:solidFill>
                <a:srgbClr val="FF6600"/>
              </a:solidFill>
              <a:latin typeface="Comic Sans MS" pitchFamily="66" charset="0"/>
            </a:endParaRPr>
          </a:p>
        </p:txBody>
      </p:sp>
      <p:pic>
        <p:nvPicPr>
          <p:cNvPr id="10243" name="Picture 3"/>
          <p:cNvPicPr>
            <a:picLocks noChangeAspect="1" noChangeArrowheads="1"/>
          </p:cNvPicPr>
          <p:nvPr/>
        </p:nvPicPr>
        <p:blipFill>
          <a:blip r:embed="rId3" cstate="print"/>
          <a:srcRect/>
          <a:stretch>
            <a:fillRect/>
          </a:stretch>
        </p:blipFill>
        <p:spPr bwMode="auto">
          <a:xfrm>
            <a:off x="1487488" y="1190625"/>
            <a:ext cx="6578600" cy="4452938"/>
          </a:xfrm>
          <a:prstGeom prst="rect">
            <a:avLst/>
          </a:prstGeom>
          <a:noFill/>
          <a:ln w="9000">
            <a:noFill/>
            <a:round/>
            <a:headEnd/>
            <a:tailEnd/>
          </a:ln>
          <a:effectLst/>
        </p:spPr>
      </p:pic>
      <p:sp>
        <p:nvSpPr>
          <p:cNvPr id="10244" name="Text Box 4"/>
          <p:cNvSpPr txBox="1">
            <a:spLocks noChangeArrowheads="1"/>
          </p:cNvSpPr>
          <p:nvPr/>
        </p:nvSpPr>
        <p:spPr bwMode="auto">
          <a:xfrm>
            <a:off x="161925" y="4668838"/>
            <a:ext cx="1423988" cy="347662"/>
          </a:xfrm>
          <a:prstGeom prst="rect">
            <a:avLst/>
          </a:prstGeom>
          <a:noFill/>
          <a:ln w="9000">
            <a:noFill/>
            <a:round/>
            <a:headEnd/>
            <a:tailEnd/>
          </a:ln>
          <a:effectLst/>
        </p:spPr>
        <p:txBody>
          <a:bodyPr wrap="none" lIns="0" tIns="54431" rIns="0" bIns="0" anchor="ctr"/>
          <a:lstStyle/>
          <a:p>
            <a:pPr algn="ctr">
              <a:tabLst>
                <a:tab pos="723900" algn="l"/>
              </a:tabLst>
            </a:pPr>
            <a:r>
              <a:rPr lang="en-US" dirty="0">
                <a:solidFill>
                  <a:srgbClr val="FF6600"/>
                </a:solidFill>
                <a:latin typeface="Comic Sans MS" pitchFamily="66" charset="0"/>
              </a:rPr>
              <a:t>10M</a:t>
            </a:r>
          </a:p>
        </p:txBody>
      </p:sp>
      <p:sp>
        <p:nvSpPr>
          <p:cNvPr id="10245" name="Text Box 5"/>
          <p:cNvSpPr txBox="1">
            <a:spLocks noChangeArrowheads="1"/>
          </p:cNvSpPr>
          <p:nvPr/>
        </p:nvSpPr>
        <p:spPr bwMode="auto">
          <a:xfrm>
            <a:off x="161925" y="3805238"/>
            <a:ext cx="1423988" cy="347662"/>
          </a:xfrm>
          <a:prstGeom prst="rect">
            <a:avLst/>
          </a:prstGeom>
          <a:noFill/>
          <a:ln w="9000">
            <a:noFill/>
            <a:round/>
            <a:headEnd/>
            <a:tailEnd/>
          </a:ln>
          <a:effectLst/>
        </p:spPr>
        <p:txBody>
          <a:bodyPr wrap="none" lIns="0" tIns="54431" rIns="0" bIns="0" anchor="ctr"/>
          <a:lstStyle/>
          <a:p>
            <a:pPr algn="ctr">
              <a:tabLst>
                <a:tab pos="723900" algn="l"/>
              </a:tabLst>
            </a:pPr>
            <a:r>
              <a:rPr lang="en-US">
                <a:solidFill>
                  <a:srgbClr val="FF6600"/>
                </a:solidFill>
                <a:latin typeface="Comic Sans MS" pitchFamily="66" charset="0"/>
              </a:rPr>
              <a:t>1B</a:t>
            </a:r>
          </a:p>
        </p:txBody>
      </p:sp>
      <p:sp>
        <p:nvSpPr>
          <p:cNvPr id="10246" name="Text Box 6"/>
          <p:cNvSpPr txBox="1">
            <a:spLocks noChangeArrowheads="1"/>
          </p:cNvSpPr>
          <p:nvPr/>
        </p:nvSpPr>
        <p:spPr bwMode="auto">
          <a:xfrm>
            <a:off x="161925" y="2976563"/>
            <a:ext cx="1423988" cy="347662"/>
          </a:xfrm>
          <a:prstGeom prst="rect">
            <a:avLst/>
          </a:prstGeom>
          <a:noFill/>
          <a:ln w="9000">
            <a:noFill/>
            <a:round/>
            <a:headEnd/>
            <a:tailEnd/>
          </a:ln>
          <a:effectLst/>
        </p:spPr>
        <p:txBody>
          <a:bodyPr wrap="none" lIns="0" tIns="54431" rIns="0" bIns="0" anchor="ctr"/>
          <a:lstStyle/>
          <a:p>
            <a:pPr algn="ctr">
              <a:tabLst>
                <a:tab pos="723900" algn="l"/>
              </a:tabLst>
            </a:pPr>
            <a:r>
              <a:rPr lang="en-US">
                <a:solidFill>
                  <a:srgbClr val="FF6600"/>
                </a:solidFill>
                <a:latin typeface="Comic Sans MS" pitchFamily="66" charset="0"/>
              </a:rPr>
              <a:t>10B</a:t>
            </a:r>
          </a:p>
        </p:txBody>
      </p:sp>
      <p:sp>
        <p:nvSpPr>
          <p:cNvPr id="10247" name="Text Box 7"/>
          <p:cNvSpPr txBox="1">
            <a:spLocks noChangeArrowheads="1"/>
          </p:cNvSpPr>
          <p:nvPr/>
        </p:nvSpPr>
        <p:spPr bwMode="auto">
          <a:xfrm>
            <a:off x="161925" y="1501775"/>
            <a:ext cx="1423988" cy="347663"/>
          </a:xfrm>
          <a:prstGeom prst="rect">
            <a:avLst/>
          </a:prstGeom>
          <a:noFill/>
          <a:ln w="9000">
            <a:noFill/>
            <a:round/>
            <a:headEnd/>
            <a:tailEnd/>
          </a:ln>
          <a:effectLst/>
        </p:spPr>
        <p:txBody>
          <a:bodyPr wrap="none" lIns="0" tIns="54431" rIns="0" bIns="0" anchor="ctr"/>
          <a:lstStyle/>
          <a:p>
            <a:pPr algn="ctr">
              <a:tabLst>
                <a:tab pos="723900" algn="l"/>
              </a:tabLst>
            </a:pPr>
            <a:r>
              <a:rPr lang="en-US">
                <a:solidFill>
                  <a:srgbClr val="FF6600"/>
                </a:solidFill>
                <a:latin typeface="Comic Sans MS" pitchFamily="66" charset="0"/>
              </a:rPr>
              <a:t>1T</a:t>
            </a:r>
          </a:p>
        </p:txBody>
      </p:sp>
      <p:sp>
        <p:nvSpPr>
          <p:cNvPr id="10248" name="Text Box 8"/>
          <p:cNvSpPr txBox="1">
            <a:spLocks noChangeArrowheads="1"/>
          </p:cNvSpPr>
          <p:nvPr/>
        </p:nvSpPr>
        <p:spPr bwMode="auto">
          <a:xfrm>
            <a:off x="161925" y="2185988"/>
            <a:ext cx="1423988" cy="347662"/>
          </a:xfrm>
          <a:prstGeom prst="rect">
            <a:avLst/>
          </a:prstGeom>
          <a:noFill/>
          <a:ln w="9000">
            <a:noFill/>
            <a:round/>
            <a:headEnd/>
            <a:tailEnd/>
          </a:ln>
          <a:effectLst/>
        </p:spPr>
        <p:txBody>
          <a:bodyPr wrap="none" lIns="0" tIns="54431" rIns="0" bIns="0" anchor="ctr"/>
          <a:lstStyle/>
          <a:p>
            <a:pPr algn="ctr">
              <a:tabLst>
                <a:tab pos="723900" algn="l"/>
              </a:tabLst>
            </a:pPr>
            <a:r>
              <a:rPr lang="en-US">
                <a:solidFill>
                  <a:srgbClr val="FF6600"/>
                </a:solidFill>
                <a:latin typeface="Comic Sans MS" pitchFamily="66" charset="0"/>
              </a:rPr>
              <a:t>100B</a:t>
            </a:r>
          </a:p>
        </p:txBody>
      </p:sp>
      <p:sp>
        <p:nvSpPr>
          <p:cNvPr id="10249" name="Text Box 9"/>
          <p:cNvSpPr txBox="1">
            <a:spLocks noChangeArrowheads="1"/>
          </p:cNvSpPr>
          <p:nvPr/>
        </p:nvSpPr>
        <p:spPr bwMode="auto">
          <a:xfrm>
            <a:off x="1111250" y="5459413"/>
            <a:ext cx="1423988" cy="347662"/>
          </a:xfrm>
          <a:prstGeom prst="rect">
            <a:avLst/>
          </a:prstGeom>
          <a:noFill/>
          <a:ln w="9000">
            <a:noFill/>
            <a:round/>
            <a:headEnd/>
            <a:tailEnd/>
          </a:ln>
          <a:effectLst/>
        </p:spPr>
        <p:txBody>
          <a:bodyPr wrap="none" lIns="0" tIns="54431" rIns="0" bIns="0" anchor="ctr" anchorCtr="1"/>
          <a:lstStyle/>
          <a:p>
            <a:pPr algn="ctr">
              <a:tabLst>
                <a:tab pos="723900" algn="l"/>
              </a:tabLst>
            </a:pPr>
            <a:r>
              <a:rPr lang="en-US">
                <a:solidFill>
                  <a:srgbClr val="FF6600"/>
                </a:solidFill>
                <a:latin typeface="Comic Sans MS" pitchFamily="66" charset="0"/>
              </a:rPr>
              <a:t>1990</a:t>
            </a:r>
          </a:p>
        </p:txBody>
      </p:sp>
      <p:sp>
        <p:nvSpPr>
          <p:cNvPr id="10250" name="Text Box 10"/>
          <p:cNvSpPr txBox="1">
            <a:spLocks noChangeArrowheads="1"/>
          </p:cNvSpPr>
          <p:nvPr/>
        </p:nvSpPr>
        <p:spPr bwMode="auto">
          <a:xfrm>
            <a:off x="3055938" y="5459413"/>
            <a:ext cx="1423987" cy="347662"/>
          </a:xfrm>
          <a:prstGeom prst="rect">
            <a:avLst/>
          </a:prstGeom>
          <a:noFill/>
          <a:ln w="9000">
            <a:noFill/>
            <a:round/>
            <a:headEnd/>
            <a:tailEnd/>
          </a:ln>
          <a:effectLst/>
        </p:spPr>
        <p:txBody>
          <a:bodyPr wrap="none" lIns="0" tIns="54431" rIns="0" bIns="0" anchor="ctr" anchorCtr="1"/>
          <a:lstStyle/>
          <a:p>
            <a:pPr algn="ctr">
              <a:tabLst>
                <a:tab pos="723900" algn="l"/>
              </a:tabLst>
            </a:pPr>
            <a:r>
              <a:rPr lang="en-US">
                <a:solidFill>
                  <a:srgbClr val="FF6600"/>
                </a:solidFill>
                <a:latin typeface="Comic Sans MS" pitchFamily="66" charset="0"/>
              </a:rPr>
              <a:t>2000</a:t>
            </a:r>
          </a:p>
        </p:txBody>
      </p:sp>
      <p:sp>
        <p:nvSpPr>
          <p:cNvPr id="10251" name="Text Box 11"/>
          <p:cNvSpPr txBox="1">
            <a:spLocks noChangeArrowheads="1"/>
          </p:cNvSpPr>
          <p:nvPr/>
        </p:nvSpPr>
        <p:spPr bwMode="auto">
          <a:xfrm>
            <a:off x="4999038" y="5459413"/>
            <a:ext cx="1423987" cy="347662"/>
          </a:xfrm>
          <a:prstGeom prst="rect">
            <a:avLst/>
          </a:prstGeom>
          <a:noFill/>
          <a:ln w="9000">
            <a:noFill/>
            <a:round/>
            <a:headEnd/>
            <a:tailEnd/>
          </a:ln>
          <a:effectLst/>
        </p:spPr>
        <p:txBody>
          <a:bodyPr wrap="none" lIns="0" tIns="54431" rIns="0" bIns="0" anchor="ctr" anchorCtr="1"/>
          <a:lstStyle/>
          <a:p>
            <a:pPr algn="ctr">
              <a:tabLst>
                <a:tab pos="723900" algn="l"/>
              </a:tabLst>
            </a:pPr>
            <a:r>
              <a:rPr lang="en-US">
                <a:solidFill>
                  <a:srgbClr val="FF6600"/>
                </a:solidFill>
                <a:latin typeface="Comic Sans MS" pitchFamily="66" charset="0"/>
              </a:rPr>
              <a:t>2010</a:t>
            </a:r>
          </a:p>
        </p:txBody>
      </p:sp>
      <p:sp>
        <p:nvSpPr>
          <p:cNvPr id="10252" name="Text Box 12"/>
          <p:cNvSpPr txBox="1">
            <a:spLocks noChangeArrowheads="1"/>
          </p:cNvSpPr>
          <p:nvPr/>
        </p:nvSpPr>
        <p:spPr bwMode="auto">
          <a:xfrm>
            <a:off x="6907213" y="5459413"/>
            <a:ext cx="1423987" cy="347662"/>
          </a:xfrm>
          <a:prstGeom prst="rect">
            <a:avLst/>
          </a:prstGeom>
          <a:noFill/>
          <a:ln w="9000">
            <a:noFill/>
            <a:round/>
            <a:headEnd/>
            <a:tailEnd/>
          </a:ln>
          <a:effectLst/>
        </p:spPr>
        <p:txBody>
          <a:bodyPr wrap="none" lIns="0" tIns="54431" rIns="0" bIns="0" anchor="ctr" anchorCtr="1"/>
          <a:lstStyle/>
          <a:p>
            <a:pPr algn="ctr">
              <a:tabLst>
                <a:tab pos="723900" algn="l"/>
              </a:tabLst>
            </a:pPr>
            <a:r>
              <a:rPr lang="en-US">
                <a:solidFill>
                  <a:srgbClr val="FF6600"/>
                </a:solidFill>
                <a:latin typeface="Comic Sans MS" pitchFamily="66" charset="0"/>
              </a:rPr>
              <a:t>2020</a:t>
            </a:r>
          </a:p>
        </p:txBody>
      </p:sp>
      <p:sp>
        <p:nvSpPr>
          <p:cNvPr id="10253" name="Text Box 13"/>
          <p:cNvSpPr txBox="1">
            <a:spLocks noChangeArrowheads="1"/>
          </p:cNvSpPr>
          <p:nvPr/>
        </p:nvSpPr>
        <p:spPr bwMode="auto">
          <a:xfrm>
            <a:off x="2190750" y="1066800"/>
            <a:ext cx="1423988" cy="347663"/>
          </a:xfrm>
          <a:prstGeom prst="rect">
            <a:avLst/>
          </a:prstGeom>
          <a:noFill/>
          <a:ln w="9000">
            <a:noFill/>
            <a:round/>
            <a:headEnd/>
            <a:tailEnd/>
          </a:ln>
          <a:effectLst/>
        </p:spPr>
        <p:txBody>
          <a:bodyPr wrap="none" lIns="0" tIns="54431" rIns="0" bIns="0" anchor="ctr" anchorCtr="1"/>
          <a:lstStyle/>
          <a:p>
            <a:pPr algn="ctr">
              <a:tabLst>
                <a:tab pos="723900" algn="l"/>
              </a:tabLst>
            </a:pPr>
            <a:r>
              <a:rPr lang="en-US">
                <a:solidFill>
                  <a:srgbClr val="D12124"/>
                </a:solidFill>
                <a:latin typeface="Comic Sans MS" pitchFamily="66" charset="0"/>
              </a:rPr>
              <a:t>Computers</a:t>
            </a:r>
          </a:p>
        </p:txBody>
      </p:sp>
      <p:sp>
        <p:nvSpPr>
          <p:cNvPr id="10254" name="Text Box 14"/>
          <p:cNvSpPr txBox="1">
            <a:spLocks noChangeArrowheads="1"/>
          </p:cNvSpPr>
          <p:nvPr/>
        </p:nvSpPr>
        <p:spPr bwMode="auto">
          <a:xfrm>
            <a:off x="4135438" y="1066800"/>
            <a:ext cx="1423987" cy="347663"/>
          </a:xfrm>
          <a:prstGeom prst="rect">
            <a:avLst/>
          </a:prstGeom>
          <a:noFill/>
          <a:ln w="9000">
            <a:noFill/>
            <a:round/>
            <a:headEnd/>
            <a:tailEnd/>
          </a:ln>
          <a:effectLst/>
        </p:spPr>
        <p:txBody>
          <a:bodyPr wrap="none" lIns="0" tIns="54431" rIns="0" bIns="0" anchor="ctr" anchorCtr="1"/>
          <a:lstStyle/>
          <a:p>
            <a:pPr algn="ctr">
              <a:tabLst>
                <a:tab pos="723900" algn="l"/>
              </a:tabLst>
            </a:pPr>
            <a:r>
              <a:rPr lang="en-US">
                <a:solidFill>
                  <a:srgbClr val="D12124"/>
                </a:solidFill>
                <a:latin typeface="Comic Sans MS" pitchFamily="66" charset="0"/>
              </a:rPr>
              <a:t>People</a:t>
            </a:r>
          </a:p>
        </p:txBody>
      </p:sp>
      <p:sp>
        <p:nvSpPr>
          <p:cNvPr id="10255" name="Text Box 15"/>
          <p:cNvSpPr txBox="1">
            <a:spLocks noChangeArrowheads="1"/>
          </p:cNvSpPr>
          <p:nvPr/>
        </p:nvSpPr>
        <p:spPr bwMode="auto">
          <a:xfrm>
            <a:off x="6043613" y="1066800"/>
            <a:ext cx="1423987" cy="347663"/>
          </a:xfrm>
          <a:prstGeom prst="rect">
            <a:avLst/>
          </a:prstGeom>
          <a:noFill/>
          <a:ln w="9000">
            <a:noFill/>
            <a:round/>
            <a:headEnd/>
            <a:tailEnd/>
          </a:ln>
          <a:effectLst/>
        </p:spPr>
        <p:txBody>
          <a:bodyPr wrap="none" lIns="0" tIns="54431" rIns="0" bIns="0" anchor="ctr" anchorCtr="1"/>
          <a:lstStyle/>
          <a:p>
            <a:pPr algn="ctr">
              <a:tabLst>
                <a:tab pos="723900" algn="l"/>
              </a:tabLst>
            </a:pPr>
            <a:r>
              <a:rPr lang="en-US">
                <a:solidFill>
                  <a:srgbClr val="D12124"/>
                </a:solidFill>
                <a:latin typeface="Comic Sans MS" pitchFamily="66" charset="0"/>
              </a:rPr>
              <a:t>Everything</a:t>
            </a:r>
          </a:p>
        </p:txBody>
      </p:sp>
      <p:sp>
        <p:nvSpPr>
          <p:cNvPr id="10256" name="Text Box 16"/>
          <p:cNvSpPr txBox="1">
            <a:spLocks noChangeArrowheads="1"/>
          </p:cNvSpPr>
          <p:nvPr/>
        </p:nvSpPr>
        <p:spPr bwMode="auto">
          <a:xfrm>
            <a:off x="2084388" y="2547938"/>
            <a:ext cx="1423987" cy="698500"/>
          </a:xfrm>
          <a:prstGeom prst="rect">
            <a:avLst/>
          </a:prstGeom>
          <a:noFill/>
          <a:ln w="9000">
            <a:noFill/>
            <a:round/>
            <a:headEnd/>
            <a:tailEnd/>
          </a:ln>
          <a:effectLst/>
        </p:spPr>
        <p:txBody>
          <a:bodyPr wrap="none" lIns="0" tIns="54431" rIns="0" bIns="0" anchor="ctr" anchorCtr="1"/>
          <a:lstStyle/>
          <a:p>
            <a:pPr algn="ctr">
              <a:tabLst>
                <a:tab pos="723900" algn="l"/>
              </a:tabLst>
            </a:pPr>
            <a:r>
              <a:rPr lang="en-US">
                <a:solidFill>
                  <a:srgbClr val="000000"/>
                </a:solidFill>
                <a:latin typeface="Comic Sans MS" pitchFamily="66" charset="0"/>
              </a:rPr>
              <a:t>Cost to</a:t>
            </a:r>
            <a:br>
              <a:rPr lang="en-US">
                <a:solidFill>
                  <a:srgbClr val="000000"/>
                </a:solidFill>
                <a:latin typeface="Comic Sans MS" pitchFamily="66" charset="0"/>
              </a:rPr>
            </a:br>
            <a:r>
              <a:rPr lang="en-US">
                <a:solidFill>
                  <a:srgbClr val="000000"/>
                </a:solidFill>
                <a:latin typeface="Comic Sans MS" pitchFamily="66" charset="0"/>
              </a:rPr>
              <a:t>Connect</a:t>
            </a:r>
          </a:p>
        </p:txBody>
      </p:sp>
      <p:sp>
        <p:nvSpPr>
          <p:cNvPr id="10257" name="Text Box 17"/>
          <p:cNvSpPr txBox="1">
            <a:spLocks noChangeArrowheads="1"/>
          </p:cNvSpPr>
          <p:nvPr/>
        </p:nvSpPr>
        <p:spPr bwMode="auto">
          <a:xfrm>
            <a:off x="4064000" y="4384675"/>
            <a:ext cx="1423988" cy="698500"/>
          </a:xfrm>
          <a:prstGeom prst="rect">
            <a:avLst/>
          </a:prstGeom>
          <a:noFill/>
          <a:ln w="9000">
            <a:noFill/>
            <a:round/>
            <a:headEnd/>
            <a:tailEnd/>
          </a:ln>
          <a:effectLst/>
        </p:spPr>
        <p:txBody>
          <a:bodyPr wrap="none" lIns="0" tIns="54431" rIns="0" bIns="0" anchor="ctr" anchorCtr="1"/>
          <a:lstStyle/>
          <a:p>
            <a:pPr algn="ctr">
              <a:tabLst>
                <a:tab pos="723900" algn="l"/>
              </a:tabLst>
            </a:pPr>
            <a:r>
              <a:rPr lang="en-US">
                <a:solidFill>
                  <a:srgbClr val="000000"/>
                </a:solidFill>
                <a:latin typeface="Comic Sans MS" pitchFamily="66" charset="0"/>
              </a:rPr>
              <a:t>Things</a:t>
            </a:r>
            <a:br>
              <a:rPr lang="en-US">
                <a:solidFill>
                  <a:srgbClr val="000000"/>
                </a:solidFill>
                <a:latin typeface="Comic Sans MS" pitchFamily="66" charset="0"/>
              </a:rPr>
            </a:br>
            <a:r>
              <a:rPr lang="en-US">
                <a:solidFill>
                  <a:srgbClr val="000000"/>
                </a:solidFill>
                <a:latin typeface="Comic Sans MS" pitchFamily="66" charset="0"/>
              </a:rPr>
              <a:t>Connected</a:t>
            </a:r>
          </a:p>
        </p:txBody>
      </p:sp>
      <p:sp>
        <p:nvSpPr>
          <p:cNvPr id="10258" name="Text Box 18"/>
          <p:cNvSpPr txBox="1">
            <a:spLocks noChangeArrowheads="1"/>
          </p:cNvSpPr>
          <p:nvPr/>
        </p:nvSpPr>
        <p:spPr bwMode="auto">
          <a:xfrm>
            <a:off x="2109788" y="1685925"/>
            <a:ext cx="1423987" cy="347663"/>
          </a:xfrm>
          <a:prstGeom prst="rect">
            <a:avLst/>
          </a:prstGeom>
          <a:noFill/>
          <a:ln w="9000">
            <a:noFill/>
            <a:round/>
            <a:headEnd/>
            <a:tailEnd/>
          </a:ln>
          <a:effectLst/>
        </p:spPr>
        <p:txBody>
          <a:bodyPr wrap="none" lIns="0" tIns="54431" rIns="0" bIns="0" anchor="ctr" anchorCtr="1"/>
          <a:lstStyle/>
          <a:p>
            <a:pPr algn="ctr">
              <a:tabLst>
                <a:tab pos="723900" algn="l"/>
              </a:tabLst>
            </a:pPr>
            <a:r>
              <a:rPr lang="en-US">
                <a:solidFill>
                  <a:srgbClr val="000000"/>
                </a:solidFill>
                <a:latin typeface="Comic Sans MS" pitchFamily="66" charset="0"/>
              </a:rPr>
              <a:t>$100</a:t>
            </a:r>
          </a:p>
        </p:txBody>
      </p:sp>
      <p:sp>
        <p:nvSpPr>
          <p:cNvPr id="10259" name="Text Box 19"/>
          <p:cNvSpPr txBox="1">
            <a:spLocks noChangeArrowheads="1"/>
          </p:cNvSpPr>
          <p:nvPr/>
        </p:nvSpPr>
        <p:spPr bwMode="auto">
          <a:xfrm>
            <a:off x="3763963" y="2592388"/>
            <a:ext cx="1951037" cy="347662"/>
          </a:xfrm>
          <a:prstGeom prst="rect">
            <a:avLst/>
          </a:prstGeom>
          <a:noFill/>
          <a:ln w="9000">
            <a:noFill/>
            <a:round/>
            <a:headEnd/>
            <a:tailEnd/>
          </a:ln>
          <a:effectLst/>
        </p:spPr>
        <p:txBody>
          <a:bodyPr wrap="none" lIns="0" tIns="54431" rIns="0" bIns="0" anchor="ctr" anchorCtr="1"/>
          <a:lstStyle/>
          <a:p>
            <a:pPr algn="ctr">
              <a:tabLst>
                <a:tab pos="723900" algn="l"/>
                <a:tab pos="1447800" algn="l"/>
              </a:tabLst>
            </a:pPr>
            <a:r>
              <a:rPr lang="en-US">
                <a:solidFill>
                  <a:srgbClr val="000000"/>
                </a:solidFill>
                <a:latin typeface="Comic Sans MS" pitchFamily="66" charset="0"/>
              </a:rPr>
              <a:t>$1</a:t>
            </a:r>
          </a:p>
        </p:txBody>
      </p:sp>
      <p:sp>
        <p:nvSpPr>
          <p:cNvPr id="10260" name="Text Box 20"/>
          <p:cNvSpPr txBox="1">
            <a:spLocks noChangeArrowheads="1"/>
          </p:cNvSpPr>
          <p:nvPr/>
        </p:nvSpPr>
        <p:spPr bwMode="auto">
          <a:xfrm>
            <a:off x="5694363" y="3473450"/>
            <a:ext cx="1951037" cy="347663"/>
          </a:xfrm>
          <a:prstGeom prst="rect">
            <a:avLst/>
          </a:prstGeom>
          <a:noFill/>
          <a:ln w="9000">
            <a:noFill/>
            <a:round/>
            <a:headEnd/>
            <a:tailEnd/>
          </a:ln>
          <a:effectLst/>
        </p:spPr>
        <p:txBody>
          <a:bodyPr wrap="none" lIns="0" tIns="54431" rIns="0" bIns="0" anchor="ctr" anchorCtr="1"/>
          <a:lstStyle/>
          <a:p>
            <a:pPr algn="ctr">
              <a:tabLst>
                <a:tab pos="723900" algn="l"/>
                <a:tab pos="1447800" algn="l"/>
              </a:tabLst>
            </a:pPr>
            <a:r>
              <a:rPr lang="en-US">
                <a:solidFill>
                  <a:srgbClr val="000000"/>
                </a:solidFill>
                <a:latin typeface="Comic Sans MS" pitchFamily="66" charset="0"/>
              </a:rPr>
              <a:t>1¢</a:t>
            </a:r>
          </a:p>
        </p:txBody>
      </p:sp>
    </p:spTree>
    <p:extLst>
      <p:ext uri="{BB962C8B-B14F-4D97-AF65-F5344CB8AC3E}">
        <p14:creationId xmlns:p14="http://schemas.microsoft.com/office/powerpoint/2010/main" val="3569337631"/>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609600" y="228600"/>
            <a:ext cx="8064500" cy="368300"/>
          </a:xfrm>
        </p:spPr>
        <p:txBody>
          <a:bodyPr/>
          <a:lstStyle/>
          <a:p>
            <a:r>
              <a:rPr lang="en-US" dirty="0" smtClean="0"/>
              <a:t>Use Quantum Mechanics to Compute?</a:t>
            </a:r>
          </a:p>
        </p:txBody>
      </p:sp>
      <p:sp>
        <p:nvSpPr>
          <p:cNvPr id="453635" name="Rectangle 3"/>
          <p:cNvSpPr>
            <a:spLocks noGrp="1" noChangeArrowheads="1"/>
          </p:cNvSpPr>
          <p:nvPr>
            <p:ph idx="1"/>
          </p:nvPr>
        </p:nvSpPr>
        <p:spPr>
          <a:xfrm>
            <a:off x="228600" y="762000"/>
            <a:ext cx="8763000" cy="5426075"/>
          </a:xfrm>
        </p:spPr>
        <p:txBody>
          <a:bodyPr>
            <a:normAutofit lnSpcReduction="10000"/>
          </a:bodyPr>
          <a:lstStyle/>
          <a:p>
            <a:pPr>
              <a:spcBef>
                <a:spcPct val="25000"/>
              </a:spcBef>
            </a:pPr>
            <a:r>
              <a:rPr lang="en-US" dirty="0" smtClean="0"/>
              <a:t>Weird but useful properties of quantum mechanics:</a:t>
            </a:r>
          </a:p>
          <a:p>
            <a:pPr lvl="1">
              <a:spcBef>
                <a:spcPct val="25000"/>
              </a:spcBef>
            </a:pPr>
            <a:r>
              <a:rPr lang="en-US" dirty="0" smtClean="0"/>
              <a:t>Quantization: Only certain values or orbits are good</a:t>
            </a:r>
          </a:p>
          <a:p>
            <a:pPr lvl="2">
              <a:spcBef>
                <a:spcPct val="25000"/>
              </a:spcBef>
            </a:pPr>
            <a:r>
              <a:rPr lang="en-US" dirty="0" smtClean="0"/>
              <a:t>Remember orbitals from chemistry???</a:t>
            </a:r>
          </a:p>
          <a:p>
            <a:pPr lvl="1">
              <a:spcBef>
                <a:spcPct val="25000"/>
              </a:spcBef>
            </a:pPr>
            <a:r>
              <a:rPr lang="en-US" dirty="0" smtClean="0"/>
              <a:t>Superposition: Schizophrenic physical elements don’t quite know whether they are one thing or another</a:t>
            </a:r>
          </a:p>
          <a:p>
            <a:pPr>
              <a:spcBef>
                <a:spcPct val="25000"/>
              </a:spcBef>
            </a:pPr>
            <a:r>
              <a:rPr lang="en-US" dirty="0" smtClean="0"/>
              <a:t>All existing digital abstractions try to eliminate QM</a:t>
            </a:r>
          </a:p>
          <a:p>
            <a:pPr lvl="1">
              <a:spcBef>
                <a:spcPct val="25000"/>
              </a:spcBef>
            </a:pPr>
            <a:r>
              <a:rPr lang="en-US" dirty="0" smtClean="0"/>
              <a:t>Transistors/Gates designed with classical behavior</a:t>
            </a:r>
          </a:p>
          <a:p>
            <a:pPr lvl="1">
              <a:spcBef>
                <a:spcPct val="25000"/>
              </a:spcBef>
            </a:pPr>
            <a:r>
              <a:rPr lang="en-US" dirty="0" smtClean="0"/>
              <a:t>Binary abstraction: a “1” is a “1” and a “0” is a “0”</a:t>
            </a:r>
          </a:p>
          <a:p>
            <a:pPr>
              <a:spcBef>
                <a:spcPct val="25000"/>
              </a:spcBef>
            </a:pPr>
            <a:r>
              <a:rPr lang="en-US" dirty="0" smtClean="0">
                <a:solidFill>
                  <a:schemeClr val="hlink"/>
                </a:solidFill>
              </a:rPr>
              <a:t>Quantum Computing: </a:t>
            </a:r>
            <a:br>
              <a:rPr lang="en-US" dirty="0" smtClean="0">
                <a:solidFill>
                  <a:schemeClr val="hlink"/>
                </a:solidFill>
              </a:rPr>
            </a:br>
            <a:r>
              <a:rPr lang="en-US" dirty="0" smtClean="0">
                <a:solidFill>
                  <a:schemeClr val="hlink"/>
                </a:solidFill>
              </a:rPr>
              <a:t>Use of Quantization and Superposition to compute.</a:t>
            </a:r>
          </a:p>
          <a:p>
            <a:pPr>
              <a:spcBef>
                <a:spcPct val="25000"/>
              </a:spcBef>
            </a:pPr>
            <a:r>
              <a:rPr lang="en-US" dirty="0" smtClean="0">
                <a:solidFill>
                  <a:schemeClr val="hlink"/>
                </a:solidFill>
              </a:rPr>
              <a:t>Interesting results:</a:t>
            </a:r>
          </a:p>
          <a:p>
            <a:pPr lvl="1">
              <a:spcBef>
                <a:spcPct val="25000"/>
              </a:spcBef>
            </a:pPr>
            <a:r>
              <a:rPr lang="en-US" dirty="0" err="1" smtClean="0">
                <a:solidFill>
                  <a:schemeClr val="hlink"/>
                </a:solidFill>
              </a:rPr>
              <a:t>Shor’s</a:t>
            </a:r>
            <a:r>
              <a:rPr lang="en-US" dirty="0" smtClean="0">
                <a:solidFill>
                  <a:schemeClr val="hlink"/>
                </a:solidFill>
              </a:rPr>
              <a:t> algorithm: factors in polynomial time!</a:t>
            </a:r>
          </a:p>
          <a:p>
            <a:pPr lvl="1">
              <a:spcBef>
                <a:spcPct val="25000"/>
              </a:spcBef>
            </a:pPr>
            <a:r>
              <a:rPr lang="en-US" dirty="0" smtClean="0">
                <a:solidFill>
                  <a:schemeClr val="hlink"/>
                </a:solidFill>
              </a:rPr>
              <a:t>Grover’s algorithm: Finds items in unsorted database in time proportional to square-root of n.</a:t>
            </a:r>
          </a:p>
          <a:p>
            <a:pPr lvl="1">
              <a:spcBef>
                <a:spcPct val="25000"/>
              </a:spcBef>
            </a:pPr>
            <a:r>
              <a:rPr lang="en-US" dirty="0" smtClean="0">
                <a:solidFill>
                  <a:schemeClr val="hlink"/>
                </a:solidFill>
              </a:rPr>
              <a:t>Materials simulation: exponential classically, linear-time QM</a:t>
            </a:r>
          </a:p>
        </p:txBody>
      </p:sp>
    </p:spTree>
    <p:extLst>
      <p:ext uri="{BB962C8B-B14F-4D97-AF65-F5344CB8AC3E}">
        <p14:creationId xmlns:p14="http://schemas.microsoft.com/office/powerpoint/2010/main" val="1922936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53635">
                                            <p:txEl>
                                              <p:pRg st="0" end="0"/>
                                            </p:txEl>
                                          </p:spTgt>
                                        </p:tgtEl>
                                        <p:attrNameLst>
                                          <p:attrName>style.visibility</p:attrName>
                                        </p:attrNameLst>
                                      </p:cBhvr>
                                      <p:to>
                                        <p:strVal val="visible"/>
                                      </p:to>
                                    </p:set>
                                    <p:anim calcmode="lin" valueType="num">
                                      <p:cBhvr additive="base">
                                        <p:cTn id="7" dur="500" fill="hold"/>
                                        <p:tgtEl>
                                          <p:spTgt spid="45363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5363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53635">
                                            <p:txEl>
                                              <p:pRg st="1" end="1"/>
                                            </p:txEl>
                                          </p:spTgt>
                                        </p:tgtEl>
                                        <p:attrNameLst>
                                          <p:attrName>style.visibility</p:attrName>
                                        </p:attrNameLst>
                                      </p:cBhvr>
                                      <p:to>
                                        <p:strVal val="visible"/>
                                      </p:to>
                                    </p:set>
                                    <p:anim calcmode="lin" valueType="num">
                                      <p:cBhvr additive="base">
                                        <p:cTn id="11" dur="500" fill="hold"/>
                                        <p:tgtEl>
                                          <p:spTgt spid="453635">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453635">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53635">
                                            <p:txEl>
                                              <p:pRg st="2" end="2"/>
                                            </p:txEl>
                                          </p:spTgt>
                                        </p:tgtEl>
                                        <p:attrNameLst>
                                          <p:attrName>style.visibility</p:attrName>
                                        </p:attrNameLst>
                                      </p:cBhvr>
                                      <p:to>
                                        <p:strVal val="visible"/>
                                      </p:to>
                                    </p:set>
                                    <p:anim calcmode="lin" valueType="num">
                                      <p:cBhvr additive="base">
                                        <p:cTn id="15" dur="500" fill="hold"/>
                                        <p:tgtEl>
                                          <p:spTgt spid="453635">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453635">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453635">
                                            <p:txEl>
                                              <p:pRg st="3" end="3"/>
                                            </p:txEl>
                                          </p:spTgt>
                                        </p:tgtEl>
                                        <p:attrNameLst>
                                          <p:attrName>style.visibility</p:attrName>
                                        </p:attrNameLst>
                                      </p:cBhvr>
                                      <p:to>
                                        <p:strVal val="visible"/>
                                      </p:to>
                                    </p:set>
                                    <p:anim calcmode="lin" valueType="num">
                                      <p:cBhvr additive="base">
                                        <p:cTn id="19" dur="500" fill="hold"/>
                                        <p:tgtEl>
                                          <p:spTgt spid="453635">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5363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453635">
                                            <p:txEl>
                                              <p:pRg st="4" end="4"/>
                                            </p:txEl>
                                          </p:spTgt>
                                        </p:tgtEl>
                                        <p:attrNameLst>
                                          <p:attrName>style.visibility</p:attrName>
                                        </p:attrNameLst>
                                      </p:cBhvr>
                                      <p:to>
                                        <p:strVal val="visible"/>
                                      </p:to>
                                    </p:set>
                                    <p:anim calcmode="lin" valueType="num">
                                      <p:cBhvr additive="base">
                                        <p:cTn id="25" dur="500" fill="hold"/>
                                        <p:tgtEl>
                                          <p:spTgt spid="453635">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453635">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453635">
                                            <p:txEl>
                                              <p:pRg st="5" end="5"/>
                                            </p:txEl>
                                          </p:spTgt>
                                        </p:tgtEl>
                                        <p:attrNameLst>
                                          <p:attrName>style.visibility</p:attrName>
                                        </p:attrNameLst>
                                      </p:cBhvr>
                                      <p:to>
                                        <p:strVal val="visible"/>
                                      </p:to>
                                    </p:set>
                                    <p:anim calcmode="lin" valueType="num">
                                      <p:cBhvr additive="base">
                                        <p:cTn id="29" dur="500" fill="hold"/>
                                        <p:tgtEl>
                                          <p:spTgt spid="453635">
                                            <p:txEl>
                                              <p:pRg st="5" end="5"/>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453635">
                                            <p:txEl>
                                              <p:pRg st="5" end="5"/>
                                            </p:txEl>
                                          </p:spTgt>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453635">
                                            <p:txEl>
                                              <p:pRg st="6" end="6"/>
                                            </p:txEl>
                                          </p:spTgt>
                                        </p:tgtEl>
                                        <p:attrNameLst>
                                          <p:attrName>style.visibility</p:attrName>
                                        </p:attrNameLst>
                                      </p:cBhvr>
                                      <p:to>
                                        <p:strVal val="visible"/>
                                      </p:to>
                                    </p:set>
                                    <p:anim calcmode="lin" valueType="num">
                                      <p:cBhvr additive="base">
                                        <p:cTn id="33" dur="500" fill="hold"/>
                                        <p:tgtEl>
                                          <p:spTgt spid="453635">
                                            <p:txEl>
                                              <p:pRg st="6" end="6"/>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45363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2" fill="hold" grpId="0" nodeType="clickEffect">
                                  <p:stCondLst>
                                    <p:cond delay="0"/>
                                  </p:stCondLst>
                                  <p:childTnLst>
                                    <p:set>
                                      <p:cBhvr>
                                        <p:cTn id="38" dur="1" fill="hold">
                                          <p:stCondLst>
                                            <p:cond delay="0"/>
                                          </p:stCondLst>
                                        </p:cTn>
                                        <p:tgtEl>
                                          <p:spTgt spid="453635">
                                            <p:txEl>
                                              <p:pRg st="7" end="7"/>
                                            </p:txEl>
                                          </p:spTgt>
                                        </p:tgtEl>
                                        <p:attrNameLst>
                                          <p:attrName>style.visibility</p:attrName>
                                        </p:attrNameLst>
                                      </p:cBhvr>
                                      <p:to>
                                        <p:strVal val="visible"/>
                                      </p:to>
                                    </p:set>
                                    <p:anim calcmode="lin" valueType="num">
                                      <p:cBhvr additive="base">
                                        <p:cTn id="39" dur="500" fill="hold"/>
                                        <p:tgtEl>
                                          <p:spTgt spid="453635">
                                            <p:txEl>
                                              <p:pRg st="7" end="7"/>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453635">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2" fill="hold" grpId="0" nodeType="clickEffect">
                                  <p:stCondLst>
                                    <p:cond delay="0"/>
                                  </p:stCondLst>
                                  <p:childTnLst>
                                    <p:set>
                                      <p:cBhvr>
                                        <p:cTn id="44" dur="1" fill="hold">
                                          <p:stCondLst>
                                            <p:cond delay="0"/>
                                          </p:stCondLst>
                                        </p:cTn>
                                        <p:tgtEl>
                                          <p:spTgt spid="453635">
                                            <p:txEl>
                                              <p:pRg st="8" end="8"/>
                                            </p:txEl>
                                          </p:spTgt>
                                        </p:tgtEl>
                                        <p:attrNameLst>
                                          <p:attrName>style.visibility</p:attrName>
                                        </p:attrNameLst>
                                      </p:cBhvr>
                                      <p:to>
                                        <p:strVal val="visible"/>
                                      </p:to>
                                    </p:set>
                                    <p:anim calcmode="lin" valueType="num">
                                      <p:cBhvr additive="base">
                                        <p:cTn id="45" dur="500" fill="hold"/>
                                        <p:tgtEl>
                                          <p:spTgt spid="453635">
                                            <p:txEl>
                                              <p:pRg st="8" end="8"/>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453635">
                                            <p:txEl>
                                              <p:pRg st="8" end="8"/>
                                            </p:txEl>
                                          </p:spTgt>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453635">
                                            <p:txEl>
                                              <p:pRg st="9" end="9"/>
                                            </p:txEl>
                                          </p:spTgt>
                                        </p:tgtEl>
                                        <p:attrNameLst>
                                          <p:attrName>style.visibility</p:attrName>
                                        </p:attrNameLst>
                                      </p:cBhvr>
                                      <p:to>
                                        <p:strVal val="visible"/>
                                      </p:to>
                                    </p:set>
                                    <p:anim calcmode="lin" valueType="num">
                                      <p:cBhvr additive="base">
                                        <p:cTn id="49" dur="500" fill="hold"/>
                                        <p:tgtEl>
                                          <p:spTgt spid="453635">
                                            <p:txEl>
                                              <p:pRg st="9" end="9"/>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453635">
                                            <p:txEl>
                                              <p:pRg st="9" end="9"/>
                                            </p:txEl>
                                          </p:spTgt>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453635">
                                            <p:txEl>
                                              <p:pRg st="10" end="10"/>
                                            </p:txEl>
                                          </p:spTgt>
                                        </p:tgtEl>
                                        <p:attrNameLst>
                                          <p:attrName>style.visibility</p:attrName>
                                        </p:attrNameLst>
                                      </p:cBhvr>
                                      <p:to>
                                        <p:strVal val="visible"/>
                                      </p:to>
                                    </p:set>
                                    <p:anim calcmode="lin" valueType="num">
                                      <p:cBhvr additive="base">
                                        <p:cTn id="53" dur="500" fill="hold"/>
                                        <p:tgtEl>
                                          <p:spTgt spid="453635">
                                            <p:txEl>
                                              <p:pRg st="10" end="10"/>
                                            </p:txEl>
                                          </p:spTgt>
                                        </p:tgtEl>
                                        <p:attrNameLst>
                                          <p:attrName>ppt_x</p:attrName>
                                        </p:attrNameLst>
                                      </p:cBhvr>
                                      <p:tavLst>
                                        <p:tav tm="0">
                                          <p:val>
                                            <p:strVal val="1+#ppt_w/2"/>
                                          </p:val>
                                        </p:tav>
                                        <p:tav tm="100000">
                                          <p:val>
                                            <p:strVal val="#ppt_x"/>
                                          </p:val>
                                        </p:tav>
                                      </p:tavLst>
                                    </p:anim>
                                    <p:anim calcmode="lin" valueType="num">
                                      <p:cBhvr additive="base">
                                        <p:cTn id="54" dur="500" fill="hold"/>
                                        <p:tgtEl>
                                          <p:spTgt spid="453635">
                                            <p:txEl>
                                              <p:pRg st="10" end="10"/>
                                            </p:txEl>
                                          </p:spTgt>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childTnLst>
                                    <p:set>
                                      <p:cBhvr>
                                        <p:cTn id="56" dur="1" fill="hold">
                                          <p:stCondLst>
                                            <p:cond delay="0"/>
                                          </p:stCondLst>
                                        </p:cTn>
                                        <p:tgtEl>
                                          <p:spTgt spid="453635">
                                            <p:txEl>
                                              <p:pRg st="11" end="11"/>
                                            </p:txEl>
                                          </p:spTgt>
                                        </p:tgtEl>
                                        <p:attrNameLst>
                                          <p:attrName>style.visibility</p:attrName>
                                        </p:attrNameLst>
                                      </p:cBhvr>
                                      <p:to>
                                        <p:strVal val="visible"/>
                                      </p:to>
                                    </p:set>
                                    <p:anim calcmode="lin" valueType="num">
                                      <p:cBhvr additive="base">
                                        <p:cTn id="57" dur="500" fill="hold"/>
                                        <p:tgtEl>
                                          <p:spTgt spid="453635">
                                            <p:txEl>
                                              <p:pRg st="11" end="11"/>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453635">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635" grpId="0" build="p"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558800" y="304800"/>
            <a:ext cx="8509000" cy="368300"/>
          </a:xfrm>
        </p:spPr>
        <p:txBody>
          <a:bodyPr/>
          <a:lstStyle/>
          <a:p>
            <a:r>
              <a:rPr lang="en-US" smtClean="0"/>
              <a:t>Quantization: Use of “Spin”</a:t>
            </a:r>
          </a:p>
        </p:txBody>
      </p:sp>
      <p:sp>
        <p:nvSpPr>
          <p:cNvPr id="454659" name="Rectangle 3"/>
          <p:cNvSpPr>
            <a:spLocks noGrp="1" noChangeArrowheads="1"/>
          </p:cNvSpPr>
          <p:nvPr>
            <p:ph idx="1"/>
          </p:nvPr>
        </p:nvSpPr>
        <p:spPr>
          <a:xfrm>
            <a:off x="228600" y="4267200"/>
            <a:ext cx="8588375" cy="1981200"/>
          </a:xfrm>
        </p:spPr>
        <p:txBody>
          <a:bodyPr/>
          <a:lstStyle/>
          <a:p>
            <a:pPr>
              <a:lnSpc>
                <a:spcPct val="80000"/>
              </a:lnSpc>
            </a:pPr>
            <a:r>
              <a:rPr lang="en-US" sz="2600" smtClean="0"/>
              <a:t>Particles like Protons have an intrinsic “Spin” when defined with respect to an external magnetic field</a:t>
            </a:r>
          </a:p>
          <a:p>
            <a:pPr>
              <a:lnSpc>
                <a:spcPct val="80000"/>
              </a:lnSpc>
            </a:pPr>
            <a:r>
              <a:rPr lang="en-US" sz="2600" smtClean="0"/>
              <a:t>Quantum effect gives “1” and “0”:</a:t>
            </a:r>
          </a:p>
          <a:p>
            <a:pPr lvl="1">
              <a:lnSpc>
                <a:spcPct val="80000"/>
              </a:lnSpc>
            </a:pPr>
            <a:r>
              <a:rPr lang="en-US" smtClean="0"/>
              <a:t>Either spin is “UP” or “DOWN” nothing between</a:t>
            </a:r>
          </a:p>
        </p:txBody>
      </p:sp>
      <p:grpSp>
        <p:nvGrpSpPr>
          <p:cNvPr id="20484" name="Group 4"/>
          <p:cNvGrpSpPr>
            <a:grpSpLocks/>
          </p:cNvGrpSpPr>
          <p:nvPr/>
        </p:nvGrpSpPr>
        <p:grpSpPr bwMode="auto">
          <a:xfrm>
            <a:off x="3371850" y="914400"/>
            <a:ext cx="2400300" cy="3124200"/>
            <a:chOff x="2112" y="576"/>
            <a:chExt cx="1512" cy="1968"/>
          </a:xfrm>
        </p:grpSpPr>
        <p:grpSp>
          <p:nvGrpSpPr>
            <p:cNvPr id="20490" name="Group 5"/>
            <p:cNvGrpSpPr>
              <a:grpSpLocks/>
            </p:cNvGrpSpPr>
            <p:nvPr/>
          </p:nvGrpSpPr>
          <p:grpSpPr bwMode="auto">
            <a:xfrm>
              <a:off x="2316" y="864"/>
              <a:ext cx="1128" cy="1344"/>
              <a:chOff x="1537" y="768"/>
              <a:chExt cx="1128" cy="1344"/>
            </a:xfrm>
          </p:grpSpPr>
          <p:sp>
            <p:nvSpPr>
              <p:cNvPr id="20505" name="Oval 6"/>
              <p:cNvSpPr>
                <a:spLocks noChangeArrowheads="1"/>
              </p:cNvSpPr>
              <p:nvPr/>
            </p:nvSpPr>
            <p:spPr bwMode="auto">
              <a:xfrm>
                <a:off x="1537" y="1128"/>
                <a:ext cx="1128" cy="585"/>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4663" name="Oval 7"/>
              <p:cNvSpPr>
                <a:spLocks noChangeArrowheads="1"/>
              </p:cNvSpPr>
              <p:nvPr/>
            </p:nvSpPr>
            <p:spPr bwMode="auto">
              <a:xfrm>
                <a:off x="1680" y="1056"/>
                <a:ext cx="864" cy="816"/>
              </a:xfrm>
              <a:prstGeom prst="ellipse">
                <a:avLst/>
              </a:prstGeom>
              <a:gradFill rotWithShape="0">
                <a:gsLst>
                  <a:gs pos="0">
                    <a:schemeClr val="hlink"/>
                  </a:gs>
                  <a:gs pos="100000">
                    <a:schemeClr val="hlink">
                      <a:gamma/>
                      <a:shade val="46275"/>
                      <a:invGamma/>
                    </a:schemeClr>
                  </a:gs>
                </a:gsLst>
                <a:path path="rect">
                  <a:fillToRect l="100000" b="100000"/>
                </a:path>
              </a:gradFill>
              <a:ln w="12700">
                <a:solidFill>
                  <a:schemeClr val="tx1"/>
                </a:solidFill>
                <a:round/>
                <a:headEnd/>
                <a:tailEnd/>
              </a:ln>
              <a:effectLst/>
            </p:spPr>
            <p:txBody>
              <a:bodyPr wrap="none" anchor="ctr"/>
              <a:lstStyle/>
              <a:p>
                <a:pPr algn="ctr">
                  <a:defRPr/>
                </a:pPr>
                <a:endParaRPr lang="en-US" sz="2400">
                  <a:latin typeface="Times New Roman" pitchFamily="18" charset="0"/>
                </a:endParaRPr>
              </a:p>
            </p:txBody>
          </p:sp>
          <p:sp>
            <p:nvSpPr>
              <p:cNvPr id="20507" name="Arc 8"/>
              <p:cNvSpPr>
                <a:spLocks/>
              </p:cNvSpPr>
              <p:nvPr/>
            </p:nvSpPr>
            <p:spPr bwMode="auto">
              <a:xfrm rot="15970912" flipH="1">
                <a:off x="1802" y="913"/>
                <a:ext cx="545" cy="1066"/>
              </a:xfrm>
              <a:custGeom>
                <a:avLst/>
                <a:gdLst>
                  <a:gd name="T0" fmla="*/ 0 w 40342"/>
                  <a:gd name="T1" fmla="*/ 7 h 40950"/>
                  <a:gd name="T2" fmla="*/ 5 w 40342"/>
                  <a:gd name="T3" fmla="*/ 28 h 40950"/>
                  <a:gd name="T4" fmla="*/ 3 w 40342"/>
                  <a:gd name="T5" fmla="*/ 15 h 40950"/>
                  <a:gd name="T6" fmla="*/ 0 60000 65536"/>
                  <a:gd name="T7" fmla="*/ 0 60000 65536"/>
                  <a:gd name="T8" fmla="*/ 0 60000 65536"/>
                  <a:gd name="T9" fmla="*/ 0 w 40342"/>
                  <a:gd name="T10" fmla="*/ 0 h 40950"/>
                  <a:gd name="T11" fmla="*/ 40342 w 40342"/>
                  <a:gd name="T12" fmla="*/ 40950 h 40950"/>
                </a:gdLst>
                <a:ahLst/>
                <a:cxnLst>
                  <a:cxn ang="T6">
                    <a:pos x="T0" y="T1"/>
                  </a:cxn>
                  <a:cxn ang="T7">
                    <a:pos x="T2" y="T3"/>
                  </a:cxn>
                  <a:cxn ang="T8">
                    <a:pos x="T4" y="T5"/>
                  </a:cxn>
                </a:cxnLst>
                <a:rect l="T9" t="T10" r="T11" b="T12"/>
                <a:pathLst>
                  <a:path w="40342" h="40950" fill="none" extrusionOk="0">
                    <a:moveTo>
                      <a:pt x="0" y="10862"/>
                    </a:moveTo>
                    <a:cubicBezTo>
                      <a:pt x="3849" y="4144"/>
                      <a:pt x="10999" y="-1"/>
                      <a:pt x="18742" y="0"/>
                    </a:cubicBezTo>
                    <a:cubicBezTo>
                      <a:pt x="30671" y="0"/>
                      <a:pt x="40342" y="9670"/>
                      <a:pt x="40342" y="21600"/>
                    </a:cubicBezTo>
                    <a:cubicBezTo>
                      <a:pt x="40342" y="29805"/>
                      <a:pt x="35692" y="37303"/>
                      <a:pt x="28340" y="40949"/>
                    </a:cubicBezTo>
                  </a:path>
                  <a:path w="40342" h="40950" stroke="0" extrusionOk="0">
                    <a:moveTo>
                      <a:pt x="0" y="10862"/>
                    </a:moveTo>
                    <a:cubicBezTo>
                      <a:pt x="3849" y="4144"/>
                      <a:pt x="10999" y="-1"/>
                      <a:pt x="18742" y="0"/>
                    </a:cubicBezTo>
                    <a:cubicBezTo>
                      <a:pt x="30671" y="0"/>
                      <a:pt x="40342" y="9670"/>
                      <a:pt x="40342" y="21600"/>
                    </a:cubicBezTo>
                    <a:cubicBezTo>
                      <a:pt x="40342" y="29805"/>
                      <a:pt x="35692" y="37303"/>
                      <a:pt x="28340" y="40949"/>
                    </a:cubicBezTo>
                    <a:lnTo>
                      <a:pt x="18742" y="21600"/>
                    </a:lnTo>
                    <a:lnTo>
                      <a:pt x="0" y="10862"/>
                    </a:lnTo>
                    <a:close/>
                  </a:path>
                </a:pathLst>
              </a:custGeom>
              <a:noFill/>
              <a:ln w="381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08" name="Line 9"/>
              <p:cNvSpPr>
                <a:spLocks noChangeShapeType="1"/>
              </p:cNvSpPr>
              <p:nvPr/>
            </p:nvSpPr>
            <p:spPr bwMode="auto">
              <a:xfrm flipV="1">
                <a:off x="2112" y="768"/>
                <a:ext cx="0" cy="336"/>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509" name="Line 10"/>
              <p:cNvSpPr>
                <a:spLocks noChangeShapeType="1"/>
              </p:cNvSpPr>
              <p:nvPr/>
            </p:nvSpPr>
            <p:spPr bwMode="auto">
              <a:xfrm flipV="1">
                <a:off x="2113" y="1872"/>
                <a:ext cx="0" cy="24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91" name="Rectangle 11"/>
            <p:cNvSpPr>
              <a:spLocks noChangeArrowheads="1"/>
            </p:cNvSpPr>
            <p:nvPr/>
          </p:nvSpPr>
          <p:spPr bwMode="auto">
            <a:xfrm>
              <a:off x="2112" y="576"/>
              <a:ext cx="1488" cy="192"/>
            </a:xfrm>
            <a:prstGeom prst="rect">
              <a:avLst/>
            </a:prstGeom>
            <a:solidFill>
              <a:schemeClr val="bg2"/>
            </a:solidFill>
            <a:ln w="12700">
              <a:solidFill>
                <a:schemeClr val="tx1"/>
              </a:solidFill>
              <a:miter lim="800000"/>
              <a:headEnd/>
              <a:tailEnd/>
            </a:ln>
          </p:spPr>
          <p:txBody>
            <a:bodyPr wrap="none" anchor="ctr"/>
            <a:lstStyle/>
            <a:p>
              <a:pPr algn="ctr"/>
              <a:r>
                <a:rPr lang="en-US" sz="2400">
                  <a:latin typeface="Times New Roman" pitchFamily="18" charset="0"/>
                </a:rPr>
                <a:t>North</a:t>
              </a:r>
            </a:p>
          </p:txBody>
        </p:sp>
        <p:sp>
          <p:nvSpPr>
            <p:cNvPr id="20492" name="Rectangle 12"/>
            <p:cNvSpPr>
              <a:spLocks noChangeArrowheads="1"/>
            </p:cNvSpPr>
            <p:nvPr/>
          </p:nvSpPr>
          <p:spPr bwMode="auto">
            <a:xfrm>
              <a:off x="2136" y="2352"/>
              <a:ext cx="1488" cy="192"/>
            </a:xfrm>
            <a:prstGeom prst="rect">
              <a:avLst/>
            </a:prstGeom>
            <a:solidFill>
              <a:schemeClr val="bg2"/>
            </a:solidFill>
            <a:ln w="12700">
              <a:solidFill>
                <a:schemeClr val="tx1"/>
              </a:solidFill>
              <a:miter lim="800000"/>
              <a:headEnd/>
              <a:tailEnd/>
            </a:ln>
          </p:spPr>
          <p:txBody>
            <a:bodyPr wrap="none" anchor="ctr"/>
            <a:lstStyle/>
            <a:p>
              <a:pPr algn="ctr"/>
              <a:r>
                <a:rPr lang="en-US" sz="2400">
                  <a:latin typeface="Times New Roman" pitchFamily="18" charset="0"/>
                </a:rPr>
                <a:t>South</a:t>
              </a:r>
            </a:p>
          </p:txBody>
        </p:sp>
        <p:sp>
          <p:nvSpPr>
            <p:cNvPr id="20493" name="Line 13"/>
            <p:cNvSpPr>
              <a:spLocks noChangeShapeType="1"/>
            </p:cNvSpPr>
            <p:nvPr/>
          </p:nvSpPr>
          <p:spPr bwMode="auto">
            <a:xfrm flipV="1">
              <a:off x="2352" y="768"/>
              <a:ext cx="0" cy="158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94" name="Line 14"/>
            <p:cNvSpPr>
              <a:spLocks noChangeShapeType="1"/>
            </p:cNvSpPr>
            <p:nvPr/>
          </p:nvSpPr>
          <p:spPr bwMode="auto">
            <a:xfrm flipV="1">
              <a:off x="2448" y="768"/>
              <a:ext cx="0" cy="158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95" name="Line 15"/>
            <p:cNvSpPr>
              <a:spLocks noChangeShapeType="1"/>
            </p:cNvSpPr>
            <p:nvPr/>
          </p:nvSpPr>
          <p:spPr bwMode="auto">
            <a:xfrm flipV="1">
              <a:off x="2544" y="768"/>
              <a:ext cx="0" cy="158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96" name="Line 16"/>
            <p:cNvSpPr>
              <a:spLocks noChangeShapeType="1"/>
            </p:cNvSpPr>
            <p:nvPr/>
          </p:nvSpPr>
          <p:spPr bwMode="auto">
            <a:xfrm flipV="1">
              <a:off x="2640" y="768"/>
              <a:ext cx="0" cy="158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97" name="Line 17"/>
            <p:cNvSpPr>
              <a:spLocks noChangeShapeType="1"/>
            </p:cNvSpPr>
            <p:nvPr/>
          </p:nvSpPr>
          <p:spPr bwMode="auto">
            <a:xfrm flipV="1">
              <a:off x="2736" y="768"/>
              <a:ext cx="0" cy="158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98" name="Line 18"/>
            <p:cNvSpPr>
              <a:spLocks noChangeShapeType="1"/>
            </p:cNvSpPr>
            <p:nvPr/>
          </p:nvSpPr>
          <p:spPr bwMode="auto">
            <a:xfrm flipV="1">
              <a:off x="2832" y="768"/>
              <a:ext cx="0" cy="158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99" name="Line 19"/>
            <p:cNvSpPr>
              <a:spLocks noChangeShapeType="1"/>
            </p:cNvSpPr>
            <p:nvPr/>
          </p:nvSpPr>
          <p:spPr bwMode="auto">
            <a:xfrm flipV="1">
              <a:off x="2928" y="768"/>
              <a:ext cx="0" cy="158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00" name="Line 20"/>
            <p:cNvSpPr>
              <a:spLocks noChangeShapeType="1"/>
            </p:cNvSpPr>
            <p:nvPr/>
          </p:nvSpPr>
          <p:spPr bwMode="auto">
            <a:xfrm flipV="1">
              <a:off x="3024" y="768"/>
              <a:ext cx="0" cy="158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01" name="Line 21"/>
            <p:cNvSpPr>
              <a:spLocks noChangeShapeType="1"/>
            </p:cNvSpPr>
            <p:nvPr/>
          </p:nvSpPr>
          <p:spPr bwMode="auto">
            <a:xfrm flipV="1">
              <a:off x="3120" y="768"/>
              <a:ext cx="0" cy="158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02" name="Line 22"/>
            <p:cNvSpPr>
              <a:spLocks noChangeShapeType="1"/>
            </p:cNvSpPr>
            <p:nvPr/>
          </p:nvSpPr>
          <p:spPr bwMode="auto">
            <a:xfrm flipV="1">
              <a:off x="3216" y="768"/>
              <a:ext cx="0" cy="158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03" name="Line 23"/>
            <p:cNvSpPr>
              <a:spLocks noChangeShapeType="1"/>
            </p:cNvSpPr>
            <p:nvPr/>
          </p:nvSpPr>
          <p:spPr bwMode="auto">
            <a:xfrm flipV="1">
              <a:off x="3312" y="768"/>
              <a:ext cx="0" cy="158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04" name="Line 24"/>
            <p:cNvSpPr>
              <a:spLocks noChangeShapeType="1"/>
            </p:cNvSpPr>
            <p:nvPr/>
          </p:nvSpPr>
          <p:spPr bwMode="auto">
            <a:xfrm flipV="1">
              <a:off x="3408" y="768"/>
              <a:ext cx="0" cy="158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85" name="Text Box 25"/>
          <p:cNvSpPr txBox="1">
            <a:spLocks noChangeArrowheads="1"/>
          </p:cNvSpPr>
          <p:nvPr/>
        </p:nvSpPr>
        <p:spPr bwMode="auto">
          <a:xfrm>
            <a:off x="954088" y="1857375"/>
            <a:ext cx="248443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r>
              <a:rPr lang="en-US" sz="2400" b="1">
                <a:latin typeface="Times New Roman" pitchFamily="18" charset="0"/>
              </a:rPr>
              <a:t>Spin ½ particle:</a:t>
            </a:r>
          </a:p>
          <a:p>
            <a:r>
              <a:rPr lang="en-US" sz="2400" b="1">
                <a:latin typeface="Times New Roman" pitchFamily="18" charset="0"/>
              </a:rPr>
              <a:t>(Proton/Electron)</a:t>
            </a:r>
          </a:p>
        </p:txBody>
      </p:sp>
      <p:sp>
        <p:nvSpPr>
          <p:cNvPr id="454682" name="Text Box 26"/>
          <p:cNvSpPr txBox="1">
            <a:spLocks noChangeArrowheads="1"/>
          </p:cNvSpPr>
          <p:nvPr/>
        </p:nvSpPr>
        <p:spPr bwMode="auto">
          <a:xfrm>
            <a:off x="6348413" y="1822450"/>
            <a:ext cx="22669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r>
              <a:rPr lang="en-US" sz="2400" b="1">
                <a:solidFill>
                  <a:schemeClr val="hlink"/>
                </a:solidFill>
                <a:latin typeface="Times New Roman" pitchFamily="18" charset="0"/>
              </a:rPr>
              <a:t>Representation:</a:t>
            </a:r>
          </a:p>
          <a:p>
            <a:r>
              <a:rPr lang="en-US" sz="2400" b="1">
                <a:solidFill>
                  <a:schemeClr val="hlink"/>
                </a:solidFill>
                <a:latin typeface="Times New Roman" pitchFamily="18" charset="0"/>
              </a:rPr>
              <a:t>    |0&gt; or |1&gt;</a:t>
            </a:r>
          </a:p>
        </p:txBody>
      </p:sp>
    </p:spTree>
    <p:extLst>
      <p:ext uri="{BB962C8B-B14F-4D97-AF65-F5344CB8AC3E}">
        <p14:creationId xmlns:p14="http://schemas.microsoft.com/office/powerpoint/2010/main" val="2168399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54659">
                                            <p:txEl>
                                              <p:pRg st="0" end="0"/>
                                            </p:txEl>
                                          </p:spTgt>
                                        </p:tgtEl>
                                        <p:attrNameLst>
                                          <p:attrName>style.visibility</p:attrName>
                                        </p:attrNameLst>
                                      </p:cBhvr>
                                      <p:to>
                                        <p:strVal val="visible"/>
                                      </p:to>
                                    </p:set>
                                    <p:anim calcmode="lin" valueType="num">
                                      <p:cBhvr additive="base">
                                        <p:cTn id="7" dur="500" fill="hold"/>
                                        <p:tgtEl>
                                          <p:spTgt spid="45465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5465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54659">
                                            <p:txEl>
                                              <p:pRg st="1" end="1"/>
                                            </p:txEl>
                                          </p:spTgt>
                                        </p:tgtEl>
                                        <p:attrNameLst>
                                          <p:attrName>style.visibility</p:attrName>
                                        </p:attrNameLst>
                                      </p:cBhvr>
                                      <p:to>
                                        <p:strVal val="visible"/>
                                      </p:to>
                                    </p:set>
                                    <p:anim calcmode="lin" valueType="num">
                                      <p:cBhvr additive="base">
                                        <p:cTn id="13" dur="500" fill="hold"/>
                                        <p:tgtEl>
                                          <p:spTgt spid="454659">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454659">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454659">
                                            <p:txEl>
                                              <p:pRg st="2" end="2"/>
                                            </p:txEl>
                                          </p:spTgt>
                                        </p:tgtEl>
                                        <p:attrNameLst>
                                          <p:attrName>style.visibility</p:attrName>
                                        </p:attrNameLst>
                                      </p:cBhvr>
                                      <p:to>
                                        <p:strVal val="visible"/>
                                      </p:to>
                                    </p:set>
                                    <p:anim calcmode="lin" valueType="num">
                                      <p:cBhvr additive="base">
                                        <p:cTn id="17" dur="500" fill="hold"/>
                                        <p:tgtEl>
                                          <p:spTgt spid="454659">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45465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6" fill="hold" grpId="0" nodeType="clickEffect">
                                  <p:stCondLst>
                                    <p:cond delay="0"/>
                                  </p:stCondLst>
                                  <p:childTnLst>
                                    <p:set>
                                      <p:cBhvr>
                                        <p:cTn id="22" dur="1" fill="hold">
                                          <p:stCondLst>
                                            <p:cond delay="0"/>
                                          </p:stCondLst>
                                        </p:cTn>
                                        <p:tgtEl>
                                          <p:spTgt spid="454682"/>
                                        </p:tgtEl>
                                        <p:attrNameLst>
                                          <p:attrName>style.visibility</p:attrName>
                                        </p:attrNameLst>
                                      </p:cBhvr>
                                      <p:to>
                                        <p:strVal val="visible"/>
                                      </p:to>
                                    </p:set>
                                    <p:anim calcmode="lin" valueType="num">
                                      <p:cBhvr additive="base">
                                        <p:cTn id="23" dur="500" fill="hold"/>
                                        <p:tgtEl>
                                          <p:spTgt spid="454682"/>
                                        </p:tgtEl>
                                        <p:attrNameLst>
                                          <p:attrName>ppt_x</p:attrName>
                                        </p:attrNameLst>
                                      </p:cBhvr>
                                      <p:tavLst>
                                        <p:tav tm="0">
                                          <p:val>
                                            <p:strVal val="1+#ppt_w/2"/>
                                          </p:val>
                                        </p:tav>
                                        <p:tav tm="100000">
                                          <p:val>
                                            <p:strVal val="#ppt_x"/>
                                          </p:val>
                                        </p:tav>
                                      </p:tavLst>
                                    </p:anim>
                                    <p:anim calcmode="lin" valueType="num">
                                      <p:cBhvr additive="base">
                                        <p:cTn id="24" dur="500" fill="hold"/>
                                        <p:tgtEl>
                                          <p:spTgt spid="4546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659" grpId="0" build="p" autoUpdateAnimBg="0"/>
      <p:bldP spid="454682"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765175" y="228600"/>
            <a:ext cx="7616825" cy="368300"/>
          </a:xfrm>
        </p:spPr>
        <p:txBody>
          <a:bodyPr/>
          <a:lstStyle/>
          <a:p>
            <a:pPr>
              <a:lnSpc>
                <a:spcPct val="80000"/>
              </a:lnSpc>
            </a:pPr>
            <a:r>
              <a:rPr lang="en-US" smtClean="0"/>
              <a:t>Kane Proposal II </a:t>
            </a:r>
            <a:br>
              <a:rPr lang="en-US" smtClean="0"/>
            </a:br>
            <a:r>
              <a:rPr lang="en-US" smtClean="0"/>
              <a:t>(First one didn’t quite work)</a:t>
            </a:r>
          </a:p>
        </p:txBody>
      </p:sp>
      <p:sp>
        <p:nvSpPr>
          <p:cNvPr id="21507" name="Rectangle 3"/>
          <p:cNvSpPr>
            <a:spLocks noGrp="1" noChangeArrowheads="1"/>
          </p:cNvSpPr>
          <p:nvPr>
            <p:ph idx="1"/>
          </p:nvPr>
        </p:nvSpPr>
        <p:spPr>
          <a:xfrm>
            <a:off x="228600" y="4724400"/>
            <a:ext cx="8915400" cy="1676400"/>
          </a:xfrm>
        </p:spPr>
        <p:txBody>
          <a:bodyPr>
            <a:normAutofit lnSpcReduction="10000"/>
          </a:bodyPr>
          <a:lstStyle/>
          <a:p>
            <a:r>
              <a:rPr lang="en-US" smtClean="0"/>
              <a:t>Bits Represented by combination of proton/electron spin</a:t>
            </a:r>
          </a:p>
          <a:p>
            <a:r>
              <a:rPr lang="en-US" smtClean="0"/>
              <a:t>Operations performed by manipulating control gates</a:t>
            </a:r>
          </a:p>
          <a:p>
            <a:pPr lvl="1"/>
            <a:r>
              <a:rPr lang="en-US" smtClean="0"/>
              <a:t>Complex sequences of pulses perform NMR-like operations</a:t>
            </a:r>
          </a:p>
          <a:p>
            <a:r>
              <a:rPr lang="en-US" smtClean="0"/>
              <a:t>Temperature &lt; 1</a:t>
            </a:r>
            <a:r>
              <a:rPr lang="en-US" smtClean="0">
                <a:cs typeface="Arial" charset="0"/>
              </a:rPr>
              <a:t>°</a:t>
            </a:r>
            <a:r>
              <a:rPr lang="en-US" smtClean="0"/>
              <a:t>  Kelvin!</a:t>
            </a:r>
          </a:p>
          <a:p>
            <a:endParaRPr lang="en-US" smtClean="0"/>
          </a:p>
        </p:txBody>
      </p:sp>
      <p:pic>
        <p:nvPicPr>
          <p:cNvPr id="2150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839788"/>
            <a:ext cx="5105400" cy="317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1509" name="Text Box 5"/>
          <p:cNvSpPr txBox="1">
            <a:spLocks noChangeArrowheads="1"/>
          </p:cNvSpPr>
          <p:nvPr/>
        </p:nvSpPr>
        <p:spPr bwMode="auto">
          <a:xfrm>
            <a:off x="350838" y="3606800"/>
            <a:ext cx="229393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r>
              <a:rPr lang="en-US" sz="2400" b="1">
                <a:latin typeface="Times New Roman" pitchFamily="18" charset="0"/>
              </a:rPr>
              <a:t>Phosphorus</a:t>
            </a:r>
          </a:p>
          <a:p>
            <a:r>
              <a:rPr lang="en-US" sz="2400" b="1">
                <a:latin typeface="Times New Roman" pitchFamily="18" charset="0"/>
              </a:rPr>
              <a:t>Impurity Atoms</a:t>
            </a:r>
          </a:p>
        </p:txBody>
      </p:sp>
      <p:sp>
        <p:nvSpPr>
          <p:cNvPr id="21510" name="Line 6"/>
          <p:cNvSpPr>
            <a:spLocks noChangeShapeType="1"/>
          </p:cNvSpPr>
          <p:nvPr/>
        </p:nvSpPr>
        <p:spPr bwMode="auto">
          <a:xfrm flipV="1">
            <a:off x="2667000" y="3582988"/>
            <a:ext cx="1371600" cy="609600"/>
          </a:xfrm>
          <a:prstGeom prst="line">
            <a:avLst/>
          </a:prstGeom>
          <a:noFill/>
          <a:ln w="5715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511" name="Line 7"/>
          <p:cNvSpPr>
            <a:spLocks noChangeShapeType="1"/>
          </p:cNvSpPr>
          <p:nvPr/>
        </p:nvSpPr>
        <p:spPr bwMode="auto">
          <a:xfrm flipV="1">
            <a:off x="2667000" y="3582988"/>
            <a:ext cx="3200400" cy="609600"/>
          </a:xfrm>
          <a:prstGeom prst="line">
            <a:avLst/>
          </a:prstGeom>
          <a:noFill/>
          <a:ln w="5715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512" name="Text Box 8"/>
          <p:cNvSpPr txBox="1">
            <a:spLocks noChangeArrowheads="1"/>
          </p:cNvSpPr>
          <p:nvPr/>
        </p:nvSpPr>
        <p:spPr bwMode="auto">
          <a:xfrm>
            <a:off x="381000" y="1677988"/>
            <a:ext cx="202088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r>
              <a:rPr lang="en-US" sz="2400" b="1">
                <a:latin typeface="Times New Roman" pitchFamily="18" charset="0"/>
              </a:rPr>
              <a:t>Single Spin</a:t>
            </a:r>
          </a:p>
          <a:p>
            <a:r>
              <a:rPr lang="en-US" sz="2400" b="1">
                <a:latin typeface="Times New Roman" pitchFamily="18" charset="0"/>
              </a:rPr>
              <a:t>Control Gates</a:t>
            </a:r>
          </a:p>
        </p:txBody>
      </p:sp>
      <p:sp>
        <p:nvSpPr>
          <p:cNvPr id="21513" name="Line 9"/>
          <p:cNvSpPr>
            <a:spLocks noChangeShapeType="1"/>
          </p:cNvSpPr>
          <p:nvPr/>
        </p:nvSpPr>
        <p:spPr bwMode="auto">
          <a:xfrm>
            <a:off x="2286000" y="2135188"/>
            <a:ext cx="1981200" cy="533400"/>
          </a:xfrm>
          <a:prstGeom prst="line">
            <a:avLst/>
          </a:prstGeom>
          <a:noFill/>
          <a:ln w="5715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514" name="Text Box 10"/>
          <p:cNvSpPr txBox="1">
            <a:spLocks noChangeArrowheads="1"/>
          </p:cNvSpPr>
          <p:nvPr/>
        </p:nvSpPr>
        <p:spPr bwMode="auto">
          <a:xfrm>
            <a:off x="344488" y="2673350"/>
            <a:ext cx="202088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r>
              <a:rPr lang="en-US" sz="2400" b="1">
                <a:latin typeface="Times New Roman" pitchFamily="18" charset="0"/>
              </a:rPr>
              <a:t>Inter-bit </a:t>
            </a:r>
          </a:p>
          <a:p>
            <a:r>
              <a:rPr lang="en-US" sz="2400" b="1">
                <a:latin typeface="Times New Roman" pitchFamily="18" charset="0"/>
              </a:rPr>
              <a:t>Control Gates</a:t>
            </a:r>
          </a:p>
        </p:txBody>
      </p:sp>
      <p:sp>
        <p:nvSpPr>
          <p:cNvPr id="21515" name="Line 11"/>
          <p:cNvSpPr>
            <a:spLocks noChangeShapeType="1"/>
          </p:cNvSpPr>
          <p:nvPr/>
        </p:nvSpPr>
        <p:spPr bwMode="auto">
          <a:xfrm flipV="1">
            <a:off x="2209800" y="2820988"/>
            <a:ext cx="2667000" cy="228600"/>
          </a:xfrm>
          <a:prstGeom prst="line">
            <a:avLst/>
          </a:prstGeom>
          <a:noFill/>
          <a:ln w="5715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778113478"/>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298575" y="317500"/>
            <a:ext cx="6702425" cy="368300"/>
          </a:xfrm>
        </p:spPr>
        <p:txBody>
          <a:bodyPr/>
          <a:lstStyle/>
          <a:p>
            <a:r>
              <a:rPr lang="en-US" smtClean="0"/>
              <a:t>Now add Superposition!</a:t>
            </a:r>
          </a:p>
        </p:txBody>
      </p:sp>
      <p:sp>
        <p:nvSpPr>
          <p:cNvPr id="456707" name="Rectangle 3"/>
          <p:cNvSpPr>
            <a:spLocks noGrp="1" noChangeArrowheads="1"/>
          </p:cNvSpPr>
          <p:nvPr>
            <p:ph idx="1"/>
          </p:nvPr>
        </p:nvSpPr>
        <p:spPr>
          <a:xfrm>
            <a:off x="457200" y="731838"/>
            <a:ext cx="8504238" cy="5211762"/>
          </a:xfrm>
        </p:spPr>
        <p:txBody>
          <a:bodyPr>
            <a:normAutofit fontScale="92500"/>
          </a:bodyPr>
          <a:lstStyle/>
          <a:p>
            <a:r>
              <a:rPr lang="en-US" dirty="0" smtClean="0"/>
              <a:t>The bit can be in a combination of “1” and “0”:</a:t>
            </a:r>
          </a:p>
          <a:p>
            <a:pPr lvl="1"/>
            <a:r>
              <a:rPr lang="en-US" dirty="0" smtClean="0"/>
              <a:t>Written as:  </a:t>
            </a:r>
            <a:r>
              <a:rPr lang="en-US" dirty="0" smtClean="0">
                <a:sym typeface="Symbol" pitchFamily="18" charset="2"/>
              </a:rPr>
              <a:t>= C</a:t>
            </a:r>
            <a:r>
              <a:rPr lang="en-US" baseline="-25000" dirty="0" smtClean="0">
                <a:sym typeface="Symbol" pitchFamily="18" charset="2"/>
              </a:rPr>
              <a:t>0</a:t>
            </a:r>
            <a:r>
              <a:rPr lang="en-US" dirty="0" smtClean="0">
                <a:sym typeface="Symbol" pitchFamily="18" charset="2"/>
              </a:rPr>
              <a:t>|0&gt; + C</a:t>
            </a:r>
            <a:r>
              <a:rPr lang="en-US" baseline="-25000" dirty="0" smtClean="0">
                <a:sym typeface="Symbol" pitchFamily="18" charset="2"/>
              </a:rPr>
              <a:t>1</a:t>
            </a:r>
            <a:r>
              <a:rPr lang="en-US" dirty="0" smtClean="0">
                <a:sym typeface="Symbol" pitchFamily="18" charset="2"/>
              </a:rPr>
              <a:t>|1&gt;</a:t>
            </a:r>
          </a:p>
          <a:p>
            <a:pPr lvl="1"/>
            <a:r>
              <a:rPr lang="en-US" dirty="0" smtClean="0">
                <a:sym typeface="Symbol" pitchFamily="18" charset="2"/>
              </a:rPr>
              <a:t>The C’s are </a:t>
            </a:r>
            <a:r>
              <a:rPr lang="en-US" i="1" dirty="0" smtClean="0">
                <a:sym typeface="Symbol" pitchFamily="18" charset="2"/>
              </a:rPr>
              <a:t>complex numbers!</a:t>
            </a:r>
            <a:endParaRPr lang="en-US" dirty="0" smtClean="0">
              <a:sym typeface="Symbol" pitchFamily="18" charset="2"/>
            </a:endParaRPr>
          </a:p>
          <a:p>
            <a:pPr lvl="1"/>
            <a:r>
              <a:rPr lang="en-US" dirty="0" smtClean="0">
                <a:sym typeface="Symbol" pitchFamily="18" charset="2"/>
              </a:rPr>
              <a:t>Important Constraint: </a:t>
            </a:r>
            <a:r>
              <a:rPr lang="en-US" dirty="0" smtClean="0"/>
              <a:t>|C</a:t>
            </a:r>
            <a:r>
              <a:rPr lang="en-US" baseline="-25000" dirty="0" smtClean="0"/>
              <a:t>0</a:t>
            </a:r>
            <a:r>
              <a:rPr lang="en-US" dirty="0" smtClean="0"/>
              <a:t>|</a:t>
            </a:r>
            <a:r>
              <a:rPr lang="en-US" baseline="30000" dirty="0" smtClean="0"/>
              <a:t>2</a:t>
            </a:r>
            <a:r>
              <a:rPr lang="en-US" dirty="0" smtClean="0"/>
              <a:t> + |C</a:t>
            </a:r>
            <a:r>
              <a:rPr lang="en-US" baseline="-25000" dirty="0" smtClean="0"/>
              <a:t>1</a:t>
            </a:r>
            <a:r>
              <a:rPr lang="en-US" dirty="0" smtClean="0"/>
              <a:t>|</a:t>
            </a:r>
            <a:r>
              <a:rPr lang="en-US" baseline="30000" dirty="0" smtClean="0"/>
              <a:t>2</a:t>
            </a:r>
            <a:r>
              <a:rPr lang="en-US" dirty="0" smtClean="0"/>
              <a:t> =1</a:t>
            </a:r>
            <a:endParaRPr lang="en-US" dirty="0" smtClean="0">
              <a:sym typeface="Symbol" pitchFamily="18" charset="2"/>
            </a:endParaRPr>
          </a:p>
          <a:p>
            <a:r>
              <a:rPr lang="en-US" dirty="0" smtClean="0"/>
              <a:t>If </a:t>
            </a:r>
            <a:r>
              <a:rPr lang="en-US" i="1" dirty="0" smtClean="0"/>
              <a:t>measure</a:t>
            </a:r>
            <a:r>
              <a:rPr lang="en-US" dirty="0" smtClean="0"/>
              <a:t> bit to see what looks like, </a:t>
            </a:r>
          </a:p>
          <a:p>
            <a:pPr lvl="1"/>
            <a:r>
              <a:rPr lang="en-US" dirty="0" smtClean="0"/>
              <a:t>With probability |C</a:t>
            </a:r>
            <a:r>
              <a:rPr lang="en-US" baseline="-25000" dirty="0" smtClean="0"/>
              <a:t>0</a:t>
            </a:r>
            <a:r>
              <a:rPr lang="en-US" dirty="0" smtClean="0"/>
              <a:t>|</a:t>
            </a:r>
            <a:r>
              <a:rPr lang="en-US" baseline="30000" dirty="0" smtClean="0"/>
              <a:t>2</a:t>
            </a:r>
            <a:r>
              <a:rPr lang="en-US" dirty="0" smtClean="0"/>
              <a:t> we will find |0&gt; (say “UP”)</a:t>
            </a:r>
          </a:p>
          <a:p>
            <a:pPr lvl="1"/>
            <a:r>
              <a:rPr lang="en-US" dirty="0" smtClean="0"/>
              <a:t>With probability |C</a:t>
            </a:r>
            <a:r>
              <a:rPr lang="en-US" baseline="-25000" dirty="0" smtClean="0"/>
              <a:t>1</a:t>
            </a:r>
            <a:r>
              <a:rPr lang="en-US" dirty="0" smtClean="0"/>
              <a:t>|</a:t>
            </a:r>
            <a:r>
              <a:rPr lang="en-US" baseline="30000" dirty="0" smtClean="0"/>
              <a:t>2</a:t>
            </a:r>
            <a:r>
              <a:rPr lang="en-US" dirty="0" smtClean="0"/>
              <a:t> we will find |1&gt; (say “DOWN”)</a:t>
            </a:r>
          </a:p>
          <a:p>
            <a:r>
              <a:rPr lang="en-US" dirty="0" smtClean="0"/>
              <a:t>Is this a real effect?  Options:</a:t>
            </a:r>
          </a:p>
          <a:p>
            <a:pPr lvl="1"/>
            <a:r>
              <a:rPr lang="en-US" dirty="0" smtClean="0"/>
              <a:t>This is just statistical – given a large number of protons, a fraction of them (|C</a:t>
            </a:r>
            <a:r>
              <a:rPr lang="en-US" baseline="-25000" dirty="0" smtClean="0"/>
              <a:t>0</a:t>
            </a:r>
            <a:r>
              <a:rPr lang="en-US" dirty="0" smtClean="0"/>
              <a:t>|</a:t>
            </a:r>
            <a:r>
              <a:rPr lang="en-US" baseline="30000" dirty="0" smtClean="0"/>
              <a:t>2</a:t>
            </a:r>
            <a:r>
              <a:rPr lang="en-US" dirty="0" smtClean="0"/>
              <a:t> ) are “UP” and the rest are down.</a:t>
            </a:r>
          </a:p>
          <a:p>
            <a:pPr lvl="1"/>
            <a:r>
              <a:rPr lang="en-US" dirty="0" smtClean="0"/>
              <a:t>This is a real effect, and the proton is really both things until you try to look at it</a:t>
            </a:r>
          </a:p>
          <a:p>
            <a:r>
              <a:rPr lang="en-US" dirty="0" smtClean="0">
                <a:solidFill>
                  <a:schemeClr val="hlink"/>
                </a:solidFill>
              </a:rPr>
              <a:t>Reality: second choice! </a:t>
            </a:r>
          </a:p>
          <a:p>
            <a:pPr lvl="1"/>
            <a:r>
              <a:rPr lang="en-US" dirty="0" smtClean="0">
                <a:solidFill>
                  <a:schemeClr val="hlink"/>
                </a:solidFill>
              </a:rPr>
              <a:t>There are experiments to prove it!</a:t>
            </a:r>
          </a:p>
        </p:txBody>
      </p:sp>
    </p:spTree>
    <p:extLst>
      <p:ext uri="{BB962C8B-B14F-4D97-AF65-F5344CB8AC3E}">
        <p14:creationId xmlns:p14="http://schemas.microsoft.com/office/powerpoint/2010/main" val="636393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56707">
                                            <p:txEl>
                                              <p:pRg st="0" end="0"/>
                                            </p:txEl>
                                          </p:spTgt>
                                        </p:tgtEl>
                                        <p:attrNameLst>
                                          <p:attrName>style.visibility</p:attrName>
                                        </p:attrNameLst>
                                      </p:cBhvr>
                                      <p:to>
                                        <p:strVal val="visible"/>
                                      </p:to>
                                    </p:set>
                                    <p:anim calcmode="lin" valueType="num">
                                      <p:cBhvr additive="base">
                                        <p:cTn id="7" dur="500" fill="hold"/>
                                        <p:tgtEl>
                                          <p:spTgt spid="45670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5670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56707">
                                            <p:txEl>
                                              <p:pRg st="1" end="1"/>
                                            </p:txEl>
                                          </p:spTgt>
                                        </p:tgtEl>
                                        <p:attrNameLst>
                                          <p:attrName>style.visibility</p:attrName>
                                        </p:attrNameLst>
                                      </p:cBhvr>
                                      <p:to>
                                        <p:strVal val="visible"/>
                                      </p:to>
                                    </p:set>
                                    <p:anim calcmode="lin" valueType="num">
                                      <p:cBhvr additive="base">
                                        <p:cTn id="11" dur="500" fill="hold"/>
                                        <p:tgtEl>
                                          <p:spTgt spid="45670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456707">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56707">
                                            <p:txEl>
                                              <p:pRg st="2" end="2"/>
                                            </p:txEl>
                                          </p:spTgt>
                                        </p:tgtEl>
                                        <p:attrNameLst>
                                          <p:attrName>style.visibility</p:attrName>
                                        </p:attrNameLst>
                                      </p:cBhvr>
                                      <p:to>
                                        <p:strVal val="visible"/>
                                      </p:to>
                                    </p:set>
                                    <p:anim calcmode="lin" valueType="num">
                                      <p:cBhvr additive="base">
                                        <p:cTn id="15" dur="500" fill="hold"/>
                                        <p:tgtEl>
                                          <p:spTgt spid="45670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456707">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456707">
                                            <p:txEl>
                                              <p:pRg st="3" end="3"/>
                                            </p:txEl>
                                          </p:spTgt>
                                        </p:tgtEl>
                                        <p:attrNameLst>
                                          <p:attrName>style.visibility</p:attrName>
                                        </p:attrNameLst>
                                      </p:cBhvr>
                                      <p:to>
                                        <p:strVal val="visible"/>
                                      </p:to>
                                    </p:set>
                                    <p:anim calcmode="lin" valueType="num">
                                      <p:cBhvr additive="base">
                                        <p:cTn id="19" dur="500" fill="hold"/>
                                        <p:tgtEl>
                                          <p:spTgt spid="45670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5670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456707">
                                            <p:txEl>
                                              <p:pRg st="4" end="4"/>
                                            </p:txEl>
                                          </p:spTgt>
                                        </p:tgtEl>
                                        <p:attrNameLst>
                                          <p:attrName>style.visibility</p:attrName>
                                        </p:attrNameLst>
                                      </p:cBhvr>
                                      <p:to>
                                        <p:strVal val="visible"/>
                                      </p:to>
                                    </p:set>
                                    <p:anim calcmode="lin" valueType="num">
                                      <p:cBhvr additive="base">
                                        <p:cTn id="25" dur="500" fill="hold"/>
                                        <p:tgtEl>
                                          <p:spTgt spid="456707">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456707">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456707">
                                            <p:txEl>
                                              <p:pRg st="5" end="5"/>
                                            </p:txEl>
                                          </p:spTgt>
                                        </p:tgtEl>
                                        <p:attrNameLst>
                                          <p:attrName>style.visibility</p:attrName>
                                        </p:attrNameLst>
                                      </p:cBhvr>
                                      <p:to>
                                        <p:strVal val="visible"/>
                                      </p:to>
                                    </p:set>
                                    <p:anim calcmode="lin" valueType="num">
                                      <p:cBhvr additive="base">
                                        <p:cTn id="29" dur="500" fill="hold"/>
                                        <p:tgtEl>
                                          <p:spTgt spid="456707">
                                            <p:txEl>
                                              <p:pRg st="5" end="5"/>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456707">
                                            <p:txEl>
                                              <p:pRg st="5" end="5"/>
                                            </p:txEl>
                                          </p:spTgt>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456707">
                                            <p:txEl>
                                              <p:pRg st="6" end="6"/>
                                            </p:txEl>
                                          </p:spTgt>
                                        </p:tgtEl>
                                        <p:attrNameLst>
                                          <p:attrName>style.visibility</p:attrName>
                                        </p:attrNameLst>
                                      </p:cBhvr>
                                      <p:to>
                                        <p:strVal val="visible"/>
                                      </p:to>
                                    </p:set>
                                    <p:anim calcmode="lin" valueType="num">
                                      <p:cBhvr additive="base">
                                        <p:cTn id="33" dur="500" fill="hold"/>
                                        <p:tgtEl>
                                          <p:spTgt spid="456707">
                                            <p:txEl>
                                              <p:pRg st="6" end="6"/>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45670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2" fill="hold" grpId="0" nodeType="clickEffect">
                                  <p:stCondLst>
                                    <p:cond delay="0"/>
                                  </p:stCondLst>
                                  <p:childTnLst>
                                    <p:set>
                                      <p:cBhvr>
                                        <p:cTn id="38" dur="1" fill="hold">
                                          <p:stCondLst>
                                            <p:cond delay="0"/>
                                          </p:stCondLst>
                                        </p:cTn>
                                        <p:tgtEl>
                                          <p:spTgt spid="456707">
                                            <p:txEl>
                                              <p:pRg st="7" end="7"/>
                                            </p:txEl>
                                          </p:spTgt>
                                        </p:tgtEl>
                                        <p:attrNameLst>
                                          <p:attrName>style.visibility</p:attrName>
                                        </p:attrNameLst>
                                      </p:cBhvr>
                                      <p:to>
                                        <p:strVal val="visible"/>
                                      </p:to>
                                    </p:set>
                                    <p:anim calcmode="lin" valueType="num">
                                      <p:cBhvr additive="base">
                                        <p:cTn id="39" dur="500" fill="hold"/>
                                        <p:tgtEl>
                                          <p:spTgt spid="456707">
                                            <p:txEl>
                                              <p:pRg st="7" end="7"/>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456707">
                                            <p:txEl>
                                              <p:pRg st="7" end="7"/>
                                            </p:txEl>
                                          </p:spTgt>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456707">
                                            <p:txEl>
                                              <p:pRg st="8" end="8"/>
                                            </p:txEl>
                                          </p:spTgt>
                                        </p:tgtEl>
                                        <p:attrNameLst>
                                          <p:attrName>style.visibility</p:attrName>
                                        </p:attrNameLst>
                                      </p:cBhvr>
                                      <p:to>
                                        <p:strVal val="visible"/>
                                      </p:to>
                                    </p:set>
                                    <p:anim calcmode="lin" valueType="num">
                                      <p:cBhvr additive="base">
                                        <p:cTn id="43" dur="500" fill="hold"/>
                                        <p:tgtEl>
                                          <p:spTgt spid="456707">
                                            <p:txEl>
                                              <p:pRg st="8" end="8"/>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456707">
                                            <p:txEl>
                                              <p:pRg st="8" end="8"/>
                                            </p:txEl>
                                          </p:spTgt>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456707">
                                            <p:txEl>
                                              <p:pRg st="9" end="9"/>
                                            </p:txEl>
                                          </p:spTgt>
                                        </p:tgtEl>
                                        <p:attrNameLst>
                                          <p:attrName>style.visibility</p:attrName>
                                        </p:attrNameLst>
                                      </p:cBhvr>
                                      <p:to>
                                        <p:strVal val="visible"/>
                                      </p:to>
                                    </p:set>
                                    <p:anim calcmode="lin" valueType="num">
                                      <p:cBhvr additive="base">
                                        <p:cTn id="47" dur="500" fill="hold"/>
                                        <p:tgtEl>
                                          <p:spTgt spid="456707">
                                            <p:txEl>
                                              <p:pRg st="9" end="9"/>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456707">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2" fill="hold" grpId="0" nodeType="clickEffect">
                                  <p:stCondLst>
                                    <p:cond delay="0"/>
                                  </p:stCondLst>
                                  <p:childTnLst>
                                    <p:set>
                                      <p:cBhvr>
                                        <p:cTn id="52" dur="1" fill="hold">
                                          <p:stCondLst>
                                            <p:cond delay="0"/>
                                          </p:stCondLst>
                                        </p:cTn>
                                        <p:tgtEl>
                                          <p:spTgt spid="456707">
                                            <p:txEl>
                                              <p:pRg st="10" end="10"/>
                                            </p:txEl>
                                          </p:spTgt>
                                        </p:tgtEl>
                                        <p:attrNameLst>
                                          <p:attrName>style.visibility</p:attrName>
                                        </p:attrNameLst>
                                      </p:cBhvr>
                                      <p:to>
                                        <p:strVal val="visible"/>
                                      </p:to>
                                    </p:set>
                                    <p:anim calcmode="lin" valueType="num">
                                      <p:cBhvr additive="base">
                                        <p:cTn id="53" dur="500" fill="hold"/>
                                        <p:tgtEl>
                                          <p:spTgt spid="456707">
                                            <p:txEl>
                                              <p:pRg st="10" end="10"/>
                                            </p:txEl>
                                          </p:spTgt>
                                        </p:tgtEl>
                                        <p:attrNameLst>
                                          <p:attrName>ppt_x</p:attrName>
                                        </p:attrNameLst>
                                      </p:cBhvr>
                                      <p:tavLst>
                                        <p:tav tm="0">
                                          <p:val>
                                            <p:strVal val="1+#ppt_w/2"/>
                                          </p:val>
                                        </p:tav>
                                        <p:tav tm="100000">
                                          <p:val>
                                            <p:strVal val="#ppt_x"/>
                                          </p:val>
                                        </p:tav>
                                      </p:tavLst>
                                    </p:anim>
                                    <p:anim calcmode="lin" valueType="num">
                                      <p:cBhvr additive="base">
                                        <p:cTn id="54" dur="500" fill="hold"/>
                                        <p:tgtEl>
                                          <p:spTgt spid="456707">
                                            <p:txEl>
                                              <p:pRg st="10" end="10"/>
                                            </p:txEl>
                                          </p:spTgt>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childTnLst>
                                    <p:set>
                                      <p:cBhvr>
                                        <p:cTn id="56" dur="1" fill="hold">
                                          <p:stCondLst>
                                            <p:cond delay="0"/>
                                          </p:stCondLst>
                                        </p:cTn>
                                        <p:tgtEl>
                                          <p:spTgt spid="456707">
                                            <p:txEl>
                                              <p:pRg st="11" end="11"/>
                                            </p:txEl>
                                          </p:spTgt>
                                        </p:tgtEl>
                                        <p:attrNameLst>
                                          <p:attrName>style.visibility</p:attrName>
                                        </p:attrNameLst>
                                      </p:cBhvr>
                                      <p:to>
                                        <p:strVal val="visible"/>
                                      </p:to>
                                    </p:set>
                                    <p:anim calcmode="lin" valueType="num">
                                      <p:cBhvr additive="base">
                                        <p:cTn id="57" dur="500" fill="hold"/>
                                        <p:tgtEl>
                                          <p:spTgt spid="456707">
                                            <p:txEl>
                                              <p:pRg st="11" end="11"/>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456707">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6707" grpId="0" build="p"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609600" y="304800"/>
            <a:ext cx="8305800" cy="368300"/>
          </a:xfrm>
        </p:spPr>
        <p:txBody>
          <a:bodyPr/>
          <a:lstStyle/>
          <a:p>
            <a:pPr>
              <a:lnSpc>
                <a:spcPct val="80000"/>
              </a:lnSpc>
            </a:pPr>
            <a:r>
              <a:rPr lang="en-US" dirty="0" smtClean="0"/>
              <a:t>A register can have many values!</a:t>
            </a:r>
          </a:p>
        </p:txBody>
      </p:sp>
      <p:sp>
        <p:nvSpPr>
          <p:cNvPr id="457731" name="Rectangle 3"/>
          <p:cNvSpPr>
            <a:spLocks noGrp="1" noChangeArrowheads="1"/>
          </p:cNvSpPr>
          <p:nvPr>
            <p:ph idx="1"/>
          </p:nvPr>
        </p:nvSpPr>
        <p:spPr>
          <a:xfrm>
            <a:off x="0" y="831850"/>
            <a:ext cx="9144000" cy="5480050"/>
          </a:xfrm>
        </p:spPr>
        <p:txBody>
          <a:bodyPr>
            <a:normAutofit/>
          </a:bodyPr>
          <a:lstStyle/>
          <a:p>
            <a:pPr marL="342900" indent="-342900">
              <a:lnSpc>
                <a:spcPct val="85000"/>
              </a:lnSpc>
              <a:spcBef>
                <a:spcPct val="25000"/>
              </a:spcBef>
              <a:tabLst>
                <a:tab pos="1316038" algn="l"/>
              </a:tabLst>
            </a:pPr>
            <a:r>
              <a:rPr lang="en-US" smtClean="0"/>
              <a:t>Implications of superposition:</a:t>
            </a:r>
          </a:p>
          <a:p>
            <a:pPr marL="742950" lvl="1" indent="-285750">
              <a:lnSpc>
                <a:spcPct val="85000"/>
              </a:lnSpc>
              <a:spcBef>
                <a:spcPct val="25000"/>
              </a:spcBef>
              <a:tabLst>
                <a:tab pos="1316038" algn="l"/>
              </a:tabLst>
            </a:pPr>
            <a:r>
              <a:rPr lang="en-US" smtClean="0"/>
              <a:t>An </a:t>
            </a:r>
            <a:r>
              <a:rPr lang="en-US" i="1" smtClean="0"/>
              <a:t>n</a:t>
            </a:r>
            <a:r>
              <a:rPr lang="en-US" smtClean="0"/>
              <a:t>-bit register can have 2</a:t>
            </a:r>
            <a:r>
              <a:rPr lang="en-US" baseline="30000" smtClean="0"/>
              <a:t>n</a:t>
            </a:r>
            <a:r>
              <a:rPr lang="en-US" smtClean="0"/>
              <a:t> values simultaneously!</a:t>
            </a:r>
          </a:p>
          <a:p>
            <a:pPr marL="742950" lvl="1" indent="-285750">
              <a:lnSpc>
                <a:spcPct val="85000"/>
              </a:lnSpc>
              <a:spcBef>
                <a:spcPct val="25000"/>
              </a:spcBef>
              <a:tabLst>
                <a:tab pos="1316038" algn="l"/>
              </a:tabLst>
            </a:pPr>
            <a:r>
              <a:rPr lang="en-US" smtClean="0"/>
              <a:t>3-bit example:</a:t>
            </a:r>
          </a:p>
          <a:p>
            <a:pPr marL="1085850" lvl="2">
              <a:lnSpc>
                <a:spcPct val="85000"/>
              </a:lnSpc>
              <a:spcBef>
                <a:spcPct val="25000"/>
              </a:spcBef>
              <a:buFontTx/>
              <a:buNone/>
              <a:tabLst>
                <a:tab pos="1316038" algn="l"/>
              </a:tabLst>
            </a:pPr>
            <a:r>
              <a:rPr lang="en-US" sz="2000" smtClean="0">
                <a:sym typeface="Symbol" pitchFamily="18" charset="2"/>
              </a:rPr>
              <a:t></a:t>
            </a:r>
            <a:r>
              <a:rPr lang="en-US" smtClean="0">
                <a:sym typeface="Symbol" pitchFamily="18" charset="2"/>
              </a:rPr>
              <a:t>= C</a:t>
            </a:r>
            <a:r>
              <a:rPr lang="en-US" baseline="-25000" smtClean="0">
                <a:sym typeface="Symbol" pitchFamily="18" charset="2"/>
              </a:rPr>
              <a:t>000</a:t>
            </a:r>
            <a:r>
              <a:rPr lang="en-US" smtClean="0">
                <a:sym typeface="Symbol" pitchFamily="18" charset="2"/>
              </a:rPr>
              <a:t>|000&gt;+ C</a:t>
            </a:r>
            <a:r>
              <a:rPr lang="en-US" baseline="-25000" smtClean="0">
                <a:sym typeface="Symbol" pitchFamily="18" charset="2"/>
              </a:rPr>
              <a:t>001</a:t>
            </a:r>
            <a:r>
              <a:rPr lang="en-US" smtClean="0">
                <a:sym typeface="Symbol" pitchFamily="18" charset="2"/>
              </a:rPr>
              <a:t>|001&gt;+ C</a:t>
            </a:r>
            <a:r>
              <a:rPr lang="en-US" baseline="-25000" smtClean="0">
                <a:sym typeface="Symbol" pitchFamily="18" charset="2"/>
              </a:rPr>
              <a:t>010</a:t>
            </a:r>
            <a:r>
              <a:rPr lang="en-US" smtClean="0">
                <a:sym typeface="Symbol" pitchFamily="18" charset="2"/>
              </a:rPr>
              <a:t>|010&gt;+ C</a:t>
            </a:r>
            <a:r>
              <a:rPr lang="en-US" baseline="-25000" smtClean="0">
                <a:sym typeface="Symbol" pitchFamily="18" charset="2"/>
              </a:rPr>
              <a:t>011</a:t>
            </a:r>
            <a:r>
              <a:rPr lang="en-US" smtClean="0">
                <a:sym typeface="Symbol" pitchFamily="18" charset="2"/>
              </a:rPr>
              <a:t>|011&gt;+ </a:t>
            </a:r>
            <a:br>
              <a:rPr lang="en-US" smtClean="0">
                <a:sym typeface="Symbol" pitchFamily="18" charset="2"/>
              </a:rPr>
            </a:br>
            <a:r>
              <a:rPr lang="en-US" smtClean="0">
                <a:sym typeface="Symbol" pitchFamily="18" charset="2"/>
              </a:rPr>
              <a:t>	C</a:t>
            </a:r>
            <a:r>
              <a:rPr lang="en-US" baseline="-25000" smtClean="0">
                <a:sym typeface="Symbol" pitchFamily="18" charset="2"/>
              </a:rPr>
              <a:t>100</a:t>
            </a:r>
            <a:r>
              <a:rPr lang="en-US" smtClean="0">
                <a:sym typeface="Symbol" pitchFamily="18" charset="2"/>
              </a:rPr>
              <a:t>|100&gt;+ C</a:t>
            </a:r>
            <a:r>
              <a:rPr lang="en-US" baseline="-25000" smtClean="0">
                <a:sym typeface="Symbol" pitchFamily="18" charset="2"/>
              </a:rPr>
              <a:t>101</a:t>
            </a:r>
            <a:r>
              <a:rPr lang="en-US" smtClean="0">
                <a:sym typeface="Symbol" pitchFamily="18" charset="2"/>
              </a:rPr>
              <a:t>|101&gt;+ C</a:t>
            </a:r>
            <a:r>
              <a:rPr lang="en-US" baseline="-25000" smtClean="0">
                <a:sym typeface="Symbol" pitchFamily="18" charset="2"/>
              </a:rPr>
              <a:t>110</a:t>
            </a:r>
            <a:r>
              <a:rPr lang="en-US" smtClean="0">
                <a:sym typeface="Symbol" pitchFamily="18" charset="2"/>
              </a:rPr>
              <a:t>|110&gt;+ C</a:t>
            </a:r>
            <a:r>
              <a:rPr lang="en-US" baseline="-25000" smtClean="0">
                <a:sym typeface="Symbol" pitchFamily="18" charset="2"/>
              </a:rPr>
              <a:t>111</a:t>
            </a:r>
            <a:r>
              <a:rPr lang="en-US" smtClean="0">
                <a:sym typeface="Symbol" pitchFamily="18" charset="2"/>
              </a:rPr>
              <a:t>|111&gt;</a:t>
            </a:r>
          </a:p>
          <a:p>
            <a:pPr marL="342900" indent="-342900">
              <a:lnSpc>
                <a:spcPct val="85000"/>
              </a:lnSpc>
              <a:spcBef>
                <a:spcPct val="25000"/>
              </a:spcBef>
              <a:tabLst>
                <a:tab pos="1316038" algn="l"/>
              </a:tabLst>
            </a:pPr>
            <a:r>
              <a:rPr lang="en-US" smtClean="0">
                <a:sym typeface="Symbol" pitchFamily="18" charset="2"/>
              </a:rPr>
              <a:t>Probabilities of measuring all bits are set by coefficients:</a:t>
            </a:r>
          </a:p>
          <a:p>
            <a:pPr marL="742950" lvl="1" indent="-285750">
              <a:lnSpc>
                <a:spcPct val="85000"/>
              </a:lnSpc>
              <a:spcBef>
                <a:spcPct val="25000"/>
              </a:spcBef>
              <a:tabLst>
                <a:tab pos="1316038" algn="l"/>
              </a:tabLst>
            </a:pPr>
            <a:r>
              <a:rPr lang="en-US" smtClean="0">
                <a:sym typeface="Symbol" pitchFamily="18" charset="2"/>
              </a:rPr>
              <a:t>So, prob of getting |000&gt; is |C</a:t>
            </a:r>
            <a:r>
              <a:rPr lang="en-US" baseline="-25000" smtClean="0">
                <a:sym typeface="Symbol" pitchFamily="18" charset="2"/>
              </a:rPr>
              <a:t>000</a:t>
            </a:r>
            <a:r>
              <a:rPr lang="en-US" smtClean="0">
                <a:sym typeface="Symbol" pitchFamily="18" charset="2"/>
              </a:rPr>
              <a:t>|</a:t>
            </a:r>
            <a:r>
              <a:rPr lang="en-US" baseline="30000" smtClean="0">
                <a:sym typeface="Symbol" pitchFamily="18" charset="2"/>
              </a:rPr>
              <a:t>2</a:t>
            </a:r>
            <a:r>
              <a:rPr lang="en-US" smtClean="0">
                <a:sym typeface="Symbol" pitchFamily="18" charset="2"/>
              </a:rPr>
              <a:t>, etc.</a:t>
            </a:r>
            <a:endParaRPr lang="en-US" baseline="30000" smtClean="0">
              <a:sym typeface="Symbol" pitchFamily="18" charset="2"/>
            </a:endParaRPr>
          </a:p>
          <a:p>
            <a:pPr marL="742950" lvl="1" indent="-285750">
              <a:lnSpc>
                <a:spcPct val="85000"/>
              </a:lnSpc>
              <a:spcBef>
                <a:spcPct val="25000"/>
              </a:spcBef>
              <a:tabLst>
                <a:tab pos="1316038" algn="l"/>
              </a:tabLst>
            </a:pPr>
            <a:r>
              <a:rPr lang="en-US" smtClean="0">
                <a:sym typeface="Symbol" pitchFamily="18" charset="2"/>
              </a:rPr>
              <a:t>Suppose we measure only one bit (first):</a:t>
            </a:r>
          </a:p>
          <a:p>
            <a:pPr marL="1085850" lvl="2">
              <a:lnSpc>
                <a:spcPct val="85000"/>
              </a:lnSpc>
              <a:spcBef>
                <a:spcPct val="25000"/>
              </a:spcBef>
              <a:tabLst>
                <a:tab pos="1316038" algn="l"/>
              </a:tabLst>
            </a:pPr>
            <a:r>
              <a:rPr lang="en-US" smtClean="0">
                <a:sym typeface="Symbol" pitchFamily="18" charset="2"/>
              </a:rPr>
              <a:t>We get “0” with probability: P</a:t>
            </a:r>
            <a:r>
              <a:rPr lang="en-US" baseline="-25000" smtClean="0">
                <a:sym typeface="Symbol" pitchFamily="18" charset="2"/>
              </a:rPr>
              <a:t>0</a:t>
            </a:r>
            <a:r>
              <a:rPr lang="en-US" smtClean="0">
                <a:sym typeface="Symbol" pitchFamily="18" charset="2"/>
              </a:rPr>
              <a:t>=|C</a:t>
            </a:r>
            <a:r>
              <a:rPr lang="en-US" baseline="-25000" smtClean="0">
                <a:sym typeface="Symbol" pitchFamily="18" charset="2"/>
              </a:rPr>
              <a:t>000</a:t>
            </a:r>
            <a:r>
              <a:rPr lang="en-US" smtClean="0">
                <a:sym typeface="Symbol" pitchFamily="18" charset="2"/>
              </a:rPr>
              <a:t>|</a:t>
            </a:r>
            <a:r>
              <a:rPr lang="en-US" baseline="30000" smtClean="0">
                <a:sym typeface="Symbol" pitchFamily="18" charset="2"/>
              </a:rPr>
              <a:t>2</a:t>
            </a:r>
            <a:r>
              <a:rPr lang="en-US" smtClean="0">
                <a:sym typeface="Symbol" pitchFamily="18" charset="2"/>
              </a:rPr>
              <a:t>+</a:t>
            </a:r>
            <a:r>
              <a:rPr lang="en-US" baseline="30000" smtClean="0">
                <a:sym typeface="Symbol" pitchFamily="18" charset="2"/>
              </a:rPr>
              <a:t> </a:t>
            </a:r>
            <a:r>
              <a:rPr lang="en-US" smtClean="0">
                <a:sym typeface="Symbol" pitchFamily="18" charset="2"/>
              </a:rPr>
              <a:t>|C</a:t>
            </a:r>
            <a:r>
              <a:rPr lang="en-US" baseline="-25000" smtClean="0">
                <a:sym typeface="Symbol" pitchFamily="18" charset="2"/>
              </a:rPr>
              <a:t>001</a:t>
            </a:r>
            <a:r>
              <a:rPr lang="en-US" smtClean="0">
                <a:sym typeface="Symbol" pitchFamily="18" charset="2"/>
              </a:rPr>
              <a:t>|</a:t>
            </a:r>
            <a:r>
              <a:rPr lang="en-US" baseline="30000" smtClean="0">
                <a:sym typeface="Symbol" pitchFamily="18" charset="2"/>
              </a:rPr>
              <a:t>2</a:t>
            </a:r>
            <a:r>
              <a:rPr lang="en-US" smtClean="0">
                <a:sym typeface="Symbol" pitchFamily="18" charset="2"/>
              </a:rPr>
              <a:t>+</a:t>
            </a:r>
            <a:r>
              <a:rPr lang="en-US" baseline="30000" smtClean="0">
                <a:sym typeface="Symbol" pitchFamily="18" charset="2"/>
              </a:rPr>
              <a:t> </a:t>
            </a:r>
            <a:r>
              <a:rPr lang="en-US" smtClean="0">
                <a:sym typeface="Symbol" pitchFamily="18" charset="2"/>
              </a:rPr>
              <a:t>|C</a:t>
            </a:r>
            <a:r>
              <a:rPr lang="en-US" baseline="-25000" smtClean="0">
                <a:sym typeface="Symbol" pitchFamily="18" charset="2"/>
              </a:rPr>
              <a:t>010</a:t>
            </a:r>
            <a:r>
              <a:rPr lang="en-US" smtClean="0">
                <a:sym typeface="Symbol" pitchFamily="18" charset="2"/>
              </a:rPr>
              <a:t>|</a:t>
            </a:r>
            <a:r>
              <a:rPr lang="en-US" baseline="30000" smtClean="0">
                <a:sym typeface="Symbol" pitchFamily="18" charset="2"/>
              </a:rPr>
              <a:t>2</a:t>
            </a:r>
            <a:r>
              <a:rPr lang="en-US" smtClean="0">
                <a:sym typeface="Symbol" pitchFamily="18" charset="2"/>
              </a:rPr>
              <a:t>+</a:t>
            </a:r>
            <a:r>
              <a:rPr lang="en-US" baseline="30000" smtClean="0">
                <a:sym typeface="Symbol" pitchFamily="18" charset="2"/>
              </a:rPr>
              <a:t> </a:t>
            </a:r>
            <a:r>
              <a:rPr lang="en-US" smtClean="0">
                <a:sym typeface="Symbol" pitchFamily="18" charset="2"/>
              </a:rPr>
              <a:t>|C</a:t>
            </a:r>
            <a:r>
              <a:rPr lang="en-US" baseline="-25000" smtClean="0">
                <a:sym typeface="Symbol" pitchFamily="18" charset="2"/>
              </a:rPr>
              <a:t>011</a:t>
            </a:r>
            <a:r>
              <a:rPr lang="en-US" smtClean="0">
                <a:sym typeface="Symbol" pitchFamily="18" charset="2"/>
              </a:rPr>
              <a:t>|</a:t>
            </a:r>
            <a:r>
              <a:rPr lang="en-US" baseline="30000" smtClean="0">
                <a:sym typeface="Symbol" pitchFamily="18" charset="2"/>
              </a:rPr>
              <a:t>2</a:t>
            </a:r>
            <a:r>
              <a:rPr lang="en-US" smtClean="0">
                <a:sym typeface="Symbol" pitchFamily="18" charset="2"/>
              </a:rPr>
              <a:t/>
            </a:r>
            <a:br>
              <a:rPr lang="en-US" smtClean="0">
                <a:sym typeface="Symbol" pitchFamily="18" charset="2"/>
              </a:rPr>
            </a:br>
            <a:r>
              <a:rPr lang="en-US" smtClean="0">
                <a:sym typeface="Symbol" pitchFamily="18" charset="2"/>
              </a:rPr>
              <a:t>Result: </a:t>
            </a:r>
            <a:r>
              <a:rPr lang="en-US" sz="2000" smtClean="0">
                <a:sym typeface="Symbol" pitchFamily="18" charset="2"/>
              </a:rPr>
              <a:t></a:t>
            </a:r>
            <a:r>
              <a:rPr lang="en-US" smtClean="0">
                <a:sym typeface="Symbol" pitchFamily="18" charset="2"/>
              </a:rPr>
              <a:t>=    (C</a:t>
            </a:r>
            <a:r>
              <a:rPr lang="en-US" baseline="-25000" smtClean="0">
                <a:sym typeface="Symbol" pitchFamily="18" charset="2"/>
              </a:rPr>
              <a:t>000</a:t>
            </a:r>
            <a:r>
              <a:rPr lang="en-US" smtClean="0">
                <a:sym typeface="Symbol" pitchFamily="18" charset="2"/>
              </a:rPr>
              <a:t>|000&gt;+ C</a:t>
            </a:r>
            <a:r>
              <a:rPr lang="en-US" baseline="-25000" smtClean="0">
                <a:sym typeface="Symbol" pitchFamily="18" charset="2"/>
              </a:rPr>
              <a:t>001</a:t>
            </a:r>
            <a:r>
              <a:rPr lang="en-US" smtClean="0">
                <a:sym typeface="Symbol" pitchFamily="18" charset="2"/>
              </a:rPr>
              <a:t>|001&gt;+ C</a:t>
            </a:r>
            <a:r>
              <a:rPr lang="en-US" baseline="-25000" smtClean="0">
                <a:sym typeface="Symbol" pitchFamily="18" charset="2"/>
              </a:rPr>
              <a:t>010</a:t>
            </a:r>
            <a:r>
              <a:rPr lang="en-US" smtClean="0">
                <a:sym typeface="Symbol" pitchFamily="18" charset="2"/>
              </a:rPr>
              <a:t>|010&gt;+ C</a:t>
            </a:r>
            <a:r>
              <a:rPr lang="en-US" baseline="-25000" smtClean="0">
                <a:sym typeface="Symbol" pitchFamily="18" charset="2"/>
              </a:rPr>
              <a:t>011</a:t>
            </a:r>
            <a:r>
              <a:rPr lang="en-US" smtClean="0">
                <a:sym typeface="Symbol" pitchFamily="18" charset="2"/>
              </a:rPr>
              <a:t>|011&gt;)</a:t>
            </a:r>
          </a:p>
          <a:p>
            <a:pPr marL="1085850" lvl="2">
              <a:lnSpc>
                <a:spcPct val="85000"/>
              </a:lnSpc>
              <a:spcBef>
                <a:spcPct val="25000"/>
              </a:spcBef>
              <a:tabLst>
                <a:tab pos="1316038" algn="l"/>
              </a:tabLst>
            </a:pPr>
            <a:r>
              <a:rPr lang="en-US" smtClean="0">
                <a:sym typeface="Symbol" pitchFamily="18" charset="2"/>
              </a:rPr>
              <a:t>We get “1” with probability: P</a:t>
            </a:r>
            <a:r>
              <a:rPr lang="en-US" baseline="-25000" smtClean="0">
                <a:sym typeface="Symbol" pitchFamily="18" charset="2"/>
              </a:rPr>
              <a:t>1</a:t>
            </a:r>
            <a:r>
              <a:rPr lang="en-US" smtClean="0">
                <a:sym typeface="Symbol" pitchFamily="18" charset="2"/>
              </a:rPr>
              <a:t>=|C</a:t>
            </a:r>
            <a:r>
              <a:rPr lang="en-US" baseline="-25000" smtClean="0">
                <a:sym typeface="Symbol" pitchFamily="18" charset="2"/>
              </a:rPr>
              <a:t>100</a:t>
            </a:r>
            <a:r>
              <a:rPr lang="en-US" smtClean="0">
                <a:sym typeface="Symbol" pitchFamily="18" charset="2"/>
              </a:rPr>
              <a:t>|</a:t>
            </a:r>
            <a:r>
              <a:rPr lang="en-US" baseline="30000" smtClean="0">
                <a:sym typeface="Symbol" pitchFamily="18" charset="2"/>
              </a:rPr>
              <a:t>2</a:t>
            </a:r>
            <a:r>
              <a:rPr lang="en-US" smtClean="0">
                <a:sym typeface="Symbol" pitchFamily="18" charset="2"/>
              </a:rPr>
              <a:t>+</a:t>
            </a:r>
            <a:r>
              <a:rPr lang="en-US" baseline="30000" smtClean="0">
                <a:sym typeface="Symbol" pitchFamily="18" charset="2"/>
              </a:rPr>
              <a:t> </a:t>
            </a:r>
            <a:r>
              <a:rPr lang="en-US" smtClean="0">
                <a:sym typeface="Symbol" pitchFamily="18" charset="2"/>
              </a:rPr>
              <a:t>|C</a:t>
            </a:r>
            <a:r>
              <a:rPr lang="en-US" baseline="-25000" smtClean="0">
                <a:sym typeface="Symbol" pitchFamily="18" charset="2"/>
              </a:rPr>
              <a:t>101</a:t>
            </a:r>
            <a:r>
              <a:rPr lang="en-US" smtClean="0">
                <a:sym typeface="Symbol" pitchFamily="18" charset="2"/>
              </a:rPr>
              <a:t>|</a:t>
            </a:r>
            <a:r>
              <a:rPr lang="en-US" baseline="30000" smtClean="0">
                <a:sym typeface="Symbol" pitchFamily="18" charset="2"/>
              </a:rPr>
              <a:t>2</a:t>
            </a:r>
            <a:r>
              <a:rPr lang="en-US" smtClean="0">
                <a:sym typeface="Symbol" pitchFamily="18" charset="2"/>
              </a:rPr>
              <a:t>+</a:t>
            </a:r>
            <a:r>
              <a:rPr lang="en-US" baseline="30000" smtClean="0">
                <a:sym typeface="Symbol" pitchFamily="18" charset="2"/>
              </a:rPr>
              <a:t> </a:t>
            </a:r>
            <a:r>
              <a:rPr lang="en-US" smtClean="0">
                <a:sym typeface="Symbol" pitchFamily="18" charset="2"/>
              </a:rPr>
              <a:t>|C</a:t>
            </a:r>
            <a:r>
              <a:rPr lang="en-US" baseline="-25000" smtClean="0">
                <a:sym typeface="Symbol" pitchFamily="18" charset="2"/>
              </a:rPr>
              <a:t>110</a:t>
            </a:r>
            <a:r>
              <a:rPr lang="en-US" smtClean="0">
                <a:sym typeface="Symbol" pitchFamily="18" charset="2"/>
              </a:rPr>
              <a:t>|</a:t>
            </a:r>
            <a:r>
              <a:rPr lang="en-US" baseline="30000" smtClean="0">
                <a:sym typeface="Symbol" pitchFamily="18" charset="2"/>
              </a:rPr>
              <a:t>2</a:t>
            </a:r>
            <a:r>
              <a:rPr lang="en-US" smtClean="0">
                <a:sym typeface="Symbol" pitchFamily="18" charset="2"/>
              </a:rPr>
              <a:t>+</a:t>
            </a:r>
            <a:r>
              <a:rPr lang="en-US" baseline="30000" smtClean="0">
                <a:sym typeface="Symbol" pitchFamily="18" charset="2"/>
              </a:rPr>
              <a:t> </a:t>
            </a:r>
            <a:r>
              <a:rPr lang="en-US" smtClean="0">
                <a:sym typeface="Symbol" pitchFamily="18" charset="2"/>
              </a:rPr>
              <a:t>|C</a:t>
            </a:r>
            <a:r>
              <a:rPr lang="en-US" baseline="-25000" smtClean="0">
                <a:sym typeface="Symbol" pitchFamily="18" charset="2"/>
              </a:rPr>
              <a:t>111</a:t>
            </a:r>
            <a:r>
              <a:rPr lang="en-US" smtClean="0">
                <a:sym typeface="Symbol" pitchFamily="18" charset="2"/>
              </a:rPr>
              <a:t>|</a:t>
            </a:r>
            <a:r>
              <a:rPr lang="en-US" baseline="30000" smtClean="0">
                <a:sym typeface="Symbol" pitchFamily="18" charset="2"/>
              </a:rPr>
              <a:t>2</a:t>
            </a:r>
            <a:r>
              <a:rPr lang="en-US" smtClean="0">
                <a:sym typeface="Symbol" pitchFamily="18" charset="2"/>
              </a:rPr>
              <a:t/>
            </a:r>
            <a:br>
              <a:rPr lang="en-US" smtClean="0">
                <a:sym typeface="Symbol" pitchFamily="18" charset="2"/>
              </a:rPr>
            </a:br>
            <a:r>
              <a:rPr lang="en-US" smtClean="0">
                <a:sym typeface="Symbol" pitchFamily="18" charset="2"/>
              </a:rPr>
              <a:t>Result: </a:t>
            </a:r>
            <a:r>
              <a:rPr lang="en-US" sz="2000" smtClean="0">
                <a:sym typeface="Symbol" pitchFamily="18" charset="2"/>
              </a:rPr>
              <a:t></a:t>
            </a:r>
            <a:r>
              <a:rPr lang="en-US" smtClean="0">
                <a:sym typeface="Symbol" pitchFamily="18" charset="2"/>
              </a:rPr>
              <a:t>=    (C</a:t>
            </a:r>
            <a:r>
              <a:rPr lang="en-US" baseline="-25000" smtClean="0">
                <a:sym typeface="Symbol" pitchFamily="18" charset="2"/>
              </a:rPr>
              <a:t>100</a:t>
            </a:r>
            <a:r>
              <a:rPr lang="en-US" smtClean="0">
                <a:sym typeface="Symbol" pitchFamily="18" charset="2"/>
              </a:rPr>
              <a:t>|100&gt;+ C</a:t>
            </a:r>
            <a:r>
              <a:rPr lang="en-US" baseline="-25000" smtClean="0">
                <a:sym typeface="Symbol" pitchFamily="18" charset="2"/>
              </a:rPr>
              <a:t>101</a:t>
            </a:r>
            <a:r>
              <a:rPr lang="en-US" smtClean="0">
                <a:sym typeface="Symbol" pitchFamily="18" charset="2"/>
              </a:rPr>
              <a:t>|101&gt;+ C</a:t>
            </a:r>
            <a:r>
              <a:rPr lang="en-US" baseline="-25000" smtClean="0">
                <a:sym typeface="Symbol" pitchFamily="18" charset="2"/>
              </a:rPr>
              <a:t>110</a:t>
            </a:r>
            <a:r>
              <a:rPr lang="en-US" smtClean="0">
                <a:sym typeface="Symbol" pitchFamily="18" charset="2"/>
              </a:rPr>
              <a:t>|110&gt;+ C</a:t>
            </a:r>
            <a:r>
              <a:rPr lang="en-US" baseline="-25000" smtClean="0">
                <a:sym typeface="Symbol" pitchFamily="18" charset="2"/>
              </a:rPr>
              <a:t>111</a:t>
            </a:r>
            <a:r>
              <a:rPr lang="en-US" smtClean="0">
                <a:sym typeface="Symbol" pitchFamily="18" charset="2"/>
              </a:rPr>
              <a:t>|111&gt;)</a:t>
            </a:r>
          </a:p>
          <a:p>
            <a:pPr marL="342900" indent="-342900">
              <a:lnSpc>
                <a:spcPct val="85000"/>
              </a:lnSpc>
              <a:spcBef>
                <a:spcPct val="25000"/>
              </a:spcBef>
              <a:tabLst>
                <a:tab pos="1316038" algn="l"/>
              </a:tabLst>
            </a:pPr>
            <a:r>
              <a:rPr lang="en-US" smtClean="0">
                <a:solidFill>
                  <a:schemeClr val="hlink"/>
                </a:solidFill>
                <a:sym typeface="Symbol" pitchFamily="18" charset="2"/>
              </a:rPr>
              <a:t>Problem: Don’t want environment to </a:t>
            </a:r>
            <a:r>
              <a:rPr lang="en-US" i="1" smtClean="0">
                <a:solidFill>
                  <a:schemeClr val="hlink"/>
                </a:solidFill>
                <a:sym typeface="Symbol" pitchFamily="18" charset="2"/>
              </a:rPr>
              <a:t>measure</a:t>
            </a:r>
            <a:r>
              <a:rPr lang="en-US" smtClean="0">
                <a:solidFill>
                  <a:schemeClr val="hlink"/>
                </a:solidFill>
                <a:sym typeface="Symbol" pitchFamily="18" charset="2"/>
              </a:rPr>
              <a:t> </a:t>
            </a:r>
            <a:br>
              <a:rPr lang="en-US" smtClean="0">
                <a:solidFill>
                  <a:schemeClr val="hlink"/>
                </a:solidFill>
                <a:sym typeface="Symbol" pitchFamily="18" charset="2"/>
              </a:rPr>
            </a:br>
            <a:r>
              <a:rPr lang="en-US" smtClean="0">
                <a:solidFill>
                  <a:schemeClr val="hlink"/>
                </a:solidFill>
                <a:sym typeface="Symbol" pitchFamily="18" charset="2"/>
              </a:rPr>
              <a:t>before ready!</a:t>
            </a:r>
          </a:p>
          <a:p>
            <a:pPr marL="742950" lvl="1" indent="-285750">
              <a:lnSpc>
                <a:spcPct val="85000"/>
              </a:lnSpc>
              <a:spcBef>
                <a:spcPct val="25000"/>
              </a:spcBef>
              <a:tabLst>
                <a:tab pos="1316038" algn="l"/>
              </a:tabLst>
            </a:pPr>
            <a:r>
              <a:rPr lang="en-US" smtClean="0">
                <a:solidFill>
                  <a:schemeClr val="hlink"/>
                </a:solidFill>
                <a:sym typeface="Symbol" pitchFamily="18" charset="2"/>
              </a:rPr>
              <a:t>Solution: Quantum Error Correction Codes!</a:t>
            </a:r>
          </a:p>
          <a:p>
            <a:pPr marL="342900" indent="-342900">
              <a:lnSpc>
                <a:spcPct val="85000"/>
              </a:lnSpc>
              <a:spcBef>
                <a:spcPct val="25000"/>
              </a:spcBef>
              <a:tabLst>
                <a:tab pos="1316038" algn="l"/>
              </a:tabLst>
            </a:pPr>
            <a:endParaRPr lang="en-US" smtClean="0">
              <a:solidFill>
                <a:schemeClr val="hlink"/>
              </a:solidFill>
              <a:sym typeface="Symbol" pitchFamily="18" charset="2"/>
            </a:endParaRPr>
          </a:p>
          <a:p>
            <a:pPr marL="342900" indent="-342900">
              <a:lnSpc>
                <a:spcPct val="85000"/>
              </a:lnSpc>
              <a:spcBef>
                <a:spcPct val="25000"/>
              </a:spcBef>
              <a:tabLst>
                <a:tab pos="1316038" algn="l"/>
              </a:tabLst>
            </a:pPr>
            <a:endParaRPr lang="en-US" smtClean="0">
              <a:sym typeface="Symbol" pitchFamily="18" charset="2"/>
            </a:endParaRPr>
          </a:p>
        </p:txBody>
      </p:sp>
    </p:spTree>
    <p:extLst>
      <p:ext uri="{BB962C8B-B14F-4D97-AF65-F5344CB8AC3E}">
        <p14:creationId xmlns:p14="http://schemas.microsoft.com/office/powerpoint/2010/main" val="10345292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57731">
                                            <p:txEl>
                                              <p:pRg st="0" end="0"/>
                                            </p:txEl>
                                          </p:spTgt>
                                        </p:tgtEl>
                                        <p:attrNameLst>
                                          <p:attrName>style.visibility</p:attrName>
                                        </p:attrNameLst>
                                      </p:cBhvr>
                                      <p:to>
                                        <p:strVal val="visible"/>
                                      </p:to>
                                    </p:set>
                                    <p:anim calcmode="lin" valueType="num">
                                      <p:cBhvr additive="base">
                                        <p:cTn id="7" dur="500" fill="hold"/>
                                        <p:tgtEl>
                                          <p:spTgt spid="457731">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57731">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57731">
                                            <p:txEl>
                                              <p:pRg st="1" end="1"/>
                                            </p:txEl>
                                          </p:spTgt>
                                        </p:tgtEl>
                                        <p:attrNameLst>
                                          <p:attrName>style.visibility</p:attrName>
                                        </p:attrNameLst>
                                      </p:cBhvr>
                                      <p:to>
                                        <p:strVal val="visible"/>
                                      </p:to>
                                    </p:set>
                                    <p:anim calcmode="lin" valueType="num">
                                      <p:cBhvr additive="base">
                                        <p:cTn id="11" dur="500" fill="hold"/>
                                        <p:tgtEl>
                                          <p:spTgt spid="457731">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457731">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57731">
                                            <p:txEl>
                                              <p:pRg st="2" end="2"/>
                                            </p:txEl>
                                          </p:spTgt>
                                        </p:tgtEl>
                                        <p:attrNameLst>
                                          <p:attrName>style.visibility</p:attrName>
                                        </p:attrNameLst>
                                      </p:cBhvr>
                                      <p:to>
                                        <p:strVal val="visible"/>
                                      </p:to>
                                    </p:set>
                                    <p:anim calcmode="lin" valueType="num">
                                      <p:cBhvr additive="base">
                                        <p:cTn id="15" dur="500" fill="hold"/>
                                        <p:tgtEl>
                                          <p:spTgt spid="457731">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457731">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457731">
                                            <p:txEl>
                                              <p:pRg st="3" end="3"/>
                                            </p:txEl>
                                          </p:spTgt>
                                        </p:tgtEl>
                                        <p:attrNameLst>
                                          <p:attrName>style.visibility</p:attrName>
                                        </p:attrNameLst>
                                      </p:cBhvr>
                                      <p:to>
                                        <p:strVal val="visible"/>
                                      </p:to>
                                    </p:set>
                                    <p:anim calcmode="lin" valueType="num">
                                      <p:cBhvr additive="base">
                                        <p:cTn id="19" dur="500" fill="hold"/>
                                        <p:tgtEl>
                                          <p:spTgt spid="457731">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5773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457731">
                                            <p:txEl>
                                              <p:pRg st="4" end="4"/>
                                            </p:txEl>
                                          </p:spTgt>
                                        </p:tgtEl>
                                        <p:attrNameLst>
                                          <p:attrName>style.visibility</p:attrName>
                                        </p:attrNameLst>
                                      </p:cBhvr>
                                      <p:to>
                                        <p:strVal val="visible"/>
                                      </p:to>
                                    </p:set>
                                    <p:anim calcmode="lin" valueType="num">
                                      <p:cBhvr additive="base">
                                        <p:cTn id="25" dur="500" fill="hold"/>
                                        <p:tgtEl>
                                          <p:spTgt spid="457731">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457731">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457731">
                                            <p:txEl>
                                              <p:pRg st="5" end="5"/>
                                            </p:txEl>
                                          </p:spTgt>
                                        </p:tgtEl>
                                        <p:attrNameLst>
                                          <p:attrName>style.visibility</p:attrName>
                                        </p:attrNameLst>
                                      </p:cBhvr>
                                      <p:to>
                                        <p:strVal val="visible"/>
                                      </p:to>
                                    </p:set>
                                    <p:anim calcmode="lin" valueType="num">
                                      <p:cBhvr additive="base">
                                        <p:cTn id="29" dur="500" fill="hold"/>
                                        <p:tgtEl>
                                          <p:spTgt spid="457731">
                                            <p:txEl>
                                              <p:pRg st="5" end="5"/>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457731">
                                            <p:txEl>
                                              <p:pRg st="5" end="5"/>
                                            </p:txEl>
                                          </p:spTgt>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457731">
                                            <p:txEl>
                                              <p:pRg st="6" end="6"/>
                                            </p:txEl>
                                          </p:spTgt>
                                        </p:tgtEl>
                                        <p:attrNameLst>
                                          <p:attrName>style.visibility</p:attrName>
                                        </p:attrNameLst>
                                      </p:cBhvr>
                                      <p:to>
                                        <p:strVal val="visible"/>
                                      </p:to>
                                    </p:set>
                                    <p:anim calcmode="lin" valueType="num">
                                      <p:cBhvr additive="base">
                                        <p:cTn id="33" dur="500" fill="hold"/>
                                        <p:tgtEl>
                                          <p:spTgt spid="457731">
                                            <p:txEl>
                                              <p:pRg st="6" end="6"/>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457731">
                                            <p:txEl>
                                              <p:pRg st="6" end="6"/>
                                            </p:txEl>
                                          </p:spTgt>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457731">
                                            <p:txEl>
                                              <p:pRg st="7" end="7"/>
                                            </p:txEl>
                                          </p:spTgt>
                                        </p:tgtEl>
                                        <p:attrNameLst>
                                          <p:attrName>style.visibility</p:attrName>
                                        </p:attrNameLst>
                                      </p:cBhvr>
                                      <p:to>
                                        <p:strVal val="visible"/>
                                      </p:to>
                                    </p:set>
                                    <p:anim calcmode="lin" valueType="num">
                                      <p:cBhvr additive="base">
                                        <p:cTn id="37" dur="500" fill="hold"/>
                                        <p:tgtEl>
                                          <p:spTgt spid="457731">
                                            <p:txEl>
                                              <p:pRg st="7" end="7"/>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457731">
                                            <p:txEl>
                                              <p:pRg st="7" end="7"/>
                                            </p:txEl>
                                          </p:spTgt>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457731">
                                            <p:txEl>
                                              <p:pRg st="8" end="8"/>
                                            </p:txEl>
                                          </p:spTgt>
                                        </p:tgtEl>
                                        <p:attrNameLst>
                                          <p:attrName>style.visibility</p:attrName>
                                        </p:attrNameLst>
                                      </p:cBhvr>
                                      <p:to>
                                        <p:strVal val="visible"/>
                                      </p:to>
                                    </p:set>
                                    <p:anim calcmode="lin" valueType="num">
                                      <p:cBhvr additive="base">
                                        <p:cTn id="41" dur="500" fill="hold"/>
                                        <p:tgtEl>
                                          <p:spTgt spid="457731">
                                            <p:txEl>
                                              <p:pRg st="8" end="8"/>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457731">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2" fill="hold" grpId="0" nodeType="clickEffect">
                                  <p:stCondLst>
                                    <p:cond delay="0"/>
                                  </p:stCondLst>
                                  <p:childTnLst>
                                    <p:set>
                                      <p:cBhvr>
                                        <p:cTn id="46" dur="1" fill="hold">
                                          <p:stCondLst>
                                            <p:cond delay="0"/>
                                          </p:stCondLst>
                                        </p:cTn>
                                        <p:tgtEl>
                                          <p:spTgt spid="457731">
                                            <p:txEl>
                                              <p:pRg st="9" end="9"/>
                                            </p:txEl>
                                          </p:spTgt>
                                        </p:tgtEl>
                                        <p:attrNameLst>
                                          <p:attrName>style.visibility</p:attrName>
                                        </p:attrNameLst>
                                      </p:cBhvr>
                                      <p:to>
                                        <p:strVal val="visible"/>
                                      </p:to>
                                    </p:set>
                                    <p:anim calcmode="lin" valueType="num">
                                      <p:cBhvr additive="base">
                                        <p:cTn id="47" dur="500" fill="hold"/>
                                        <p:tgtEl>
                                          <p:spTgt spid="457731">
                                            <p:txEl>
                                              <p:pRg st="9" end="9"/>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457731">
                                            <p:txEl>
                                              <p:pRg st="9" end="9"/>
                                            </p:txEl>
                                          </p:spTgt>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457731">
                                            <p:txEl>
                                              <p:pRg st="10" end="10"/>
                                            </p:txEl>
                                          </p:spTgt>
                                        </p:tgtEl>
                                        <p:attrNameLst>
                                          <p:attrName>style.visibility</p:attrName>
                                        </p:attrNameLst>
                                      </p:cBhvr>
                                      <p:to>
                                        <p:strVal val="visible"/>
                                      </p:to>
                                    </p:set>
                                    <p:anim calcmode="lin" valueType="num">
                                      <p:cBhvr additive="base">
                                        <p:cTn id="51" dur="500" fill="hold"/>
                                        <p:tgtEl>
                                          <p:spTgt spid="457731">
                                            <p:txEl>
                                              <p:pRg st="10" end="1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457731">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731" grpId="0" build="p"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smtClean="0"/>
              <a:t>Spooky action at a distance</a:t>
            </a:r>
          </a:p>
        </p:txBody>
      </p:sp>
      <p:sp>
        <p:nvSpPr>
          <p:cNvPr id="458755" name="Rectangle 3"/>
          <p:cNvSpPr>
            <a:spLocks noGrp="1" noChangeArrowheads="1"/>
          </p:cNvSpPr>
          <p:nvPr>
            <p:ph idx="1"/>
          </p:nvPr>
        </p:nvSpPr>
        <p:spPr>
          <a:xfrm>
            <a:off x="304800" y="990600"/>
            <a:ext cx="8610600" cy="6172200"/>
          </a:xfrm>
        </p:spPr>
        <p:txBody>
          <a:bodyPr/>
          <a:lstStyle/>
          <a:p>
            <a:pPr>
              <a:spcBef>
                <a:spcPct val="15000"/>
              </a:spcBef>
            </a:pPr>
            <a:r>
              <a:rPr lang="en-US" sz="2000" smtClean="0"/>
              <a:t>Consider the following simple 2-bit state:</a:t>
            </a:r>
          </a:p>
          <a:p>
            <a:pPr lvl="2">
              <a:spcBef>
                <a:spcPct val="15000"/>
              </a:spcBef>
              <a:buFontTx/>
              <a:buNone/>
            </a:pPr>
            <a:r>
              <a:rPr lang="en-US" smtClean="0">
                <a:sym typeface="Symbol" pitchFamily="18" charset="2"/>
              </a:rPr>
              <a:t></a:t>
            </a:r>
            <a:r>
              <a:rPr lang="en-US" sz="1600" smtClean="0">
                <a:sym typeface="Symbol" pitchFamily="18" charset="2"/>
              </a:rPr>
              <a:t>= C</a:t>
            </a:r>
            <a:r>
              <a:rPr lang="en-US" sz="1600" baseline="-25000" smtClean="0">
                <a:sym typeface="Symbol" pitchFamily="18" charset="2"/>
              </a:rPr>
              <a:t>00</a:t>
            </a:r>
            <a:r>
              <a:rPr lang="en-US" sz="1600" smtClean="0">
                <a:sym typeface="Symbol" pitchFamily="18" charset="2"/>
              </a:rPr>
              <a:t>|00&gt;+ C</a:t>
            </a:r>
            <a:r>
              <a:rPr lang="en-US" sz="1600" baseline="-25000" smtClean="0">
                <a:sym typeface="Symbol" pitchFamily="18" charset="2"/>
              </a:rPr>
              <a:t>11</a:t>
            </a:r>
            <a:r>
              <a:rPr lang="en-US" sz="1600" smtClean="0">
                <a:sym typeface="Symbol" pitchFamily="18" charset="2"/>
              </a:rPr>
              <a:t>|11&gt;</a:t>
            </a:r>
          </a:p>
          <a:p>
            <a:pPr lvl="1">
              <a:spcBef>
                <a:spcPct val="15000"/>
              </a:spcBef>
            </a:pPr>
            <a:r>
              <a:rPr lang="en-US" sz="1600" smtClean="0">
                <a:sym typeface="Symbol" pitchFamily="18" charset="2"/>
              </a:rPr>
              <a:t>Called an “EPR” pair for “Einstein, Podolsky, Rosen”</a:t>
            </a:r>
          </a:p>
          <a:p>
            <a:pPr>
              <a:spcBef>
                <a:spcPct val="15000"/>
              </a:spcBef>
            </a:pPr>
            <a:r>
              <a:rPr lang="en-US" sz="2000" smtClean="0"/>
              <a:t>Now, separate the two bits:</a:t>
            </a:r>
          </a:p>
          <a:p>
            <a:pPr>
              <a:spcBef>
                <a:spcPct val="15000"/>
              </a:spcBef>
            </a:pPr>
            <a:endParaRPr lang="en-US" sz="2000" smtClean="0"/>
          </a:p>
          <a:p>
            <a:pPr>
              <a:spcBef>
                <a:spcPct val="15000"/>
              </a:spcBef>
            </a:pPr>
            <a:endParaRPr lang="en-US" sz="2000" smtClean="0"/>
          </a:p>
          <a:p>
            <a:pPr>
              <a:spcBef>
                <a:spcPct val="15000"/>
              </a:spcBef>
            </a:pPr>
            <a:endParaRPr lang="en-US" sz="2000" smtClean="0"/>
          </a:p>
          <a:p>
            <a:pPr>
              <a:spcBef>
                <a:spcPct val="15000"/>
              </a:spcBef>
            </a:pPr>
            <a:endParaRPr lang="en-US" sz="2000" smtClean="0"/>
          </a:p>
          <a:p>
            <a:pPr>
              <a:spcBef>
                <a:spcPct val="15000"/>
              </a:spcBef>
            </a:pPr>
            <a:r>
              <a:rPr lang="en-US" sz="2000" smtClean="0"/>
              <a:t>If we measure one of them, it instantaneously sets other one!</a:t>
            </a:r>
          </a:p>
          <a:p>
            <a:pPr lvl="1">
              <a:spcBef>
                <a:spcPct val="15000"/>
              </a:spcBef>
            </a:pPr>
            <a:r>
              <a:rPr lang="en-US" sz="1600" smtClean="0"/>
              <a:t>Einstein called this a “spooky action at a distance”</a:t>
            </a:r>
          </a:p>
          <a:p>
            <a:pPr lvl="1">
              <a:spcBef>
                <a:spcPct val="15000"/>
              </a:spcBef>
            </a:pPr>
            <a:r>
              <a:rPr lang="en-US" sz="1600" smtClean="0"/>
              <a:t>In particular, if we measure a |0&gt; at one side, we get a |0&gt; at the other (and vice versa)</a:t>
            </a:r>
          </a:p>
          <a:p>
            <a:pPr>
              <a:spcBef>
                <a:spcPct val="15000"/>
              </a:spcBef>
            </a:pPr>
            <a:r>
              <a:rPr lang="en-US" sz="2000" smtClean="0"/>
              <a:t>Teleportation</a:t>
            </a:r>
          </a:p>
          <a:p>
            <a:pPr lvl="1">
              <a:spcBef>
                <a:spcPct val="15000"/>
              </a:spcBef>
            </a:pPr>
            <a:r>
              <a:rPr lang="en-US" sz="1600" smtClean="0"/>
              <a:t>Can “pre-transport” an EPR pair (say bits X and Y)</a:t>
            </a:r>
          </a:p>
          <a:p>
            <a:pPr lvl="1">
              <a:spcBef>
                <a:spcPct val="15000"/>
              </a:spcBef>
            </a:pPr>
            <a:r>
              <a:rPr lang="en-US" sz="1600" smtClean="0"/>
              <a:t>Later to transport bit A from one side to the other we:</a:t>
            </a:r>
          </a:p>
          <a:p>
            <a:pPr lvl="2">
              <a:spcBef>
                <a:spcPct val="15000"/>
              </a:spcBef>
            </a:pPr>
            <a:r>
              <a:rPr lang="en-US" sz="1600" smtClean="0"/>
              <a:t>Perform operation between A and X, yielding two classical bits</a:t>
            </a:r>
          </a:p>
          <a:p>
            <a:pPr lvl="2">
              <a:spcBef>
                <a:spcPct val="15000"/>
              </a:spcBef>
            </a:pPr>
            <a:r>
              <a:rPr lang="en-US" sz="1600" smtClean="0"/>
              <a:t>Send the two bits to the other side</a:t>
            </a:r>
          </a:p>
          <a:p>
            <a:pPr lvl="2">
              <a:spcBef>
                <a:spcPct val="15000"/>
              </a:spcBef>
            </a:pPr>
            <a:r>
              <a:rPr lang="en-US" sz="1600" smtClean="0"/>
              <a:t>Use the two bits to operate on Y</a:t>
            </a:r>
          </a:p>
          <a:p>
            <a:pPr lvl="2">
              <a:spcBef>
                <a:spcPct val="15000"/>
              </a:spcBef>
            </a:pPr>
            <a:r>
              <a:rPr lang="en-US" sz="1600" smtClean="0"/>
              <a:t>Poof! State of bit A appears in place of Y</a:t>
            </a:r>
          </a:p>
          <a:p>
            <a:pPr lvl="1">
              <a:spcBef>
                <a:spcPct val="15000"/>
              </a:spcBef>
            </a:pPr>
            <a:endParaRPr lang="en-US" sz="1600" smtClean="0"/>
          </a:p>
        </p:txBody>
      </p:sp>
      <p:grpSp>
        <p:nvGrpSpPr>
          <p:cNvPr id="2" name="Group 4"/>
          <p:cNvGrpSpPr>
            <a:grpSpLocks/>
          </p:cNvGrpSpPr>
          <p:nvPr/>
        </p:nvGrpSpPr>
        <p:grpSpPr bwMode="auto">
          <a:xfrm>
            <a:off x="2133600" y="2362200"/>
            <a:ext cx="4652963" cy="990600"/>
            <a:chOff x="1488" y="1536"/>
            <a:chExt cx="2931" cy="624"/>
          </a:xfrm>
        </p:grpSpPr>
        <p:grpSp>
          <p:nvGrpSpPr>
            <p:cNvPr id="24584" name="Group 5"/>
            <p:cNvGrpSpPr>
              <a:grpSpLocks/>
            </p:cNvGrpSpPr>
            <p:nvPr/>
          </p:nvGrpSpPr>
          <p:grpSpPr bwMode="auto">
            <a:xfrm>
              <a:off x="1488" y="1536"/>
              <a:ext cx="483" cy="624"/>
              <a:chOff x="1740" y="1872"/>
              <a:chExt cx="483" cy="624"/>
            </a:xfrm>
          </p:grpSpPr>
          <p:sp>
            <p:nvSpPr>
              <p:cNvPr id="24592" name="Oval 6"/>
              <p:cNvSpPr>
                <a:spLocks noChangeArrowheads="1"/>
              </p:cNvSpPr>
              <p:nvPr/>
            </p:nvSpPr>
            <p:spPr bwMode="auto">
              <a:xfrm>
                <a:off x="1740" y="2026"/>
                <a:ext cx="483" cy="251"/>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8759" name="Oval 7"/>
              <p:cNvSpPr>
                <a:spLocks noChangeArrowheads="1"/>
              </p:cNvSpPr>
              <p:nvPr/>
            </p:nvSpPr>
            <p:spPr bwMode="auto">
              <a:xfrm>
                <a:off x="1801" y="1995"/>
                <a:ext cx="370" cy="350"/>
              </a:xfrm>
              <a:prstGeom prst="ellipse">
                <a:avLst/>
              </a:prstGeom>
              <a:gradFill rotWithShape="0">
                <a:gsLst>
                  <a:gs pos="0">
                    <a:schemeClr val="hlink"/>
                  </a:gs>
                  <a:gs pos="100000">
                    <a:schemeClr val="hlink">
                      <a:gamma/>
                      <a:shade val="46275"/>
                      <a:invGamma/>
                    </a:schemeClr>
                  </a:gs>
                </a:gsLst>
                <a:path path="rect">
                  <a:fillToRect l="100000" b="100000"/>
                </a:path>
              </a:gradFill>
              <a:ln w="12700">
                <a:solidFill>
                  <a:schemeClr val="tx1"/>
                </a:solidFill>
                <a:round/>
                <a:headEnd/>
                <a:tailEnd/>
              </a:ln>
              <a:effectLst/>
            </p:spPr>
            <p:txBody>
              <a:bodyPr wrap="none" anchor="ctr"/>
              <a:lstStyle/>
              <a:p>
                <a:pPr algn="ctr">
                  <a:defRPr/>
                </a:pPr>
                <a:endParaRPr lang="en-US" sz="2400">
                  <a:latin typeface="Times New Roman" pitchFamily="18" charset="0"/>
                </a:endParaRPr>
              </a:p>
            </p:txBody>
          </p:sp>
          <p:sp>
            <p:nvSpPr>
              <p:cNvPr id="24594" name="Arc 8"/>
              <p:cNvSpPr>
                <a:spLocks/>
              </p:cNvSpPr>
              <p:nvPr/>
            </p:nvSpPr>
            <p:spPr bwMode="auto">
              <a:xfrm rot="15970912" flipH="1">
                <a:off x="1854" y="1934"/>
                <a:ext cx="233" cy="457"/>
              </a:xfrm>
              <a:custGeom>
                <a:avLst/>
                <a:gdLst>
                  <a:gd name="T0" fmla="*/ 0 w 40342"/>
                  <a:gd name="T1" fmla="*/ 1 h 40950"/>
                  <a:gd name="T2" fmla="*/ 1 w 40342"/>
                  <a:gd name="T3" fmla="*/ 5 h 40950"/>
                  <a:gd name="T4" fmla="*/ 1 w 40342"/>
                  <a:gd name="T5" fmla="*/ 3 h 40950"/>
                  <a:gd name="T6" fmla="*/ 0 60000 65536"/>
                  <a:gd name="T7" fmla="*/ 0 60000 65536"/>
                  <a:gd name="T8" fmla="*/ 0 60000 65536"/>
                  <a:gd name="T9" fmla="*/ 0 w 40342"/>
                  <a:gd name="T10" fmla="*/ 0 h 40950"/>
                  <a:gd name="T11" fmla="*/ 40342 w 40342"/>
                  <a:gd name="T12" fmla="*/ 40950 h 40950"/>
                </a:gdLst>
                <a:ahLst/>
                <a:cxnLst>
                  <a:cxn ang="T6">
                    <a:pos x="T0" y="T1"/>
                  </a:cxn>
                  <a:cxn ang="T7">
                    <a:pos x="T2" y="T3"/>
                  </a:cxn>
                  <a:cxn ang="T8">
                    <a:pos x="T4" y="T5"/>
                  </a:cxn>
                </a:cxnLst>
                <a:rect l="T9" t="T10" r="T11" b="T12"/>
                <a:pathLst>
                  <a:path w="40342" h="40950" fill="none" extrusionOk="0">
                    <a:moveTo>
                      <a:pt x="0" y="10862"/>
                    </a:moveTo>
                    <a:cubicBezTo>
                      <a:pt x="3849" y="4144"/>
                      <a:pt x="10999" y="-1"/>
                      <a:pt x="18742" y="0"/>
                    </a:cubicBezTo>
                    <a:cubicBezTo>
                      <a:pt x="30671" y="0"/>
                      <a:pt x="40342" y="9670"/>
                      <a:pt x="40342" y="21600"/>
                    </a:cubicBezTo>
                    <a:cubicBezTo>
                      <a:pt x="40342" y="29805"/>
                      <a:pt x="35692" y="37303"/>
                      <a:pt x="28340" y="40949"/>
                    </a:cubicBezTo>
                  </a:path>
                  <a:path w="40342" h="40950" stroke="0" extrusionOk="0">
                    <a:moveTo>
                      <a:pt x="0" y="10862"/>
                    </a:moveTo>
                    <a:cubicBezTo>
                      <a:pt x="3849" y="4144"/>
                      <a:pt x="10999" y="-1"/>
                      <a:pt x="18742" y="0"/>
                    </a:cubicBezTo>
                    <a:cubicBezTo>
                      <a:pt x="30671" y="0"/>
                      <a:pt x="40342" y="9670"/>
                      <a:pt x="40342" y="21600"/>
                    </a:cubicBezTo>
                    <a:cubicBezTo>
                      <a:pt x="40342" y="29805"/>
                      <a:pt x="35692" y="37303"/>
                      <a:pt x="28340" y="40949"/>
                    </a:cubicBezTo>
                    <a:lnTo>
                      <a:pt x="18742" y="21600"/>
                    </a:lnTo>
                    <a:lnTo>
                      <a:pt x="0" y="10862"/>
                    </a:lnTo>
                    <a:close/>
                  </a:path>
                </a:pathLst>
              </a:custGeom>
              <a:noFill/>
              <a:ln w="381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595" name="Line 9"/>
              <p:cNvSpPr>
                <a:spLocks noChangeShapeType="1"/>
              </p:cNvSpPr>
              <p:nvPr/>
            </p:nvSpPr>
            <p:spPr bwMode="auto">
              <a:xfrm flipV="1">
                <a:off x="1986" y="1872"/>
                <a:ext cx="0" cy="144"/>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596" name="Line 10"/>
              <p:cNvSpPr>
                <a:spLocks noChangeShapeType="1"/>
              </p:cNvSpPr>
              <p:nvPr/>
            </p:nvSpPr>
            <p:spPr bwMode="auto">
              <a:xfrm flipV="1">
                <a:off x="1987" y="2345"/>
                <a:ext cx="0" cy="151"/>
              </a:xfrm>
              <a:prstGeom prst="line">
                <a:avLst/>
              </a:prstGeom>
              <a:noFill/>
              <a:ln w="5715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grpSp>
        <p:grpSp>
          <p:nvGrpSpPr>
            <p:cNvPr id="24585" name="Group 11"/>
            <p:cNvGrpSpPr>
              <a:grpSpLocks/>
            </p:cNvGrpSpPr>
            <p:nvPr/>
          </p:nvGrpSpPr>
          <p:grpSpPr bwMode="auto">
            <a:xfrm>
              <a:off x="3936" y="1536"/>
              <a:ext cx="483" cy="624"/>
              <a:chOff x="1740" y="1872"/>
              <a:chExt cx="483" cy="624"/>
            </a:xfrm>
          </p:grpSpPr>
          <p:sp>
            <p:nvSpPr>
              <p:cNvPr id="24587" name="Oval 12"/>
              <p:cNvSpPr>
                <a:spLocks noChangeArrowheads="1"/>
              </p:cNvSpPr>
              <p:nvPr/>
            </p:nvSpPr>
            <p:spPr bwMode="auto">
              <a:xfrm>
                <a:off x="1740" y="2026"/>
                <a:ext cx="483" cy="251"/>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8765" name="Oval 13"/>
              <p:cNvSpPr>
                <a:spLocks noChangeArrowheads="1"/>
              </p:cNvSpPr>
              <p:nvPr/>
            </p:nvSpPr>
            <p:spPr bwMode="auto">
              <a:xfrm>
                <a:off x="1801" y="1995"/>
                <a:ext cx="370" cy="350"/>
              </a:xfrm>
              <a:prstGeom prst="ellipse">
                <a:avLst/>
              </a:prstGeom>
              <a:gradFill rotWithShape="0">
                <a:gsLst>
                  <a:gs pos="0">
                    <a:schemeClr val="hlink"/>
                  </a:gs>
                  <a:gs pos="100000">
                    <a:schemeClr val="hlink">
                      <a:gamma/>
                      <a:shade val="46275"/>
                      <a:invGamma/>
                    </a:schemeClr>
                  </a:gs>
                </a:gsLst>
                <a:path path="rect">
                  <a:fillToRect l="100000" b="100000"/>
                </a:path>
              </a:gradFill>
              <a:ln w="12700">
                <a:solidFill>
                  <a:schemeClr val="tx1"/>
                </a:solidFill>
                <a:round/>
                <a:headEnd/>
                <a:tailEnd/>
              </a:ln>
              <a:effectLst/>
            </p:spPr>
            <p:txBody>
              <a:bodyPr wrap="none" anchor="ctr"/>
              <a:lstStyle/>
              <a:p>
                <a:pPr algn="ctr">
                  <a:defRPr/>
                </a:pPr>
                <a:endParaRPr lang="en-US" sz="2400">
                  <a:latin typeface="Times New Roman" pitchFamily="18" charset="0"/>
                </a:endParaRPr>
              </a:p>
            </p:txBody>
          </p:sp>
          <p:sp>
            <p:nvSpPr>
              <p:cNvPr id="24589" name="Arc 14"/>
              <p:cNvSpPr>
                <a:spLocks/>
              </p:cNvSpPr>
              <p:nvPr/>
            </p:nvSpPr>
            <p:spPr bwMode="auto">
              <a:xfrm rot="15970912" flipH="1">
                <a:off x="1854" y="1934"/>
                <a:ext cx="233" cy="457"/>
              </a:xfrm>
              <a:custGeom>
                <a:avLst/>
                <a:gdLst>
                  <a:gd name="T0" fmla="*/ 0 w 40342"/>
                  <a:gd name="T1" fmla="*/ 1 h 40950"/>
                  <a:gd name="T2" fmla="*/ 1 w 40342"/>
                  <a:gd name="T3" fmla="*/ 5 h 40950"/>
                  <a:gd name="T4" fmla="*/ 1 w 40342"/>
                  <a:gd name="T5" fmla="*/ 3 h 40950"/>
                  <a:gd name="T6" fmla="*/ 0 60000 65536"/>
                  <a:gd name="T7" fmla="*/ 0 60000 65536"/>
                  <a:gd name="T8" fmla="*/ 0 60000 65536"/>
                  <a:gd name="T9" fmla="*/ 0 w 40342"/>
                  <a:gd name="T10" fmla="*/ 0 h 40950"/>
                  <a:gd name="T11" fmla="*/ 40342 w 40342"/>
                  <a:gd name="T12" fmla="*/ 40950 h 40950"/>
                </a:gdLst>
                <a:ahLst/>
                <a:cxnLst>
                  <a:cxn ang="T6">
                    <a:pos x="T0" y="T1"/>
                  </a:cxn>
                  <a:cxn ang="T7">
                    <a:pos x="T2" y="T3"/>
                  </a:cxn>
                  <a:cxn ang="T8">
                    <a:pos x="T4" y="T5"/>
                  </a:cxn>
                </a:cxnLst>
                <a:rect l="T9" t="T10" r="T11" b="T12"/>
                <a:pathLst>
                  <a:path w="40342" h="40950" fill="none" extrusionOk="0">
                    <a:moveTo>
                      <a:pt x="0" y="10862"/>
                    </a:moveTo>
                    <a:cubicBezTo>
                      <a:pt x="3849" y="4144"/>
                      <a:pt x="10999" y="-1"/>
                      <a:pt x="18742" y="0"/>
                    </a:cubicBezTo>
                    <a:cubicBezTo>
                      <a:pt x="30671" y="0"/>
                      <a:pt x="40342" y="9670"/>
                      <a:pt x="40342" y="21600"/>
                    </a:cubicBezTo>
                    <a:cubicBezTo>
                      <a:pt x="40342" y="29805"/>
                      <a:pt x="35692" y="37303"/>
                      <a:pt x="28340" y="40949"/>
                    </a:cubicBezTo>
                  </a:path>
                  <a:path w="40342" h="40950" stroke="0" extrusionOk="0">
                    <a:moveTo>
                      <a:pt x="0" y="10862"/>
                    </a:moveTo>
                    <a:cubicBezTo>
                      <a:pt x="3849" y="4144"/>
                      <a:pt x="10999" y="-1"/>
                      <a:pt x="18742" y="0"/>
                    </a:cubicBezTo>
                    <a:cubicBezTo>
                      <a:pt x="30671" y="0"/>
                      <a:pt x="40342" y="9670"/>
                      <a:pt x="40342" y="21600"/>
                    </a:cubicBezTo>
                    <a:cubicBezTo>
                      <a:pt x="40342" y="29805"/>
                      <a:pt x="35692" y="37303"/>
                      <a:pt x="28340" y="40949"/>
                    </a:cubicBezTo>
                    <a:lnTo>
                      <a:pt x="18742" y="21600"/>
                    </a:lnTo>
                    <a:lnTo>
                      <a:pt x="0" y="10862"/>
                    </a:lnTo>
                    <a:close/>
                  </a:path>
                </a:pathLst>
              </a:custGeom>
              <a:noFill/>
              <a:ln w="381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590" name="Line 15"/>
              <p:cNvSpPr>
                <a:spLocks noChangeShapeType="1"/>
              </p:cNvSpPr>
              <p:nvPr/>
            </p:nvSpPr>
            <p:spPr bwMode="auto">
              <a:xfrm flipV="1">
                <a:off x="1986" y="1872"/>
                <a:ext cx="0" cy="144"/>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591" name="Line 16"/>
              <p:cNvSpPr>
                <a:spLocks noChangeShapeType="1"/>
              </p:cNvSpPr>
              <p:nvPr/>
            </p:nvSpPr>
            <p:spPr bwMode="auto">
              <a:xfrm flipV="1">
                <a:off x="1987" y="2345"/>
                <a:ext cx="0" cy="151"/>
              </a:xfrm>
              <a:prstGeom prst="line">
                <a:avLst/>
              </a:prstGeom>
              <a:noFill/>
              <a:ln w="5715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grpSp>
        <p:sp>
          <p:nvSpPr>
            <p:cNvPr id="24586" name="AutoShape 17"/>
            <p:cNvSpPr>
              <a:spLocks noChangeArrowheads="1"/>
            </p:cNvSpPr>
            <p:nvPr/>
          </p:nvSpPr>
          <p:spPr bwMode="auto">
            <a:xfrm>
              <a:off x="2160" y="1536"/>
              <a:ext cx="1632" cy="624"/>
            </a:xfrm>
            <a:prstGeom prst="leftRightArrow">
              <a:avLst>
                <a:gd name="adj1" fmla="val 50000"/>
                <a:gd name="adj2" fmla="val 52308"/>
              </a:avLst>
            </a:prstGeom>
            <a:solidFill>
              <a:srgbClr val="FF66CC"/>
            </a:solidFill>
            <a:ln w="9525">
              <a:solidFill>
                <a:schemeClr val="tx1"/>
              </a:solidFill>
              <a:miter lim="800000"/>
              <a:headEnd/>
              <a:tailEnd/>
            </a:ln>
          </p:spPr>
          <p:txBody>
            <a:bodyPr wrap="none" anchor="ctr"/>
            <a:lstStyle/>
            <a:p>
              <a:pPr algn="ctr" eaLnBrk="1" hangingPunct="1"/>
              <a:r>
                <a:rPr lang="en-US" sz="1800"/>
                <a:t>Light-Years?</a:t>
              </a:r>
            </a:p>
          </p:txBody>
        </p:sp>
      </p:grpSp>
    </p:spTree>
    <p:extLst>
      <p:ext uri="{BB962C8B-B14F-4D97-AF65-F5344CB8AC3E}">
        <p14:creationId xmlns:p14="http://schemas.microsoft.com/office/powerpoint/2010/main" val="352354631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58755">
                                            <p:txEl>
                                              <p:pRg st="0" end="0"/>
                                            </p:txEl>
                                          </p:spTgt>
                                        </p:tgtEl>
                                        <p:attrNameLst>
                                          <p:attrName>style.visibility</p:attrName>
                                        </p:attrNameLst>
                                      </p:cBhvr>
                                      <p:to>
                                        <p:strVal val="visible"/>
                                      </p:to>
                                    </p:set>
                                    <p:anim calcmode="lin" valueType="num">
                                      <p:cBhvr additive="base">
                                        <p:cTn id="7" dur="500" fill="hold"/>
                                        <p:tgtEl>
                                          <p:spTgt spid="45875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5875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58755">
                                            <p:txEl>
                                              <p:pRg st="1" end="1"/>
                                            </p:txEl>
                                          </p:spTgt>
                                        </p:tgtEl>
                                        <p:attrNameLst>
                                          <p:attrName>style.visibility</p:attrName>
                                        </p:attrNameLst>
                                      </p:cBhvr>
                                      <p:to>
                                        <p:strVal val="visible"/>
                                      </p:to>
                                    </p:set>
                                    <p:anim calcmode="lin" valueType="num">
                                      <p:cBhvr additive="base">
                                        <p:cTn id="11" dur="500" fill="hold"/>
                                        <p:tgtEl>
                                          <p:spTgt spid="458755">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458755">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58755">
                                            <p:txEl>
                                              <p:pRg st="2" end="2"/>
                                            </p:txEl>
                                          </p:spTgt>
                                        </p:tgtEl>
                                        <p:attrNameLst>
                                          <p:attrName>style.visibility</p:attrName>
                                        </p:attrNameLst>
                                      </p:cBhvr>
                                      <p:to>
                                        <p:strVal val="visible"/>
                                      </p:to>
                                    </p:set>
                                    <p:anim calcmode="lin" valueType="num">
                                      <p:cBhvr additive="base">
                                        <p:cTn id="15" dur="500" fill="hold"/>
                                        <p:tgtEl>
                                          <p:spTgt spid="458755">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45875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458755">
                                            <p:txEl>
                                              <p:pRg st="3" end="3"/>
                                            </p:txEl>
                                          </p:spTgt>
                                        </p:tgtEl>
                                        <p:attrNameLst>
                                          <p:attrName>style.visibility</p:attrName>
                                        </p:attrNameLst>
                                      </p:cBhvr>
                                      <p:to>
                                        <p:strVal val="visible"/>
                                      </p:to>
                                    </p:set>
                                    <p:anim calcmode="lin" valueType="num">
                                      <p:cBhvr additive="base">
                                        <p:cTn id="21" dur="500" fill="hold"/>
                                        <p:tgtEl>
                                          <p:spTgt spid="458755">
                                            <p:txEl>
                                              <p:pRg st="3" end="3"/>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458755">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1+#ppt_w/2"/>
                                          </p:val>
                                        </p:tav>
                                        <p:tav tm="100000">
                                          <p:val>
                                            <p:strVal val="#ppt_x"/>
                                          </p:val>
                                        </p:tav>
                                      </p:tavLst>
                                    </p:anim>
                                    <p:anim calcmode="lin" valueType="num">
                                      <p:cBhvr additive="base">
                                        <p:cTn id="26"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458755">
                                            <p:txEl>
                                              <p:pRg st="8" end="8"/>
                                            </p:txEl>
                                          </p:spTgt>
                                        </p:tgtEl>
                                        <p:attrNameLst>
                                          <p:attrName>style.visibility</p:attrName>
                                        </p:attrNameLst>
                                      </p:cBhvr>
                                      <p:to>
                                        <p:strVal val="visible"/>
                                      </p:to>
                                    </p:set>
                                    <p:anim calcmode="lin" valueType="num">
                                      <p:cBhvr additive="base">
                                        <p:cTn id="31" dur="500" fill="hold"/>
                                        <p:tgtEl>
                                          <p:spTgt spid="458755">
                                            <p:txEl>
                                              <p:pRg st="8" end="8"/>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458755">
                                            <p:txEl>
                                              <p:pRg st="8" end="8"/>
                                            </p:txEl>
                                          </p:spTgt>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458755">
                                            <p:txEl>
                                              <p:pRg st="9" end="9"/>
                                            </p:txEl>
                                          </p:spTgt>
                                        </p:tgtEl>
                                        <p:attrNameLst>
                                          <p:attrName>style.visibility</p:attrName>
                                        </p:attrNameLst>
                                      </p:cBhvr>
                                      <p:to>
                                        <p:strVal val="visible"/>
                                      </p:to>
                                    </p:set>
                                    <p:anim calcmode="lin" valueType="num">
                                      <p:cBhvr additive="base">
                                        <p:cTn id="35" dur="500" fill="hold"/>
                                        <p:tgtEl>
                                          <p:spTgt spid="458755">
                                            <p:txEl>
                                              <p:pRg st="9" end="9"/>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458755">
                                            <p:txEl>
                                              <p:pRg st="9" end="9"/>
                                            </p:txEl>
                                          </p:spTgt>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58755">
                                            <p:txEl>
                                              <p:pRg st="10" end="10"/>
                                            </p:txEl>
                                          </p:spTgt>
                                        </p:tgtEl>
                                        <p:attrNameLst>
                                          <p:attrName>style.visibility</p:attrName>
                                        </p:attrNameLst>
                                      </p:cBhvr>
                                      <p:to>
                                        <p:strVal val="visible"/>
                                      </p:to>
                                    </p:set>
                                    <p:anim calcmode="lin" valueType="num">
                                      <p:cBhvr additive="base">
                                        <p:cTn id="39" dur="500" fill="hold"/>
                                        <p:tgtEl>
                                          <p:spTgt spid="458755">
                                            <p:txEl>
                                              <p:pRg st="10" end="1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458755">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2" fill="hold" grpId="0" nodeType="clickEffect">
                                  <p:stCondLst>
                                    <p:cond delay="0"/>
                                  </p:stCondLst>
                                  <p:childTnLst>
                                    <p:set>
                                      <p:cBhvr>
                                        <p:cTn id="44" dur="1" fill="hold">
                                          <p:stCondLst>
                                            <p:cond delay="0"/>
                                          </p:stCondLst>
                                        </p:cTn>
                                        <p:tgtEl>
                                          <p:spTgt spid="458755">
                                            <p:txEl>
                                              <p:pRg st="11" end="11"/>
                                            </p:txEl>
                                          </p:spTgt>
                                        </p:tgtEl>
                                        <p:attrNameLst>
                                          <p:attrName>style.visibility</p:attrName>
                                        </p:attrNameLst>
                                      </p:cBhvr>
                                      <p:to>
                                        <p:strVal val="visible"/>
                                      </p:to>
                                    </p:set>
                                    <p:anim calcmode="lin" valueType="num">
                                      <p:cBhvr additive="base">
                                        <p:cTn id="45" dur="500" fill="hold"/>
                                        <p:tgtEl>
                                          <p:spTgt spid="458755">
                                            <p:txEl>
                                              <p:pRg st="11" end="11"/>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458755">
                                            <p:txEl>
                                              <p:pRg st="11" end="11"/>
                                            </p:txEl>
                                          </p:spTgt>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458755">
                                            <p:txEl>
                                              <p:pRg st="12" end="12"/>
                                            </p:txEl>
                                          </p:spTgt>
                                        </p:tgtEl>
                                        <p:attrNameLst>
                                          <p:attrName>style.visibility</p:attrName>
                                        </p:attrNameLst>
                                      </p:cBhvr>
                                      <p:to>
                                        <p:strVal val="visible"/>
                                      </p:to>
                                    </p:set>
                                    <p:anim calcmode="lin" valueType="num">
                                      <p:cBhvr additive="base">
                                        <p:cTn id="49" dur="500" fill="hold"/>
                                        <p:tgtEl>
                                          <p:spTgt spid="458755">
                                            <p:txEl>
                                              <p:pRg st="12" end="12"/>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458755">
                                            <p:txEl>
                                              <p:pRg st="12" end="12"/>
                                            </p:txEl>
                                          </p:spTgt>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458755">
                                            <p:txEl>
                                              <p:pRg st="13" end="13"/>
                                            </p:txEl>
                                          </p:spTgt>
                                        </p:tgtEl>
                                        <p:attrNameLst>
                                          <p:attrName>style.visibility</p:attrName>
                                        </p:attrNameLst>
                                      </p:cBhvr>
                                      <p:to>
                                        <p:strVal val="visible"/>
                                      </p:to>
                                    </p:set>
                                    <p:anim calcmode="lin" valueType="num">
                                      <p:cBhvr additive="base">
                                        <p:cTn id="53" dur="500" fill="hold"/>
                                        <p:tgtEl>
                                          <p:spTgt spid="458755">
                                            <p:txEl>
                                              <p:pRg st="13" end="13"/>
                                            </p:txEl>
                                          </p:spTgt>
                                        </p:tgtEl>
                                        <p:attrNameLst>
                                          <p:attrName>ppt_x</p:attrName>
                                        </p:attrNameLst>
                                      </p:cBhvr>
                                      <p:tavLst>
                                        <p:tav tm="0">
                                          <p:val>
                                            <p:strVal val="1+#ppt_w/2"/>
                                          </p:val>
                                        </p:tav>
                                        <p:tav tm="100000">
                                          <p:val>
                                            <p:strVal val="#ppt_x"/>
                                          </p:val>
                                        </p:tav>
                                      </p:tavLst>
                                    </p:anim>
                                    <p:anim calcmode="lin" valueType="num">
                                      <p:cBhvr additive="base">
                                        <p:cTn id="54" dur="500" fill="hold"/>
                                        <p:tgtEl>
                                          <p:spTgt spid="458755">
                                            <p:txEl>
                                              <p:pRg st="13" end="13"/>
                                            </p:txEl>
                                          </p:spTgt>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childTnLst>
                                    <p:set>
                                      <p:cBhvr>
                                        <p:cTn id="56" dur="1" fill="hold">
                                          <p:stCondLst>
                                            <p:cond delay="0"/>
                                          </p:stCondLst>
                                        </p:cTn>
                                        <p:tgtEl>
                                          <p:spTgt spid="458755">
                                            <p:txEl>
                                              <p:pRg st="14" end="14"/>
                                            </p:txEl>
                                          </p:spTgt>
                                        </p:tgtEl>
                                        <p:attrNameLst>
                                          <p:attrName>style.visibility</p:attrName>
                                        </p:attrNameLst>
                                      </p:cBhvr>
                                      <p:to>
                                        <p:strVal val="visible"/>
                                      </p:to>
                                    </p:set>
                                    <p:anim calcmode="lin" valueType="num">
                                      <p:cBhvr additive="base">
                                        <p:cTn id="57" dur="500" fill="hold"/>
                                        <p:tgtEl>
                                          <p:spTgt spid="458755">
                                            <p:txEl>
                                              <p:pRg st="14" end="14"/>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458755">
                                            <p:txEl>
                                              <p:pRg st="14" end="14"/>
                                            </p:txEl>
                                          </p:spTgt>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458755">
                                            <p:txEl>
                                              <p:pRg st="15" end="15"/>
                                            </p:txEl>
                                          </p:spTgt>
                                        </p:tgtEl>
                                        <p:attrNameLst>
                                          <p:attrName>style.visibility</p:attrName>
                                        </p:attrNameLst>
                                      </p:cBhvr>
                                      <p:to>
                                        <p:strVal val="visible"/>
                                      </p:to>
                                    </p:set>
                                    <p:anim calcmode="lin" valueType="num">
                                      <p:cBhvr additive="base">
                                        <p:cTn id="61" dur="500" fill="hold"/>
                                        <p:tgtEl>
                                          <p:spTgt spid="458755">
                                            <p:txEl>
                                              <p:pRg st="15" end="15"/>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458755">
                                            <p:txEl>
                                              <p:pRg st="15" end="15"/>
                                            </p:txEl>
                                          </p:spTgt>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0"/>
                                  </p:stCondLst>
                                  <p:childTnLst>
                                    <p:set>
                                      <p:cBhvr>
                                        <p:cTn id="64" dur="1" fill="hold">
                                          <p:stCondLst>
                                            <p:cond delay="0"/>
                                          </p:stCondLst>
                                        </p:cTn>
                                        <p:tgtEl>
                                          <p:spTgt spid="458755">
                                            <p:txEl>
                                              <p:pRg st="16" end="16"/>
                                            </p:txEl>
                                          </p:spTgt>
                                        </p:tgtEl>
                                        <p:attrNameLst>
                                          <p:attrName>style.visibility</p:attrName>
                                        </p:attrNameLst>
                                      </p:cBhvr>
                                      <p:to>
                                        <p:strVal val="visible"/>
                                      </p:to>
                                    </p:set>
                                    <p:anim calcmode="lin" valueType="num">
                                      <p:cBhvr additive="base">
                                        <p:cTn id="65" dur="500" fill="hold"/>
                                        <p:tgtEl>
                                          <p:spTgt spid="458755">
                                            <p:txEl>
                                              <p:pRg st="16" end="16"/>
                                            </p:txEl>
                                          </p:spTgt>
                                        </p:tgtEl>
                                        <p:attrNameLst>
                                          <p:attrName>ppt_x</p:attrName>
                                        </p:attrNameLst>
                                      </p:cBhvr>
                                      <p:tavLst>
                                        <p:tav tm="0">
                                          <p:val>
                                            <p:strVal val="1+#ppt_w/2"/>
                                          </p:val>
                                        </p:tav>
                                        <p:tav tm="100000">
                                          <p:val>
                                            <p:strVal val="#ppt_x"/>
                                          </p:val>
                                        </p:tav>
                                      </p:tavLst>
                                    </p:anim>
                                    <p:anim calcmode="lin" valueType="num">
                                      <p:cBhvr additive="base">
                                        <p:cTn id="66" dur="500" fill="hold"/>
                                        <p:tgtEl>
                                          <p:spTgt spid="458755">
                                            <p:txEl>
                                              <p:pRg st="16" end="16"/>
                                            </p:txEl>
                                          </p:spTgt>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0"/>
                                  </p:stCondLst>
                                  <p:childTnLst>
                                    <p:set>
                                      <p:cBhvr>
                                        <p:cTn id="68" dur="1" fill="hold">
                                          <p:stCondLst>
                                            <p:cond delay="0"/>
                                          </p:stCondLst>
                                        </p:cTn>
                                        <p:tgtEl>
                                          <p:spTgt spid="458755">
                                            <p:txEl>
                                              <p:pRg st="17" end="17"/>
                                            </p:txEl>
                                          </p:spTgt>
                                        </p:tgtEl>
                                        <p:attrNameLst>
                                          <p:attrName>style.visibility</p:attrName>
                                        </p:attrNameLst>
                                      </p:cBhvr>
                                      <p:to>
                                        <p:strVal val="visible"/>
                                      </p:to>
                                    </p:set>
                                    <p:anim calcmode="lin" valueType="num">
                                      <p:cBhvr additive="base">
                                        <p:cTn id="69" dur="500" fill="hold"/>
                                        <p:tgtEl>
                                          <p:spTgt spid="458755">
                                            <p:txEl>
                                              <p:pRg st="17" end="17"/>
                                            </p:txEl>
                                          </p:spTgt>
                                        </p:tgtEl>
                                        <p:attrNameLst>
                                          <p:attrName>ppt_x</p:attrName>
                                        </p:attrNameLst>
                                      </p:cBhvr>
                                      <p:tavLst>
                                        <p:tav tm="0">
                                          <p:val>
                                            <p:strVal val="1+#ppt_w/2"/>
                                          </p:val>
                                        </p:tav>
                                        <p:tav tm="100000">
                                          <p:val>
                                            <p:strVal val="#ppt_x"/>
                                          </p:val>
                                        </p:tav>
                                      </p:tavLst>
                                    </p:anim>
                                    <p:anim calcmode="lin" valueType="num">
                                      <p:cBhvr additive="base">
                                        <p:cTn id="70" dur="500" fill="hold"/>
                                        <p:tgtEl>
                                          <p:spTgt spid="458755">
                                            <p:txEl>
                                              <p:pRg st="17" end="1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755" grpId="0" build="p"/>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990600" y="76200"/>
            <a:ext cx="7162800" cy="533400"/>
          </a:xfrm>
        </p:spPr>
        <p:txBody>
          <a:bodyPr/>
          <a:lstStyle/>
          <a:p>
            <a:r>
              <a:rPr lang="en-US" dirty="0" smtClean="0"/>
              <a:t>Model: </a:t>
            </a:r>
            <a:br>
              <a:rPr lang="en-US" dirty="0" smtClean="0"/>
            </a:br>
            <a:r>
              <a:rPr lang="en-US" dirty="0" smtClean="0"/>
              <a:t>Operations on coefficients + measurements</a:t>
            </a:r>
            <a:endParaRPr lang="en-US" dirty="0" smtClean="0"/>
          </a:p>
        </p:txBody>
      </p:sp>
      <p:sp>
        <p:nvSpPr>
          <p:cNvPr id="459779" name="Rectangle 3"/>
          <p:cNvSpPr>
            <a:spLocks noGrp="1" noChangeArrowheads="1"/>
          </p:cNvSpPr>
          <p:nvPr>
            <p:ph idx="1"/>
          </p:nvPr>
        </p:nvSpPr>
        <p:spPr>
          <a:xfrm>
            <a:off x="214313" y="2397126"/>
            <a:ext cx="8701088" cy="4311650"/>
          </a:xfrm>
        </p:spPr>
        <p:txBody>
          <a:bodyPr>
            <a:normAutofit fontScale="92500" lnSpcReduction="10000"/>
          </a:bodyPr>
          <a:lstStyle/>
          <a:p>
            <a:r>
              <a:rPr lang="en-US" dirty="0" smtClean="0"/>
              <a:t>Basic Computing Paradigm:</a:t>
            </a:r>
          </a:p>
          <a:p>
            <a:pPr lvl="1"/>
            <a:r>
              <a:rPr lang="en-US" dirty="0" smtClean="0"/>
              <a:t>Input is a register with superposition of many values </a:t>
            </a:r>
          </a:p>
          <a:p>
            <a:pPr lvl="2"/>
            <a:r>
              <a:rPr lang="en-US" dirty="0" smtClean="0"/>
              <a:t>Possibly all 2n inputs equally probable!</a:t>
            </a:r>
          </a:p>
          <a:p>
            <a:pPr lvl="1"/>
            <a:r>
              <a:rPr lang="en-US" dirty="0" smtClean="0"/>
              <a:t>Unitary transformations compute on coefficients</a:t>
            </a:r>
          </a:p>
          <a:p>
            <a:pPr lvl="2"/>
            <a:r>
              <a:rPr lang="en-US" dirty="0" smtClean="0"/>
              <a:t>Must maintain probability property (sum of squares = 1)</a:t>
            </a:r>
          </a:p>
          <a:p>
            <a:pPr lvl="2"/>
            <a:r>
              <a:rPr lang="en-US" dirty="0" smtClean="0">
                <a:solidFill>
                  <a:srgbClr val="FF0000"/>
                </a:solidFill>
              </a:rPr>
              <a:t>Looks like doing computation on all 2n inputs simultaneously!</a:t>
            </a:r>
          </a:p>
          <a:p>
            <a:pPr lvl="1"/>
            <a:r>
              <a:rPr lang="en-US" dirty="0" smtClean="0"/>
              <a:t>Output is one result attained by measurement</a:t>
            </a:r>
          </a:p>
          <a:p>
            <a:r>
              <a:rPr lang="en-US" dirty="0" smtClean="0"/>
              <a:t>If do this poorly, just like probabilistic computation:</a:t>
            </a:r>
          </a:p>
          <a:p>
            <a:pPr lvl="1"/>
            <a:r>
              <a:rPr lang="en-US" dirty="0" smtClean="0"/>
              <a:t>If 2n inputs equally probable, may be 2n outputs equally probable.</a:t>
            </a:r>
          </a:p>
          <a:p>
            <a:pPr lvl="1"/>
            <a:r>
              <a:rPr lang="en-US" dirty="0" smtClean="0"/>
              <a:t>After measure, like picked random input to classical function!</a:t>
            </a:r>
          </a:p>
          <a:p>
            <a:pPr lvl="1"/>
            <a:r>
              <a:rPr lang="en-US" dirty="0" smtClean="0"/>
              <a:t>All interesting results have some form of “</a:t>
            </a:r>
            <a:r>
              <a:rPr lang="en-US" dirty="0" err="1" smtClean="0"/>
              <a:t>fourier</a:t>
            </a:r>
            <a:r>
              <a:rPr lang="en-US" dirty="0" smtClean="0"/>
              <a:t> transform” computation being done in unitary transformation</a:t>
            </a:r>
            <a:endParaRPr lang="en-US" dirty="0" smtClean="0"/>
          </a:p>
        </p:txBody>
      </p:sp>
      <p:sp>
        <p:nvSpPr>
          <p:cNvPr id="25604" name="Rectangle 4"/>
          <p:cNvSpPr>
            <a:spLocks noChangeArrowheads="1"/>
          </p:cNvSpPr>
          <p:nvPr/>
        </p:nvSpPr>
        <p:spPr bwMode="auto">
          <a:xfrm>
            <a:off x="2516187" y="838200"/>
            <a:ext cx="1981200" cy="1371600"/>
          </a:xfrm>
          <a:prstGeom prst="rect">
            <a:avLst/>
          </a:prstGeom>
          <a:solidFill>
            <a:srgbClr val="66FFFF"/>
          </a:solidFill>
          <a:ln w="12700">
            <a:solidFill>
              <a:schemeClr val="tx1"/>
            </a:solidFill>
            <a:miter lim="800000"/>
            <a:headEnd/>
            <a:tailEnd/>
          </a:ln>
        </p:spPr>
        <p:txBody>
          <a:bodyPr wrap="none" anchor="ctr"/>
          <a:lstStyle/>
          <a:p>
            <a:pPr algn="ctr"/>
            <a:r>
              <a:rPr lang="en-US" sz="2400">
                <a:latin typeface="Times New Roman" pitchFamily="18" charset="0"/>
              </a:rPr>
              <a:t>Unitary </a:t>
            </a:r>
          </a:p>
          <a:p>
            <a:pPr algn="ctr"/>
            <a:r>
              <a:rPr lang="en-US" sz="2400">
                <a:latin typeface="Times New Roman" pitchFamily="18" charset="0"/>
              </a:rPr>
              <a:t>Transformations</a:t>
            </a:r>
          </a:p>
        </p:txBody>
      </p:sp>
      <p:sp>
        <p:nvSpPr>
          <p:cNvPr id="25605" name="Line 5"/>
          <p:cNvSpPr>
            <a:spLocks noChangeShapeType="1"/>
          </p:cNvSpPr>
          <p:nvPr/>
        </p:nvSpPr>
        <p:spPr bwMode="auto">
          <a:xfrm>
            <a:off x="1846262" y="1524000"/>
            <a:ext cx="669925"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5606" name="Line 6"/>
          <p:cNvSpPr>
            <a:spLocks noChangeShapeType="1"/>
          </p:cNvSpPr>
          <p:nvPr/>
        </p:nvSpPr>
        <p:spPr bwMode="auto">
          <a:xfrm>
            <a:off x="4497387" y="1524000"/>
            <a:ext cx="549275"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5607" name="Text Box 7"/>
          <p:cNvSpPr txBox="1">
            <a:spLocks noChangeArrowheads="1"/>
          </p:cNvSpPr>
          <p:nvPr/>
        </p:nvSpPr>
        <p:spPr bwMode="auto">
          <a:xfrm>
            <a:off x="627062" y="925513"/>
            <a:ext cx="1300163"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r>
              <a:rPr lang="en-US" sz="2400">
                <a:latin typeface="Times New Roman" pitchFamily="18" charset="0"/>
              </a:rPr>
              <a:t>Input</a:t>
            </a:r>
          </a:p>
          <a:p>
            <a:pPr algn="ctr"/>
            <a:r>
              <a:rPr lang="en-US" sz="2400">
                <a:latin typeface="Times New Roman" pitchFamily="18" charset="0"/>
              </a:rPr>
              <a:t>Complex</a:t>
            </a:r>
          </a:p>
          <a:p>
            <a:pPr algn="ctr"/>
            <a:r>
              <a:rPr lang="en-US" sz="2400">
                <a:latin typeface="Times New Roman" pitchFamily="18" charset="0"/>
              </a:rPr>
              <a:t>State</a:t>
            </a:r>
          </a:p>
        </p:txBody>
      </p:sp>
      <p:sp>
        <p:nvSpPr>
          <p:cNvPr id="25608" name="Line 8"/>
          <p:cNvSpPr>
            <a:spLocks noChangeShapeType="1"/>
          </p:cNvSpPr>
          <p:nvPr/>
        </p:nvSpPr>
        <p:spPr bwMode="auto">
          <a:xfrm>
            <a:off x="6189662" y="1524000"/>
            <a:ext cx="898525"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5609" name="Rectangle 9"/>
          <p:cNvSpPr>
            <a:spLocks noChangeArrowheads="1"/>
          </p:cNvSpPr>
          <p:nvPr/>
        </p:nvSpPr>
        <p:spPr bwMode="auto">
          <a:xfrm>
            <a:off x="4954587" y="838200"/>
            <a:ext cx="1295400" cy="1447800"/>
          </a:xfrm>
          <a:prstGeom prst="rect">
            <a:avLst/>
          </a:prstGeom>
          <a:solidFill>
            <a:srgbClr val="66FFFF"/>
          </a:solidFill>
          <a:ln w="12700">
            <a:solidFill>
              <a:schemeClr val="tx1"/>
            </a:solidFill>
            <a:miter lim="800000"/>
            <a:headEnd/>
            <a:tailEnd/>
          </a:ln>
        </p:spPr>
        <p:txBody>
          <a:bodyPr wrap="none" anchor="ctr"/>
          <a:lstStyle/>
          <a:p>
            <a:pPr algn="ctr"/>
            <a:r>
              <a:rPr lang="en-US" sz="2400">
                <a:latin typeface="Times New Roman" pitchFamily="18" charset="0"/>
              </a:rPr>
              <a:t>Measure</a:t>
            </a:r>
          </a:p>
        </p:txBody>
      </p:sp>
      <p:sp>
        <p:nvSpPr>
          <p:cNvPr id="25610" name="Text Box 10"/>
          <p:cNvSpPr txBox="1">
            <a:spLocks noChangeArrowheads="1"/>
          </p:cNvSpPr>
          <p:nvPr/>
        </p:nvSpPr>
        <p:spPr bwMode="auto">
          <a:xfrm>
            <a:off x="7023100" y="914400"/>
            <a:ext cx="12827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r>
              <a:rPr lang="en-US" sz="2400">
                <a:latin typeface="Times New Roman" pitchFamily="18" charset="0"/>
              </a:rPr>
              <a:t>Output</a:t>
            </a:r>
          </a:p>
          <a:p>
            <a:pPr algn="ctr"/>
            <a:r>
              <a:rPr lang="en-US" sz="2400">
                <a:latin typeface="Times New Roman" pitchFamily="18" charset="0"/>
              </a:rPr>
              <a:t>Classical</a:t>
            </a:r>
          </a:p>
          <a:p>
            <a:pPr algn="ctr"/>
            <a:r>
              <a:rPr lang="en-US" sz="2400">
                <a:latin typeface="Times New Roman" pitchFamily="18" charset="0"/>
              </a:rPr>
              <a:t>Answer</a:t>
            </a:r>
          </a:p>
        </p:txBody>
      </p:sp>
    </p:spTree>
    <p:extLst>
      <p:ext uri="{BB962C8B-B14F-4D97-AF65-F5344CB8AC3E}">
        <p14:creationId xmlns:p14="http://schemas.microsoft.com/office/powerpoint/2010/main" val="107576405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59779">
                                            <p:txEl>
                                              <p:pRg st="0" end="0"/>
                                            </p:txEl>
                                          </p:spTgt>
                                        </p:tgtEl>
                                        <p:attrNameLst>
                                          <p:attrName>style.visibility</p:attrName>
                                        </p:attrNameLst>
                                      </p:cBhvr>
                                      <p:to>
                                        <p:strVal val="visible"/>
                                      </p:to>
                                    </p:set>
                                    <p:anim calcmode="lin" valueType="num">
                                      <p:cBhvr additive="base">
                                        <p:cTn id="7" dur="500" fill="hold"/>
                                        <p:tgtEl>
                                          <p:spTgt spid="45977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5977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59779">
                                            <p:txEl>
                                              <p:pRg st="1" end="1"/>
                                            </p:txEl>
                                          </p:spTgt>
                                        </p:tgtEl>
                                        <p:attrNameLst>
                                          <p:attrName>style.visibility</p:attrName>
                                        </p:attrNameLst>
                                      </p:cBhvr>
                                      <p:to>
                                        <p:strVal val="visible"/>
                                      </p:to>
                                    </p:set>
                                    <p:anim calcmode="lin" valueType="num">
                                      <p:cBhvr additive="base">
                                        <p:cTn id="11" dur="500" fill="hold"/>
                                        <p:tgtEl>
                                          <p:spTgt spid="459779">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459779">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59779">
                                            <p:txEl>
                                              <p:pRg st="2" end="2"/>
                                            </p:txEl>
                                          </p:spTgt>
                                        </p:tgtEl>
                                        <p:attrNameLst>
                                          <p:attrName>style.visibility</p:attrName>
                                        </p:attrNameLst>
                                      </p:cBhvr>
                                      <p:to>
                                        <p:strVal val="visible"/>
                                      </p:to>
                                    </p:set>
                                    <p:anim calcmode="lin" valueType="num">
                                      <p:cBhvr additive="base">
                                        <p:cTn id="15" dur="500" fill="hold"/>
                                        <p:tgtEl>
                                          <p:spTgt spid="459779">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459779">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459779">
                                            <p:txEl>
                                              <p:pRg st="3" end="3"/>
                                            </p:txEl>
                                          </p:spTgt>
                                        </p:tgtEl>
                                        <p:attrNameLst>
                                          <p:attrName>style.visibility</p:attrName>
                                        </p:attrNameLst>
                                      </p:cBhvr>
                                      <p:to>
                                        <p:strVal val="visible"/>
                                      </p:to>
                                    </p:set>
                                    <p:anim calcmode="lin" valueType="num">
                                      <p:cBhvr additive="base">
                                        <p:cTn id="19" dur="500" fill="hold"/>
                                        <p:tgtEl>
                                          <p:spTgt spid="459779">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59779">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459779">
                                            <p:txEl>
                                              <p:pRg st="4" end="4"/>
                                            </p:txEl>
                                          </p:spTgt>
                                        </p:tgtEl>
                                        <p:attrNameLst>
                                          <p:attrName>style.visibility</p:attrName>
                                        </p:attrNameLst>
                                      </p:cBhvr>
                                      <p:to>
                                        <p:strVal val="visible"/>
                                      </p:to>
                                    </p:set>
                                    <p:anim calcmode="lin" valueType="num">
                                      <p:cBhvr additive="base">
                                        <p:cTn id="23" dur="500" fill="hold"/>
                                        <p:tgtEl>
                                          <p:spTgt spid="459779">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459779">
                                            <p:txEl>
                                              <p:pRg st="4" end="4"/>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459779">
                                            <p:txEl>
                                              <p:pRg st="5" end="5"/>
                                            </p:txEl>
                                          </p:spTgt>
                                        </p:tgtEl>
                                        <p:attrNameLst>
                                          <p:attrName>style.visibility</p:attrName>
                                        </p:attrNameLst>
                                      </p:cBhvr>
                                      <p:to>
                                        <p:strVal val="visible"/>
                                      </p:to>
                                    </p:set>
                                    <p:anim calcmode="lin" valueType="num">
                                      <p:cBhvr additive="base">
                                        <p:cTn id="27" dur="500" fill="hold"/>
                                        <p:tgtEl>
                                          <p:spTgt spid="459779">
                                            <p:txEl>
                                              <p:pRg st="5" end="5"/>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459779">
                                            <p:txEl>
                                              <p:pRg st="5" end="5"/>
                                            </p:txEl>
                                          </p:spTgt>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459779">
                                            <p:txEl>
                                              <p:pRg st="6" end="6"/>
                                            </p:txEl>
                                          </p:spTgt>
                                        </p:tgtEl>
                                        <p:attrNameLst>
                                          <p:attrName>style.visibility</p:attrName>
                                        </p:attrNameLst>
                                      </p:cBhvr>
                                      <p:to>
                                        <p:strVal val="visible"/>
                                      </p:to>
                                    </p:set>
                                    <p:anim calcmode="lin" valueType="num">
                                      <p:cBhvr additive="base">
                                        <p:cTn id="31" dur="500" fill="hold"/>
                                        <p:tgtEl>
                                          <p:spTgt spid="459779">
                                            <p:txEl>
                                              <p:pRg st="6" end="6"/>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459779">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459779">
                                            <p:txEl>
                                              <p:pRg st="7" end="7"/>
                                            </p:txEl>
                                          </p:spTgt>
                                        </p:tgtEl>
                                        <p:attrNameLst>
                                          <p:attrName>style.visibility</p:attrName>
                                        </p:attrNameLst>
                                      </p:cBhvr>
                                      <p:to>
                                        <p:strVal val="visible"/>
                                      </p:to>
                                    </p:set>
                                    <p:anim calcmode="lin" valueType="num">
                                      <p:cBhvr additive="base">
                                        <p:cTn id="37" dur="500" fill="hold"/>
                                        <p:tgtEl>
                                          <p:spTgt spid="459779">
                                            <p:txEl>
                                              <p:pRg st="7" end="7"/>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459779">
                                            <p:txEl>
                                              <p:pRg st="7" end="7"/>
                                            </p:txEl>
                                          </p:spTgt>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459779">
                                            <p:txEl>
                                              <p:pRg st="8" end="8"/>
                                            </p:txEl>
                                          </p:spTgt>
                                        </p:tgtEl>
                                        <p:attrNameLst>
                                          <p:attrName>style.visibility</p:attrName>
                                        </p:attrNameLst>
                                      </p:cBhvr>
                                      <p:to>
                                        <p:strVal val="visible"/>
                                      </p:to>
                                    </p:set>
                                    <p:anim calcmode="lin" valueType="num">
                                      <p:cBhvr additive="base">
                                        <p:cTn id="41" dur="500" fill="hold"/>
                                        <p:tgtEl>
                                          <p:spTgt spid="459779">
                                            <p:txEl>
                                              <p:pRg st="8" end="8"/>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459779">
                                            <p:txEl>
                                              <p:pRg st="8" end="8"/>
                                            </p:txEl>
                                          </p:spTgt>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459779">
                                            <p:txEl>
                                              <p:pRg st="9" end="9"/>
                                            </p:txEl>
                                          </p:spTgt>
                                        </p:tgtEl>
                                        <p:attrNameLst>
                                          <p:attrName>style.visibility</p:attrName>
                                        </p:attrNameLst>
                                      </p:cBhvr>
                                      <p:to>
                                        <p:strVal val="visible"/>
                                      </p:to>
                                    </p:set>
                                    <p:anim calcmode="lin" valueType="num">
                                      <p:cBhvr additive="base">
                                        <p:cTn id="45" dur="500" fill="hold"/>
                                        <p:tgtEl>
                                          <p:spTgt spid="459779">
                                            <p:txEl>
                                              <p:pRg st="9" end="9"/>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459779">
                                            <p:txEl>
                                              <p:pRg st="9" end="9"/>
                                            </p:txEl>
                                          </p:spTgt>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459779">
                                            <p:txEl>
                                              <p:pRg st="10" end="10"/>
                                            </p:txEl>
                                          </p:spTgt>
                                        </p:tgtEl>
                                        <p:attrNameLst>
                                          <p:attrName>style.visibility</p:attrName>
                                        </p:attrNameLst>
                                      </p:cBhvr>
                                      <p:to>
                                        <p:strVal val="visible"/>
                                      </p:to>
                                    </p:set>
                                    <p:anim calcmode="lin" valueType="num">
                                      <p:cBhvr additive="base">
                                        <p:cTn id="49" dur="500" fill="hold"/>
                                        <p:tgtEl>
                                          <p:spTgt spid="459779">
                                            <p:txEl>
                                              <p:pRg st="10" end="10"/>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459779">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9779" grpId="0" build="p"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4"/>
          <p:cNvSpPr>
            <a:spLocks noGrp="1" noChangeArrowheads="1"/>
          </p:cNvSpPr>
          <p:nvPr>
            <p:ph type="title"/>
          </p:nvPr>
        </p:nvSpPr>
        <p:spPr>
          <a:xfrm>
            <a:off x="533400" y="152400"/>
            <a:ext cx="8229600" cy="609600"/>
          </a:xfrm>
        </p:spPr>
        <p:txBody>
          <a:bodyPr/>
          <a:lstStyle/>
          <a:p>
            <a:r>
              <a:rPr lang="en-US" smtClean="0"/>
              <a:t>Shor’s Factoring Algorithm</a:t>
            </a:r>
          </a:p>
        </p:txBody>
      </p:sp>
      <p:sp>
        <p:nvSpPr>
          <p:cNvPr id="460802" name="Rectangle 2"/>
          <p:cNvSpPr>
            <a:spLocks noGrp="1" noChangeArrowheads="1"/>
          </p:cNvSpPr>
          <p:nvPr>
            <p:ph idx="1"/>
          </p:nvPr>
        </p:nvSpPr>
        <p:spPr>
          <a:xfrm>
            <a:off x="381000" y="838200"/>
            <a:ext cx="8763000" cy="5562600"/>
          </a:xfrm>
        </p:spPr>
        <p:txBody>
          <a:bodyPr/>
          <a:lstStyle/>
          <a:p>
            <a:pPr marL="457200" indent="-457200">
              <a:lnSpc>
                <a:spcPct val="80000"/>
              </a:lnSpc>
              <a:spcBef>
                <a:spcPct val="25000"/>
              </a:spcBef>
            </a:pPr>
            <a:r>
              <a:rPr lang="en-US" smtClean="0"/>
              <a:t>The Security of RSA Public-key cryptosystems depends on the difficulty of factoring a number N=pq (product of two primes)</a:t>
            </a:r>
          </a:p>
          <a:p>
            <a:pPr marL="876300" lvl="1" indent="-419100">
              <a:lnSpc>
                <a:spcPct val="80000"/>
              </a:lnSpc>
              <a:spcBef>
                <a:spcPct val="25000"/>
              </a:spcBef>
            </a:pPr>
            <a:r>
              <a:rPr lang="en-US" sz="2000" smtClean="0"/>
              <a:t>Classical computer: sub-exponential time factoring</a:t>
            </a:r>
          </a:p>
          <a:p>
            <a:pPr marL="876300" lvl="1" indent="-419100">
              <a:lnSpc>
                <a:spcPct val="80000"/>
              </a:lnSpc>
              <a:spcBef>
                <a:spcPct val="25000"/>
              </a:spcBef>
            </a:pPr>
            <a:r>
              <a:rPr lang="en-US" sz="2000" smtClean="0"/>
              <a:t>Quantum computer: polynomial time factoring</a:t>
            </a:r>
          </a:p>
          <a:p>
            <a:pPr marL="457200" indent="-457200">
              <a:lnSpc>
                <a:spcPct val="80000"/>
              </a:lnSpc>
              <a:spcBef>
                <a:spcPct val="25000"/>
              </a:spcBef>
            </a:pPr>
            <a:r>
              <a:rPr lang="en-US" smtClean="0"/>
              <a:t>Shor’s Factoring Algorithm (for a quantum computer)</a:t>
            </a:r>
          </a:p>
          <a:p>
            <a:pPr marL="876300" lvl="1" indent="-419100">
              <a:lnSpc>
                <a:spcPct val="80000"/>
              </a:lnSpc>
              <a:spcBef>
                <a:spcPct val="25000"/>
              </a:spcBef>
              <a:buFontTx/>
              <a:buAutoNum type="arabicParenR"/>
            </a:pPr>
            <a:r>
              <a:rPr lang="en-US" sz="2400" smtClean="0"/>
              <a:t>Choose random </a:t>
            </a:r>
            <a:r>
              <a:rPr lang="en-US" sz="2400" i="1" smtClean="0"/>
              <a:t>x </a:t>
            </a:r>
            <a:r>
              <a:rPr lang="en-US" sz="2400" smtClean="0"/>
              <a:t>: 2 </a:t>
            </a:r>
            <a:r>
              <a:rPr lang="en-US" sz="2400" smtClean="0">
                <a:sym typeface="Symbol" pitchFamily="18" charset="2"/>
              </a:rPr>
              <a:t> </a:t>
            </a:r>
            <a:r>
              <a:rPr lang="en-US" sz="2400" i="1" smtClean="0">
                <a:sym typeface="Symbol" pitchFamily="18" charset="2"/>
              </a:rPr>
              <a:t>x</a:t>
            </a:r>
            <a:r>
              <a:rPr lang="en-US" sz="2400" smtClean="0">
                <a:sym typeface="Symbol" pitchFamily="18" charset="2"/>
              </a:rPr>
              <a:t>  </a:t>
            </a:r>
            <a:r>
              <a:rPr lang="en-US" sz="2400" i="1" smtClean="0">
                <a:sym typeface="Symbol" pitchFamily="18" charset="2"/>
              </a:rPr>
              <a:t>N</a:t>
            </a:r>
            <a:r>
              <a:rPr lang="en-US" sz="2400" smtClean="0">
                <a:sym typeface="Symbol" pitchFamily="18" charset="2"/>
              </a:rPr>
              <a:t>-1.</a:t>
            </a:r>
          </a:p>
          <a:p>
            <a:pPr marL="876300" lvl="1" indent="-419100">
              <a:lnSpc>
                <a:spcPct val="80000"/>
              </a:lnSpc>
              <a:spcBef>
                <a:spcPct val="25000"/>
              </a:spcBef>
              <a:buFontTx/>
              <a:buAutoNum type="arabicParenR"/>
            </a:pPr>
            <a:r>
              <a:rPr lang="en-US" sz="2400" smtClean="0">
                <a:sym typeface="Symbol" pitchFamily="18" charset="2"/>
              </a:rPr>
              <a:t>If gcd(</a:t>
            </a:r>
            <a:r>
              <a:rPr lang="en-US" sz="2400" i="1" smtClean="0">
                <a:sym typeface="Symbol" pitchFamily="18" charset="2"/>
              </a:rPr>
              <a:t>x,N</a:t>
            </a:r>
            <a:r>
              <a:rPr lang="en-US" sz="2400" smtClean="0">
                <a:sym typeface="Symbol" pitchFamily="18" charset="2"/>
              </a:rPr>
              <a:t>)  1, Bingo!</a:t>
            </a:r>
          </a:p>
          <a:p>
            <a:pPr marL="876300" lvl="1" indent="-419100">
              <a:lnSpc>
                <a:spcPct val="80000"/>
              </a:lnSpc>
              <a:spcBef>
                <a:spcPct val="25000"/>
              </a:spcBef>
              <a:buFontTx/>
              <a:buAutoNum type="arabicParenR"/>
            </a:pPr>
            <a:r>
              <a:rPr lang="en-US" sz="2400" smtClean="0">
                <a:sym typeface="Symbol" pitchFamily="18" charset="2"/>
              </a:rPr>
              <a:t>Find smallest integer </a:t>
            </a:r>
            <a:r>
              <a:rPr lang="en-US" sz="2400" i="1" smtClean="0">
                <a:sym typeface="Symbol" pitchFamily="18" charset="2"/>
              </a:rPr>
              <a:t>r</a:t>
            </a:r>
            <a:r>
              <a:rPr lang="en-US" sz="2400" smtClean="0">
                <a:sym typeface="Symbol" pitchFamily="18" charset="2"/>
              </a:rPr>
              <a:t> : </a:t>
            </a:r>
            <a:r>
              <a:rPr lang="en-US" sz="2400" i="1" smtClean="0">
                <a:sym typeface="Symbol" pitchFamily="18" charset="2"/>
              </a:rPr>
              <a:t>x</a:t>
            </a:r>
            <a:r>
              <a:rPr lang="en-US" sz="2400" i="1" baseline="30000" smtClean="0">
                <a:sym typeface="Symbol" pitchFamily="18" charset="2"/>
              </a:rPr>
              <a:t>r</a:t>
            </a:r>
            <a:r>
              <a:rPr lang="en-US" sz="2400" i="1" smtClean="0">
                <a:sym typeface="Symbol" pitchFamily="18" charset="2"/>
              </a:rPr>
              <a:t> </a:t>
            </a:r>
            <a:r>
              <a:rPr lang="en-US" sz="2400" smtClean="0">
                <a:sym typeface="Symbol" pitchFamily="18" charset="2"/>
              </a:rPr>
              <a:t> 1 (mod </a:t>
            </a:r>
            <a:r>
              <a:rPr lang="en-US" sz="2400" i="1" smtClean="0">
                <a:sym typeface="Symbol" pitchFamily="18" charset="2"/>
              </a:rPr>
              <a:t>N</a:t>
            </a:r>
            <a:r>
              <a:rPr lang="en-US" sz="2400" smtClean="0">
                <a:sym typeface="Symbol" pitchFamily="18" charset="2"/>
              </a:rPr>
              <a:t>)</a:t>
            </a:r>
          </a:p>
          <a:p>
            <a:pPr marL="876300" lvl="1" indent="-419100">
              <a:lnSpc>
                <a:spcPct val="80000"/>
              </a:lnSpc>
              <a:spcBef>
                <a:spcPct val="25000"/>
              </a:spcBef>
              <a:buFontTx/>
              <a:buAutoNum type="arabicParenR"/>
            </a:pPr>
            <a:r>
              <a:rPr lang="en-US" sz="2400" smtClean="0">
                <a:sym typeface="Symbol" pitchFamily="18" charset="2"/>
              </a:rPr>
              <a:t>If </a:t>
            </a:r>
            <a:r>
              <a:rPr lang="en-US" sz="2400" i="1" smtClean="0">
                <a:sym typeface="Symbol" pitchFamily="18" charset="2"/>
              </a:rPr>
              <a:t>r</a:t>
            </a:r>
            <a:r>
              <a:rPr lang="en-US" sz="2400" smtClean="0">
                <a:sym typeface="Symbol" pitchFamily="18" charset="2"/>
              </a:rPr>
              <a:t> is odd, GOTO 1</a:t>
            </a:r>
          </a:p>
          <a:p>
            <a:pPr marL="876300" lvl="1" indent="-419100">
              <a:lnSpc>
                <a:spcPct val="80000"/>
              </a:lnSpc>
              <a:spcBef>
                <a:spcPct val="25000"/>
              </a:spcBef>
              <a:buFontTx/>
              <a:buAutoNum type="arabicParenR"/>
            </a:pPr>
            <a:r>
              <a:rPr lang="en-US" sz="2400" smtClean="0">
                <a:sym typeface="Symbol" pitchFamily="18" charset="2"/>
              </a:rPr>
              <a:t>If </a:t>
            </a:r>
            <a:r>
              <a:rPr lang="en-US" sz="2400" i="1" smtClean="0">
                <a:sym typeface="Symbol" pitchFamily="18" charset="2"/>
              </a:rPr>
              <a:t>r</a:t>
            </a:r>
            <a:r>
              <a:rPr lang="en-US" sz="2400" smtClean="0">
                <a:sym typeface="Symbol" pitchFamily="18" charset="2"/>
              </a:rPr>
              <a:t> is even, </a:t>
            </a:r>
            <a:r>
              <a:rPr lang="en-US" sz="2400" i="1" smtClean="0">
                <a:sym typeface="Symbol" pitchFamily="18" charset="2"/>
              </a:rPr>
              <a:t>a</a:t>
            </a:r>
            <a:r>
              <a:rPr lang="en-US" sz="2400" smtClean="0">
                <a:sym typeface="Symbol" pitchFamily="18" charset="2"/>
              </a:rPr>
              <a:t>  </a:t>
            </a:r>
            <a:r>
              <a:rPr lang="en-US" sz="2400" i="1" smtClean="0">
                <a:sym typeface="Symbol" pitchFamily="18" charset="2"/>
              </a:rPr>
              <a:t>x </a:t>
            </a:r>
            <a:r>
              <a:rPr lang="en-US" sz="2400" i="1" baseline="30000" smtClean="0">
                <a:sym typeface="Symbol" pitchFamily="18" charset="2"/>
              </a:rPr>
              <a:t>r</a:t>
            </a:r>
            <a:r>
              <a:rPr lang="en-US" sz="2400" baseline="30000" smtClean="0">
                <a:sym typeface="Symbol" pitchFamily="18" charset="2"/>
              </a:rPr>
              <a:t>/2</a:t>
            </a:r>
            <a:r>
              <a:rPr lang="en-US" sz="2400" smtClean="0">
                <a:sym typeface="Symbol" pitchFamily="18" charset="2"/>
              </a:rPr>
              <a:t> (mod </a:t>
            </a:r>
            <a:r>
              <a:rPr lang="en-US" sz="2400" i="1" smtClean="0">
                <a:sym typeface="Symbol" pitchFamily="18" charset="2"/>
              </a:rPr>
              <a:t>N</a:t>
            </a:r>
            <a:r>
              <a:rPr lang="en-US" sz="2400" smtClean="0">
                <a:sym typeface="Symbol" pitchFamily="18" charset="2"/>
              </a:rPr>
              <a:t>)  </a:t>
            </a:r>
            <a:r>
              <a:rPr lang="en-US" sz="2400" i="1" smtClean="0">
                <a:sym typeface="Symbol" pitchFamily="18" charset="2"/>
              </a:rPr>
              <a:t>(a-1)(a+1) = kN</a:t>
            </a:r>
          </a:p>
          <a:p>
            <a:pPr marL="876300" lvl="1" indent="-419100">
              <a:lnSpc>
                <a:spcPct val="80000"/>
              </a:lnSpc>
              <a:spcBef>
                <a:spcPct val="25000"/>
              </a:spcBef>
              <a:buFontTx/>
              <a:buAutoNum type="arabicParenR"/>
            </a:pPr>
            <a:r>
              <a:rPr lang="en-US" sz="2400" smtClean="0">
                <a:sym typeface="Symbol" pitchFamily="18" charset="2"/>
              </a:rPr>
              <a:t>If </a:t>
            </a:r>
            <a:r>
              <a:rPr lang="en-US" sz="2400" i="1" smtClean="0">
                <a:sym typeface="Symbol" pitchFamily="18" charset="2"/>
              </a:rPr>
              <a:t>a </a:t>
            </a:r>
            <a:r>
              <a:rPr lang="en-US" sz="2400" smtClean="0">
                <a:sym typeface="Symbol" pitchFamily="18" charset="2"/>
              </a:rPr>
              <a:t> </a:t>
            </a:r>
            <a:r>
              <a:rPr lang="en-US" sz="2400" i="1" smtClean="0">
                <a:sym typeface="Symbol" pitchFamily="18" charset="2"/>
              </a:rPr>
              <a:t>N</a:t>
            </a:r>
            <a:r>
              <a:rPr lang="en-US" sz="2400" smtClean="0">
                <a:sym typeface="Symbol" pitchFamily="18" charset="2"/>
              </a:rPr>
              <a:t>-1(mod N) GOTO 1</a:t>
            </a:r>
          </a:p>
          <a:p>
            <a:pPr marL="876300" lvl="1" indent="-419100">
              <a:lnSpc>
                <a:spcPct val="80000"/>
              </a:lnSpc>
              <a:spcBef>
                <a:spcPct val="25000"/>
              </a:spcBef>
              <a:buFontTx/>
              <a:buAutoNum type="arabicParenR"/>
            </a:pPr>
            <a:r>
              <a:rPr lang="en-US" sz="2400" smtClean="0">
                <a:sym typeface="Symbol" pitchFamily="18" charset="2"/>
              </a:rPr>
              <a:t>ELSE gcd(</a:t>
            </a:r>
            <a:r>
              <a:rPr lang="en-US" sz="2400" i="1" smtClean="0">
                <a:sym typeface="Symbol" pitchFamily="18" charset="2"/>
              </a:rPr>
              <a:t>a </a:t>
            </a:r>
            <a:r>
              <a:rPr lang="en-US" sz="2400" smtClean="0">
                <a:sym typeface="Symbol" pitchFamily="18" charset="2"/>
              </a:rPr>
              <a:t>± 1</a:t>
            </a:r>
            <a:r>
              <a:rPr lang="en-US" sz="2400" i="1" smtClean="0">
                <a:sym typeface="Symbol" pitchFamily="18" charset="2"/>
              </a:rPr>
              <a:t>,N</a:t>
            </a:r>
            <a:r>
              <a:rPr lang="en-US" sz="2400" smtClean="0">
                <a:sym typeface="Symbol" pitchFamily="18" charset="2"/>
              </a:rPr>
              <a:t>) is a non trivial factor of </a:t>
            </a:r>
            <a:r>
              <a:rPr lang="en-US" sz="2400" i="1" smtClean="0">
                <a:sym typeface="Symbol" pitchFamily="18" charset="2"/>
              </a:rPr>
              <a:t>N</a:t>
            </a:r>
            <a:r>
              <a:rPr lang="en-US" sz="2400" smtClean="0">
                <a:sym typeface="Symbol" pitchFamily="18" charset="2"/>
              </a:rPr>
              <a:t>.</a:t>
            </a:r>
          </a:p>
        </p:txBody>
      </p:sp>
      <p:sp>
        <p:nvSpPr>
          <p:cNvPr id="460803" name="Text Box 3"/>
          <p:cNvSpPr txBox="1">
            <a:spLocks noChangeArrowheads="1"/>
          </p:cNvSpPr>
          <p:nvPr/>
        </p:nvSpPr>
        <p:spPr bwMode="auto">
          <a:xfrm>
            <a:off x="0" y="3581400"/>
            <a:ext cx="898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eaLnBrk="1" hangingPunct="1"/>
            <a:r>
              <a:rPr lang="en-US" sz="2400">
                <a:solidFill>
                  <a:srgbClr val="FF0000"/>
                </a:solidFill>
                <a:latin typeface="Comic Sans MS" pitchFamily="66" charset="0"/>
              </a:rPr>
              <a:t>Hard</a:t>
            </a:r>
            <a:endParaRPr lang="fr-CA" sz="2400">
              <a:solidFill>
                <a:srgbClr val="FF0000"/>
              </a:solidFill>
              <a:latin typeface="Comic Sans MS" pitchFamily="66" charset="0"/>
            </a:endParaRPr>
          </a:p>
        </p:txBody>
      </p:sp>
      <p:sp>
        <p:nvSpPr>
          <p:cNvPr id="460805" name="Text Box 5"/>
          <p:cNvSpPr txBox="1">
            <a:spLocks noChangeArrowheads="1"/>
          </p:cNvSpPr>
          <p:nvPr/>
        </p:nvSpPr>
        <p:spPr bwMode="auto">
          <a:xfrm>
            <a:off x="30163" y="2819400"/>
            <a:ext cx="836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eaLnBrk="1" hangingPunct="1"/>
            <a:r>
              <a:rPr lang="en-US" sz="2400">
                <a:solidFill>
                  <a:srgbClr val="FF0000"/>
                </a:solidFill>
                <a:latin typeface="Comic Sans MS" pitchFamily="66" charset="0"/>
              </a:rPr>
              <a:t>Easy</a:t>
            </a:r>
            <a:endParaRPr lang="fr-CA" sz="2400">
              <a:solidFill>
                <a:srgbClr val="FF0000"/>
              </a:solidFill>
              <a:latin typeface="Comic Sans MS" pitchFamily="66" charset="0"/>
            </a:endParaRPr>
          </a:p>
        </p:txBody>
      </p:sp>
      <p:sp>
        <p:nvSpPr>
          <p:cNvPr id="460806" name="Text Box 6"/>
          <p:cNvSpPr txBox="1">
            <a:spLocks noChangeArrowheads="1"/>
          </p:cNvSpPr>
          <p:nvPr/>
        </p:nvSpPr>
        <p:spPr bwMode="auto">
          <a:xfrm>
            <a:off x="30163" y="3200400"/>
            <a:ext cx="836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eaLnBrk="1" hangingPunct="1"/>
            <a:r>
              <a:rPr lang="en-US" sz="2400">
                <a:solidFill>
                  <a:srgbClr val="FF0000"/>
                </a:solidFill>
                <a:latin typeface="Comic Sans MS" pitchFamily="66" charset="0"/>
              </a:rPr>
              <a:t>Easy</a:t>
            </a:r>
            <a:endParaRPr lang="fr-CA" sz="2400">
              <a:solidFill>
                <a:srgbClr val="FF0000"/>
              </a:solidFill>
              <a:latin typeface="Comic Sans MS" pitchFamily="66" charset="0"/>
            </a:endParaRPr>
          </a:p>
        </p:txBody>
      </p:sp>
      <p:sp>
        <p:nvSpPr>
          <p:cNvPr id="460807" name="Text Box 7"/>
          <p:cNvSpPr txBox="1">
            <a:spLocks noChangeArrowheads="1"/>
          </p:cNvSpPr>
          <p:nvPr/>
        </p:nvSpPr>
        <p:spPr bwMode="auto">
          <a:xfrm>
            <a:off x="30163" y="3962400"/>
            <a:ext cx="836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eaLnBrk="1" hangingPunct="1"/>
            <a:r>
              <a:rPr lang="en-US" sz="2400">
                <a:solidFill>
                  <a:srgbClr val="FF0000"/>
                </a:solidFill>
                <a:latin typeface="Comic Sans MS" pitchFamily="66" charset="0"/>
              </a:rPr>
              <a:t>Easy</a:t>
            </a:r>
            <a:endParaRPr lang="fr-CA" sz="2400">
              <a:solidFill>
                <a:srgbClr val="FF0000"/>
              </a:solidFill>
              <a:latin typeface="Comic Sans MS" pitchFamily="66" charset="0"/>
            </a:endParaRPr>
          </a:p>
        </p:txBody>
      </p:sp>
      <p:sp>
        <p:nvSpPr>
          <p:cNvPr id="460808" name="Text Box 8"/>
          <p:cNvSpPr txBox="1">
            <a:spLocks noChangeArrowheads="1"/>
          </p:cNvSpPr>
          <p:nvPr/>
        </p:nvSpPr>
        <p:spPr bwMode="auto">
          <a:xfrm>
            <a:off x="30163" y="4343400"/>
            <a:ext cx="836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eaLnBrk="1" hangingPunct="1"/>
            <a:r>
              <a:rPr lang="en-US" sz="2400">
                <a:solidFill>
                  <a:srgbClr val="FF0000"/>
                </a:solidFill>
                <a:latin typeface="Comic Sans MS" pitchFamily="66" charset="0"/>
              </a:rPr>
              <a:t>Easy</a:t>
            </a:r>
            <a:endParaRPr lang="fr-CA" sz="2400">
              <a:solidFill>
                <a:srgbClr val="FF0000"/>
              </a:solidFill>
              <a:latin typeface="Comic Sans MS" pitchFamily="66" charset="0"/>
            </a:endParaRPr>
          </a:p>
        </p:txBody>
      </p:sp>
      <p:sp>
        <p:nvSpPr>
          <p:cNvPr id="460809" name="Text Box 9"/>
          <p:cNvSpPr txBox="1">
            <a:spLocks noChangeArrowheads="1"/>
          </p:cNvSpPr>
          <p:nvPr/>
        </p:nvSpPr>
        <p:spPr bwMode="auto">
          <a:xfrm>
            <a:off x="30163" y="4724400"/>
            <a:ext cx="836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eaLnBrk="1" hangingPunct="1"/>
            <a:r>
              <a:rPr lang="en-US" sz="2400">
                <a:solidFill>
                  <a:srgbClr val="FF0000"/>
                </a:solidFill>
                <a:latin typeface="Comic Sans MS" pitchFamily="66" charset="0"/>
              </a:rPr>
              <a:t>Easy</a:t>
            </a:r>
            <a:endParaRPr lang="fr-CA" sz="2400">
              <a:solidFill>
                <a:srgbClr val="FF0000"/>
              </a:solidFill>
              <a:latin typeface="Comic Sans MS" pitchFamily="66" charset="0"/>
            </a:endParaRPr>
          </a:p>
        </p:txBody>
      </p:sp>
      <p:sp>
        <p:nvSpPr>
          <p:cNvPr id="460810" name="Text Box 10"/>
          <p:cNvSpPr txBox="1">
            <a:spLocks noChangeArrowheads="1"/>
          </p:cNvSpPr>
          <p:nvPr/>
        </p:nvSpPr>
        <p:spPr bwMode="auto">
          <a:xfrm>
            <a:off x="30163" y="5105400"/>
            <a:ext cx="836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eaLnBrk="1" hangingPunct="1"/>
            <a:r>
              <a:rPr lang="en-US" sz="2400">
                <a:solidFill>
                  <a:srgbClr val="FF0000"/>
                </a:solidFill>
                <a:latin typeface="Comic Sans MS" pitchFamily="66" charset="0"/>
              </a:rPr>
              <a:t>Easy</a:t>
            </a:r>
            <a:endParaRPr lang="fr-CA" sz="2400">
              <a:solidFill>
                <a:srgbClr val="FF0000"/>
              </a:solidFill>
              <a:latin typeface="Comic Sans MS" pitchFamily="66" charset="0"/>
            </a:endParaRPr>
          </a:p>
        </p:txBody>
      </p:sp>
    </p:spTree>
    <p:extLst>
      <p:ext uri="{BB962C8B-B14F-4D97-AF65-F5344CB8AC3E}">
        <p14:creationId xmlns:p14="http://schemas.microsoft.com/office/powerpoint/2010/main" val="320912751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60802">
                                            <p:txEl>
                                              <p:pRg st="0" end="0"/>
                                            </p:txEl>
                                          </p:spTgt>
                                        </p:tgtEl>
                                        <p:attrNameLst>
                                          <p:attrName>style.visibility</p:attrName>
                                        </p:attrNameLst>
                                      </p:cBhvr>
                                      <p:to>
                                        <p:strVal val="visible"/>
                                      </p:to>
                                    </p:set>
                                    <p:anim calcmode="lin" valueType="num">
                                      <p:cBhvr additive="base">
                                        <p:cTn id="7" dur="500" fill="hold"/>
                                        <p:tgtEl>
                                          <p:spTgt spid="46080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60802">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60802">
                                            <p:txEl>
                                              <p:pRg st="1" end="1"/>
                                            </p:txEl>
                                          </p:spTgt>
                                        </p:tgtEl>
                                        <p:attrNameLst>
                                          <p:attrName>style.visibility</p:attrName>
                                        </p:attrNameLst>
                                      </p:cBhvr>
                                      <p:to>
                                        <p:strVal val="visible"/>
                                      </p:to>
                                    </p:set>
                                    <p:anim calcmode="lin" valueType="num">
                                      <p:cBhvr additive="base">
                                        <p:cTn id="11" dur="500" fill="hold"/>
                                        <p:tgtEl>
                                          <p:spTgt spid="460802">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460802">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60802">
                                            <p:txEl>
                                              <p:pRg st="2" end="2"/>
                                            </p:txEl>
                                          </p:spTgt>
                                        </p:tgtEl>
                                        <p:attrNameLst>
                                          <p:attrName>style.visibility</p:attrName>
                                        </p:attrNameLst>
                                      </p:cBhvr>
                                      <p:to>
                                        <p:strVal val="visible"/>
                                      </p:to>
                                    </p:set>
                                    <p:anim calcmode="lin" valueType="num">
                                      <p:cBhvr additive="base">
                                        <p:cTn id="15" dur="500" fill="hold"/>
                                        <p:tgtEl>
                                          <p:spTgt spid="460802">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46080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460802">
                                            <p:txEl>
                                              <p:pRg st="3" end="3"/>
                                            </p:txEl>
                                          </p:spTgt>
                                        </p:tgtEl>
                                        <p:attrNameLst>
                                          <p:attrName>style.visibility</p:attrName>
                                        </p:attrNameLst>
                                      </p:cBhvr>
                                      <p:to>
                                        <p:strVal val="visible"/>
                                      </p:to>
                                    </p:set>
                                    <p:anim calcmode="lin" valueType="num">
                                      <p:cBhvr additive="base">
                                        <p:cTn id="21" dur="500" fill="hold"/>
                                        <p:tgtEl>
                                          <p:spTgt spid="460802">
                                            <p:txEl>
                                              <p:pRg st="3" end="3"/>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46080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460802">
                                            <p:txEl>
                                              <p:pRg st="4" end="4"/>
                                            </p:txEl>
                                          </p:spTgt>
                                        </p:tgtEl>
                                        <p:attrNameLst>
                                          <p:attrName>style.visibility</p:attrName>
                                        </p:attrNameLst>
                                      </p:cBhvr>
                                      <p:to>
                                        <p:strVal val="visible"/>
                                      </p:to>
                                    </p:set>
                                    <p:anim calcmode="lin" valueType="num">
                                      <p:cBhvr additive="base">
                                        <p:cTn id="27" dur="500" fill="hold"/>
                                        <p:tgtEl>
                                          <p:spTgt spid="460802">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46080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460805"/>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460802">
                                            <p:txEl>
                                              <p:pRg st="5" end="5"/>
                                            </p:txEl>
                                          </p:spTgt>
                                        </p:tgtEl>
                                        <p:attrNameLst>
                                          <p:attrName>style.visibility</p:attrName>
                                        </p:attrNameLst>
                                      </p:cBhvr>
                                      <p:to>
                                        <p:strVal val="visible"/>
                                      </p:to>
                                    </p:set>
                                    <p:anim calcmode="lin" valueType="num">
                                      <p:cBhvr additive="base">
                                        <p:cTn id="37" dur="500" fill="hold"/>
                                        <p:tgtEl>
                                          <p:spTgt spid="460802">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460802">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46080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2" fill="hold" grpId="0" nodeType="clickEffect">
                                  <p:stCondLst>
                                    <p:cond delay="0"/>
                                  </p:stCondLst>
                                  <p:childTnLst>
                                    <p:set>
                                      <p:cBhvr>
                                        <p:cTn id="46" dur="1" fill="hold">
                                          <p:stCondLst>
                                            <p:cond delay="0"/>
                                          </p:stCondLst>
                                        </p:cTn>
                                        <p:tgtEl>
                                          <p:spTgt spid="460802">
                                            <p:txEl>
                                              <p:pRg st="6" end="6"/>
                                            </p:txEl>
                                          </p:spTgt>
                                        </p:tgtEl>
                                        <p:attrNameLst>
                                          <p:attrName>style.visibility</p:attrName>
                                        </p:attrNameLst>
                                      </p:cBhvr>
                                      <p:to>
                                        <p:strVal val="visible"/>
                                      </p:to>
                                    </p:set>
                                    <p:anim calcmode="lin" valueType="num">
                                      <p:cBhvr additive="base">
                                        <p:cTn id="47" dur="500" fill="hold"/>
                                        <p:tgtEl>
                                          <p:spTgt spid="460802">
                                            <p:txEl>
                                              <p:pRg st="6" end="6"/>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460802">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460803"/>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2" fill="hold" grpId="0" nodeType="clickEffect">
                                  <p:stCondLst>
                                    <p:cond delay="0"/>
                                  </p:stCondLst>
                                  <p:childTnLst>
                                    <p:set>
                                      <p:cBhvr>
                                        <p:cTn id="56" dur="1" fill="hold">
                                          <p:stCondLst>
                                            <p:cond delay="0"/>
                                          </p:stCondLst>
                                        </p:cTn>
                                        <p:tgtEl>
                                          <p:spTgt spid="460802">
                                            <p:txEl>
                                              <p:pRg st="7" end="7"/>
                                            </p:txEl>
                                          </p:spTgt>
                                        </p:tgtEl>
                                        <p:attrNameLst>
                                          <p:attrName>style.visibility</p:attrName>
                                        </p:attrNameLst>
                                      </p:cBhvr>
                                      <p:to>
                                        <p:strVal val="visible"/>
                                      </p:to>
                                    </p:set>
                                    <p:anim calcmode="lin" valueType="num">
                                      <p:cBhvr additive="base">
                                        <p:cTn id="57" dur="500" fill="hold"/>
                                        <p:tgtEl>
                                          <p:spTgt spid="460802">
                                            <p:txEl>
                                              <p:pRg st="7" end="7"/>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460802">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0"/>
                                          </p:stCondLst>
                                        </p:cTn>
                                        <p:tgtEl>
                                          <p:spTgt spid="460807"/>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2" fill="hold" grpId="0" nodeType="clickEffect">
                                  <p:stCondLst>
                                    <p:cond delay="0"/>
                                  </p:stCondLst>
                                  <p:childTnLst>
                                    <p:set>
                                      <p:cBhvr>
                                        <p:cTn id="66" dur="1" fill="hold">
                                          <p:stCondLst>
                                            <p:cond delay="0"/>
                                          </p:stCondLst>
                                        </p:cTn>
                                        <p:tgtEl>
                                          <p:spTgt spid="460802">
                                            <p:txEl>
                                              <p:pRg st="8" end="8"/>
                                            </p:txEl>
                                          </p:spTgt>
                                        </p:tgtEl>
                                        <p:attrNameLst>
                                          <p:attrName>style.visibility</p:attrName>
                                        </p:attrNameLst>
                                      </p:cBhvr>
                                      <p:to>
                                        <p:strVal val="visible"/>
                                      </p:to>
                                    </p:set>
                                    <p:anim calcmode="lin" valueType="num">
                                      <p:cBhvr additive="base">
                                        <p:cTn id="67" dur="500" fill="hold"/>
                                        <p:tgtEl>
                                          <p:spTgt spid="460802">
                                            <p:txEl>
                                              <p:pRg st="8" end="8"/>
                                            </p:txEl>
                                          </p:spTgt>
                                        </p:tgtEl>
                                        <p:attrNameLst>
                                          <p:attrName>ppt_x</p:attrName>
                                        </p:attrNameLst>
                                      </p:cBhvr>
                                      <p:tavLst>
                                        <p:tav tm="0">
                                          <p:val>
                                            <p:strVal val="1+#ppt_w/2"/>
                                          </p:val>
                                        </p:tav>
                                        <p:tav tm="100000">
                                          <p:val>
                                            <p:strVal val="#ppt_x"/>
                                          </p:val>
                                        </p:tav>
                                      </p:tavLst>
                                    </p:anim>
                                    <p:anim calcmode="lin" valueType="num">
                                      <p:cBhvr additive="base">
                                        <p:cTn id="68" dur="500" fill="hold"/>
                                        <p:tgtEl>
                                          <p:spTgt spid="460802">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nodeType="clickEffect">
                                  <p:stCondLst>
                                    <p:cond delay="0"/>
                                  </p:stCondLst>
                                  <p:childTnLst>
                                    <p:set>
                                      <p:cBhvr>
                                        <p:cTn id="72" dur="1" fill="hold">
                                          <p:stCondLst>
                                            <p:cond delay="0"/>
                                          </p:stCondLst>
                                        </p:cTn>
                                        <p:tgtEl>
                                          <p:spTgt spid="460808"/>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2" presetClass="entr" presetSubtype="2" fill="hold" grpId="0" nodeType="clickEffect">
                                  <p:stCondLst>
                                    <p:cond delay="0"/>
                                  </p:stCondLst>
                                  <p:childTnLst>
                                    <p:set>
                                      <p:cBhvr>
                                        <p:cTn id="76" dur="1" fill="hold">
                                          <p:stCondLst>
                                            <p:cond delay="0"/>
                                          </p:stCondLst>
                                        </p:cTn>
                                        <p:tgtEl>
                                          <p:spTgt spid="460802">
                                            <p:txEl>
                                              <p:pRg st="9" end="9"/>
                                            </p:txEl>
                                          </p:spTgt>
                                        </p:tgtEl>
                                        <p:attrNameLst>
                                          <p:attrName>style.visibility</p:attrName>
                                        </p:attrNameLst>
                                      </p:cBhvr>
                                      <p:to>
                                        <p:strVal val="visible"/>
                                      </p:to>
                                    </p:set>
                                    <p:anim calcmode="lin" valueType="num">
                                      <p:cBhvr additive="base">
                                        <p:cTn id="77" dur="500" fill="hold"/>
                                        <p:tgtEl>
                                          <p:spTgt spid="460802">
                                            <p:txEl>
                                              <p:pRg st="9" end="9"/>
                                            </p:txEl>
                                          </p:spTgt>
                                        </p:tgtEl>
                                        <p:attrNameLst>
                                          <p:attrName>ppt_x</p:attrName>
                                        </p:attrNameLst>
                                      </p:cBhvr>
                                      <p:tavLst>
                                        <p:tav tm="0">
                                          <p:val>
                                            <p:strVal val="1+#ppt_w/2"/>
                                          </p:val>
                                        </p:tav>
                                        <p:tav tm="100000">
                                          <p:val>
                                            <p:strVal val="#ppt_x"/>
                                          </p:val>
                                        </p:tav>
                                      </p:tavLst>
                                    </p:anim>
                                    <p:anim calcmode="lin" valueType="num">
                                      <p:cBhvr additive="base">
                                        <p:cTn id="78" dur="500" fill="hold"/>
                                        <p:tgtEl>
                                          <p:spTgt spid="460802">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nodeType="clickEffect">
                                  <p:stCondLst>
                                    <p:cond delay="0"/>
                                  </p:stCondLst>
                                  <p:childTnLst>
                                    <p:set>
                                      <p:cBhvr>
                                        <p:cTn id="82" dur="1" fill="hold">
                                          <p:stCondLst>
                                            <p:cond delay="0"/>
                                          </p:stCondLst>
                                        </p:cTn>
                                        <p:tgtEl>
                                          <p:spTgt spid="460809"/>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2" presetClass="entr" presetSubtype="2" fill="hold" grpId="0" nodeType="clickEffect">
                                  <p:stCondLst>
                                    <p:cond delay="0"/>
                                  </p:stCondLst>
                                  <p:childTnLst>
                                    <p:set>
                                      <p:cBhvr>
                                        <p:cTn id="86" dur="1" fill="hold">
                                          <p:stCondLst>
                                            <p:cond delay="0"/>
                                          </p:stCondLst>
                                        </p:cTn>
                                        <p:tgtEl>
                                          <p:spTgt spid="460802">
                                            <p:txEl>
                                              <p:pRg st="10" end="10"/>
                                            </p:txEl>
                                          </p:spTgt>
                                        </p:tgtEl>
                                        <p:attrNameLst>
                                          <p:attrName>style.visibility</p:attrName>
                                        </p:attrNameLst>
                                      </p:cBhvr>
                                      <p:to>
                                        <p:strVal val="visible"/>
                                      </p:to>
                                    </p:set>
                                    <p:anim calcmode="lin" valueType="num">
                                      <p:cBhvr additive="base">
                                        <p:cTn id="87" dur="500" fill="hold"/>
                                        <p:tgtEl>
                                          <p:spTgt spid="460802">
                                            <p:txEl>
                                              <p:pRg st="10" end="10"/>
                                            </p:txEl>
                                          </p:spTgt>
                                        </p:tgtEl>
                                        <p:attrNameLst>
                                          <p:attrName>ppt_x</p:attrName>
                                        </p:attrNameLst>
                                      </p:cBhvr>
                                      <p:tavLst>
                                        <p:tav tm="0">
                                          <p:val>
                                            <p:strVal val="1+#ppt_w/2"/>
                                          </p:val>
                                        </p:tav>
                                        <p:tav tm="100000">
                                          <p:val>
                                            <p:strVal val="#ppt_x"/>
                                          </p:val>
                                        </p:tav>
                                      </p:tavLst>
                                    </p:anim>
                                    <p:anim calcmode="lin" valueType="num">
                                      <p:cBhvr additive="base">
                                        <p:cTn id="88" dur="500" fill="hold"/>
                                        <p:tgtEl>
                                          <p:spTgt spid="460802">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89" fill="hold" nodeType="clickPar">
                      <p:stCondLst>
                        <p:cond delay="indefinite"/>
                      </p:stCondLst>
                      <p:childTnLst>
                        <p:par>
                          <p:cTn id="90" fill="hold" nodeType="withGroup">
                            <p:stCondLst>
                              <p:cond delay="0"/>
                            </p:stCondLst>
                            <p:childTnLst>
                              <p:par>
                                <p:cTn id="91" presetID="1" presetClass="entr" presetSubtype="0" fill="hold" nodeType="clickEffect">
                                  <p:stCondLst>
                                    <p:cond delay="0"/>
                                  </p:stCondLst>
                                  <p:childTnLst>
                                    <p:set>
                                      <p:cBhvr>
                                        <p:cTn id="92" dur="1" fill="hold">
                                          <p:stCondLst>
                                            <p:cond delay="0"/>
                                          </p:stCondLst>
                                        </p:cTn>
                                        <p:tgtEl>
                                          <p:spTgt spid="4608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02" grpId="0" build="p"/>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990600" y="76200"/>
            <a:ext cx="7162800" cy="533400"/>
          </a:xfrm>
        </p:spPr>
        <p:txBody>
          <a:bodyPr/>
          <a:lstStyle/>
          <a:p>
            <a:r>
              <a:rPr lang="en-US" smtClean="0"/>
              <a:t>Finding r with x</a:t>
            </a:r>
            <a:r>
              <a:rPr lang="en-US" baseline="30000" smtClean="0"/>
              <a:t>r</a:t>
            </a:r>
            <a:r>
              <a:rPr lang="en-US" smtClean="0"/>
              <a:t> </a:t>
            </a:r>
            <a:r>
              <a:rPr lang="en-US" sz="4000" smtClean="0">
                <a:sym typeface="Symbol" pitchFamily="18" charset="2"/>
              </a:rPr>
              <a:t></a:t>
            </a:r>
            <a:r>
              <a:rPr lang="en-US" smtClean="0"/>
              <a:t> 1 (mod N)</a:t>
            </a:r>
          </a:p>
        </p:txBody>
      </p:sp>
      <p:sp>
        <p:nvSpPr>
          <p:cNvPr id="462931" name="Rectangle 83"/>
          <p:cNvSpPr>
            <a:spLocks noGrp="1" noChangeArrowheads="1"/>
          </p:cNvSpPr>
          <p:nvPr>
            <p:ph idx="1"/>
          </p:nvPr>
        </p:nvSpPr>
        <p:spPr>
          <a:xfrm>
            <a:off x="228600" y="5334000"/>
            <a:ext cx="8458200" cy="1447800"/>
          </a:xfrm>
        </p:spPr>
        <p:txBody>
          <a:bodyPr/>
          <a:lstStyle/>
          <a:p>
            <a:r>
              <a:rPr lang="en-US" smtClean="0"/>
              <a:t>Finally: Perform measurement</a:t>
            </a:r>
          </a:p>
          <a:p>
            <a:pPr lvl="1"/>
            <a:r>
              <a:rPr lang="en-US" smtClean="0"/>
              <a:t>Find out r with high probability</a:t>
            </a:r>
          </a:p>
          <a:p>
            <a:pPr lvl="1"/>
            <a:r>
              <a:rPr lang="en-US" smtClean="0"/>
              <a:t>Get |y&gt;|a</a:t>
            </a:r>
            <a:r>
              <a:rPr lang="en-US" baseline="30000" smtClean="0"/>
              <a:t>w’</a:t>
            </a:r>
            <a:r>
              <a:rPr lang="en-US" smtClean="0"/>
              <a:t>&gt; where y is of form k/r and w’ is related</a:t>
            </a:r>
          </a:p>
        </p:txBody>
      </p:sp>
      <p:grpSp>
        <p:nvGrpSpPr>
          <p:cNvPr id="2" name="Group 3"/>
          <p:cNvGrpSpPr>
            <a:grpSpLocks/>
          </p:cNvGrpSpPr>
          <p:nvPr/>
        </p:nvGrpSpPr>
        <p:grpSpPr bwMode="auto">
          <a:xfrm>
            <a:off x="2647950" y="2727325"/>
            <a:ext cx="400050" cy="133350"/>
            <a:chOff x="1872" y="3072"/>
            <a:chExt cx="240" cy="96"/>
          </a:xfrm>
        </p:grpSpPr>
        <p:sp>
          <p:nvSpPr>
            <p:cNvPr id="27733" name="Line 4"/>
            <p:cNvSpPr>
              <a:spLocks noChangeShapeType="1"/>
            </p:cNvSpPr>
            <p:nvPr/>
          </p:nvSpPr>
          <p:spPr bwMode="auto">
            <a:xfrm>
              <a:off x="1872" y="3072"/>
              <a:ext cx="24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27734" name="Line 5"/>
            <p:cNvSpPr>
              <a:spLocks noChangeShapeType="1"/>
            </p:cNvSpPr>
            <p:nvPr/>
          </p:nvSpPr>
          <p:spPr bwMode="auto">
            <a:xfrm>
              <a:off x="1872" y="3168"/>
              <a:ext cx="24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grpSp>
        <p:nvGrpSpPr>
          <p:cNvPr id="3" name="Group 6"/>
          <p:cNvGrpSpPr>
            <a:grpSpLocks/>
          </p:cNvGrpSpPr>
          <p:nvPr/>
        </p:nvGrpSpPr>
        <p:grpSpPr bwMode="auto">
          <a:xfrm>
            <a:off x="5353050" y="1058863"/>
            <a:ext cx="2665413" cy="1298575"/>
            <a:chOff x="2784" y="629"/>
            <a:chExt cx="1920" cy="935"/>
          </a:xfrm>
        </p:grpSpPr>
        <p:graphicFrame>
          <p:nvGraphicFramePr>
            <p:cNvPr id="27720" name="Object 7"/>
            <p:cNvGraphicFramePr>
              <a:graphicFrameLocks noChangeAspect="1"/>
            </p:cNvGraphicFramePr>
            <p:nvPr/>
          </p:nvGraphicFramePr>
          <p:xfrm>
            <a:off x="2784" y="677"/>
            <a:ext cx="587" cy="684"/>
          </p:xfrm>
          <a:graphic>
            <a:graphicData uri="http://schemas.openxmlformats.org/presentationml/2006/ole">
              <mc:AlternateContent xmlns:mc="http://schemas.openxmlformats.org/markup-compatibility/2006">
                <mc:Choice xmlns:v="urn:schemas-microsoft-com:vml" Requires="v">
                  <p:oleObj spid="_x0000_s3403" name="Equation" r:id="rId3" imgW="164957" imgH="190335" progId="Equation.3">
                    <p:embed/>
                  </p:oleObj>
                </mc:Choice>
                <mc:Fallback>
                  <p:oleObj name="Equation" r:id="rId3" imgW="164957" imgH="19033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4" y="677"/>
                          <a:ext cx="587" cy="6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721" name="Object 8"/>
            <p:cNvGraphicFramePr>
              <a:graphicFrameLocks noChangeAspect="1"/>
            </p:cNvGraphicFramePr>
            <p:nvPr/>
          </p:nvGraphicFramePr>
          <p:xfrm>
            <a:off x="2940" y="1219"/>
            <a:ext cx="234" cy="345"/>
          </p:xfrm>
          <a:graphic>
            <a:graphicData uri="http://schemas.openxmlformats.org/presentationml/2006/ole">
              <mc:AlternateContent xmlns:mc="http://schemas.openxmlformats.org/markup-compatibility/2006">
                <mc:Choice xmlns:v="urn:schemas-microsoft-com:vml" Requires="v">
                  <p:oleObj spid="_x0000_s3404" name="Equation" r:id="rId5" imgW="126890" imgH="190335" progId="Equation.3">
                    <p:embed/>
                  </p:oleObj>
                </mc:Choice>
                <mc:Fallback>
                  <p:oleObj name="Equation" r:id="rId5" imgW="126890" imgH="19033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0" y="1219"/>
                          <a:ext cx="234" cy="3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7722" name="Group 9"/>
            <p:cNvGrpSpPr>
              <a:grpSpLocks/>
            </p:cNvGrpSpPr>
            <p:nvPr/>
          </p:nvGrpSpPr>
          <p:grpSpPr bwMode="auto">
            <a:xfrm>
              <a:off x="3648" y="629"/>
              <a:ext cx="276" cy="720"/>
              <a:chOff x="1387" y="3072"/>
              <a:chExt cx="276" cy="672"/>
            </a:xfrm>
          </p:grpSpPr>
          <p:graphicFrame>
            <p:nvGraphicFramePr>
              <p:cNvPr id="27731" name="Object 10"/>
              <p:cNvGraphicFramePr>
                <a:graphicFrameLocks noChangeAspect="1"/>
              </p:cNvGraphicFramePr>
              <p:nvPr/>
            </p:nvGraphicFramePr>
            <p:xfrm>
              <a:off x="1401" y="3348"/>
              <a:ext cx="262" cy="396"/>
            </p:xfrm>
            <a:graphic>
              <a:graphicData uri="http://schemas.openxmlformats.org/presentationml/2006/ole">
                <mc:AlternateContent xmlns:mc="http://schemas.openxmlformats.org/markup-compatibility/2006">
                  <mc:Choice xmlns:v="urn:schemas-microsoft-com:vml" Requires="v">
                    <p:oleObj spid="_x0000_s3405" name="Equation" r:id="rId7" imgW="126890" imgH="190335" progId="Equation.3">
                      <p:embed/>
                    </p:oleObj>
                  </mc:Choice>
                  <mc:Fallback>
                    <p:oleObj name="Equation" r:id="rId7" imgW="126890" imgH="19033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1" y="3348"/>
                            <a:ext cx="262" cy="3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732" name="Object 11"/>
              <p:cNvGraphicFramePr>
                <a:graphicFrameLocks noChangeAspect="1"/>
              </p:cNvGraphicFramePr>
              <p:nvPr/>
            </p:nvGraphicFramePr>
            <p:xfrm>
              <a:off x="1387" y="3072"/>
              <a:ext cx="276" cy="432"/>
            </p:xfrm>
            <a:graphic>
              <a:graphicData uri="http://schemas.openxmlformats.org/presentationml/2006/ole">
                <mc:AlternateContent xmlns:mc="http://schemas.openxmlformats.org/markup-compatibility/2006">
                  <mc:Choice xmlns:v="urn:schemas-microsoft-com:vml" Requires="v">
                    <p:oleObj spid="_x0000_s3406" name="Equation" r:id="rId9" imgW="114102" imgH="177492" progId="Equation.3">
                      <p:embed/>
                    </p:oleObj>
                  </mc:Choice>
                  <mc:Fallback>
                    <p:oleObj name="Equation" r:id="rId9" imgW="114102" imgH="177492"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87" y="3072"/>
                            <a:ext cx="276" cy="4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7723" name="Object 12"/>
            <p:cNvGraphicFramePr>
              <a:graphicFrameLocks noChangeAspect="1"/>
            </p:cNvGraphicFramePr>
            <p:nvPr/>
          </p:nvGraphicFramePr>
          <p:xfrm>
            <a:off x="3379" y="767"/>
            <a:ext cx="363" cy="541"/>
          </p:xfrm>
          <a:graphic>
            <a:graphicData uri="http://schemas.openxmlformats.org/presentationml/2006/ole">
              <mc:AlternateContent xmlns:mc="http://schemas.openxmlformats.org/markup-compatibility/2006">
                <mc:Choice xmlns:v="urn:schemas-microsoft-com:vml" Requires="v">
                  <p:oleObj spid="_x0000_s3407" name="Equation" r:id="rId11" imgW="126890" imgH="190335" progId="Equation.3">
                    <p:embed/>
                  </p:oleObj>
                </mc:Choice>
                <mc:Fallback>
                  <p:oleObj name="Equation" r:id="rId11" imgW="126890" imgH="190335"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79" y="767"/>
                          <a:ext cx="363" cy="5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7724" name="Group 13"/>
            <p:cNvGrpSpPr>
              <a:grpSpLocks/>
            </p:cNvGrpSpPr>
            <p:nvPr/>
          </p:nvGrpSpPr>
          <p:grpSpPr bwMode="auto">
            <a:xfrm>
              <a:off x="4428" y="629"/>
              <a:ext cx="276" cy="720"/>
              <a:chOff x="1387" y="3072"/>
              <a:chExt cx="276" cy="672"/>
            </a:xfrm>
          </p:grpSpPr>
          <p:graphicFrame>
            <p:nvGraphicFramePr>
              <p:cNvPr id="27729" name="Object 14"/>
              <p:cNvGraphicFramePr>
                <a:graphicFrameLocks noChangeAspect="1"/>
              </p:cNvGraphicFramePr>
              <p:nvPr/>
            </p:nvGraphicFramePr>
            <p:xfrm>
              <a:off x="1401" y="3348"/>
              <a:ext cx="262" cy="396"/>
            </p:xfrm>
            <a:graphic>
              <a:graphicData uri="http://schemas.openxmlformats.org/presentationml/2006/ole">
                <mc:AlternateContent xmlns:mc="http://schemas.openxmlformats.org/markup-compatibility/2006">
                  <mc:Choice xmlns:v="urn:schemas-microsoft-com:vml" Requires="v">
                    <p:oleObj spid="_x0000_s3408" name="Equation" r:id="rId13" imgW="126890" imgH="190335" progId="Equation.3">
                      <p:embed/>
                    </p:oleObj>
                  </mc:Choice>
                  <mc:Fallback>
                    <p:oleObj name="Equation" r:id="rId13" imgW="126890" imgH="19033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1" y="3348"/>
                            <a:ext cx="262" cy="3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730" name="Object 15"/>
              <p:cNvGraphicFramePr>
                <a:graphicFrameLocks noChangeAspect="1"/>
              </p:cNvGraphicFramePr>
              <p:nvPr/>
            </p:nvGraphicFramePr>
            <p:xfrm>
              <a:off x="1387" y="3072"/>
              <a:ext cx="276" cy="432"/>
            </p:xfrm>
            <a:graphic>
              <a:graphicData uri="http://schemas.openxmlformats.org/presentationml/2006/ole">
                <mc:AlternateContent xmlns:mc="http://schemas.openxmlformats.org/markup-compatibility/2006">
                  <mc:Choice xmlns:v="urn:schemas-microsoft-com:vml" Requires="v">
                    <p:oleObj spid="_x0000_s3409" name="Equation" r:id="rId14" imgW="114102" imgH="177492" progId="Equation.3">
                      <p:embed/>
                    </p:oleObj>
                  </mc:Choice>
                  <mc:Fallback>
                    <p:oleObj name="Equation" r:id="rId14" imgW="114102" imgH="177492"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87" y="3072"/>
                            <a:ext cx="276" cy="4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7725" name="Object 16"/>
            <p:cNvGraphicFramePr>
              <a:graphicFrameLocks noChangeAspect="1"/>
            </p:cNvGraphicFramePr>
            <p:nvPr/>
          </p:nvGraphicFramePr>
          <p:xfrm>
            <a:off x="3964" y="821"/>
            <a:ext cx="438" cy="480"/>
          </p:xfrm>
          <a:graphic>
            <a:graphicData uri="http://schemas.openxmlformats.org/presentationml/2006/ole">
              <mc:AlternateContent xmlns:mc="http://schemas.openxmlformats.org/markup-compatibility/2006">
                <mc:Choice xmlns:v="urn:schemas-microsoft-com:vml" Requires="v">
                  <p:oleObj spid="_x0000_s3410" name="Equation" r:id="rId15" imgW="133502" imgH="142951" progId="Equation.3">
                    <p:embed/>
                  </p:oleObj>
                </mc:Choice>
                <mc:Fallback>
                  <p:oleObj name="Equation" r:id="rId15" imgW="133502" imgH="142951"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64" y="821"/>
                          <a:ext cx="438"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726" name="Object 17"/>
            <p:cNvGraphicFramePr>
              <a:graphicFrameLocks noChangeAspect="1"/>
            </p:cNvGraphicFramePr>
            <p:nvPr/>
          </p:nvGraphicFramePr>
          <p:xfrm>
            <a:off x="4235" y="643"/>
            <a:ext cx="235" cy="345"/>
          </p:xfrm>
          <a:graphic>
            <a:graphicData uri="http://schemas.openxmlformats.org/presentationml/2006/ole">
              <mc:AlternateContent xmlns:mc="http://schemas.openxmlformats.org/markup-compatibility/2006">
                <mc:Choice xmlns:v="urn:schemas-microsoft-com:vml" Requires="v">
                  <p:oleObj spid="_x0000_s3411" name="Equation" r:id="rId17" imgW="126890" imgH="190335" progId="Equation.3">
                    <p:embed/>
                  </p:oleObj>
                </mc:Choice>
                <mc:Fallback>
                  <p:oleObj name="Equation" r:id="rId17" imgW="126890" imgH="190335"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35" y="643"/>
                          <a:ext cx="235" cy="3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727" name="Line 18"/>
            <p:cNvSpPr>
              <a:spLocks noChangeShapeType="1"/>
            </p:cNvSpPr>
            <p:nvPr/>
          </p:nvSpPr>
          <p:spPr bwMode="auto">
            <a:xfrm flipH="1">
              <a:off x="3360" y="725"/>
              <a:ext cx="0" cy="576"/>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27728" name="Line 19"/>
            <p:cNvSpPr>
              <a:spLocks noChangeShapeType="1"/>
            </p:cNvSpPr>
            <p:nvPr/>
          </p:nvSpPr>
          <p:spPr bwMode="auto">
            <a:xfrm flipH="1">
              <a:off x="4032" y="725"/>
              <a:ext cx="0" cy="576"/>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grpSp>
        <p:nvGrpSpPr>
          <p:cNvPr id="6" name="Group 20"/>
          <p:cNvGrpSpPr>
            <a:grpSpLocks/>
          </p:cNvGrpSpPr>
          <p:nvPr/>
        </p:nvGrpSpPr>
        <p:grpSpPr bwMode="auto">
          <a:xfrm>
            <a:off x="1466850" y="1050925"/>
            <a:ext cx="2665413" cy="1298575"/>
            <a:chOff x="336" y="624"/>
            <a:chExt cx="1920" cy="935"/>
          </a:xfrm>
        </p:grpSpPr>
        <p:graphicFrame>
          <p:nvGraphicFramePr>
            <p:cNvPr id="27708" name="Object 21"/>
            <p:cNvGraphicFramePr>
              <a:graphicFrameLocks noChangeAspect="1"/>
            </p:cNvGraphicFramePr>
            <p:nvPr/>
          </p:nvGraphicFramePr>
          <p:xfrm>
            <a:off x="336" y="672"/>
            <a:ext cx="587" cy="684"/>
          </p:xfrm>
          <a:graphic>
            <a:graphicData uri="http://schemas.openxmlformats.org/presentationml/2006/ole">
              <mc:AlternateContent xmlns:mc="http://schemas.openxmlformats.org/markup-compatibility/2006">
                <mc:Choice xmlns:v="urn:schemas-microsoft-com:vml" Requires="v">
                  <p:oleObj spid="_x0000_s3412" name="Equation" r:id="rId19" imgW="164957" imgH="190335" progId="Equation.3">
                    <p:embed/>
                  </p:oleObj>
                </mc:Choice>
                <mc:Fallback>
                  <p:oleObj name="Equation" r:id="rId19" imgW="164957" imgH="19033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 y="672"/>
                          <a:ext cx="587" cy="6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709" name="Object 22"/>
            <p:cNvGraphicFramePr>
              <a:graphicFrameLocks noChangeAspect="1"/>
            </p:cNvGraphicFramePr>
            <p:nvPr/>
          </p:nvGraphicFramePr>
          <p:xfrm>
            <a:off x="492" y="1214"/>
            <a:ext cx="233" cy="345"/>
          </p:xfrm>
          <a:graphic>
            <a:graphicData uri="http://schemas.openxmlformats.org/presentationml/2006/ole">
              <mc:AlternateContent xmlns:mc="http://schemas.openxmlformats.org/markup-compatibility/2006">
                <mc:Choice xmlns:v="urn:schemas-microsoft-com:vml" Requires="v">
                  <p:oleObj spid="_x0000_s3413" name="Equation" r:id="rId20" imgW="126890" imgH="190335" progId="Equation.3">
                    <p:embed/>
                  </p:oleObj>
                </mc:Choice>
                <mc:Fallback>
                  <p:oleObj name="Equation" r:id="rId20" imgW="126890" imgH="190335"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92" y="1214"/>
                          <a:ext cx="233" cy="3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7710" name="Group 23"/>
            <p:cNvGrpSpPr>
              <a:grpSpLocks/>
            </p:cNvGrpSpPr>
            <p:nvPr/>
          </p:nvGrpSpPr>
          <p:grpSpPr bwMode="auto">
            <a:xfrm>
              <a:off x="1200" y="624"/>
              <a:ext cx="276" cy="720"/>
              <a:chOff x="1387" y="3072"/>
              <a:chExt cx="276" cy="672"/>
            </a:xfrm>
          </p:grpSpPr>
          <p:graphicFrame>
            <p:nvGraphicFramePr>
              <p:cNvPr id="27718" name="Object 24"/>
              <p:cNvGraphicFramePr>
                <a:graphicFrameLocks noChangeAspect="1"/>
              </p:cNvGraphicFramePr>
              <p:nvPr/>
            </p:nvGraphicFramePr>
            <p:xfrm>
              <a:off x="1401" y="3348"/>
              <a:ext cx="262" cy="396"/>
            </p:xfrm>
            <a:graphic>
              <a:graphicData uri="http://schemas.openxmlformats.org/presentationml/2006/ole">
                <mc:AlternateContent xmlns:mc="http://schemas.openxmlformats.org/markup-compatibility/2006">
                  <mc:Choice xmlns:v="urn:schemas-microsoft-com:vml" Requires="v">
                    <p:oleObj spid="_x0000_s3414" name="Equation" r:id="rId22" imgW="126890" imgH="190335" progId="Equation.3">
                      <p:embed/>
                    </p:oleObj>
                  </mc:Choice>
                  <mc:Fallback>
                    <p:oleObj name="Equation" r:id="rId22" imgW="126890" imgH="19033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1" y="3348"/>
                            <a:ext cx="262" cy="3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719" name="Object 25"/>
              <p:cNvGraphicFramePr>
                <a:graphicFrameLocks noChangeAspect="1"/>
              </p:cNvGraphicFramePr>
              <p:nvPr/>
            </p:nvGraphicFramePr>
            <p:xfrm>
              <a:off x="1387" y="3072"/>
              <a:ext cx="276" cy="432"/>
            </p:xfrm>
            <a:graphic>
              <a:graphicData uri="http://schemas.openxmlformats.org/presentationml/2006/ole">
                <mc:AlternateContent xmlns:mc="http://schemas.openxmlformats.org/markup-compatibility/2006">
                  <mc:Choice xmlns:v="urn:schemas-microsoft-com:vml" Requires="v">
                    <p:oleObj spid="_x0000_s3415" name="Equation" r:id="rId23" imgW="114102" imgH="177492" progId="Equation.3">
                      <p:embed/>
                    </p:oleObj>
                  </mc:Choice>
                  <mc:Fallback>
                    <p:oleObj name="Equation" r:id="rId23" imgW="114102" imgH="177492"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87" y="3072"/>
                            <a:ext cx="276" cy="4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7711" name="Object 26"/>
            <p:cNvGraphicFramePr>
              <a:graphicFrameLocks noChangeAspect="1"/>
            </p:cNvGraphicFramePr>
            <p:nvPr/>
          </p:nvGraphicFramePr>
          <p:xfrm>
            <a:off x="931" y="762"/>
            <a:ext cx="363" cy="541"/>
          </p:xfrm>
          <a:graphic>
            <a:graphicData uri="http://schemas.openxmlformats.org/presentationml/2006/ole">
              <mc:AlternateContent xmlns:mc="http://schemas.openxmlformats.org/markup-compatibility/2006">
                <mc:Choice xmlns:v="urn:schemas-microsoft-com:vml" Requires="v">
                  <p:oleObj spid="_x0000_s3416" name="Equation" r:id="rId24" imgW="126890" imgH="190335" progId="Equation.3">
                    <p:embed/>
                  </p:oleObj>
                </mc:Choice>
                <mc:Fallback>
                  <p:oleObj name="Equation" r:id="rId24" imgW="126890" imgH="190335"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31" y="762"/>
                          <a:ext cx="363" cy="5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7712" name="Group 27"/>
            <p:cNvGrpSpPr>
              <a:grpSpLocks/>
            </p:cNvGrpSpPr>
            <p:nvPr/>
          </p:nvGrpSpPr>
          <p:grpSpPr bwMode="auto">
            <a:xfrm>
              <a:off x="1980" y="624"/>
              <a:ext cx="276" cy="720"/>
              <a:chOff x="1387" y="3072"/>
              <a:chExt cx="276" cy="672"/>
            </a:xfrm>
          </p:grpSpPr>
          <p:graphicFrame>
            <p:nvGraphicFramePr>
              <p:cNvPr id="27716" name="Object 28"/>
              <p:cNvGraphicFramePr>
                <a:graphicFrameLocks noChangeAspect="1"/>
              </p:cNvGraphicFramePr>
              <p:nvPr/>
            </p:nvGraphicFramePr>
            <p:xfrm>
              <a:off x="1401" y="3348"/>
              <a:ext cx="262" cy="396"/>
            </p:xfrm>
            <a:graphic>
              <a:graphicData uri="http://schemas.openxmlformats.org/presentationml/2006/ole">
                <mc:AlternateContent xmlns:mc="http://schemas.openxmlformats.org/markup-compatibility/2006">
                  <mc:Choice xmlns:v="urn:schemas-microsoft-com:vml" Requires="v">
                    <p:oleObj spid="_x0000_s3417" name="Equation" r:id="rId26" imgW="126890" imgH="190335" progId="Equation.3">
                      <p:embed/>
                    </p:oleObj>
                  </mc:Choice>
                  <mc:Fallback>
                    <p:oleObj name="Equation" r:id="rId26" imgW="126890" imgH="19033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1" y="3348"/>
                            <a:ext cx="262" cy="3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717" name="Object 29"/>
              <p:cNvGraphicFramePr>
                <a:graphicFrameLocks noChangeAspect="1"/>
              </p:cNvGraphicFramePr>
              <p:nvPr/>
            </p:nvGraphicFramePr>
            <p:xfrm>
              <a:off x="1387" y="3072"/>
              <a:ext cx="276" cy="432"/>
            </p:xfrm>
            <a:graphic>
              <a:graphicData uri="http://schemas.openxmlformats.org/presentationml/2006/ole">
                <mc:AlternateContent xmlns:mc="http://schemas.openxmlformats.org/markup-compatibility/2006">
                  <mc:Choice xmlns:v="urn:schemas-microsoft-com:vml" Requires="v">
                    <p:oleObj spid="_x0000_s3418" name="Equation" r:id="rId27" imgW="114102" imgH="177492" progId="Equation.3">
                      <p:embed/>
                    </p:oleObj>
                  </mc:Choice>
                  <mc:Fallback>
                    <p:oleObj name="Equation" r:id="rId27" imgW="114102" imgH="177492"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87" y="3072"/>
                            <a:ext cx="276" cy="4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7713" name="Line 30"/>
            <p:cNvSpPr>
              <a:spLocks noChangeShapeType="1"/>
            </p:cNvSpPr>
            <p:nvPr/>
          </p:nvSpPr>
          <p:spPr bwMode="auto">
            <a:xfrm flipH="1">
              <a:off x="912" y="720"/>
              <a:ext cx="0" cy="576"/>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27714" name="Line 31"/>
            <p:cNvSpPr>
              <a:spLocks noChangeShapeType="1"/>
            </p:cNvSpPr>
            <p:nvPr/>
          </p:nvSpPr>
          <p:spPr bwMode="auto">
            <a:xfrm flipH="1">
              <a:off x="1584" y="720"/>
              <a:ext cx="0" cy="576"/>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aphicFrame>
          <p:nvGraphicFramePr>
            <p:cNvPr id="27715" name="Object 32"/>
            <p:cNvGraphicFramePr>
              <a:graphicFrameLocks noChangeAspect="1"/>
            </p:cNvGraphicFramePr>
            <p:nvPr/>
          </p:nvGraphicFramePr>
          <p:xfrm>
            <a:off x="1668" y="732"/>
            <a:ext cx="328" cy="504"/>
          </p:xfrm>
          <a:graphic>
            <a:graphicData uri="http://schemas.openxmlformats.org/presentationml/2006/ole">
              <mc:AlternateContent xmlns:mc="http://schemas.openxmlformats.org/markup-compatibility/2006">
                <mc:Choice xmlns:v="urn:schemas-microsoft-com:vml" Requires="v">
                  <p:oleObj spid="_x0000_s3419" name="Equation" r:id="rId28" imgW="114102" imgH="177492" progId="Equation.3">
                    <p:embed/>
                  </p:oleObj>
                </mc:Choice>
                <mc:Fallback>
                  <p:oleObj name="Equation" r:id="rId28" imgW="114102" imgH="177492" progId="Equation.3">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668" y="732"/>
                          <a:ext cx="328" cy="5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62881" name="Line 33"/>
          <p:cNvSpPr>
            <a:spLocks noChangeShapeType="1"/>
          </p:cNvSpPr>
          <p:nvPr/>
        </p:nvSpPr>
        <p:spPr bwMode="auto">
          <a:xfrm>
            <a:off x="4591050" y="1660525"/>
            <a:ext cx="733425" cy="1588"/>
          </a:xfrm>
          <a:prstGeom prst="line">
            <a:avLst/>
          </a:prstGeom>
          <a:noFill/>
          <a:ln w="76200">
            <a:solidFill>
              <a:srgbClr val="000000"/>
            </a:solidFill>
            <a:round/>
            <a:headEnd/>
            <a:tailEnd type="triangle" w="med" len="me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nvGrpSpPr>
          <p:cNvPr id="9" name="Group 34"/>
          <p:cNvGrpSpPr>
            <a:grpSpLocks/>
          </p:cNvGrpSpPr>
          <p:nvPr/>
        </p:nvGrpSpPr>
        <p:grpSpPr bwMode="auto">
          <a:xfrm>
            <a:off x="3028950" y="2041525"/>
            <a:ext cx="5048250" cy="1606550"/>
            <a:chOff x="1548" y="1392"/>
            <a:chExt cx="3636" cy="1157"/>
          </a:xfrm>
        </p:grpSpPr>
        <p:graphicFrame>
          <p:nvGraphicFramePr>
            <p:cNvPr id="27689" name="Object 35"/>
            <p:cNvGraphicFramePr>
              <a:graphicFrameLocks noChangeAspect="1"/>
            </p:cNvGraphicFramePr>
            <p:nvPr/>
          </p:nvGraphicFramePr>
          <p:xfrm>
            <a:off x="2064" y="1589"/>
            <a:ext cx="587" cy="684"/>
          </p:xfrm>
          <a:graphic>
            <a:graphicData uri="http://schemas.openxmlformats.org/presentationml/2006/ole">
              <mc:AlternateContent xmlns:mc="http://schemas.openxmlformats.org/markup-compatibility/2006">
                <mc:Choice xmlns:v="urn:schemas-microsoft-com:vml" Requires="v">
                  <p:oleObj spid="_x0000_s3420" name="Equation" r:id="rId30" imgW="164957" imgH="190335" progId="Equation.3">
                    <p:embed/>
                  </p:oleObj>
                </mc:Choice>
                <mc:Fallback>
                  <p:oleObj name="Equation" r:id="rId30" imgW="164957" imgH="19033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4" y="1589"/>
                          <a:ext cx="587" cy="6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7690" name="Group 36"/>
            <p:cNvGrpSpPr>
              <a:grpSpLocks/>
            </p:cNvGrpSpPr>
            <p:nvPr/>
          </p:nvGrpSpPr>
          <p:grpSpPr bwMode="auto">
            <a:xfrm>
              <a:off x="4140" y="1504"/>
              <a:ext cx="276" cy="720"/>
              <a:chOff x="1387" y="3072"/>
              <a:chExt cx="276" cy="672"/>
            </a:xfrm>
          </p:grpSpPr>
          <p:graphicFrame>
            <p:nvGraphicFramePr>
              <p:cNvPr id="27706" name="Object 37"/>
              <p:cNvGraphicFramePr>
                <a:graphicFrameLocks noChangeAspect="1"/>
              </p:cNvGraphicFramePr>
              <p:nvPr/>
            </p:nvGraphicFramePr>
            <p:xfrm>
              <a:off x="1401" y="3348"/>
              <a:ext cx="262" cy="396"/>
            </p:xfrm>
            <a:graphic>
              <a:graphicData uri="http://schemas.openxmlformats.org/presentationml/2006/ole">
                <mc:AlternateContent xmlns:mc="http://schemas.openxmlformats.org/markup-compatibility/2006">
                  <mc:Choice xmlns:v="urn:schemas-microsoft-com:vml" Requires="v">
                    <p:oleObj spid="_x0000_s3421" name="Equation" r:id="rId31" imgW="126890" imgH="190335" progId="Equation.3">
                      <p:embed/>
                    </p:oleObj>
                  </mc:Choice>
                  <mc:Fallback>
                    <p:oleObj name="Equation" r:id="rId31" imgW="126890" imgH="19033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1" y="3348"/>
                            <a:ext cx="262" cy="3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707" name="Object 38"/>
              <p:cNvGraphicFramePr>
                <a:graphicFrameLocks noChangeAspect="1"/>
              </p:cNvGraphicFramePr>
              <p:nvPr/>
            </p:nvGraphicFramePr>
            <p:xfrm>
              <a:off x="1387" y="3072"/>
              <a:ext cx="276" cy="432"/>
            </p:xfrm>
            <a:graphic>
              <a:graphicData uri="http://schemas.openxmlformats.org/presentationml/2006/ole">
                <mc:AlternateContent xmlns:mc="http://schemas.openxmlformats.org/markup-compatibility/2006">
                  <mc:Choice xmlns:v="urn:schemas-microsoft-com:vml" Requires="v">
                    <p:oleObj spid="_x0000_s3422" name="Equation" r:id="rId32" imgW="114102" imgH="177492" progId="Equation.3">
                      <p:embed/>
                    </p:oleObj>
                  </mc:Choice>
                  <mc:Fallback>
                    <p:oleObj name="Equation" r:id="rId32" imgW="114102" imgH="177492"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87" y="3072"/>
                            <a:ext cx="276" cy="4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7691" name="Group 39"/>
            <p:cNvGrpSpPr>
              <a:grpSpLocks/>
            </p:cNvGrpSpPr>
            <p:nvPr/>
          </p:nvGrpSpPr>
          <p:grpSpPr bwMode="auto">
            <a:xfrm>
              <a:off x="4908" y="1504"/>
              <a:ext cx="276" cy="720"/>
              <a:chOff x="1387" y="3072"/>
              <a:chExt cx="276" cy="672"/>
            </a:xfrm>
          </p:grpSpPr>
          <p:graphicFrame>
            <p:nvGraphicFramePr>
              <p:cNvPr id="27704" name="Object 40"/>
              <p:cNvGraphicFramePr>
                <a:graphicFrameLocks noChangeAspect="1"/>
              </p:cNvGraphicFramePr>
              <p:nvPr/>
            </p:nvGraphicFramePr>
            <p:xfrm>
              <a:off x="1401" y="3348"/>
              <a:ext cx="262" cy="396"/>
            </p:xfrm>
            <a:graphic>
              <a:graphicData uri="http://schemas.openxmlformats.org/presentationml/2006/ole">
                <mc:AlternateContent xmlns:mc="http://schemas.openxmlformats.org/markup-compatibility/2006">
                  <mc:Choice xmlns:v="urn:schemas-microsoft-com:vml" Requires="v">
                    <p:oleObj spid="_x0000_s3423" name="Equation" r:id="rId33" imgW="126890" imgH="190335" progId="Equation.3">
                      <p:embed/>
                    </p:oleObj>
                  </mc:Choice>
                  <mc:Fallback>
                    <p:oleObj name="Equation" r:id="rId33" imgW="126890" imgH="19033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1" y="3348"/>
                            <a:ext cx="262" cy="3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705" name="Object 41"/>
              <p:cNvGraphicFramePr>
                <a:graphicFrameLocks noChangeAspect="1"/>
              </p:cNvGraphicFramePr>
              <p:nvPr/>
            </p:nvGraphicFramePr>
            <p:xfrm>
              <a:off x="1387" y="3072"/>
              <a:ext cx="276" cy="432"/>
            </p:xfrm>
            <a:graphic>
              <a:graphicData uri="http://schemas.openxmlformats.org/presentationml/2006/ole">
                <mc:AlternateContent xmlns:mc="http://schemas.openxmlformats.org/markup-compatibility/2006">
                  <mc:Choice xmlns:v="urn:schemas-microsoft-com:vml" Requires="v">
                    <p:oleObj spid="_x0000_s3424" name="Equation" r:id="rId34" imgW="114102" imgH="177492" progId="Equation.3">
                      <p:embed/>
                    </p:oleObj>
                  </mc:Choice>
                  <mc:Fallback>
                    <p:oleObj name="Equation" r:id="rId34" imgW="114102" imgH="177492"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87" y="3072"/>
                            <a:ext cx="276" cy="4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7692" name="Object 42"/>
            <p:cNvGraphicFramePr>
              <a:graphicFrameLocks noChangeAspect="1"/>
            </p:cNvGraphicFramePr>
            <p:nvPr/>
          </p:nvGraphicFramePr>
          <p:xfrm>
            <a:off x="4444" y="1696"/>
            <a:ext cx="439" cy="480"/>
          </p:xfrm>
          <a:graphic>
            <a:graphicData uri="http://schemas.openxmlformats.org/presentationml/2006/ole">
              <mc:AlternateContent xmlns:mc="http://schemas.openxmlformats.org/markup-compatibility/2006">
                <mc:Choice xmlns:v="urn:schemas-microsoft-com:vml" Requires="v">
                  <p:oleObj spid="_x0000_s3425" name="Equation" r:id="rId35" imgW="133502" imgH="142951" progId="Equation.3">
                    <p:embed/>
                  </p:oleObj>
                </mc:Choice>
                <mc:Fallback>
                  <p:oleObj name="Equation" r:id="rId35" imgW="133502" imgH="142951" progId="Equation.3">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444" y="1696"/>
                          <a:ext cx="439"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93" name="Object 43"/>
            <p:cNvGraphicFramePr>
              <a:graphicFrameLocks noChangeAspect="1"/>
            </p:cNvGraphicFramePr>
            <p:nvPr/>
          </p:nvGraphicFramePr>
          <p:xfrm>
            <a:off x="1632" y="1577"/>
            <a:ext cx="587" cy="684"/>
          </p:xfrm>
          <a:graphic>
            <a:graphicData uri="http://schemas.openxmlformats.org/presentationml/2006/ole">
              <mc:AlternateContent xmlns:mc="http://schemas.openxmlformats.org/markup-compatibility/2006">
                <mc:Choice xmlns:v="urn:schemas-microsoft-com:vml" Requires="v">
                  <p:oleObj spid="_x0000_s3426" name="Equation" r:id="rId37" imgW="164957" imgH="190335" progId="Equation.3">
                    <p:embed/>
                  </p:oleObj>
                </mc:Choice>
                <mc:Fallback>
                  <p:oleObj name="Equation" r:id="rId37" imgW="164957" imgH="19033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2" y="1577"/>
                          <a:ext cx="587" cy="6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94" name="Object 44"/>
            <p:cNvGraphicFramePr>
              <a:graphicFrameLocks noChangeAspect="1"/>
            </p:cNvGraphicFramePr>
            <p:nvPr/>
          </p:nvGraphicFramePr>
          <p:xfrm>
            <a:off x="2256" y="2165"/>
            <a:ext cx="281" cy="384"/>
          </p:xfrm>
          <a:graphic>
            <a:graphicData uri="http://schemas.openxmlformats.org/presentationml/2006/ole">
              <mc:AlternateContent xmlns:mc="http://schemas.openxmlformats.org/markup-compatibility/2006">
                <mc:Choice xmlns:v="urn:schemas-microsoft-com:vml" Requires="v">
                  <p:oleObj spid="_x0000_s3427" name="Equation" r:id="rId38" imgW="139639" imgH="190417" progId="Equation.3">
                    <p:embed/>
                  </p:oleObj>
                </mc:Choice>
                <mc:Fallback>
                  <p:oleObj name="Equation" r:id="rId38" imgW="139639" imgH="190417" progId="Equation.3">
                    <p:embed/>
                    <p:pic>
                      <p:nvPicPr>
                        <p:cNvPr id="0" name=""/>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2256" y="2165"/>
                          <a:ext cx="281"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95" name="Object 45"/>
            <p:cNvGraphicFramePr>
              <a:graphicFrameLocks noChangeAspect="1"/>
            </p:cNvGraphicFramePr>
            <p:nvPr/>
          </p:nvGraphicFramePr>
          <p:xfrm flipH="1" flipV="1">
            <a:off x="3216" y="1733"/>
            <a:ext cx="336" cy="336"/>
          </p:xfrm>
          <a:graphic>
            <a:graphicData uri="http://schemas.openxmlformats.org/presentationml/2006/ole">
              <mc:AlternateContent xmlns:mc="http://schemas.openxmlformats.org/markup-compatibility/2006">
                <mc:Choice xmlns:v="urn:schemas-microsoft-com:vml" Requires="v">
                  <p:oleObj spid="_x0000_s3428" name="Equation" r:id="rId40" imgW="139700" imgH="139700" progId="Equation.3">
                    <p:embed/>
                  </p:oleObj>
                </mc:Choice>
                <mc:Fallback>
                  <p:oleObj name="Equation" r:id="rId40" imgW="139700" imgH="139700" progId="Equation.3">
                    <p:embed/>
                    <p:pic>
                      <p:nvPicPr>
                        <p:cNvPr id="0" name=""/>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flipH="1" flipV="1">
                          <a:off x="3216" y="1733"/>
                          <a:ext cx="336"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96" name="Object 46"/>
            <p:cNvGraphicFramePr>
              <a:graphicFrameLocks noChangeAspect="1"/>
            </p:cNvGraphicFramePr>
            <p:nvPr/>
          </p:nvGraphicFramePr>
          <p:xfrm>
            <a:off x="3564" y="1685"/>
            <a:ext cx="323" cy="432"/>
          </p:xfrm>
          <a:graphic>
            <a:graphicData uri="http://schemas.openxmlformats.org/presentationml/2006/ole">
              <mc:AlternateContent xmlns:mc="http://schemas.openxmlformats.org/markup-compatibility/2006">
                <mc:Choice xmlns:v="urn:schemas-microsoft-com:vml" Requires="v">
                  <p:oleObj spid="_x0000_s3429" name="Equation" r:id="rId42" imgW="104851" imgH="142951" progId="Equation.3">
                    <p:embed/>
                  </p:oleObj>
                </mc:Choice>
                <mc:Fallback>
                  <p:oleObj name="Equation" r:id="rId42" imgW="104851" imgH="142951" progId="Equation.3">
                    <p:embed/>
                    <p:pic>
                      <p:nvPicPr>
                        <p:cNvPr id="0" nam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3564" y="1685"/>
                          <a:ext cx="323" cy="4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97" name="Object 47"/>
            <p:cNvGraphicFramePr>
              <a:graphicFrameLocks noChangeAspect="1"/>
            </p:cNvGraphicFramePr>
            <p:nvPr/>
          </p:nvGraphicFramePr>
          <p:xfrm>
            <a:off x="3840" y="1685"/>
            <a:ext cx="351" cy="480"/>
          </p:xfrm>
          <a:graphic>
            <a:graphicData uri="http://schemas.openxmlformats.org/presentationml/2006/ole">
              <mc:AlternateContent xmlns:mc="http://schemas.openxmlformats.org/markup-compatibility/2006">
                <mc:Choice xmlns:v="urn:schemas-microsoft-com:vml" Requires="v">
                  <p:oleObj spid="_x0000_s3430" name="Equation" r:id="rId44" imgW="139639" imgH="190417" progId="Equation.3">
                    <p:embed/>
                  </p:oleObj>
                </mc:Choice>
                <mc:Fallback>
                  <p:oleObj name="Equation" r:id="rId44" imgW="139639" imgH="190417" progId="Equation.3">
                    <p:embed/>
                    <p:pic>
                      <p:nvPicPr>
                        <p:cNvPr id="0" name=""/>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3840" y="1685"/>
                          <a:ext cx="351"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98" name="Object 48"/>
            <p:cNvGraphicFramePr>
              <a:graphicFrameLocks noChangeAspect="1"/>
            </p:cNvGraphicFramePr>
            <p:nvPr/>
          </p:nvGraphicFramePr>
          <p:xfrm>
            <a:off x="2880" y="1685"/>
            <a:ext cx="432" cy="432"/>
          </p:xfrm>
          <a:graphic>
            <a:graphicData uri="http://schemas.openxmlformats.org/presentationml/2006/ole">
              <mc:AlternateContent xmlns:mc="http://schemas.openxmlformats.org/markup-compatibility/2006">
                <mc:Choice xmlns:v="urn:schemas-microsoft-com:vml" Requires="v">
                  <p:oleObj spid="_x0000_s3431" name="Equation" r:id="rId45" imgW="152268" imgH="152268" progId="Equation.3">
                    <p:embed/>
                  </p:oleObj>
                </mc:Choice>
                <mc:Fallback>
                  <p:oleObj name="Equation" r:id="rId45" imgW="152268" imgH="152268" progId="Equation.3">
                    <p:embed/>
                    <p:pic>
                      <p:nvPicPr>
                        <p:cNvPr id="0" name=""/>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2880" y="1685"/>
                          <a:ext cx="432" cy="4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99" name="Object 49"/>
            <p:cNvGraphicFramePr>
              <a:graphicFrameLocks noChangeAspect="1"/>
            </p:cNvGraphicFramePr>
            <p:nvPr/>
          </p:nvGraphicFramePr>
          <p:xfrm>
            <a:off x="1548" y="2141"/>
            <a:ext cx="744" cy="336"/>
          </p:xfrm>
          <a:graphic>
            <a:graphicData uri="http://schemas.openxmlformats.org/presentationml/2006/ole">
              <mc:AlternateContent xmlns:mc="http://schemas.openxmlformats.org/markup-compatibility/2006">
                <mc:Choice xmlns:v="urn:schemas-microsoft-com:vml" Requires="v">
                  <p:oleObj spid="_x0000_s3432" name="Equation" r:id="rId47" imgW="393359" imgH="177646" progId="Equation.3">
                    <p:embed/>
                  </p:oleObj>
                </mc:Choice>
                <mc:Fallback>
                  <p:oleObj name="Equation" r:id="rId47" imgW="393359" imgH="177646" progId="Equation.3">
                    <p:embed/>
                    <p:pic>
                      <p:nvPicPr>
                        <p:cNvPr id="0" name=""/>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1548" y="2141"/>
                          <a:ext cx="744"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700" name="Line 50"/>
            <p:cNvSpPr>
              <a:spLocks noChangeShapeType="1"/>
            </p:cNvSpPr>
            <p:nvPr/>
          </p:nvSpPr>
          <p:spPr bwMode="auto">
            <a:xfrm flipH="1">
              <a:off x="4464" y="1589"/>
              <a:ext cx="0" cy="576"/>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27701" name="Line 51"/>
            <p:cNvSpPr>
              <a:spLocks noChangeShapeType="1"/>
            </p:cNvSpPr>
            <p:nvPr/>
          </p:nvSpPr>
          <p:spPr bwMode="auto">
            <a:xfrm flipH="1">
              <a:off x="2784" y="1589"/>
              <a:ext cx="0" cy="576"/>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aphicFrame>
          <p:nvGraphicFramePr>
            <p:cNvPr id="27702" name="Object 52"/>
            <p:cNvGraphicFramePr>
              <a:graphicFrameLocks noChangeAspect="1"/>
            </p:cNvGraphicFramePr>
            <p:nvPr/>
          </p:nvGraphicFramePr>
          <p:xfrm>
            <a:off x="4704" y="1536"/>
            <a:ext cx="336" cy="336"/>
          </p:xfrm>
          <a:graphic>
            <a:graphicData uri="http://schemas.openxmlformats.org/presentationml/2006/ole">
              <mc:AlternateContent xmlns:mc="http://schemas.openxmlformats.org/markup-compatibility/2006">
                <mc:Choice xmlns:v="urn:schemas-microsoft-com:vml" Requires="v">
                  <p:oleObj spid="_x0000_s3433" name="Equation" r:id="rId49" imgW="152268" imgH="152268" progId="Equation.3">
                    <p:embed/>
                  </p:oleObj>
                </mc:Choice>
                <mc:Fallback>
                  <p:oleObj name="Equation" r:id="rId49" imgW="152268" imgH="152268" progId="Equation.3">
                    <p:embed/>
                    <p:pic>
                      <p:nvPicPr>
                        <p:cNvPr id="0" name=""/>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4704" y="1536"/>
                          <a:ext cx="336"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703" name="Object 53"/>
            <p:cNvGraphicFramePr>
              <a:graphicFrameLocks noChangeAspect="1"/>
            </p:cNvGraphicFramePr>
            <p:nvPr/>
          </p:nvGraphicFramePr>
          <p:xfrm>
            <a:off x="1584" y="1392"/>
            <a:ext cx="576" cy="312"/>
          </p:xfrm>
          <a:graphic>
            <a:graphicData uri="http://schemas.openxmlformats.org/presentationml/2006/ole">
              <mc:AlternateContent xmlns:mc="http://schemas.openxmlformats.org/markup-compatibility/2006">
                <mc:Choice xmlns:v="urn:schemas-microsoft-com:vml" Requires="v">
                  <p:oleObj spid="_x0000_s3434" name="Equation" r:id="rId50" imgW="304536" imgH="164957" progId="Equation.3">
                    <p:embed/>
                  </p:oleObj>
                </mc:Choice>
                <mc:Fallback>
                  <p:oleObj name="Equation" r:id="rId50" imgW="304536" imgH="164957" progId="Equation.3">
                    <p:embed/>
                    <p:pic>
                      <p:nvPicPr>
                        <p:cNvPr id="0" name=""/>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1584" y="1392"/>
                          <a:ext cx="576"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2" name="Group 54"/>
          <p:cNvGrpSpPr>
            <a:grpSpLocks/>
          </p:cNvGrpSpPr>
          <p:nvPr/>
        </p:nvGrpSpPr>
        <p:grpSpPr bwMode="auto">
          <a:xfrm>
            <a:off x="2190750" y="3260725"/>
            <a:ext cx="5848350" cy="2073275"/>
            <a:chOff x="1020" y="2496"/>
            <a:chExt cx="4212" cy="1493"/>
          </a:xfrm>
        </p:grpSpPr>
        <p:graphicFrame>
          <p:nvGraphicFramePr>
            <p:cNvPr id="27665" name="Object 55"/>
            <p:cNvGraphicFramePr>
              <a:graphicFrameLocks noChangeAspect="1"/>
            </p:cNvGraphicFramePr>
            <p:nvPr/>
          </p:nvGraphicFramePr>
          <p:xfrm>
            <a:off x="1093" y="2681"/>
            <a:ext cx="587" cy="684"/>
          </p:xfrm>
          <a:graphic>
            <a:graphicData uri="http://schemas.openxmlformats.org/presentationml/2006/ole">
              <mc:AlternateContent xmlns:mc="http://schemas.openxmlformats.org/markup-compatibility/2006">
                <mc:Choice xmlns:v="urn:schemas-microsoft-com:vml" Requires="v">
                  <p:oleObj spid="_x0000_s3435" name="Equation" r:id="rId52" imgW="164957" imgH="190335" progId="Equation.3">
                    <p:embed/>
                  </p:oleObj>
                </mc:Choice>
                <mc:Fallback>
                  <p:oleObj name="Equation" r:id="rId52" imgW="164957" imgH="19033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 y="2681"/>
                          <a:ext cx="587" cy="6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66" name="Object 56"/>
            <p:cNvGraphicFramePr>
              <a:graphicFrameLocks noChangeAspect="1"/>
            </p:cNvGraphicFramePr>
            <p:nvPr/>
          </p:nvGraphicFramePr>
          <p:xfrm>
            <a:off x="1617" y="2597"/>
            <a:ext cx="399" cy="912"/>
          </p:xfrm>
          <a:graphic>
            <a:graphicData uri="http://schemas.openxmlformats.org/presentationml/2006/ole">
              <mc:AlternateContent xmlns:mc="http://schemas.openxmlformats.org/markup-compatibility/2006">
                <mc:Choice xmlns:v="urn:schemas-microsoft-com:vml" Requires="v">
                  <p:oleObj spid="_x0000_s3436" name="Equation" r:id="rId53" imgW="101512" imgH="215713" progId="Equation.3">
                    <p:embed/>
                  </p:oleObj>
                </mc:Choice>
                <mc:Fallback>
                  <p:oleObj name="Equation" r:id="rId53" imgW="101512" imgH="215713" progId="Equation.3">
                    <p:embed/>
                    <p:pic>
                      <p:nvPicPr>
                        <p:cNvPr id="0" name=""/>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1617" y="2597"/>
                          <a:ext cx="399" cy="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67" name="Object 57"/>
            <p:cNvGraphicFramePr>
              <a:graphicFrameLocks noChangeAspect="1"/>
            </p:cNvGraphicFramePr>
            <p:nvPr/>
          </p:nvGraphicFramePr>
          <p:xfrm>
            <a:off x="4062" y="2597"/>
            <a:ext cx="402" cy="912"/>
          </p:xfrm>
          <a:graphic>
            <a:graphicData uri="http://schemas.openxmlformats.org/presentationml/2006/ole">
              <mc:AlternateContent xmlns:mc="http://schemas.openxmlformats.org/markup-compatibility/2006">
                <mc:Choice xmlns:v="urn:schemas-microsoft-com:vml" Requires="v">
                  <p:oleObj spid="_x0000_s3437" name="Equation" r:id="rId55" imgW="101512" imgH="215713" progId="Equation.3">
                    <p:embed/>
                  </p:oleObj>
                </mc:Choice>
                <mc:Fallback>
                  <p:oleObj name="Equation" r:id="rId55" imgW="101512" imgH="215713" progId="Equation.3">
                    <p:embed/>
                    <p:pic>
                      <p:nvPicPr>
                        <p:cNvPr id="0" name=""/>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4062" y="2597"/>
                          <a:ext cx="402" cy="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7668" name="Group 58"/>
            <p:cNvGrpSpPr>
              <a:grpSpLocks/>
            </p:cNvGrpSpPr>
            <p:nvPr/>
          </p:nvGrpSpPr>
          <p:grpSpPr bwMode="auto">
            <a:xfrm>
              <a:off x="4956" y="2693"/>
              <a:ext cx="276" cy="720"/>
              <a:chOff x="1387" y="3072"/>
              <a:chExt cx="276" cy="672"/>
            </a:xfrm>
          </p:grpSpPr>
          <p:graphicFrame>
            <p:nvGraphicFramePr>
              <p:cNvPr id="27687" name="Object 59"/>
              <p:cNvGraphicFramePr>
                <a:graphicFrameLocks noChangeAspect="1"/>
              </p:cNvGraphicFramePr>
              <p:nvPr/>
            </p:nvGraphicFramePr>
            <p:xfrm>
              <a:off x="1401" y="3348"/>
              <a:ext cx="262" cy="396"/>
            </p:xfrm>
            <a:graphic>
              <a:graphicData uri="http://schemas.openxmlformats.org/presentationml/2006/ole">
                <mc:AlternateContent xmlns:mc="http://schemas.openxmlformats.org/markup-compatibility/2006">
                  <mc:Choice xmlns:v="urn:schemas-microsoft-com:vml" Requires="v">
                    <p:oleObj spid="_x0000_s3438" name="Equation" r:id="rId57" imgW="126890" imgH="190335" progId="Equation.3">
                      <p:embed/>
                    </p:oleObj>
                  </mc:Choice>
                  <mc:Fallback>
                    <p:oleObj name="Equation" r:id="rId57" imgW="126890" imgH="19033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1" y="3348"/>
                            <a:ext cx="262" cy="3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88" name="Object 60"/>
              <p:cNvGraphicFramePr>
                <a:graphicFrameLocks noChangeAspect="1"/>
              </p:cNvGraphicFramePr>
              <p:nvPr/>
            </p:nvGraphicFramePr>
            <p:xfrm>
              <a:off x="1387" y="3072"/>
              <a:ext cx="276" cy="432"/>
            </p:xfrm>
            <a:graphic>
              <a:graphicData uri="http://schemas.openxmlformats.org/presentationml/2006/ole">
                <mc:AlternateContent xmlns:mc="http://schemas.openxmlformats.org/markup-compatibility/2006">
                  <mc:Choice xmlns:v="urn:schemas-microsoft-com:vml" Requires="v">
                    <p:oleObj spid="_x0000_s3439" name="Equation" r:id="rId58" imgW="114102" imgH="177492" progId="Equation.3">
                      <p:embed/>
                    </p:oleObj>
                  </mc:Choice>
                  <mc:Fallback>
                    <p:oleObj name="Equation" r:id="rId58" imgW="114102" imgH="177492"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87" y="3072"/>
                            <a:ext cx="276" cy="4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7669" name="Object 61"/>
            <p:cNvGraphicFramePr>
              <a:graphicFrameLocks noChangeAspect="1"/>
            </p:cNvGraphicFramePr>
            <p:nvPr/>
          </p:nvGraphicFramePr>
          <p:xfrm>
            <a:off x="4492" y="2885"/>
            <a:ext cx="439" cy="480"/>
          </p:xfrm>
          <a:graphic>
            <a:graphicData uri="http://schemas.openxmlformats.org/presentationml/2006/ole">
              <mc:AlternateContent xmlns:mc="http://schemas.openxmlformats.org/markup-compatibility/2006">
                <mc:Choice xmlns:v="urn:schemas-microsoft-com:vml" Requires="v">
                  <p:oleObj spid="_x0000_s3440" name="Equation" r:id="rId59" imgW="133502" imgH="142951" progId="Equation.3">
                    <p:embed/>
                  </p:oleObj>
                </mc:Choice>
                <mc:Fallback>
                  <p:oleObj name="Equation" r:id="rId59" imgW="133502" imgH="142951" progId="Equation.3">
                    <p:embed/>
                    <p:pic>
                      <p:nvPicPr>
                        <p:cNvPr id="0" name=""/>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4492" y="2885"/>
                          <a:ext cx="439"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70" name="Freeform 62"/>
            <p:cNvSpPr>
              <a:spLocks/>
            </p:cNvSpPr>
            <p:nvPr/>
          </p:nvSpPr>
          <p:spPr bwMode="auto">
            <a:xfrm>
              <a:off x="2016" y="2685"/>
              <a:ext cx="192" cy="744"/>
            </a:xfrm>
            <a:custGeom>
              <a:avLst/>
              <a:gdLst>
                <a:gd name="T0" fmla="*/ 0 w 432"/>
                <a:gd name="T1" fmla="*/ 680 h 744"/>
                <a:gd name="T2" fmla="*/ 64 w 432"/>
                <a:gd name="T3" fmla="*/ 680 h 744"/>
                <a:gd name="T4" fmla="*/ 85 w 432"/>
                <a:gd name="T5" fmla="*/ 296 h 744"/>
                <a:gd name="T6" fmla="*/ 107 w 432"/>
                <a:gd name="T7" fmla="*/ 8 h 744"/>
                <a:gd name="T8" fmla="*/ 149 w 432"/>
                <a:gd name="T9" fmla="*/ 344 h 744"/>
                <a:gd name="T10" fmla="*/ 149 w 432"/>
                <a:gd name="T11" fmla="*/ 680 h 744"/>
                <a:gd name="T12" fmla="*/ 192 w 432"/>
                <a:gd name="T13" fmla="*/ 680 h 744"/>
                <a:gd name="T14" fmla="*/ 0 60000 65536"/>
                <a:gd name="T15" fmla="*/ 0 60000 65536"/>
                <a:gd name="T16" fmla="*/ 0 60000 65536"/>
                <a:gd name="T17" fmla="*/ 0 60000 65536"/>
                <a:gd name="T18" fmla="*/ 0 60000 65536"/>
                <a:gd name="T19" fmla="*/ 0 60000 65536"/>
                <a:gd name="T20" fmla="*/ 0 60000 65536"/>
                <a:gd name="T21" fmla="*/ 0 w 432"/>
                <a:gd name="T22" fmla="*/ 0 h 744"/>
                <a:gd name="T23" fmla="*/ 432 w 432"/>
                <a:gd name="T24" fmla="*/ 744 h 7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2" h="744">
                  <a:moveTo>
                    <a:pt x="0" y="680"/>
                  </a:moveTo>
                  <a:cubicBezTo>
                    <a:pt x="56" y="712"/>
                    <a:pt x="112" y="744"/>
                    <a:pt x="144" y="680"/>
                  </a:cubicBezTo>
                  <a:cubicBezTo>
                    <a:pt x="176" y="616"/>
                    <a:pt x="176" y="408"/>
                    <a:pt x="192" y="296"/>
                  </a:cubicBezTo>
                  <a:cubicBezTo>
                    <a:pt x="208" y="184"/>
                    <a:pt x="216" y="0"/>
                    <a:pt x="240" y="8"/>
                  </a:cubicBezTo>
                  <a:cubicBezTo>
                    <a:pt x="264" y="16"/>
                    <a:pt x="320" y="232"/>
                    <a:pt x="336" y="344"/>
                  </a:cubicBezTo>
                  <a:cubicBezTo>
                    <a:pt x="352" y="456"/>
                    <a:pt x="320" y="624"/>
                    <a:pt x="336" y="680"/>
                  </a:cubicBezTo>
                  <a:cubicBezTo>
                    <a:pt x="352" y="736"/>
                    <a:pt x="392" y="708"/>
                    <a:pt x="432" y="680"/>
                  </a:cubicBez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sp>
          <p:nvSpPr>
            <p:cNvPr id="27671" name="Freeform 63"/>
            <p:cNvSpPr>
              <a:spLocks/>
            </p:cNvSpPr>
            <p:nvPr/>
          </p:nvSpPr>
          <p:spPr bwMode="auto">
            <a:xfrm>
              <a:off x="2400" y="2693"/>
              <a:ext cx="192" cy="744"/>
            </a:xfrm>
            <a:custGeom>
              <a:avLst/>
              <a:gdLst>
                <a:gd name="T0" fmla="*/ 0 w 432"/>
                <a:gd name="T1" fmla="*/ 680 h 744"/>
                <a:gd name="T2" fmla="*/ 64 w 432"/>
                <a:gd name="T3" fmla="*/ 680 h 744"/>
                <a:gd name="T4" fmla="*/ 85 w 432"/>
                <a:gd name="T5" fmla="*/ 296 h 744"/>
                <a:gd name="T6" fmla="*/ 107 w 432"/>
                <a:gd name="T7" fmla="*/ 8 h 744"/>
                <a:gd name="T8" fmla="*/ 149 w 432"/>
                <a:gd name="T9" fmla="*/ 344 h 744"/>
                <a:gd name="T10" fmla="*/ 149 w 432"/>
                <a:gd name="T11" fmla="*/ 680 h 744"/>
                <a:gd name="T12" fmla="*/ 192 w 432"/>
                <a:gd name="T13" fmla="*/ 680 h 744"/>
                <a:gd name="T14" fmla="*/ 0 60000 65536"/>
                <a:gd name="T15" fmla="*/ 0 60000 65536"/>
                <a:gd name="T16" fmla="*/ 0 60000 65536"/>
                <a:gd name="T17" fmla="*/ 0 60000 65536"/>
                <a:gd name="T18" fmla="*/ 0 60000 65536"/>
                <a:gd name="T19" fmla="*/ 0 60000 65536"/>
                <a:gd name="T20" fmla="*/ 0 60000 65536"/>
                <a:gd name="T21" fmla="*/ 0 w 432"/>
                <a:gd name="T22" fmla="*/ 0 h 744"/>
                <a:gd name="T23" fmla="*/ 432 w 432"/>
                <a:gd name="T24" fmla="*/ 744 h 7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2" h="744">
                  <a:moveTo>
                    <a:pt x="0" y="680"/>
                  </a:moveTo>
                  <a:cubicBezTo>
                    <a:pt x="56" y="712"/>
                    <a:pt x="112" y="744"/>
                    <a:pt x="144" y="680"/>
                  </a:cubicBezTo>
                  <a:cubicBezTo>
                    <a:pt x="176" y="616"/>
                    <a:pt x="176" y="408"/>
                    <a:pt x="192" y="296"/>
                  </a:cubicBezTo>
                  <a:cubicBezTo>
                    <a:pt x="208" y="184"/>
                    <a:pt x="216" y="0"/>
                    <a:pt x="240" y="8"/>
                  </a:cubicBezTo>
                  <a:cubicBezTo>
                    <a:pt x="264" y="16"/>
                    <a:pt x="320" y="232"/>
                    <a:pt x="336" y="344"/>
                  </a:cubicBezTo>
                  <a:cubicBezTo>
                    <a:pt x="352" y="456"/>
                    <a:pt x="320" y="624"/>
                    <a:pt x="336" y="680"/>
                  </a:cubicBezTo>
                  <a:cubicBezTo>
                    <a:pt x="352" y="736"/>
                    <a:pt x="392" y="708"/>
                    <a:pt x="432" y="680"/>
                  </a:cubicBez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sp>
          <p:nvSpPr>
            <p:cNvPr id="27672" name="Freeform 64"/>
            <p:cNvSpPr>
              <a:spLocks/>
            </p:cNvSpPr>
            <p:nvPr/>
          </p:nvSpPr>
          <p:spPr bwMode="auto">
            <a:xfrm>
              <a:off x="3120" y="2645"/>
              <a:ext cx="192" cy="744"/>
            </a:xfrm>
            <a:custGeom>
              <a:avLst/>
              <a:gdLst>
                <a:gd name="T0" fmla="*/ 0 w 432"/>
                <a:gd name="T1" fmla="*/ 680 h 744"/>
                <a:gd name="T2" fmla="*/ 64 w 432"/>
                <a:gd name="T3" fmla="*/ 680 h 744"/>
                <a:gd name="T4" fmla="*/ 85 w 432"/>
                <a:gd name="T5" fmla="*/ 296 h 744"/>
                <a:gd name="T6" fmla="*/ 107 w 432"/>
                <a:gd name="T7" fmla="*/ 8 h 744"/>
                <a:gd name="T8" fmla="*/ 149 w 432"/>
                <a:gd name="T9" fmla="*/ 344 h 744"/>
                <a:gd name="T10" fmla="*/ 149 w 432"/>
                <a:gd name="T11" fmla="*/ 680 h 744"/>
                <a:gd name="T12" fmla="*/ 192 w 432"/>
                <a:gd name="T13" fmla="*/ 680 h 744"/>
                <a:gd name="T14" fmla="*/ 0 60000 65536"/>
                <a:gd name="T15" fmla="*/ 0 60000 65536"/>
                <a:gd name="T16" fmla="*/ 0 60000 65536"/>
                <a:gd name="T17" fmla="*/ 0 60000 65536"/>
                <a:gd name="T18" fmla="*/ 0 60000 65536"/>
                <a:gd name="T19" fmla="*/ 0 60000 65536"/>
                <a:gd name="T20" fmla="*/ 0 60000 65536"/>
                <a:gd name="T21" fmla="*/ 0 w 432"/>
                <a:gd name="T22" fmla="*/ 0 h 744"/>
                <a:gd name="T23" fmla="*/ 432 w 432"/>
                <a:gd name="T24" fmla="*/ 744 h 7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2" h="744">
                  <a:moveTo>
                    <a:pt x="0" y="680"/>
                  </a:moveTo>
                  <a:cubicBezTo>
                    <a:pt x="56" y="712"/>
                    <a:pt x="112" y="744"/>
                    <a:pt x="144" y="680"/>
                  </a:cubicBezTo>
                  <a:cubicBezTo>
                    <a:pt x="176" y="616"/>
                    <a:pt x="176" y="408"/>
                    <a:pt x="192" y="296"/>
                  </a:cubicBezTo>
                  <a:cubicBezTo>
                    <a:pt x="208" y="184"/>
                    <a:pt x="216" y="0"/>
                    <a:pt x="240" y="8"/>
                  </a:cubicBezTo>
                  <a:cubicBezTo>
                    <a:pt x="264" y="16"/>
                    <a:pt x="320" y="232"/>
                    <a:pt x="336" y="344"/>
                  </a:cubicBezTo>
                  <a:cubicBezTo>
                    <a:pt x="352" y="456"/>
                    <a:pt x="320" y="624"/>
                    <a:pt x="336" y="680"/>
                  </a:cubicBezTo>
                  <a:cubicBezTo>
                    <a:pt x="352" y="736"/>
                    <a:pt x="392" y="708"/>
                    <a:pt x="432" y="680"/>
                  </a:cubicBez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sp>
          <p:nvSpPr>
            <p:cNvPr id="27673" name="Freeform 65"/>
            <p:cNvSpPr>
              <a:spLocks/>
            </p:cNvSpPr>
            <p:nvPr/>
          </p:nvSpPr>
          <p:spPr bwMode="auto">
            <a:xfrm>
              <a:off x="3840" y="2645"/>
              <a:ext cx="192" cy="744"/>
            </a:xfrm>
            <a:custGeom>
              <a:avLst/>
              <a:gdLst>
                <a:gd name="T0" fmla="*/ 0 w 432"/>
                <a:gd name="T1" fmla="*/ 680 h 744"/>
                <a:gd name="T2" fmla="*/ 64 w 432"/>
                <a:gd name="T3" fmla="*/ 680 h 744"/>
                <a:gd name="T4" fmla="*/ 85 w 432"/>
                <a:gd name="T5" fmla="*/ 296 h 744"/>
                <a:gd name="T6" fmla="*/ 107 w 432"/>
                <a:gd name="T7" fmla="*/ 8 h 744"/>
                <a:gd name="T8" fmla="*/ 149 w 432"/>
                <a:gd name="T9" fmla="*/ 344 h 744"/>
                <a:gd name="T10" fmla="*/ 149 w 432"/>
                <a:gd name="T11" fmla="*/ 680 h 744"/>
                <a:gd name="T12" fmla="*/ 192 w 432"/>
                <a:gd name="T13" fmla="*/ 680 h 744"/>
                <a:gd name="T14" fmla="*/ 0 60000 65536"/>
                <a:gd name="T15" fmla="*/ 0 60000 65536"/>
                <a:gd name="T16" fmla="*/ 0 60000 65536"/>
                <a:gd name="T17" fmla="*/ 0 60000 65536"/>
                <a:gd name="T18" fmla="*/ 0 60000 65536"/>
                <a:gd name="T19" fmla="*/ 0 60000 65536"/>
                <a:gd name="T20" fmla="*/ 0 60000 65536"/>
                <a:gd name="T21" fmla="*/ 0 w 432"/>
                <a:gd name="T22" fmla="*/ 0 h 744"/>
                <a:gd name="T23" fmla="*/ 432 w 432"/>
                <a:gd name="T24" fmla="*/ 744 h 7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2" h="744">
                  <a:moveTo>
                    <a:pt x="0" y="680"/>
                  </a:moveTo>
                  <a:cubicBezTo>
                    <a:pt x="56" y="712"/>
                    <a:pt x="112" y="744"/>
                    <a:pt x="144" y="680"/>
                  </a:cubicBezTo>
                  <a:cubicBezTo>
                    <a:pt x="176" y="616"/>
                    <a:pt x="176" y="408"/>
                    <a:pt x="192" y="296"/>
                  </a:cubicBezTo>
                  <a:cubicBezTo>
                    <a:pt x="208" y="184"/>
                    <a:pt x="216" y="0"/>
                    <a:pt x="240" y="8"/>
                  </a:cubicBezTo>
                  <a:cubicBezTo>
                    <a:pt x="264" y="16"/>
                    <a:pt x="320" y="232"/>
                    <a:pt x="336" y="344"/>
                  </a:cubicBezTo>
                  <a:cubicBezTo>
                    <a:pt x="352" y="456"/>
                    <a:pt x="320" y="624"/>
                    <a:pt x="336" y="680"/>
                  </a:cubicBezTo>
                  <a:cubicBezTo>
                    <a:pt x="352" y="736"/>
                    <a:pt x="392" y="708"/>
                    <a:pt x="432" y="680"/>
                  </a:cubicBez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sp>
          <p:nvSpPr>
            <p:cNvPr id="27674" name="Line 66"/>
            <p:cNvSpPr>
              <a:spLocks noChangeShapeType="1"/>
            </p:cNvSpPr>
            <p:nvPr/>
          </p:nvSpPr>
          <p:spPr bwMode="auto">
            <a:xfrm>
              <a:off x="2016" y="3701"/>
              <a:ext cx="240" cy="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aphicFrame>
          <p:nvGraphicFramePr>
            <p:cNvPr id="27675" name="Object 67"/>
            <p:cNvGraphicFramePr>
              <a:graphicFrameLocks noChangeAspect="1"/>
            </p:cNvGraphicFramePr>
            <p:nvPr/>
          </p:nvGraphicFramePr>
          <p:xfrm>
            <a:off x="2016" y="3701"/>
            <a:ext cx="215" cy="288"/>
          </p:xfrm>
          <a:graphic>
            <a:graphicData uri="http://schemas.openxmlformats.org/presentationml/2006/ole">
              <mc:AlternateContent xmlns:mc="http://schemas.openxmlformats.org/markup-compatibility/2006">
                <mc:Choice xmlns:v="urn:schemas-microsoft-com:vml" Requires="v">
                  <p:oleObj spid="_x0000_s3441" name="Equation" r:id="rId61" imgW="104851" imgH="142951" progId="Equation.3">
                    <p:embed/>
                  </p:oleObj>
                </mc:Choice>
                <mc:Fallback>
                  <p:oleObj name="Equation" r:id="rId61" imgW="104851" imgH="142951" progId="Equation.3">
                    <p:embed/>
                    <p:pic>
                      <p:nvPicPr>
                        <p:cNvPr id="0" name=""/>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2016" y="3701"/>
                          <a:ext cx="21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76" name="Object 68"/>
            <p:cNvGraphicFramePr>
              <a:graphicFrameLocks noChangeAspect="1"/>
            </p:cNvGraphicFramePr>
            <p:nvPr/>
          </p:nvGraphicFramePr>
          <p:xfrm>
            <a:off x="2016" y="3461"/>
            <a:ext cx="191" cy="240"/>
          </p:xfrm>
          <a:graphic>
            <a:graphicData uri="http://schemas.openxmlformats.org/presentationml/2006/ole">
              <mc:AlternateContent xmlns:mc="http://schemas.openxmlformats.org/markup-compatibility/2006">
                <mc:Choice xmlns:v="urn:schemas-microsoft-com:vml" Requires="v">
                  <p:oleObj spid="_x0000_s3442" name="Equation" r:id="rId63" imgW="139579" imgH="177646" progId="Equation.3">
                    <p:embed/>
                  </p:oleObj>
                </mc:Choice>
                <mc:Fallback>
                  <p:oleObj name="Equation" r:id="rId63" imgW="139579" imgH="177646" progId="Equation.3">
                    <p:embed/>
                    <p:pic>
                      <p:nvPicPr>
                        <p:cNvPr id="0" name=""/>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2016" y="3461"/>
                          <a:ext cx="191"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77" name="Line 69"/>
            <p:cNvSpPr>
              <a:spLocks noChangeShapeType="1"/>
            </p:cNvSpPr>
            <p:nvPr/>
          </p:nvSpPr>
          <p:spPr bwMode="auto">
            <a:xfrm>
              <a:off x="2448" y="3701"/>
              <a:ext cx="240" cy="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aphicFrame>
          <p:nvGraphicFramePr>
            <p:cNvPr id="27678" name="Object 70"/>
            <p:cNvGraphicFramePr>
              <a:graphicFrameLocks noChangeAspect="1"/>
            </p:cNvGraphicFramePr>
            <p:nvPr/>
          </p:nvGraphicFramePr>
          <p:xfrm>
            <a:off x="2448" y="3701"/>
            <a:ext cx="215" cy="288"/>
          </p:xfrm>
          <a:graphic>
            <a:graphicData uri="http://schemas.openxmlformats.org/presentationml/2006/ole">
              <mc:AlternateContent xmlns:mc="http://schemas.openxmlformats.org/markup-compatibility/2006">
                <mc:Choice xmlns:v="urn:schemas-microsoft-com:vml" Requires="v">
                  <p:oleObj spid="_x0000_s3443" name="Equation" r:id="rId65" imgW="104851" imgH="142951" progId="Equation.3">
                    <p:embed/>
                  </p:oleObj>
                </mc:Choice>
                <mc:Fallback>
                  <p:oleObj name="Equation" r:id="rId65" imgW="104851" imgH="142951" progId="Equation.3">
                    <p:embed/>
                    <p:pic>
                      <p:nvPicPr>
                        <p:cNvPr id="0" name=""/>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2448" y="3701"/>
                          <a:ext cx="21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79" name="Line 71"/>
            <p:cNvSpPr>
              <a:spLocks noChangeShapeType="1"/>
            </p:cNvSpPr>
            <p:nvPr/>
          </p:nvSpPr>
          <p:spPr bwMode="auto">
            <a:xfrm>
              <a:off x="3168" y="3701"/>
              <a:ext cx="240" cy="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aphicFrame>
          <p:nvGraphicFramePr>
            <p:cNvPr id="27680" name="Object 72"/>
            <p:cNvGraphicFramePr>
              <a:graphicFrameLocks noChangeAspect="1"/>
            </p:cNvGraphicFramePr>
            <p:nvPr/>
          </p:nvGraphicFramePr>
          <p:xfrm>
            <a:off x="3168" y="3701"/>
            <a:ext cx="215" cy="288"/>
          </p:xfrm>
          <a:graphic>
            <a:graphicData uri="http://schemas.openxmlformats.org/presentationml/2006/ole">
              <mc:AlternateContent xmlns:mc="http://schemas.openxmlformats.org/markup-compatibility/2006">
                <mc:Choice xmlns:v="urn:schemas-microsoft-com:vml" Requires="v">
                  <p:oleObj spid="_x0000_s3444" name="Equation" r:id="rId67" imgW="104851" imgH="142951" progId="Equation.3">
                    <p:embed/>
                  </p:oleObj>
                </mc:Choice>
                <mc:Fallback>
                  <p:oleObj name="Equation" r:id="rId67" imgW="104851" imgH="142951" progId="Equation.3">
                    <p:embed/>
                    <p:pic>
                      <p:nvPicPr>
                        <p:cNvPr id="0" name=""/>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3168" y="3701"/>
                          <a:ext cx="21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81" name="Object 73"/>
            <p:cNvGraphicFramePr>
              <a:graphicFrameLocks noChangeAspect="1"/>
            </p:cNvGraphicFramePr>
            <p:nvPr/>
          </p:nvGraphicFramePr>
          <p:xfrm>
            <a:off x="2493" y="3461"/>
            <a:ext cx="147" cy="240"/>
          </p:xfrm>
          <a:graphic>
            <a:graphicData uri="http://schemas.openxmlformats.org/presentationml/2006/ole">
              <mc:AlternateContent xmlns:mc="http://schemas.openxmlformats.org/markup-compatibility/2006">
                <mc:Choice xmlns:v="urn:schemas-microsoft-com:vml" Requires="v">
                  <p:oleObj spid="_x0000_s3445" name="Equation" r:id="rId69" imgW="101468" imgH="164885" progId="Equation.3">
                    <p:embed/>
                  </p:oleObj>
                </mc:Choice>
                <mc:Fallback>
                  <p:oleObj name="Equation" r:id="rId69" imgW="101468" imgH="164885" progId="Equation.3">
                    <p:embed/>
                    <p:pic>
                      <p:nvPicPr>
                        <p:cNvPr id="0" name=""/>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2493" y="3461"/>
                          <a:ext cx="147"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82" name="Object 74"/>
            <p:cNvGraphicFramePr>
              <a:graphicFrameLocks noChangeAspect="1"/>
            </p:cNvGraphicFramePr>
            <p:nvPr/>
          </p:nvGraphicFramePr>
          <p:xfrm>
            <a:off x="3216" y="3413"/>
            <a:ext cx="190" cy="288"/>
          </p:xfrm>
          <a:graphic>
            <a:graphicData uri="http://schemas.openxmlformats.org/presentationml/2006/ole">
              <mc:AlternateContent xmlns:mc="http://schemas.openxmlformats.org/markup-compatibility/2006">
                <mc:Choice xmlns:v="urn:schemas-microsoft-com:vml" Requires="v">
                  <p:oleObj spid="_x0000_s3446" name="Equation" r:id="rId71" imgW="126890" imgH="190335" progId="Equation.3">
                    <p:embed/>
                  </p:oleObj>
                </mc:Choice>
                <mc:Fallback>
                  <p:oleObj name="Equation" r:id="rId71" imgW="126890" imgH="190335" progId="Equation.3">
                    <p:embed/>
                    <p:pic>
                      <p:nvPicPr>
                        <p:cNvPr id="0" name=""/>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3216" y="3413"/>
                          <a:ext cx="19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83" name="Object 75"/>
            <p:cNvGraphicFramePr>
              <a:graphicFrameLocks noChangeAspect="1"/>
            </p:cNvGraphicFramePr>
            <p:nvPr/>
          </p:nvGraphicFramePr>
          <p:xfrm>
            <a:off x="1020" y="3197"/>
            <a:ext cx="744" cy="336"/>
          </p:xfrm>
          <a:graphic>
            <a:graphicData uri="http://schemas.openxmlformats.org/presentationml/2006/ole">
              <mc:AlternateContent xmlns:mc="http://schemas.openxmlformats.org/markup-compatibility/2006">
                <mc:Choice xmlns:v="urn:schemas-microsoft-com:vml" Requires="v">
                  <p:oleObj spid="_x0000_s3447" name="Equation" r:id="rId73" imgW="393359" imgH="177646" progId="Equation.3">
                    <p:embed/>
                  </p:oleObj>
                </mc:Choice>
                <mc:Fallback>
                  <p:oleObj name="Equation" r:id="rId73" imgW="393359" imgH="177646" progId="Equation.3">
                    <p:embed/>
                    <p:pic>
                      <p:nvPicPr>
                        <p:cNvPr id="0" name=""/>
                        <p:cNvPicPr>
                          <a:picLocks noChangeAspect="1" noChangeArrowheads="1"/>
                        </p:cNvPicPr>
                        <p:nvPr/>
                      </p:nvPicPr>
                      <p:blipFill>
                        <a:blip r:embed="rId74">
                          <a:extLst>
                            <a:ext uri="{28A0092B-C50C-407E-A947-70E740481C1C}">
                              <a14:useLocalDpi xmlns:a14="http://schemas.microsoft.com/office/drawing/2010/main" val="0"/>
                            </a:ext>
                          </a:extLst>
                        </a:blip>
                        <a:srcRect/>
                        <a:stretch>
                          <a:fillRect/>
                        </a:stretch>
                      </p:blipFill>
                      <p:spPr bwMode="auto">
                        <a:xfrm>
                          <a:off x="1020" y="3197"/>
                          <a:ext cx="744"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84" name="Line 76"/>
            <p:cNvSpPr>
              <a:spLocks noChangeShapeType="1"/>
            </p:cNvSpPr>
            <p:nvPr/>
          </p:nvSpPr>
          <p:spPr bwMode="auto">
            <a:xfrm flipH="1">
              <a:off x="4560" y="2789"/>
              <a:ext cx="0" cy="576"/>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aphicFrame>
          <p:nvGraphicFramePr>
            <p:cNvPr id="27685" name="Object 77"/>
            <p:cNvGraphicFramePr>
              <a:graphicFrameLocks noChangeAspect="1"/>
            </p:cNvGraphicFramePr>
            <p:nvPr/>
          </p:nvGraphicFramePr>
          <p:xfrm>
            <a:off x="4752" y="2784"/>
            <a:ext cx="336" cy="336"/>
          </p:xfrm>
          <a:graphic>
            <a:graphicData uri="http://schemas.openxmlformats.org/presentationml/2006/ole">
              <mc:AlternateContent xmlns:mc="http://schemas.openxmlformats.org/markup-compatibility/2006">
                <mc:Choice xmlns:v="urn:schemas-microsoft-com:vml" Requires="v">
                  <p:oleObj spid="_x0000_s3448" name="Equation" r:id="rId75" imgW="152268" imgH="152268" progId="Equation.3">
                    <p:embed/>
                  </p:oleObj>
                </mc:Choice>
                <mc:Fallback>
                  <p:oleObj name="Equation" r:id="rId75" imgW="152268" imgH="152268" progId="Equation.3">
                    <p:embed/>
                    <p:pic>
                      <p:nvPicPr>
                        <p:cNvPr id="0" name=""/>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4752" y="2784"/>
                          <a:ext cx="336"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86" name="Object 78"/>
            <p:cNvGraphicFramePr>
              <a:graphicFrameLocks noChangeAspect="1"/>
            </p:cNvGraphicFramePr>
            <p:nvPr/>
          </p:nvGraphicFramePr>
          <p:xfrm>
            <a:off x="1056" y="2496"/>
            <a:ext cx="576" cy="312"/>
          </p:xfrm>
          <a:graphic>
            <a:graphicData uri="http://schemas.openxmlformats.org/presentationml/2006/ole">
              <mc:AlternateContent xmlns:mc="http://schemas.openxmlformats.org/markup-compatibility/2006">
                <mc:Choice xmlns:v="urn:schemas-microsoft-com:vml" Requires="v">
                  <p:oleObj spid="_x0000_s3449" name="Equation" r:id="rId76" imgW="304536" imgH="164957" progId="Equation.3">
                    <p:embed/>
                  </p:oleObj>
                </mc:Choice>
                <mc:Fallback>
                  <p:oleObj name="Equation" r:id="rId76" imgW="304536" imgH="164957" progId="Equation.3">
                    <p:embed/>
                    <p:pic>
                      <p:nvPicPr>
                        <p:cNvPr id="0" name=""/>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1056" y="2496"/>
                          <a:ext cx="576"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4" name="Group 79"/>
          <p:cNvGrpSpPr>
            <a:grpSpLocks/>
          </p:cNvGrpSpPr>
          <p:nvPr/>
        </p:nvGrpSpPr>
        <p:grpSpPr bwMode="auto">
          <a:xfrm>
            <a:off x="819150" y="3794125"/>
            <a:ext cx="1225550" cy="1128713"/>
            <a:chOff x="240" y="2160"/>
            <a:chExt cx="772" cy="711"/>
          </a:xfrm>
        </p:grpSpPr>
        <p:sp>
          <p:nvSpPr>
            <p:cNvPr id="27662" name="Line 80"/>
            <p:cNvSpPr>
              <a:spLocks noChangeShapeType="1"/>
            </p:cNvSpPr>
            <p:nvPr/>
          </p:nvSpPr>
          <p:spPr bwMode="auto">
            <a:xfrm>
              <a:off x="330" y="2245"/>
              <a:ext cx="672" cy="0"/>
            </a:xfrm>
            <a:prstGeom prst="line">
              <a:avLst/>
            </a:prstGeom>
            <a:noFill/>
            <a:ln w="76200">
              <a:solidFill>
                <a:srgbClr val="000000"/>
              </a:solidFill>
              <a:round/>
              <a:headEnd/>
              <a:tailEnd type="triangle" w="med" len="me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27663" name="Line 81"/>
            <p:cNvSpPr>
              <a:spLocks noChangeShapeType="1"/>
            </p:cNvSpPr>
            <p:nvPr/>
          </p:nvSpPr>
          <p:spPr bwMode="auto">
            <a:xfrm>
              <a:off x="330" y="2160"/>
              <a:ext cx="0" cy="153"/>
            </a:xfrm>
            <a:prstGeom prst="line">
              <a:avLst/>
            </a:prstGeom>
            <a:noFill/>
            <a:ln w="76200">
              <a:solidFill>
                <a:srgbClr val="00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27664" name="Text Box 82"/>
            <p:cNvSpPr txBox="1">
              <a:spLocks noChangeArrowheads="1"/>
            </p:cNvSpPr>
            <p:nvPr/>
          </p:nvSpPr>
          <p:spPr bwMode="auto">
            <a:xfrm>
              <a:off x="240" y="2294"/>
              <a:ext cx="772"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eaLnBrk="1" hangingPunct="1"/>
              <a:r>
                <a:rPr lang="en-US" sz="1800"/>
                <a:t>Quantum</a:t>
              </a:r>
            </a:p>
            <a:p>
              <a:pPr algn="ctr" eaLnBrk="1" hangingPunct="1"/>
              <a:r>
                <a:rPr lang="en-US" sz="1800"/>
                <a:t>Fourier</a:t>
              </a:r>
            </a:p>
            <a:p>
              <a:pPr algn="ctr" eaLnBrk="1" hangingPunct="1"/>
              <a:r>
                <a:rPr lang="en-US" sz="1800"/>
                <a:t>Transform</a:t>
              </a:r>
            </a:p>
          </p:txBody>
        </p:sp>
      </p:grpSp>
    </p:spTree>
    <p:extLst>
      <p:ext uri="{BB962C8B-B14F-4D97-AF65-F5344CB8AC3E}">
        <p14:creationId xmlns:p14="http://schemas.microsoft.com/office/powerpoint/2010/main" val="2115051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288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462931">
                                            <p:txEl>
                                              <p:pRg st="0" end="0"/>
                                            </p:txEl>
                                          </p:spTgt>
                                        </p:tgtEl>
                                        <p:attrNameLst>
                                          <p:attrName>style.visibility</p:attrName>
                                        </p:attrNameLst>
                                      </p:cBhvr>
                                      <p:to>
                                        <p:strVal val="visible"/>
                                      </p:to>
                                    </p:set>
                                    <p:anim calcmode="lin" valueType="num">
                                      <p:cBhvr additive="base">
                                        <p:cTn id="35" dur="500" fill="hold"/>
                                        <p:tgtEl>
                                          <p:spTgt spid="462931">
                                            <p:txEl>
                                              <p:pRg st="0" end="0"/>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462931">
                                            <p:txEl>
                                              <p:pRg st="0" end="0"/>
                                            </p:txEl>
                                          </p:spTgt>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62931">
                                            <p:txEl>
                                              <p:pRg st="1" end="1"/>
                                            </p:txEl>
                                          </p:spTgt>
                                        </p:tgtEl>
                                        <p:attrNameLst>
                                          <p:attrName>style.visibility</p:attrName>
                                        </p:attrNameLst>
                                      </p:cBhvr>
                                      <p:to>
                                        <p:strVal val="visible"/>
                                      </p:to>
                                    </p:set>
                                    <p:anim calcmode="lin" valueType="num">
                                      <p:cBhvr additive="base">
                                        <p:cTn id="39" dur="500" fill="hold"/>
                                        <p:tgtEl>
                                          <p:spTgt spid="462931">
                                            <p:txEl>
                                              <p:pRg st="1" end="1"/>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462931">
                                            <p:txEl>
                                              <p:pRg st="1" end="1"/>
                                            </p:txEl>
                                          </p:spTgt>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462931">
                                            <p:txEl>
                                              <p:pRg st="2" end="2"/>
                                            </p:txEl>
                                          </p:spTgt>
                                        </p:tgtEl>
                                        <p:attrNameLst>
                                          <p:attrName>style.visibility</p:attrName>
                                        </p:attrNameLst>
                                      </p:cBhvr>
                                      <p:to>
                                        <p:strVal val="visible"/>
                                      </p:to>
                                    </p:set>
                                    <p:anim calcmode="lin" valueType="num">
                                      <p:cBhvr additive="base">
                                        <p:cTn id="43" dur="500" fill="hold"/>
                                        <p:tgtEl>
                                          <p:spTgt spid="462931">
                                            <p:txEl>
                                              <p:pRg st="2" end="2"/>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46293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2931" grpId="0" build="p"/>
      <p:bldP spid="46288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994" name="Rectangle 2"/>
          <p:cNvSpPr>
            <a:spLocks noGrp="1" noChangeArrowheads="1"/>
          </p:cNvSpPr>
          <p:nvPr>
            <p:ph type="title" sz="quarter"/>
          </p:nvPr>
        </p:nvSpPr>
        <p:spPr>
          <a:xfrm>
            <a:off x="304800" y="152400"/>
            <a:ext cx="8077200" cy="762000"/>
          </a:xfrm>
          <a:ln/>
        </p:spPr>
        <p:txBody>
          <a:bodyPr/>
          <a:lstStyle/>
          <a:p>
            <a:r>
              <a:rPr lang="en-US"/>
              <a:t>Why </a:t>
            </a:r>
            <a:r>
              <a:rPr lang="ja-JP" altLang="en-US">
                <a:latin typeface="Arial"/>
              </a:rPr>
              <a:t>“</a:t>
            </a:r>
            <a:r>
              <a:rPr lang="en-US"/>
              <a:t>Real</a:t>
            </a:r>
            <a:r>
              <a:rPr lang="ja-JP" altLang="en-US">
                <a:latin typeface="Arial"/>
              </a:rPr>
              <a:t>”</a:t>
            </a:r>
            <a:r>
              <a:rPr lang="en-US"/>
              <a:t> Information is so Important</a:t>
            </a:r>
          </a:p>
        </p:txBody>
      </p:sp>
      <p:pic>
        <p:nvPicPr>
          <p:cNvPr id="724995" name="Picture 3" descr="neon_nytimes"/>
          <p:cNvPicPr>
            <a:picLocks noGrp="1" noChangeAspect="1" noChangeArrowheads="1"/>
          </p:cNvPicPr>
          <p:nvPr>
            <p:ph sz="quarter" idx="2"/>
          </p:nvPr>
        </p:nvPicPr>
        <p:blipFill>
          <a:blip r:embed="rId4" cstate="print">
            <a:extLst>
              <a:ext uri="{28A0092B-C50C-407E-A947-70E740481C1C}">
                <a14:useLocalDpi xmlns:a14="http://schemas.microsoft.com/office/drawing/2010/main" val="0"/>
              </a:ext>
            </a:extLst>
          </a:blip>
          <a:srcRect/>
          <a:stretch>
            <a:fillRect/>
          </a:stretch>
        </p:blipFill>
        <p:spPr>
          <a:xfrm>
            <a:off x="1268413" y="1535113"/>
            <a:ext cx="2330450" cy="1933575"/>
          </a:xfrm>
          <a:noFill/>
          <a:ln/>
        </p:spPr>
      </p:pic>
      <p:pic>
        <p:nvPicPr>
          <p:cNvPr id="724996" name="Picture 4" descr="3D_layerVIEW"/>
          <p:cNvPicPr>
            <a:picLocks noGrp="1" noChangeAspect="1" noChangeArrowheads="1"/>
          </p:cNvPicPr>
          <p:nvPr>
            <p:ph sz="quarter" idx="1"/>
          </p:nvPr>
        </p:nvPicPr>
        <p:blipFill>
          <a:blip r:embed="rId5" cstate="print">
            <a:extLst>
              <a:ext uri="{28A0092B-C50C-407E-A947-70E740481C1C}">
                <a14:useLocalDpi xmlns:a14="http://schemas.microsoft.com/office/drawing/2010/main" val="0"/>
              </a:ext>
            </a:extLst>
          </a:blip>
          <a:srcRect l="13902" t="12938" r="9639" b="14180"/>
          <a:stretch>
            <a:fillRect/>
          </a:stretch>
        </p:blipFill>
        <p:spPr>
          <a:xfrm>
            <a:off x="323850" y="838200"/>
            <a:ext cx="1984375" cy="1941513"/>
          </a:xfrm>
          <a:solidFill>
            <a:schemeClr val="bg1"/>
          </a:solidFill>
          <a:ln/>
        </p:spPr>
      </p:pic>
      <p:grpSp>
        <p:nvGrpSpPr>
          <p:cNvPr id="724997" name="Group 5"/>
          <p:cNvGrpSpPr>
            <a:grpSpLocks/>
          </p:cNvGrpSpPr>
          <p:nvPr/>
        </p:nvGrpSpPr>
        <p:grpSpPr bwMode="auto">
          <a:xfrm>
            <a:off x="5975350" y="914400"/>
            <a:ext cx="2533650" cy="1485900"/>
            <a:chOff x="3840" y="720"/>
            <a:chExt cx="1596" cy="936"/>
          </a:xfrm>
        </p:grpSpPr>
        <p:sp>
          <p:nvSpPr>
            <p:cNvPr id="724998" name="Text Box 6"/>
            <p:cNvSpPr txBox="1">
              <a:spLocks noChangeArrowheads="1"/>
            </p:cNvSpPr>
            <p:nvPr/>
          </p:nvSpPr>
          <p:spPr bwMode="auto">
            <a:xfrm>
              <a:off x="3888" y="1425"/>
              <a:ext cx="1548" cy="231"/>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spcBef>
                  <a:spcPct val="50000"/>
                </a:spcBef>
              </a:pPr>
              <a:r>
                <a:rPr lang="en-US" b="1">
                  <a:solidFill>
                    <a:srgbClr val="FF0000"/>
                  </a:solidFill>
                  <a:cs typeface="Arial" charset="0"/>
                </a:rPr>
                <a:t>Improve Productivity</a:t>
              </a:r>
            </a:p>
          </p:txBody>
        </p:sp>
        <p:pic>
          <p:nvPicPr>
            <p:cNvPr id="724999" name="Picture 7" descr="container_tracki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6" y="720"/>
              <a:ext cx="768" cy="683"/>
            </a:xfrm>
            <a:prstGeom prst="rect">
              <a:avLst/>
            </a:prstGeom>
            <a:noFill/>
            <a:extLst>
              <a:ext uri="{909E8E84-426E-40dd-AFC4-6F175D3DCCD1}">
                <a14:hiddenFill xmlns:a14="http://schemas.microsoft.com/office/drawing/2010/main" xmlns="">
                  <a:solidFill>
                    <a:srgbClr val="FFFFFF"/>
                  </a:solidFill>
                </a14:hiddenFill>
              </a:ext>
            </a:extLst>
          </p:spPr>
        </p:pic>
        <p:pic>
          <p:nvPicPr>
            <p:cNvPr id="725000" name="Picture 8" descr="manufacturi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40" y="831"/>
              <a:ext cx="720" cy="605"/>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725001" name="Group 9"/>
          <p:cNvGrpSpPr>
            <a:grpSpLocks/>
          </p:cNvGrpSpPr>
          <p:nvPr/>
        </p:nvGrpSpPr>
        <p:grpSpPr bwMode="auto">
          <a:xfrm>
            <a:off x="4070350" y="4903788"/>
            <a:ext cx="1562100" cy="1403350"/>
            <a:chOff x="2640" y="3120"/>
            <a:chExt cx="984" cy="884"/>
          </a:xfrm>
        </p:grpSpPr>
        <p:sp>
          <p:nvSpPr>
            <p:cNvPr id="725002" name="Text Box 10"/>
            <p:cNvSpPr txBox="1">
              <a:spLocks noChangeArrowheads="1"/>
            </p:cNvSpPr>
            <p:nvPr/>
          </p:nvSpPr>
          <p:spPr bwMode="auto">
            <a:xfrm>
              <a:off x="2640" y="3792"/>
              <a:ext cx="984" cy="21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spcBef>
                  <a:spcPct val="50000"/>
                </a:spcBef>
              </a:pPr>
              <a:r>
                <a:rPr lang="en-US" sz="1600" b="1">
                  <a:solidFill>
                    <a:srgbClr val="FF0000"/>
                  </a:solidFill>
                  <a:cs typeface="Arial" charset="0"/>
                </a:rPr>
                <a:t>Protect Health</a:t>
              </a:r>
            </a:p>
          </p:txBody>
        </p:sp>
        <p:graphicFrame>
          <p:nvGraphicFramePr>
            <p:cNvPr id="725003" name="Object 11"/>
            <p:cNvGraphicFramePr>
              <a:graphicFrameLocks noChangeAspect="1"/>
            </p:cNvGraphicFramePr>
            <p:nvPr/>
          </p:nvGraphicFramePr>
          <p:xfrm>
            <a:off x="2880" y="3120"/>
            <a:ext cx="624" cy="624"/>
          </p:xfrm>
          <a:graphic>
            <a:graphicData uri="http://schemas.openxmlformats.org/presentationml/2006/ole">
              <mc:AlternateContent xmlns:mc="http://schemas.openxmlformats.org/markup-compatibility/2006">
                <mc:Choice xmlns:v="urn:schemas-microsoft-com:vml" Requires="v">
                  <p:oleObj spid="_x0000_s11269" name="Bitmap Image" r:id="rId8" imgW="1238423" imgH="1238423" progId="Paint.Picture">
                    <p:embed/>
                  </p:oleObj>
                </mc:Choice>
                <mc:Fallback>
                  <p:oleObj name="Bitmap Image" r:id="rId8" imgW="1238423" imgH="1238423" progId="Paint.Picture">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80" y="3120"/>
                          <a:ext cx="624" cy="62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pSp>
      <p:sp>
        <p:nvSpPr>
          <p:cNvPr id="725004" name="Text Box 12"/>
          <p:cNvSpPr txBox="1">
            <a:spLocks noChangeArrowheads="1"/>
          </p:cNvSpPr>
          <p:nvPr/>
        </p:nvSpPr>
        <p:spPr bwMode="auto">
          <a:xfrm>
            <a:off x="6013450" y="5718175"/>
            <a:ext cx="2813050" cy="33655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spcBef>
                <a:spcPct val="50000"/>
              </a:spcBef>
            </a:pPr>
            <a:r>
              <a:rPr lang="en-US" sz="1600" b="1">
                <a:solidFill>
                  <a:srgbClr val="FF0000"/>
                </a:solidFill>
                <a:cs typeface="Arial" charset="0"/>
              </a:rPr>
              <a:t>High-Confidence Transport</a:t>
            </a:r>
          </a:p>
        </p:txBody>
      </p:sp>
      <p:pic>
        <p:nvPicPr>
          <p:cNvPr id="725005" name="Picture 13"/>
          <p:cNvPicPr>
            <a:picLocks noChangeAspect="1" noChangeArrowheads="1"/>
          </p:cNvPicPr>
          <p:nvPr/>
        </p:nvPicPr>
        <p:blipFill>
          <a:blip r:embed="rId10">
            <a:extLst>
              <a:ext uri="{28A0092B-C50C-407E-A947-70E740481C1C}">
                <a14:useLocalDpi xmlns:a14="http://schemas.microsoft.com/office/drawing/2010/main" val="0"/>
              </a:ext>
            </a:extLst>
          </a:blip>
          <a:srcRect t="8449"/>
          <a:stretch>
            <a:fillRect/>
          </a:stretch>
        </p:blipFill>
        <p:spPr bwMode="auto">
          <a:xfrm>
            <a:off x="5759450" y="4491038"/>
            <a:ext cx="2043113" cy="10477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725006" name="Text Box 14"/>
          <p:cNvSpPr txBox="1">
            <a:spLocks noChangeArrowheads="1"/>
          </p:cNvSpPr>
          <p:nvPr/>
        </p:nvSpPr>
        <p:spPr bwMode="auto">
          <a:xfrm>
            <a:off x="5943600" y="4129088"/>
            <a:ext cx="3079750" cy="36671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spcBef>
                <a:spcPct val="50000"/>
              </a:spcBef>
            </a:pPr>
            <a:r>
              <a:rPr lang="en-US" b="1">
                <a:solidFill>
                  <a:srgbClr val="FF0000"/>
                </a:solidFill>
                <a:cs typeface="Arial" charset="0"/>
              </a:rPr>
              <a:t>Enhance Safety &amp; Security</a:t>
            </a:r>
          </a:p>
        </p:txBody>
      </p:sp>
      <p:pic>
        <p:nvPicPr>
          <p:cNvPr id="725007" name="Picture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56150" y="3505200"/>
            <a:ext cx="1071563" cy="1219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725008" name="Picture 16" descr="first_responersOK1"/>
          <p:cNvPicPr>
            <a:picLocks noGrp="1" noChangeAspect="1" noChangeArrowheads="1"/>
          </p:cNvPicPr>
          <p:nvPr>
            <p:ph sz="quarter" idx="4"/>
          </p:nvPr>
        </p:nvPicPr>
        <p:blipFill>
          <a:blip r:embed="rId12">
            <a:extLst>
              <a:ext uri="{28A0092B-C50C-407E-A947-70E740481C1C}">
                <a14:useLocalDpi xmlns:a14="http://schemas.microsoft.com/office/drawing/2010/main" val="0"/>
              </a:ext>
            </a:extLst>
          </a:blip>
          <a:srcRect/>
          <a:stretch>
            <a:fillRect/>
          </a:stretch>
        </p:blipFill>
        <p:spPr>
          <a:xfrm>
            <a:off x="5545138" y="2862263"/>
            <a:ext cx="1420812" cy="1054100"/>
          </a:xfrm>
          <a:noFill/>
          <a:ln>
            <a:solidFill>
              <a:schemeClr val="tx1"/>
            </a:solidFill>
            <a:miter lim="800000"/>
            <a:headEnd/>
            <a:tailEnd/>
          </a:ln>
          <a:effectLst>
            <a:outerShdw blurRad="63500" dist="38099" dir="2700000" algn="ctr" rotWithShape="0">
              <a:schemeClr val="bg2">
                <a:alpha val="74998"/>
              </a:schemeClr>
            </a:outerShdw>
          </a:effectLst>
        </p:spPr>
      </p:pic>
      <p:pic>
        <p:nvPicPr>
          <p:cNvPr id="725009" name="Picture 17" descr="goldengate_bridge_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42150" y="2514600"/>
            <a:ext cx="1562100" cy="1009650"/>
          </a:xfrm>
          <a:prstGeom prst="rect">
            <a:avLst/>
          </a:prstGeom>
          <a:noFill/>
          <a:effectLst>
            <a:outerShdw blurRad="63500" dist="38099" dir="2700000" algn="ctr" rotWithShape="0">
              <a:srgbClr val="000000">
                <a:alpha val="74998"/>
              </a:srgbClr>
            </a:outerShdw>
          </a:effectLst>
          <a:extLst>
            <a:ext uri="{909E8E84-426E-40dd-AFC4-6F175D3DCCD1}">
              <a14:hiddenFill xmlns:a14="http://schemas.microsoft.com/office/drawing/2010/main" xmlns="">
                <a:solidFill>
                  <a:srgbClr val="FFFFFF"/>
                </a:solidFill>
              </a14:hiddenFill>
            </a:ext>
          </a:extLst>
        </p:spPr>
      </p:pic>
      <p:grpSp>
        <p:nvGrpSpPr>
          <p:cNvPr id="725010" name="Group 18"/>
          <p:cNvGrpSpPr>
            <a:grpSpLocks/>
          </p:cNvGrpSpPr>
          <p:nvPr/>
        </p:nvGrpSpPr>
        <p:grpSpPr bwMode="auto">
          <a:xfrm>
            <a:off x="0" y="4953000"/>
            <a:ext cx="3859213" cy="1676400"/>
            <a:chOff x="192" y="3264"/>
            <a:chExt cx="2431" cy="1056"/>
          </a:xfrm>
        </p:grpSpPr>
        <p:sp>
          <p:nvSpPr>
            <p:cNvPr id="725011" name="Text Box 19"/>
            <p:cNvSpPr txBox="1">
              <a:spLocks noChangeArrowheads="1"/>
            </p:cNvSpPr>
            <p:nvPr/>
          </p:nvSpPr>
          <p:spPr bwMode="auto">
            <a:xfrm>
              <a:off x="192" y="3888"/>
              <a:ext cx="1516" cy="231"/>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spcBef>
                  <a:spcPct val="50000"/>
                </a:spcBef>
              </a:pPr>
              <a:r>
                <a:rPr lang="en-US" b="1">
                  <a:solidFill>
                    <a:srgbClr val="FF0000"/>
                  </a:solidFill>
                  <a:cs typeface="Arial" charset="0"/>
                </a:rPr>
                <a:t>Improve Food &amp; H20</a:t>
              </a:r>
            </a:p>
          </p:txBody>
        </p:sp>
        <p:pic>
          <p:nvPicPr>
            <p:cNvPr id="725012" name="Picture 20"/>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40" y="3360"/>
              <a:ext cx="768" cy="50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725013" name="Picture 21" descr="Figure 1. A boy pumps water from a tube well . . ."/>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93" y="3264"/>
              <a:ext cx="533" cy="576"/>
            </a:xfrm>
            <a:prstGeom prst="rect">
              <a:avLst/>
            </a:prstGeom>
            <a:noFill/>
            <a:ln w="9525">
              <a:solidFill>
                <a:schemeClr val="tx1"/>
              </a:solidFill>
              <a:miter lim="800000"/>
              <a:headEnd/>
              <a:tailEnd/>
            </a:ln>
            <a:effectLst>
              <a:outerShdw blurRad="63500" dist="38099" dir="2700000" algn="ctr" rotWithShape="0">
                <a:srgbClr val="000000">
                  <a:alpha val="74998"/>
                </a:srgbClr>
              </a:outerShdw>
            </a:effectLst>
            <a:extLst>
              <a:ext uri="{909E8E84-426E-40dd-AFC4-6F175D3DCCD1}">
                <a14:hiddenFill xmlns:a14="http://schemas.microsoft.com/office/drawing/2010/main" xmlns="">
                  <a:solidFill>
                    <a:srgbClr val="FFFFFF"/>
                  </a:solidFill>
                </a14:hiddenFill>
              </a:ext>
            </a:extLst>
          </p:spPr>
        </p:pic>
        <p:pic>
          <p:nvPicPr>
            <p:cNvPr id="725014" name="Picture 22" descr="vineyard"/>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016" y="3456"/>
              <a:ext cx="607" cy="864"/>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725015" name="Group 23"/>
          <p:cNvGrpSpPr>
            <a:grpSpLocks/>
          </p:cNvGrpSpPr>
          <p:nvPr/>
        </p:nvGrpSpPr>
        <p:grpSpPr bwMode="auto">
          <a:xfrm>
            <a:off x="3841750" y="1066800"/>
            <a:ext cx="2133600" cy="2576513"/>
            <a:chOff x="2496" y="849"/>
            <a:chExt cx="1344" cy="1623"/>
          </a:xfrm>
        </p:grpSpPr>
        <p:sp>
          <p:nvSpPr>
            <p:cNvPr id="725016" name="Text Box 24"/>
            <p:cNvSpPr txBox="1">
              <a:spLocks noChangeArrowheads="1"/>
            </p:cNvSpPr>
            <p:nvPr/>
          </p:nvSpPr>
          <p:spPr bwMode="auto">
            <a:xfrm>
              <a:off x="2496" y="849"/>
              <a:ext cx="1228" cy="231"/>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spcBef>
                  <a:spcPct val="50000"/>
                </a:spcBef>
              </a:pPr>
              <a:r>
                <a:rPr lang="en-US" b="1">
                  <a:solidFill>
                    <a:srgbClr val="FF0000"/>
                  </a:solidFill>
                  <a:cs typeface="Arial" charset="0"/>
                </a:rPr>
                <a:t>Save Resources</a:t>
              </a:r>
            </a:p>
          </p:txBody>
        </p:sp>
        <p:pic>
          <p:nvPicPr>
            <p:cNvPr id="725017" name="Picture 25" descr="robo1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black">
            <a:xfrm>
              <a:off x="2928" y="1248"/>
              <a:ext cx="912" cy="63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725018" name="Picture 26" descr="open%20office%20east"/>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496" y="1776"/>
              <a:ext cx="912" cy="696"/>
            </a:xfrm>
            <a:prstGeom prst="rect">
              <a:avLst/>
            </a:prstGeom>
            <a:noFill/>
            <a:ln>
              <a:noFill/>
            </a:ln>
            <a:effectLst>
              <a:outerShdw blurRad="63500" dist="107763" dir="2700000" algn="ctr" rotWithShape="0">
                <a:srgbClr val="000000">
                  <a:alpha val="74998"/>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725019" name="Picture 27" descr="fabmotetwo45gf1"/>
          <p:cNvPicPr>
            <a:picLocks noGrp="1" noChangeAspect="1" noChangeArrowheads="1"/>
          </p:cNvPicPr>
          <p:nvPr>
            <p:ph sz="quarter" idx="3"/>
          </p:nvPr>
        </p:nvPicPr>
        <p:blipFill>
          <a:blip r:embed="rId19">
            <a:extLst>
              <a:ext uri="{28A0092B-C50C-407E-A947-70E740481C1C}">
                <a14:useLocalDpi xmlns:a14="http://schemas.microsoft.com/office/drawing/2010/main" val="0"/>
              </a:ext>
            </a:extLst>
          </a:blip>
          <a:srcRect/>
          <a:stretch>
            <a:fillRect/>
          </a:stretch>
        </p:blipFill>
        <p:spPr>
          <a:xfrm>
            <a:off x="2378075" y="3733800"/>
            <a:ext cx="1377950" cy="1827213"/>
          </a:xfrm>
          <a:noFill/>
          <a:ln/>
        </p:spPr>
      </p:pic>
      <p:sp>
        <p:nvSpPr>
          <p:cNvPr id="725020" name="Text Box 28"/>
          <p:cNvSpPr txBox="1">
            <a:spLocks noChangeArrowheads="1"/>
          </p:cNvSpPr>
          <p:nvPr/>
        </p:nvSpPr>
        <p:spPr bwMode="auto">
          <a:xfrm>
            <a:off x="152400" y="4572000"/>
            <a:ext cx="2070100" cy="33655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spcBef>
                <a:spcPct val="50000"/>
              </a:spcBef>
            </a:pPr>
            <a:r>
              <a:rPr lang="en-US" sz="1600" b="1">
                <a:solidFill>
                  <a:srgbClr val="FF0000"/>
                </a:solidFill>
                <a:cs typeface="Arial" charset="0"/>
              </a:rPr>
              <a:t>Preventing Failures</a:t>
            </a:r>
          </a:p>
        </p:txBody>
      </p:sp>
      <p:pic>
        <p:nvPicPr>
          <p:cNvPr id="725021" name="Picture 29" descr="loch rannoch hiries">
            <a:hlinkClick r:id="" action="ppaction://hlinkshowjump?jump=nextslide"/>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963613" y="3581400"/>
            <a:ext cx="1219200" cy="957263"/>
          </a:xfrm>
          <a:prstGeom prst="rect">
            <a:avLst/>
          </a:prstGeom>
          <a:noFill/>
          <a:extLst>
            <a:ext uri="{909E8E84-426E-40dd-AFC4-6F175D3DCCD1}">
              <a14:hiddenFill xmlns:a14="http://schemas.microsoft.com/office/drawing/2010/main" xmlns="">
                <a:solidFill>
                  <a:srgbClr val="FFFFFF"/>
                </a:solidFill>
              </a14:hiddenFill>
            </a:ext>
          </a:extLst>
        </p:spPr>
      </p:pic>
      <p:sp>
        <p:nvSpPr>
          <p:cNvPr id="725022" name="Rectangle 30"/>
          <p:cNvSpPr>
            <a:spLocks noChangeArrowheads="1"/>
          </p:cNvSpPr>
          <p:nvPr/>
        </p:nvSpPr>
        <p:spPr bwMode="auto">
          <a:xfrm>
            <a:off x="3689350" y="3733800"/>
            <a:ext cx="111125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1">
                <a:solidFill>
                  <a:srgbClr val="FF0000"/>
                </a:solidFill>
                <a:cs typeface="ＭＳ Ｐゴシック" charset="0"/>
              </a:rPr>
              <a:t>Increase</a:t>
            </a:r>
          </a:p>
          <a:p>
            <a:r>
              <a:rPr lang="en-US" b="1">
                <a:solidFill>
                  <a:srgbClr val="FF0000"/>
                </a:solidFill>
                <a:cs typeface="ＭＳ Ｐゴシック" charset="0"/>
              </a:rPr>
              <a:t>Comfort</a:t>
            </a:r>
          </a:p>
        </p:txBody>
      </p:sp>
      <p:pic>
        <p:nvPicPr>
          <p:cNvPr id="725023" name="Picture 31" descr="UPS_Truck"/>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651750" y="4495800"/>
            <a:ext cx="1371600" cy="1069975"/>
          </a:xfrm>
          <a:prstGeom prst="rect">
            <a:avLst/>
          </a:prstGeom>
          <a:noFill/>
          <a:extLst>
            <a:ext uri="{909E8E84-426E-40dd-AFC4-6F175D3DCCD1}">
              <a14:hiddenFill xmlns:a14="http://schemas.microsoft.com/office/drawing/2010/main" xmlns="">
                <a:solidFill>
                  <a:srgbClr val="FFFFFF"/>
                </a:solidFill>
              </a14:hiddenFill>
            </a:ext>
          </a:extLst>
        </p:spPr>
      </p:pic>
      <p:sp>
        <p:nvSpPr>
          <p:cNvPr id="725024" name="Text Box 32"/>
          <p:cNvSpPr txBox="1">
            <a:spLocks noChangeArrowheads="1"/>
          </p:cNvSpPr>
          <p:nvPr/>
        </p:nvSpPr>
        <p:spPr bwMode="auto">
          <a:xfrm>
            <a:off x="260350" y="3352800"/>
            <a:ext cx="2749550" cy="36671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spcBef>
                <a:spcPct val="50000"/>
              </a:spcBef>
            </a:pPr>
            <a:r>
              <a:rPr lang="en-US" b="1">
                <a:solidFill>
                  <a:srgbClr val="FF0000"/>
                </a:solidFill>
                <a:cs typeface="Arial" charset="0"/>
              </a:rPr>
              <a:t>Enable New Knowledge</a:t>
            </a:r>
          </a:p>
        </p:txBody>
      </p:sp>
    </p:spTree>
    <p:extLst>
      <p:ext uri="{BB962C8B-B14F-4D97-AF65-F5344CB8AC3E}">
        <p14:creationId xmlns:p14="http://schemas.microsoft.com/office/powerpoint/2010/main" val="341939738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09600" y="152400"/>
            <a:ext cx="8382000" cy="609600"/>
          </a:xfrm>
        </p:spPr>
        <p:txBody>
          <a:bodyPr/>
          <a:lstStyle/>
          <a:p>
            <a:r>
              <a:rPr lang="en-US" dirty="0" smtClean="0"/>
              <a:t>Quantum Computing Architectures</a:t>
            </a:r>
          </a:p>
        </p:txBody>
      </p:sp>
      <p:sp>
        <p:nvSpPr>
          <p:cNvPr id="428035" name="Rectangle 3"/>
          <p:cNvSpPr>
            <a:spLocks noGrp="1" noChangeArrowheads="1"/>
          </p:cNvSpPr>
          <p:nvPr>
            <p:ph type="body" idx="1"/>
          </p:nvPr>
        </p:nvSpPr>
        <p:spPr>
          <a:xfrm>
            <a:off x="152400" y="838200"/>
            <a:ext cx="8763000" cy="5715000"/>
          </a:xfrm>
        </p:spPr>
        <p:txBody>
          <a:bodyPr>
            <a:normAutofit lnSpcReduction="10000"/>
          </a:bodyPr>
          <a:lstStyle/>
          <a:p>
            <a:pPr>
              <a:lnSpc>
                <a:spcPct val="80000"/>
              </a:lnSpc>
              <a:defRPr/>
            </a:pPr>
            <a:r>
              <a:rPr lang="en-US" dirty="0" smtClean="0"/>
              <a:t>Why study quantum computing?</a:t>
            </a:r>
          </a:p>
          <a:p>
            <a:pPr lvl="1">
              <a:lnSpc>
                <a:spcPct val="80000"/>
              </a:lnSpc>
              <a:defRPr/>
            </a:pPr>
            <a:r>
              <a:rPr lang="en-US" sz="2000" dirty="0" smtClean="0"/>
              <a:t>Interesting, says something about physics</a:t>
            </a:r>
          </a:p>
          <a:p>
            <a:pPr lvl="2">
              <a:lnSpc>
                <a:spcPct val="80000"/>
              </a:lnSpc>
              <a:defRPr/>
            </a:pPr>
            <a:r>
              <a:rPr lang="en-US" dirty="0" smtClean="0"/>
              <a:t>Failure to build  </a:t>
            </a:r>
            <a:r>
              <a:rPr lang="en-US" dirty="0" smtClean="0">
                <a:sym typeface="Symbol" pitchFamily="18" charset="2"/>
              </a:rPr>
              <a:t> quantum mechanics wrong?</a:t>
            </a:r>
          </a:p>
          <a:p>
            <a:pPr lvl="1">
              <a:lnSpc>
                <a:spcPct val="80000"/>
              </a:lnSpc>
              <a:defRPr/>
            </a:pPr>
            <a:r>
              <a:rPr lang="en-US" sz="2000" dirty="0" smtClean="0"/>
              <a:t>Mathematical Exercise (perfectly good reason)</a:t>
            </a:r>
          </a:p>
          <a:p>
            <a:pPr lvl="1">
              <a:lnSpc>
                <a:spcPct val="80000"/>
              </a:lnSpc>
              <a:defRPr/>
            </a:pPr>
            <a:r>
              <a:rPr lang="en-US" sz="2000" dirty="0" smtClean="0"/>
              <a:t>Hope that it will be practical someday:</a:t>
            </a:r>
          </a:p>
          <a:p>
            <a:pPr lvl="2">
              <a:lnSpc>
                <a:spcPct val="80000"/>
              </a:lnSpc>
              <a:defRPr/>
            </a:pPr>
            <a:r>
              <a:rPr lang="en-US" dirty="0" err="1" smtClean="0"/>
              <a:t>Shor’s</a:t>
            </a:r>
            <a:r>
              <a:rPr lang="en-US" dirty="0" smtClean="0"/>
              <a:t> factoring, Grover’s search, Design of Materials</a:t>
            </a:r>
          </a:p>
          <a:p>
            <a:pPr lvl="2">
              <a:lnSpc>
                <a:spcPct val="80000"/>
              </a:lnSpc>
              <a:defRPr/>
            </a:pPr>
            <a:r>
              <a:rPr lang="en-US" dirty="0" smtClean="0"/>
              <a:t>Quantum Co-processor included in your Laptop?</a:t>
            </a:r>
          </a:p>
          <a:p>
            <a:pPr>
              <a:lnSpc>
                <a:spcPct val="80000"/>
              </a:lnSpc>
              <a:defRPr/>
            </a:pPr>
            <a:r>
              <a:rPr lang="en-US" dirty="0" smtClean="0"/>
              <a:t>To be practical, will need to hand quantum computer design off to classical designers</a:t>
            </a:r>
          </a:p>
          <a:p>
            <a:pPr lvl="1">
              <a:lnSpc>
                <a:spcPct val="80000"/>
              </a:lnSpc>
              <a:defRPr/>
            </a:pPr>
            <a:r>
              <a:rPr lang="en-US" sz="2000" dirty="0" smtClean="0"/>
              <a:t>Baring Adiabatic algorithms, will probably need 100s to 1000s (millions?) of working logical </a:t>
            </a:r>
            <a:r>
              <a:rPr lang="en-US" sz="2000" dirty="0" err="1" smtClean="0"/>
              <a:t>Qubits</a:t>
            </a:r>
            <a:r>
              <a:rPr lang="en-US" sz="2000" dirty="0" smtClean="0"/>
              <a:t> </a:t>
            </a:r>
            <a:r>
              <a:rPr lang="en-US" sz="2000" dirty="0" smtClean="0">
                <a:sym typeface="Symbol" pitchFamily="18" charset="2"/>
              </a:rPr>
              <a:t> </a:t>
            </a:r>
            <a:br>
              <a:rPr lang="en-US" sz="2000" dirty="0" smtClean="0">
                <a:sym typeface="Symbol" pitchFamily="18" charset="2"/>
              </a:rPr>
            </a:br>
            <a:r>
              <a:rPr lang="en-US" sz="2000" dirty="0" smtClean="0">
                <a:sym typeface="Symbol" pitchFamily="18" charset="2"/>
              </a:rPr>
              <a:t>1000s to millions of physical </a:t>
            </a:r>
            <a:r>
              <a:rPr lang="en-US" sz="2000" dirty="0" err="1" smtClean="0">
                <a:sym typeface="Symbol" pitchFamily="18" charset="2"/>
              </a:rPr>
              <a:t>Qubits</a:t>
            </a:r>
            <a:r>
              <a:rPr lang="en-US" sz="2000" dirty="0" smtClean="0">
                <a:sym typeface="Symbol" pitchFamily="18" charset="2"/>
              </a:rPr>
              <a:t> working together</a:t>
            </a:r>
          </a:p>
          <a:p>
            <a:pPr lvl="1">
              <a:lnSpc>
                <a:spcPct val="80000"/>
              </a:lnSpc>
              <a:defRPr/>
            </a:pPr>
            <a:r>
              <a:rPr lang="en-US" sz="2000" dirty="0" smtClean="0">
                <a:sym typeface="Symbol" pitchFamily="18" charset="2"/>
              </a:rPr>
              <a:t>Current chips: ~1 billion transistors!</a:t>
            </a:r>
          </a:p>
          <a:p>
            <a:pPr>
              <a:lnSpc>
                <a:spcPct val="80000"/>
              </a:lnSpc>
              <a:defRPr/>
            </a:pPr>
            <a:r>
              <a:rPr lang="en-US" dirty="0" smtClean="0">
                <a:sym typeface="Symbol" pitchFamily="18" charset="2"/>
              </a:rPr>
              <a:t>Large number of components is realm of </a:t>
            </a:r>
            <a:r>
              <a:rPr lang="en-US" i="1" dirty="0" smtClean="0">
                <a:sym typeface="Symbol" pitchFamily="18" charset="2"/>
              </a:rPr>
              <a:t>architecture</a:t>
            </a:r>
            <a:endParaRPr lang="en-US" dirty="0" smtClean="0">
              <a:sym typeface="Symbol" pitchFamily="18" charset="2"/>
            </a:endParaRPr>
          </a:p>
          <a:p>
            <a:pPr lvl="1">
              <a:lnSpc>
                <a:spcPct val="80000"/>
              </a:lnSpc>
              <a:defRPr/>
            </a:pPr>
            <a:r>
              <a:rPr lang="en-US" sz="2000" dirty="0" smtClean="0"/>
              <a:t>What are optimized structures of quantum algorithms when they are mapped to a physical substrate? </a:t>
            </a:r>
          </a:p>
          <a:p>
            <a:pPr lvl="1">
              <a:lnSpc>
                <a:spcPct val="80000"/>
              </a:lnSpc>
              <a:defRPr/>
            </a:pPr>
            <a:r>
              <a:rPr lang="en-US" sz="2000" dirty="0" smtClean="0"/>
              <a:t>Optimization not possible by hand</a:t>
            </a:r>
          </a:p>
          <a:p>
            <a:pPr lvl="2">
              <a:lnSpc>
                <a:spcPct val="80000"/>
              </a:lnSpc>
              <a:defRPr/>
            </a:pPr>
            <a:r>
              <a:rPr lang="en-US" dirty="0" smtClean="0"/>
              <a:t>Abstraction of elements to design larger circuits</a:t>
            </a:r>
          </a:p>
          <a:p>
            <a:pPr lvl="2">
              <a:lnSpc>
                <a:spcPct val="80000"/>
              </a:lnSpc>
              <a:defRPr/>
            </a:pPr>
            <a:r>
              <a:rPr lang="en-US" dirty="0" smtClean="0"/>
              <a:t>Lessons of last 30 years of VLSI design: USE CAD</a:t>
            </a:r>
          </a:p>
        </p:txBody>
      </p:sp>
    </p:spTree>
    <p:extLst>
      <p:ext uri="{BB962C8B-B14F-4D97-AF65-F5344CB8AC3E}">
        <p14:creationId xmlns:p14="http://schemas.microsoft.com/office/powerpoint/2010/main" val="32232730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28035">
                                            <p:txEl>
                                              <p:pRg st="0" end="0"/>
                                            </p:txEl>
                                          </p:spTgt>
                                        </p:tgtEl>
                                        <p:attrNameLst>
                                          <p:attrName>style.visibility</p:attrName>
                                        </p:attrNameLst>
                                      </p:cBhvr>
                                      <p:to>
                                        <p:strVal val="visible"/>
                                      </p:to>
                                    </p:set>
                                    <p:anim calcmode="lin" valueType="num">
                                      <p:cBhvr additive="base">
                                        <p:cTn id="7" dur="500" fill="hold"/>
                                        <p:tgtEl>
                                          <p:spTgt spid="42803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2803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28035">
                                            <p:txEl>
                                              <p:pRg st="1" end="1"/>
                                            </p:txEl>
                                          </p:spTgt>
                                        </p:tgtEl>
                                        <p:attrNameLst>
                                          <p:attrName>style.visibility</p:attrName>
                                        </p:attrNameLst>
                                      </p:cBhvr>
                                      <p:to>
                                        <p:strVal val="visible"/>
                                      </p:to>
                                    </p:set>
                                    <p:anim calcmode="lin" valueType="num">
                                      <p:cBhvr additive="base">
                                        <p:cTn id="11" dur="500" fill="hold"/>
                                        <p:tgtEl>
                                          <p:spTgt spid="428035">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428035">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28035">
                                            <p:txEl>
                                              <p:pRg st="2" end="2"/>
                                            </p:txEl>
                                          </p:spTgt>
                                        </p:tgtEl>
                                        <p:attrNameLst>
                                          <p:attrName>style.visibility</p:attrName>
                                        </p:attrNameLst>
                                      </p:cBhvr>
                                      <p:to>
                                        <p:strVal val="visible"/>
                                      </p:to>
                                    </p:set>
                                    <p:anim calcmode="lin" valueType="num">
                                      <p:cBhvr additive="base">
                                        <p:cTn id="15" dur="500" fill="hold"/>
                                        <p:tgtEl>
                                          <p:spTgt spid="428035">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428035">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428035">
                                            <p:txEl>
                                              <p:pRg st="3" end="3"/>
                                            </p:txEl>
                                          </p:spTgt>
                                        </p:tgtEl>
                                        <p:attrNameLst>
                                          <p:attrName>style.visibility</p:attrName>
                                        </p:attrNameLst>
                                      </p:cBhvr>
                                      <p:to>
                                        <p:strVal val="visible"/>
                                      </p:to>
                                    </p:set>
                                    <p:anim calcmode="lin" valueType="num">
                                      <p:cBhvr additive="base">
                                        <p:cTn id="19" dur="500" fill="hold"/>
                                        <p:tgtEl>
                                          <p:spTgt spid="428035">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28035">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428035">
                                            <p:txEl>
                                              <p:pRg st="4" end="4"/>
                                            </p:txEl>
                                          </p:spTgt>
                                        </p:tgtEl>
                                        <p:attrNameLst>
                                          <p:attrName>style.visibility</p:attrName>
                                        </p:attrNameLst>
                                      </p:cBhvr>
                                      <p:to>
                                        <p:strVal val="visible"/>
                                      </p:to>
                                    </p:set>
                                    <p:anim calcmode="lin" valueType="num">
                                      <p:cBhvr additive="base">
                                        <p:cTn id="23" dur="500" fill="hold"/>
                                        <p:tgtEl>
                                          <p:spTgt spid="428035">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428035">
                                            <p:txEl>
                                              <p:pRg st="4" end="4"/>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428035">
                                            <p:txEl>
                                              <p:pRg st="5" end="5"/>
                                            </p:txEl>
                                          </p:spTgt>
                                        </p:tgtEl>
                                        <p:attrNameLst>
                                          <p:attrName>style.visibility</p:attrName>
                                        </p:attrNameLst>
                                      </p:cBhvr>
                                      <p:to>
                                        <p:strVal val="visible"/>
                                      </p:to>
                                    </p:set>
                                    <p:anim calcmode="lin" valueType="num">
                                      <p:cBhvr additive="base">
                                        <p:cTn id="27" dur="500" fill="hold"/>
                                        <p:tgtEl>
                                          <p:spTgt spid="428035">
                                            <p:txEl>
                                              <p:pRg st="5" end="5"/>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428035">
                                            <p:txEl>
                                              <p:pRg st="5" end="5"/>
                                            </p:txEl>
                                          </p:spTgt>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428035">
                                            <p:txEl>
                                              <p:pRg st="6" end="6"/>
                                            </p:txEl>
                                          </p:spTgt>
                                        </p:tgtEl>
                                        <p:attrNameLst>
                                          <p:attrName>style.visibility</p:attrName>
                                        </p:attrNameLst>
                                      </p:cBhvr>
                                      <p:to>
                                        <p:strVal val="visible"/>
                                      </p:to>
                                    </p:set>
                                    <p:anim calcmode="lin" valueType="num">
                                      <p:cBhvr additive="base">
                                        <p:cTn id="31" dur="500" fill="hold"/>
                                        <p:tgtEl>
                                          <p:spTgt spid="428035">
                                            <p:txEl>
                                              <p:pRg st="6" end="6"/>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42803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428035">
                                            <p:txEl>
                                              <p:pRg st="7" end="7"/>
                                            </p:txEl>
                                          </p:spTgt>
                                        </p:tgtEl>
                                        <p:attrNameLst>
                                          <p:attrName>style.visibility</p:attrName>
                                        </p:attrNameLst>
                                      </p:cBhvr>
                                      <p:to>
                                        <p:strVal val="visible"/>
                                      </p:to>
                                    </p:set>
                                    <p:anim calcmode="lin" valueType="num">
                                      <p:cBhvr additive="base">
                                        <p:cTn id="37" dur="500" fill="hold"/>
                                        <p:tgtEl>
                                          <p:spTgt spid="428035">
                                            <p:txEl>
                                              <p:pRg st="7" end="7"/>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428035">
                                            <p:txEl>
                                              <p:pRg st="7" end="7"/>
                                            </p:txEl>
                                          </p:spTgt>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428035">
                                            <p:txEl>
                                              <p:pRg st="8" end="8"/>
                                            </p:txEl>
                                          </p:spTgt>
                                        </p:tgtEl>
                                        <p:attrNameLst>
                                          <p:attrName>style.visibility</p:attrName>
                                        </p:attrNameLst>
                                      </p:cBhvr>
                                      <p:to>
                                        <p:strVal val="visible"/>
                                      </p:to>
                                    </p:set>
                                    <p:anim calcmode="lin" valueType="num">
                                      <p:cBhvr additive="base">
                                        <p:cTn id="41" dur="500" fill="hold"/>
                                        <p:tgtEl>
                                          <p:spTgt spid="428035">
                                            <p:txEl>
                                              <p:pRg st="8" end="8"/>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428035">
                                            <p:txEl>
                                              <p:pRg st="8" end="8"/>
                                            </p:txEl>
                                          </p:spTgt>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428035">
                                            <p:txEl>
                                              <p:pRg st="9" end="9"/>
                                            </p:txEl>
                                          </p:spTgt>
                                        </p:tgtEl>
                                        <p:attrNameLst>
                                          <p:attrName>style.visibility</p:attrName>
                                        </p:attrNameLst>
                                      </p:cBhvr>
                                      <p:to>
                                        <p:strVal val="visible"/>
                                      </p:to>
                                    </p:set>
                                    <p:anim calcmode="lin" valueType="num">
                                      <p:cBhvr additive="base">
                                        <p:cTn id="45" dur="500" fill="hold"/>
                                        <p:tgtEl>
                                          <p:spTgt spid="428035">
                                            <p:txEl>
                                              <p:pRg st="9" end="9"/>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428035">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2" fill="hold" grpId="0" nodeType="clickEffect">
                                  <p:stCondLst>
                                    <p:cond delay="0"/>
                                  </p:stCondLst>
                                  <p:childTnLst>
                                    <p:set>
                                      <p:cBhvr>
                                        <p:cTn id="50" dur="1" fill="hold">
                                          <p:stCondLst>
                                            <p:cond delay="0"/>
                                          </p:stCondLst>
                                        </p:cTn>
                                        <p:tgtEl>
                                          <p:spTgt spid="428035">
                                            <p:txEl>
                                              <p:pRg st="10" end="10"/>
                                            </p:txEl>
                                          </p:spTgt>
                                        </p:tgtEl>
                                        <p:attrNameLst>
                                          <p:attrName>style.visibility</p:attrName>
                                        </p:attrNameLst>
                                      </p:cBhvr>
                                      <p:to>
                                        <p:strVal val="visible"/>
                                      </p:to>
                                    </p:set>
                                    <p:anim calcmode="lin" valueType="num">
                                      <p:cBhvr additive="base">
                                        <p:cTn id="51" dur="500" fill="hold"/>
                                        <p:tgtEl>
                                          <p:spTgt spid="428035">
                                            <p:txEl>
                                              <p:pRg st="10" end="1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428035">
                                            <p:txEl>
                                              <p:pRg st="10" end="10"/>
                                            </p:txEl>
                                          </p:spTgt>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428035">
                                            <p:txEl>
                                              <p:pRg st="11" end="11"/>
                                            </p:txEl>
                                          </p:spTgt>
                                        </p:tgtEl>
                                        <p:attrNameLst>
                                          <p:attrName>style.visibility</p:attrName>
                                        </p:attrNameLst>
                                      </p:cBhvr>
                                      <p:to>
                                        <p:strVal val="visible"/>
                                      </p:to>
                                    </p:set>
                                    <p:anim calcmode="lin" valueType="num">
                                      <p:cBhvr additive="base">
                                        <p:cTn id="55" dur="500" fill="hold"/>
                                        <p:tgtEl>
                                          <p:spTgt spid="428035">
                                            <p:txEl>
                                              <p:pRg st="11" end="11"/>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428035">
                                            <p:txEl>
                                              <p:pRg st="11" end="11"/>
                                            </p:txEl>
                                          </p:spTgt>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428035">
                                            <p:txEl>
                                              <p:pRg st="12" end="12"/>
                                            </p:txEl>
                                          </p:spTgt>
                                        </p:tgtEl>
                                        <p:attrNameLst>
                                          <p:attrName>style.visibility</p:attrName>
                                        </p:attrNameLst>
                                      </p:cBhvr>
                                      <p:to>
                                        <p:strVal val="visible"/>
                                      </p:to>
                                    </p:set>
                                    <p:anim calcmode="lin" valueType="num">
                                      <p:cBhvr additive="base">
                                        <p:cTn id="59" dur="500" fill="hold"/>
                                        <p:tgtEl>
                                          <p:spTgt spid="428035">
                                            <p:txEl>
                                              <p:pRg st="12" end="12"/>
                                            </p:txEl>
                                          </p:spTgt>
                                        </p:tgtEl>
                                        <p:attrNameLst>
                                          <p:attrName>ppt_x</p:attrName>
                                        </p:attrNameLst>
                                      </p:cBhvr>
                                      <p:tavLst>
                                        <p:tav tm="0">
                                          <p:val>
                                            <p:strVal val="1+#ppt_w/2"/>
                                          </p:val>
                                        </p:tav>
                                        <p:tav tm="100000">
                                          <p:val>
                                            <p:strVal val="#ppt_x"/>
                                          </p:val>
                                        </p:tav>
                                      </p:tavLst>
                                    </p:anim>
                                    <p:anim calcmode="lin" valueType="num">
                                      <p:cBhvr additive="base">
                                        <p:cTn id="60" dur="500" fill="hold"/>
                                        <p:tgtEl>
                                          <p:spTgt spid="428035">
                                            <p:txEl>
                                              <p:pRg st="12" end="12"/>
                                            </p:txEl>
                                          </p:spTgt>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0"/>
                                  </p:stCondLst>
                                  <p:childTnLst>
                                    <p:set>
                                      <p:cBhvr>
                                        <p:cTn id="62" dur="1" fill="hold">
                                          <p:stCondLst>
                                            <p:cond delay="0"/>
                                          </p:stCondLst>
                                        </p:cTn>
                                        <p:tgtEl>
                                          <p:spTgt spid="428035">
                                            <p:txEl>
                                              <p:pRg st="13" end="13"/>
                                            </p:txEl>
                                          </p:spTgt>
                                        </p:tgtEl>
                                        <p:attrNameLst>
                                          <p:attrName>style.visibility</p:attrName>
                                        </p:attrNameLst>
                                      </p:cBhvr>
                                      <p:to>
                                        <p:strVal val="visible"/>
                                      </p:to>
                                    </p:set>
                                    <p:anim calcmode="lin" valueType="num">
                                      <p:cBhvr additive="base">
                                        <p:cTn id="63" dur="500" fill="hold"/>
                                        <p:tgtEl>
                                          <p:spTgt spid="428035">
                                            <p:txEl>
                                              <p:pRg st="13" end="13"/>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428035">
                                            <p:txEl>
                                              <p:pRg st="13" end="13"/>
                                            </p:txEl>
                                          </p:spTgt>
                                        </p:tgtEl>
                                        <p:attrNameLst>
                                          <p:attrName>ppt_y</p:attrName>
                                        </p:attrNameLst>
                                      </p:cBhvr>
                                      <p:tavLst>
                                        <p:tav tm="0">
                                          <p:val>
                                            <p:strVal val="#ppt_y"/>
                                          </p:val>
                                        </p:tav>
                                        <p:tav tm="100000">
                                          <p:val>
                                            <p:strVal val="#ppt_y"/>
                                          </p:val>
                                        </p:tav>
                                      </p:tavLst>
                                    </p:anim>
                                  </p:childTnLst>
                                </p:cTn>
                              </p:par>
                              <p:par>
                                <p:cTn id="65" presetID="2" presetClass="entr" presetSubtype="2" fill="hold" grpId="0" nodeType="withEffect">
                                  <p:stCondLst>
                                    <p:cond delay="0"/>
                                  </p:stCondLst>
                                  <p:childTnLst>
                                    <p:set>
                                      <p:cBhvr>
                                        <p:cTn id="66" dur="1" fill="hold">
                                          <p:stCondLst>
                                            <p:cond delay="0"/>
                                          </p:stCondLst>
                                        </p:cTn>
                                        <p:tgtEl>
                                          <p:spTgt spid="428035">
                                            <p:txEl>
                                              <p:pRg st="14" end="14"/>
                                            </p:txEl>
                                          </p:spTgt>
                                        </p:tgtEl>
                                        <p:attrNameLst>
                                          <p:attrName>style.visibility</p:attrName>
                                        </p:attrNameLst>
                                      </p:cBhvr>
                                      <p:to>
                                        <p:strVal val="visible"/>
                                      </p:to>
                                    </p:set>
                                    <p:anim calcmode="lin" valueType="num">
                                      <p:cBhvr additive="base">
                                        <p:cTn id="67" dur="500" fill="hold"/>
                                        <p:tgtEl>
                                          <p:spTgt spid="428035">
                                            <p:txEl>
                                              <p:pRg st="14" end="14"/>
                                            </p:txEl>
                                          </p:spTgt>
                                        </p:tgtEl>
                                        <p:attrNameLst>
                                          <p:attrName>ppt_x</p:attrName>
                                        </p:attrNameLst>
                                      </p:cBhvr>
                                      <p:tavLst>
                                        <p:tav tm="0">
                                          <p:val>
                                            <p:strVal val="1+#ppt_w/2"/>
                                          </p:val>
                                        </p:tav>
                                        <p:tav tm="100000">
                                          <p:val>
                                            <p:strVal val="#ppt_x"/>
                                          </p:val>
                                        </p:tav>
                                      </p:tavLst>
                                    </p:anim>
                                    <p:anim calcmode="lin" valueType="num">
                                      <p:cBhvr additive="base">
                                        <p:cTn id="68" dur="500" fill="hold"/>
                                        <p:tgtEl>
                                          <p:spTgt spid="428035">
                                            <p:txEl>
                                              <p:pRg st="14" end="1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035" grpId="0" build="p"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4899" name="Rectangle 3"/>
          <p:cNvSpPr>
            <a:spLocks noGrp="1" noChangeArrowheads="1"/>
          </p:cNvSpPr>
          <p:nvPr>
            <p:ph type="body" sz="half" idx="1"/>
          </p:nvPr>
        </p:nvSpPr>
        <p:spPr>
          <a:xfrm>
            <a:off x="76200" y="2895600"/>
            <a:ext cx="8893175" cy="3810000"/>
          </a:xfrm>
        </p:spPr>
        <p:txBody>
          <a:bodyPr>
            <a:normAutofit fontScale="92500"/>
          </a:bodyPr>
          <a:lstStyle/>
          <a:p>
            <a:pPr>
              <a:lnSpc>
                <a:spcPct val="80000"/>
              </a:lnSpc>
            </a:pPr>
            <a:r>
              <a:rPr lang="en-US" sz="2400" dirty="0" smtClean="0"/>
              <a:t>Quantum Circuit model – graphical representation</a:t>
            </a:r>
          </a:p>
          <a:p>
            <a:pPr lvl="1">
              <a:lnSpc>
                <a:spcPct val="80000"/>
              </a:lnSpc>
            </a:pPr>
            <a:r>
              <a:rPr lang="en-US" sz="2000" dirty="0" smtClean="0"/>
              <a:t>Time Flows from left to right</a:t>
            </a:r>
          </a:p>
          <a:p>
            <a:pPr lvl="1">
              <a:lnSpc>
                <a:spcPct val="80000"/>
              </a:lnSpc>
            </a:pPr>
            <a:r>
              <a:rPr lang="en-US" sz="2000" dirty="0" smtClean="0"/>
              <a:t>Single Wires: persistent </a:t>
            </a:r>
            <a:r>
              <a:rPr lang="en-US" sz="2000" dirty="0" err="1" smtClean="0"/>
              <a:t>Qubits</a:t>
            </a:r>
            <a:r>
              <a:rPr lang="en-US" sz="2000" dirty="0" smtClean="0"/>
              <a:t>, Double Wires: classical bits</a:t>
            </a:r>
          </a:p>
          <a:p>
            <a:pPr lvl="2">
              <a:lnSpc>
                <a:spcPct val="80000"/>
              </a:lnSpc>
            </a:pPr>
            <a:r>
              <a:rPr lang="en-US" sz="2000" dirty="0" err="1" smtClean="0"/>
              <a:t>Qubit</a:t>
            </a:r>
            <a:r>
              <a:rPr lang="en-US" sz="2000" dirty="0" smtClean="0"/>
              <a:t> – coherent combination of 0 and 1:  </a:t>
            </a:r>
            <a:r>
              <a:rPr lang="en-US" sz="2000" dirty="0" smtClean="0">
                <a:sym typeface="Symbol" pitchFamily="18" charset="2"/>
              </a:rPr>
              <a:t> = |0 + |1</a:t>
            </a:r>
            <a:endParaRPr lang="en-US" sz="2000" dirty="0" smtClean="0"/>
          </a:p>
          <a:p>
            <a:pPr lvl="1">
              <a:lnSpc>
                <a:spcPct val="80000"/>
              </a:lnSpc>
            </a:pPr>
            <a:r>
              <a:rPr lang="en-US" sz="2000" dirty="0" smtClean="0"/>
              <a:t>Universal gate set: Sufficient to form all unitary transformations</a:t>
            </a:r>
          </a:p>
          <a:p>
            <a:pPr>
              <a:lnSpc>
                <a:spcPct val="80000"/>
              </a:lnSpc>
            </a:pPr>
            <a:r>
              <a:rPr lang="en-US" sz="2400" dirty="0" smtClean="0"/>
              <a:t>Example: Syndrome Measurement (for 3-bit code)</a:t>
            </a:r>
          </a:p>
          <a:p>
            <a:pPr lvl="1">
              <a:lnSpc>
                <a:spcPct val="80000"/>
              </a:lnSpc>
            </a:pPr>
            <a:r>
              <a:rPr lang="en-US" sz="2000" dirty="0" smtClean="0">
                <a:sym typeface="Symbol" pitchFamily="18" charset="2"/>
              </a:rPr>
              <a:t>Measurement (meter symbol)</a:t>
            </a:r>
            <a:br>
              <a:rPr lang="en-US" sz="2000" dirty="0" smtClean="0">
                <a:sym typeface="Symbol" pitchFamily="18" charset="2"/>
              </a:rPr>
            </a:br>
            <a:r>
              <a:rPr lang="en-US" sz="2000" dirty="0" smtClean="0">
                <a:sym typeface="Symbol" pitchFamily="18" charset="2"/>
              </a:rPr>
              <a:t>produces classical bits</a:t>
            </a:r>
          </a:p>
          <a:p>
            <a:pPr>
              <a:lnSpc>
                <a:spcPct val="80000"/>
              </a:lnSpc>
            </a:pPr>
            <a:r>
              <a:rPr lang="en-US" sz="2400" dirty="0" smtClean="0">
                <a:sym typeface="Symbol" pitchFamily="18" charset="2"/>
              </a:rPr>
              <a:t>Quantum CAD </a:t>
            </a:r>
          </a:p>
          <a:p>
            <a:pPr lvl="1">
              <a:lnSpc>
                <a:spcPct val="80000"/>
              </a:lnSpc>
            </a:pPr>
            <a:r>
              <a:rPr lang="en-US" sz="2000" dirty="0" smtClean="0">
                <a:sym typeface="Symbol" pitchFamily="18" charset="2"/>
              </a:rPr>
              <a:t>Circuit expressed as </a:t>
            </a:r>
            <a:r>
              <a:rPr lang="en-US" sz="2000" dirty="0" err="1" smtClean="0">
                <a:sym typeface="Symbol" pitchFamily="18" charset="2"/>
              </a:rPr>
              <a:t>netlist</a:t>
            </a:r>
            <a:endParaRPr lang="en-US" sz="2000" dirty="0" smtClean="0">
              <a:sym typeface="Symbol" pitchFamily="18" charset="2"/>
            </a:endParaRPr>
          </a:p>
          <a:p>
            <a:pPr lvl="1">
              <a:lnSpc>
                <a:spcPct val="80000"/>
              </a:lnSpc>
            </a:pPr>
            <a:r>
              <a:rPr lang="en-US" sz="2000" dirty="0" smtClean="0">
                <a:sym typeface="Symbol" pitchFamily="18" charset="2"/>
              </a:rPr>
              <a:t>Computer </a:t>
            </a:r>
            <a:r>
              <a:rPr lang="en-US" sz="2000" dirty="0" err="1" smtClean="0">
                <a:sym typeface="Symbol" pitchFamily="18" charset="2"/>
              </a:rPr>
              <a:t>manpulated</a:t>
            </a:r>
            <a:r>
              <a:rPr lang="en-US" sz="2000" dirty="0" smtClean="0">
                <a:sym typeface="Symbol" pitchFamily="18" charset="2"/>
              </a:rPr>
              <a:t> circuits</a:t>
            </a:r>
            <a:br>
              <a:rPr lang="en-US" sz="2000" dirty="0" smtClean="0">
                <a:sym typeface="Symbol" pitchFamily="18" charset="2"/>
              </a:rPr>
            </a:br>
            <a:r>
              <a:rPr lang="en-US" sz="2000" dirty="0" smtClean="0">
                <a:sym typeface="Symbol" pitchFamily="18" charset="2"/>
              </a:rPr>
              <a:t>and implementations</a:t>
            </a:r>
          </a:p>
        </p:txBody>
      </p:sp>
      <p:pic>
        <p:nvPicPr>
          <p:cNvPr id="464905" name="Picture 9"/>
          <p:cNvPicPr>
            <a:picLocks noGrp="1" noChangeAspect="1" noChangeArrowheads="1"/>
          </p:cNvPicPr>
          <p:nvPr>
            <p:ph sz="half" idx="2"/>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4800600" y="4800600"/>
            <a:ext cx="4191000" cy="1752600"/>
          </a:xfrm>
          <a:noFill/>
        </p:spPr>
      </p:pic>
      <p:sp>
        <p:nvSpPr>
          <p:cNvPr id="29700" name="Rectangle 2"/>
          <p:cNvSpPr>
            <a:spLocks noGrp="1" noChangeArrowheads="1"/>
          </p:cNvSpPr>
          <p:nvPr>
            <p:ph type="title"/>
          </p:nvPr>
        </p:nvSpPr>
        <p:spPr>
          <a:xfrm>
            <a:off x="1066800" y="152400"/>
            <a:ext cx="7086600" cy="609600"/>
          </a:xfrm>
        </p:spPr>
        <p:txBody>
          <a:bodyPr/>
          <a:lstStyle/>
          <a:p>
            <a:r>
              <a:rPr lang="en-US" dirty="0" smtClean="0"/>
              <a:t>Quantum Circuit Model</a:t>
            </a:r>
          </a:p>
        </p:txBody>
      </p:sp>
      <p:pic>
        <p:nvPicPr>
          <p:cNvPr id="29701" name="Picture 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9463" y="698500"/>
            <a:ext cx="7504112"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spTree>
    <p:extLst>
      <p:ext uri="{BB962C8B-B14F-4D97-AF65-F5344CB8AC3E}">
        <p14:creationId xmlns:p14="http://schemas.microsoft.com/office/powerpoint/2010/main" val="5403929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64899">
                                            <p:txEl>
                                              <p:pRg st="0" end="0"/>
                                            </p:txEl>
                                          </p:spTgt>
                                        </p:tgtEl>
                                        <p:attrNameLst>
                                          <p:attrName>style.visibility</p:attrName>
                                        </p:attrNameLst>
                                      </p:cBhvr>
                                      <p:to>
                                        <p:strVal val="visible"/>
                                      </p:to>
                                    </p:set>
                                    <p:anim calcmode="lin" valueType="num">
                                      <p:cBhvr additive="base">
                                        <p:cTn id="7" dur="500" fill="hold"/>
                                        <p:tgtEl>
                                          <p:spTgt spid="46489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6489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64899">
                                            <p:txEl>
                                              <p:pRg st="1" end="1"/>
                                            </p:txEl>
                                          </p:spTgt>
                                        </p:tgtEl>
                                        <p:attrNameLst>
                                          <p:attrName>style.visibility</p:attrName>
                                        </p:attrNameLst>
                                      </p:cBhvr>
                                      <p:to>
                                        <p:strVal val="visible"/>
                                      </p:to>
                                    </p:set>
                                    <p:anim calcmode="lin" valueType="num">
                                      <p:cBhvr additive="base">
                                        <p:cTn id="11" dur="500" fill="hold"/>
                                        <p:tgtEl>
                                          <p:spTgt spid="464899">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464899">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64899">
                                            <p:txEl>
                                              <p:pRg st="2" end="2"/>
                                            </p:txEl>
                                          </p:spTgt>
                                        </p:tgtEl>
                                        <p:attrNameLst>
                                          <p:attrName>style.visibility</p:attrName>
                                        </p:attrNameLst>
                                      </p:cBhvr>
                                      <p:to>
                                        <p:strVal val="visible"/>
                                      </p:to>
                                    </p:set>
                                    <p:anim calcmode="lin" valueType="num">
                                      <p:cBhvr additive="base">
                                        <p:cTn id="15" dur="500" fill="hold"/>
                                        <p:tgtEl>
                                          <p:spTgt spid="464899">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464899">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464899">
                                            <p:txEl>
                                              <p:pRg st="3" end="3"/>
                                            </p:txEl>
                                          </p:spTgt>
                                        </p:tgtEl>
                                        <p:attrNameLst>
                                          <p:attrName>style.visibility</p:attrName>
                                        </p:attrNameLst>
                                      </p:cBhvr>
                                      <p:to>
                                        <p:strVal val="visible"/>
                                      </p:to>
                                    </p:set>
                                    <p:anim calcmode="lin" valueType="num">
                                      <p:cBhvr additive="base">
                                        <p:cTn id="19" dur="500" fill="hold"/>
                                        <p:tgtEl>
                                          <p:spTgt spid="464899">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64899">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464899">
                                            <p:txEl>
                                              <p:pRg st="4" end="4"/>
                                            </p:txEl>
                                          </p:spTgt>
                                        </p:tgtEl>
                                        <p:attrNameLst>
                                          <p:attrName>style.visibility</p:attrName>
                                        </p:attrNameLst>
                                      </p:cBhvr>
                                      <p:to>
                                        <p:strVal val="visible"/>
                                      </p:to>
                                    </p:set>
                                    <p:anim calcmode="lin" valueType="num">
                                      <p:cBhvr additive="base">
                                        <p:cTn id="23" dur="500" fill="hold"/>
                                        <p:tgtEl>
                                          <p:spTgt spid="464899">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46489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464899">
                                            <p:txEl>
                                              <p:pRg st="5" end="5"/>
                                            </p:txEl>
                                          </p:spTgt>
                                        </p:tgtEl>
                                        <p:attrNameLst>
                                          <p:attrName>style.visibility</p:attrName>
                                        </p:attrNameLst>
                                      </p:cBhvr>
                                      <p:to>
                                        <p:strVal val="visible"/>
                                      </p:to>
                                    </p:set>
                                    <p:anim calcmode="lin" valueType="num">
                                      <p:cBhvr additive="base">
                                        <p:cTn id="29" dur="500" fill="hold"/>
                                        <p:tgtEl>
                                          <p:spTgt spid="464899">
                                            <p:txEl>
                                              <p:pRg st="5" end="5"/>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464899">
                                            <p:txEl>
                                              <p:pRg st="5" end="5"/>
                                            </p:txEl>
                                          </p:spTgt>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464899">
                                            <p:txEl>
                                              <p:pRg st="6" end="6"/>
                                            </p:txEl>
                                          </p:spTgt>
                                        </p:tgtEl>
                                        <p:attrNameLst>
                                          <p:attrName>style.visibility</p:attrName>
                                        </p:attrNameLst>
                                      </p:cBhvr>
                                      <p:to>
                                        <p:strVal val="visible"/>
                                      </p:to>
                                    </p:set>
                                    <p:anim calcmode="lin" valueType="num">
                                      <p:cBhvr additive="base">
                                        <p:cTn id="33" dur="500" fill="hold"/>
                                        <p:tgtEl>
                                          <p:spTgt spid="464899">
                                            <p:txEl>
                                              <p:pRg st="6" end="6"/>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464899">
                                            <p:txEl>
                                              <p:pRg st="6" end="6"/>
                                            </p:txEl>
                                          </p:spTgt>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464905">
                                            <p:bg/>
                                          </p:spTgt>
                                        </p:tgtEl>
                                        <p:attrNameLst>
                                          <p:attrName>style.visibility</p:attrName>
                                        </p:attrNameLst>
                                      </p:cBhvr>
                                      <p:to>
                                        <p:strVal val="visible"/>
                                      </p:to>
                                    </p:set>
                                    <p:anim calcmode="lin" valueType="num">
                                      <p:cBhvr additive="base">
                                        <p:cTn id="37" dur="500" fill="hold"/>
                                        <p:tgtEl>
                                          <p:spTgt spid="464905">
                                            <p:bg/>
                                          </p:spTgt>
                                        </p:tgtEl>
                                        <p:attrNameLst>
                                          <p:attrName>ppt_x</p:attrName>
                                        </p:attrNameLst>
                                      </p:cBhvr>
                                      <p:tavLst>
                                        <p:tav tm="0">
                                          <p:val>
                                            <p:strVal val="1+#ppt_w/2"/>
                                          </p:val>
                                        </p:tav>
                                        <p:tav tm="100000">
                                          <p:val>
                                            <p:strVal val="#ppt_x"/>
                                          </p:val>
                                        </p:tav>
                                      </p:tavLst>
                                    </p:anim>
                                    <p:anim calcmode="lin" valueType="num">
                                      <p:cBhvr additive="base">
                                        <p:cTn id="38" dur="500" fill="hold"/>
                                        <p:tgtEl>
                                          <p:spTgt spid="464905">
                                            <p:bg/>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464899">
                                            <p:txEl>
                                              <p:pRg st="7" end="7"/>
                                            </p:txEl>
                                          </p:spTgt>
                                        </p:tgtEl>
                                        <p:attrNameLst>
                                          <p:attrName>style.visibility</p:attrName>
                                        </p:attrNameLst>
                                      </p:cBhvr>
                                      <p:to>
                                        <p:strVal val="visible"/>
                                      </p:to>
                                    </p:set>
                                    <p:anim calcmode="lin" valueType="num">
                                      <p:cBhvr additive="base">
                                        <p:cTn id="43" dur="500" fill="hold"/>
                                        <p:tgtEl>
                                          <p:spTgt spid="464899">
                                            <p:txEl>
                                              <p:pRg st="7" end="7"/>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464899">
                                            <p:txEl>
                                              <p:pRg st="7" end="7"/>
                                            </p:txEl>
                                          </p:spTgt>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464899">
                                            <p:txEl>
                                              <p:pRg st="8" end="8"/>
                                            </p:txEl>
                                          </p:spTgt>
                                        </p:tgtEl>
                                        <p:attrNameLst>
                                          <p:attrName>style.visibility</p:attrName>
                                        </p:attrNameLst>
                                      </p:cBhvr>
                                      <p:to>
                                        <p:strVal val="visible"/>
                                      </p:to>
                                    </p:set>
                                    <p:anim calcmode="lin" valueType="num">
                                      <p:cBhvr additive="base">
                                        <p:cTn id="47" dur="500" fill="hold"/>
                                        <p:tgtEl>
                                          <p:spTgt spid="464899">
                                            <p:txEl>
                                              <p:pRg st="8" end="8"/>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464899">
                                            <p:txEl>
                                              <p:pRg st="8" end="8"/>
                                            </p:txEl>
                                          </p:spTgt>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464899">
                                            <p:txEl>
                                              <p:pRg st="9" end="9"/>
                                            </p:txEl>
                                          </p:spTgt>
                                        </p:tgtEl>
                                        <p:attrNameLst>
                                          <p:attrName>style.visibility</p:attrName>
                                        </p:attrNameLst>
                                      </p:cBhvr>
                                      <p:to>
                                        <p:strVal val="visible"/>
                                      </p:to>
                                    </p:set>
                                    <p:anim calcmode="lin" valueType="num">
                                      <p:cBhvr additive="base">
                                        <p:cTn id="51" dur="500" fill="hold"/>
                                        <p:tgtEl>
                                          <p:spTgt spid="464899">
                                            <p:txEl>
                                              <p:pRg st="9" end="9"/>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464899">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4899" grpId="0" build="p" autoUpdateAnimBg="0"/>
      <p:bldP spid="464905" grpId="0" build="p"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6947" name="Rectangle 3"/>
          <p:cNvSpPr>
            <a:spLocks noGrp="1" noChangeArrowheads="1"/>
          </p:cNvSpPr>
          <p:nvPr>
            <p:ph type="body" sz="half" idx="1"/>
          </p:nvPr>
        </p:nvSpPr>
        <p:spPr>
          <a:xfrm>
            <a:off x="0" y="3048000"/>
            <a:ext cx="8839200" cy="3810000"/>
          </a:xfrm>
        </p:spPr>
        <p:txBody>
          <a:bodyPr>
            <a:normAutofit fontScale="92500"/>
          </a:bodyPr>
          <a:lstStyle/>
          <a:p>
            <a:pPr>
              <a:lnSpc>
                <a:spcPct val="85000"/>
              </a:lnSpc>
              <a:spcBef>
                <a:spcPct val="15000"/>
              </a:spcBef>
              <a:tabLst>
                <a:tab pos="2054225" algn="l"/>
              </a:tabLst>
            </a:pPr>
            <a:r>
              <a:rPr lang="en-US" sz="2000" smtClean="0"/>
              <a:t>Quantum State Fragile </a:t>
            </a:r>
            <a:r>
              <a:rPr lang="en-US" sz="2000" smtClean="0">
                <a:sym typeface="Symbol" pitchFamily="18" charset="2"/>
              </a:rPr>
              <a:t></a:t>
            </a:r>
            <a:r>
              <a:rPr lang="en-US" sz="2000" smtClean="0"/>
              <a:t> encode all Qubits</a:t>
            </a:r>
          </a:p>
          <a:p>
            <a:pPr lvl="1">
              <a:lnSpc>
                <a:spcPct val="85000"/>
              </a:lnSpc>
              <a:spcBef>
                <a:spcPct val="15000"/>
              </a:spcBef>
              <a:tabLst>
                <a:tab pos="2054225" algn="l"/>
              </a:tabLst>
            </a:pPr>
            <a:r>
              <a:rPr lang="en-US" sz="1800" smtClean="0"/>
              <a:t>Uses many resources: e.g. 3-level [[7,1,3]] </a:t>
            </a:r>
            <a:br>
              <a:rPr lang="en-US" sz="1800" smtClean="0"/>
            </a:br>
            <a:r>
              <a:rPr lang="en-US" sz="1800" smtClean="0"/>
              <a:t>code 343 physical Qubits/logical Qubit)!</a:t>
            </a:r>
          </a:p>
          <a:p>
            <a:pPr>
              <a:lnSpc>
                <a:spcPct val="85000"/>
              </a:lnSpc>
              <a:spcBef>
                <a:spcPct val="15000"/>
              </a:spcBef>
              <a:tabLst>
                <a:tab pos="2054225" algn="l"/>
              </a:tabLst>
            </a:pPr>
            <a:r>
              <a:rPr lang="en-US" sz="2000" smtClean="0"/>
              <a:t>Still need to handle operations (fault-tolerantly)</a:t>
            </a:r>
          </a:p>
          <a:p>
            <a:pPr lvl="1">
              <a:lnSpc>
                <a:spcPct val="85000"/>
              </a:lnSpc>
              <a:spcBef>
                <a:spcPct val="15000"/>
              </a:spcBef>
              <a:tabLst>
                <a:tab pos="2054225" algn="l"/>
              </a:tabLst>
            </a:pPr>
            <a:r>
              <a:rPr lang="en-US" sz="1800" i="1" smtClean="0"/>
              <a:t>Some</a:t>
            </a:r>
            <a:r>
              <a:rPr lang="en-US" sz="1800" smtClean="0"/>
              <a:t> set of gates are simply “transversal:”</a:t>
            </a:r>
          </a:p>
          <a:p>
            <a:pPr lvl="2">
              <a:lnSpc>
                <a:spcPct val="85000"/>
              </a:lnSpc>
              <a:spcBef>
                <a:spcPct val="15000"/>
              </a:spcBef>
              <a:tabLst>
                <a:tab pos="2054225" algn="l"/>
              </a:tabLst>
            </a:pPr>
            <a:r>
              <a:rPr lang="en-US" sz="1800" smtClean="0"/>
              <a:t>Perform identical gate between each physical bit of logical encoding</a:t>
            </a:r>
          </a:p>
          <a:p>
            <a:pPr lvl="1">
              <a:lnSpc>
                <a:spcPct val="85000"/>
              </a:lnSpc>
              <a:spcBef>
                <a:spcPct val="15000"/>
              </a:spcBef>
              <a:tabLst>
                <a:tab pos="2054225" algn="l"/>
              </a:tabLst>
            </a:pPr>
            <a:r>
              <a:rPr lang="en-US" sz="1800" smtClean="0"/>
              <a:t>Others (like T gate for [[7,1,3]] code) cannot be handled transversally</a:t>
            </a:r>
          </a:p>
          <a:p>
            <a:pPr lvl="2">
              <a:lnSpc>
                <a:spcPct val="85000"/>
              </a:lnSpc>
              <a:spcBef>
                <a:spcPct val="15000"/>
              </a:spcBef>
              <a:tabLst>
                <a:tab pos="2054225" algn="l"/>
              </a:tabLst>
            </a:pPr>
            <a:r>
              <a:rPr lang="en-US" sz="1800" smtClean="0"/>
              <a:t>Can be performed fault-tolerantly by preparing appropriate ancilla</a:t>
            </a:r>
          </a:p>
          <a:p>
            <a:pPr>
              <a:lnSpc>
                <a:spcPct val="85000"/>
              </a:lnSpc>
              <a:spcBef>
                <a:spcPct val="15000"/>
              </a:spcBef>
              <a:tabLst>
                <a:tab pos="2054225" algn="l"/>
              </a:tabLst>
            </a:pPr>
            <a:r>
              <a:rPr lang="en-US" sz="2000" smtClean="0"/>
              <a:t>Finally, need to perform periodical error correction</a:t>
            </a:r>
          </a:p>
          <a:p>
            <a:pPr lvl="1">
              <a:lnSpc>
                <a:spcPct val="85000"/>
              </a:lnSpc>
              <a:spcBef>
                <a:spcPct val="15000"/>
              </a:spcBef>
              <a:tabLst>
                <a:tab pos="2054225" algn="l"/>
              </a:tabLst>
            </a:pPr>
            <a:r>
              <a:rPr lang="en-US" sz="1800" smtClean="0">
                <a:sym typeface="Symbol" pitchFamily="18" charset="2"/>
              </a:rPr>
              <a:t>Correct after every(?): Gate, Long distance movement, Long Idle Period</a:t>
            </a:r>
          </a:p>
          <a:p>
            <a:pPr lvl="1">
              <a:lnSpc>
                <a:spcPct val="85000"/>
              </a:lnSpc>
              <a:spcBef>
                <a:spcPct val="15000"/>
              </a:spcBef>
              <a:tabLst>
                <a:tab pos="2054225" algn="l"/>
              </a:tabLst>
            </a:pPr>
            <a:r>
              <a:rPr lang="en-US" sz="1800" smtClean="0"/>
              <a:t>Correction reducing entropy </a:t>
            </a:r>
            <a:r>
              <a:rPr lang="en-US" sz="1800" smtClean="0">
                <a:sym typeface="Symbol" pitchFamily="18" charset="2"/>
              </a:rPr>
              <a:t> Consumes Ancilla bits</a:t>
            </a:r>
          </a:p>
          <a:p>
            <a:pPr>
              <a:lnSpc>
                <a:spcPct val="85000"/>
              </a:lnSpc>
              <a:spcBef>
                <a:spcPct val="15000"/>
              </a:spcBef>
              <a:tabLst>
                <a:tab pos="2054225" algn="l"/>
              </a:tabLst>
            </a:pPr>
            <a:r>
              <a:rPr lang="en-US" sz="2000" smtClean="0">
                <a:sym typeface="Symbol" pitchFamily="18" charset="2"/>
              </a:rPr>
              <a:t>Observation: 	 90% of QEC gates are used for ancilla production</a:t>
            </a:r>
            <a:br>
              <a:rPr lang="en-US" sz="2000" smtClean="0">
                <a:sym typeface="Symbol" pitchFamily="18" charset="2"/>
              </a:rPr>
            </a:br>
            <a:r>
              <a:rPr lang="en-US" sz="2000" smtClean="0">
                <a:sym typeface="Symbol" pitchFamily="18" charset="2"/>
              </a:rPr>
              <a:t>	 70-85% of all gates are used for ancilla production</a:t>
            </a:r>
          </a:p>
        </p:txBody>
      </p:sp>
      <p:sp>
        <p:nvSpPr>
          <p:cNvPr id="30723" name="Rectangle 2"/>
          <p:cNvSpPr>
            <a:spLocks noGrp="1" noChangeArrowheads="1"/>
          </p:cNvSpPr>
          <p:nvPr>
            <p:ph type="title"/>
          </p:nvPr>
        </p:nvSpPr>
        <p:spPr>
          <a:xfrm>
            <a:off x="355600" y="164307"/>
            <a:ext cx="7010400" cy="609600"/>
          </a:xfrm>
        </p:spPr>
        <p:txBody>
          <a:bodyPr/>
          <a:lstStyle/>
          <a:p>
            <a:r>
              <a:rPr lang="en-US" dirty="0" smtClean="0"/>
              <a:t>Adding Quantum ECC</a:t>
            </a:r>
          </a:p>
        </p:txBody>
      </p:sp>
      <p:grpSp>
        <p:nvGrpSpPr>
          <p:cNvPr id="30724" name="Group 110"/>
          <p:cNvGrpSpPr>
            <a:grpSpLocks/>
          </p:cNvGrpSpPr>
          <p:nvPr/>
        </p:nvGrpSpPr>
        <p:grpSpPr bwMode="auto">
          <a:xfrm>
            <a:off x="914400" y="1281113"/>
            <a:ext cx="2438400" cy="1371600"/>
            <a:chOff x="768" y="1152"/>
            <a:chExt cx="1536" cy="864"/>
          </a:xfrm>
        </p:grpSpPr>
        <p:grpSp>
          <p:nvGrpSpPr>
            <p:cNvPr id="30804" name="Group 24"/>
            <p:cNvGrpSpPr>
              <a:grpSpLocks/>
            </p:cNvGrpSpPr>
            <p:nvPr/>
          </p:nvGrpSpPr>
          <p:grpSpPr bwMode="auto">
            <a:xfrm>
              <a:off x="1040" y="1200"/>
              <a:ext cx="132" cy="460"/>
              <a:chOff x="1904" y="960"/>
              <a:chExt cx="132" cy="460"/>
            </a:xfrm>
          </p:grpSpPr>
          <p:sp>
            <p:nvSpPr>
              <p:cNvPr id="30815" name="Line 9"/>
              <p:cNvSpPr>
                <a:spLocks noChangeShapeType="1"/>
              </p:cNvSpPr>
              <p:nvPr/>
            </p:nvSpPr>
            <p:spPr bwMode="auto">
              <a:xfrm flipH="1">
                <a:off x="1968" y="1008"/>
                <a:ext cx="4" cy="412"/>
              </a:xfrm>
              <a:prstGeom prst="line">
                <a:avLst/>
              </a:prstGeom>
              <a:noFill/>
              <a:ln w="19050">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anchor="ctr"/>
              <a:lstStyle/>
              <a:p>
                <a:endParaRPr lang="en-US"/>
              </a:p>
            </p:txBody>
          </p:sp>
          <p:sp>
            <p:nvSpPr>
              <p:cNvPr id="30816" name="Oval 10"/>
              <p:cNvSpPr>
                <a:spLocks noChangeArrowheads="1"/>
              </p:cNvSpPr>
              <p:nvPr/>
            </p:nvSpPr>
            <p:spPr bwMode="auto">
              <a:xfrm>
                <a:off x="1904" y="1276"/>
                <a:ext cx="132" cy="132"/>
              </a:xfrm>
              <a:prstGeom prst="ellipse">
                <a:avLst/>
              </a:prstGeom>
              <a:noFill/>
              <a:ln w="19050" algn="ctr">
                <a:solidFill>
                  <a:schemeClr val="tx1"/>
                </a:solidFill>
                <a:round/>
                <a:headEnd type="none" w="lg" len="lg"/>
                <a:tailEnd type="none" w="lg" len="lg"/>
              </a:ln>
              <a:extLst>
                <a:ext uri="{909E8E84-426E-40DD-AFC4-6F175D3DCCD1}">
                  <a14:hiddenFill xmlns:a14="http://schemas.microsoft.com/office/drawing/2010/main">
                    <a:solidFill>
                      <a:srgbClr val="FFFFFF"/>
                    </a:solidFill>
                  </a14:hiddenFill>
                </a:ext>
              </a:extLst>
            </p:spPr>
            <p:txBody>
              <a:bodyPr wrap="none" anchor="ctr"/>
              <a:lstStyle/>
              <a:p>
                <a:pPr algn="ctr"/>
                <a:endParaRPr lang="en-US" sz="1800">
                  <a:solidFill>
                    <a:srgbClr val="000000"/>
                  </a:solidFill>
                  <a:latin typeface="Comic Sans MS" pitchFamily="66" charset="0"/>
                </a:endParaRPr>
              </a:p>
            </p:txBody>
          </p:sp>
          <p:sp>
            <p:nvSpPr>
              <p:cNvPr id="30817" name="Oval 12"/>
              <p:cNvSpPr>
                <a:spLocks noChangeArrowheads="1"/>
              </p:cNvSpPr>
              <p:nvPr/>
            </p:nvSpPr>
            <p:spPr bwMode="auto">
              <a:xfrm>
                <a:off x="1922" y="960"/>
                <a:ext cx="96" cy="96"/>
              </a:xfrm>
              <a:prstGeom prst="ellipse">
                <a:avLst/>
              </a:prstGeom>
              <a:solidFill>
                <a:schemeClr val="tx1"/>
              </a:solidFill>
              <a:ln w="19050" algn="ctr">
                <a:solidFill>
                  <a:schemeClr val="tx1"/>
                </a:solidFill>
                <a:round/>
                <a:headEnd type="none" w="lg" len="lg"/>
                <a:tailEnd type="none" w="lg" len="lg"/>
              </a:ln>
            </p:spPr>
            <p:txBody>
              <a:bodyPr wrap="none" anchor="ctr"/>
              <a:lstStyle/>
              <a:p>
                <a:pPr algn="ctr"/>
                <a:endParaRPr lang="en-US" sz="1800">
                  <a:solidFill>
                    <a:srgbClr val="000000"/>
                  </a:solidFill>
                  <a:latin typeface="Comic Sans MS" pitchFamily="66" charset="0"/>
                </a:endParaRPr>
              </a:p>
            </p:txBody>
          </p:sp>
        </p:grpSp>
        <p:grpSp>
          <p:nvGrpSpPr>
            <p:cNvPr id="30805" name="Group 29"/>
            <p:cNvGrpSpPr>
              <a:grpSpLocks/>
            </p:cNvGrpSpPr>
            <p:nvPr/>
          </p:nvGrpSpPr>
          <p:grpSpPr bwMode="auto">
            <a:xfrm>
              <a:off x="768" y="1248"/>
              <a:ext cx="1536" cy="673"/>
              <a:chOff x="1632" y="1008"/>
              <a:chExt cx="960" cy="673"/>
            </a:xfrm>
          </p:grpSpPr>
          <p:sp>
            <p:nvSpPr>
              <p:cNvPr id="30812" name="Line 7"/>
              <p:cNvSpPr>
                <a:spLocks noChangeShapeType="1"/>
              </p:cNvSpPr>
              <p:nvPr/>
            </p:nvSpPr>
            <p:spPr bwMode="auto">
              <a:xfrm>
                <a:off x="1632" y="1008"/>
                <a:ext cx="960" cy="0"/>
              </a:xfrm>
              <a:prstGeom prst="line">
                <a:avLst/>
              </a:prstGeom>
              <a:noFill/>
              <a:ln w="19050">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anchor="ctr"/>
              <a:lstStyle/>
              <a:p>
                <a:endParaRPr lang="en-US"/>
              </a:p>
            </p:txBody>
          </p:sp>
          <p:sp>
            <p:nvSpPr>
              <p:cNvPr id="30813" name="Line 8"/>
              <p:cNvSpPr>
                <a:spLocks noChangeShapeType="1"/>
              </p:cNvSpPr>
              <p:nvPr/>
            </p:nvSpPr>
            <p:spPr bwMode="auto">
              <a:xfrm>
                <a:off x="1632" y="1344"/>
                <a:ext cx="960" cy="0"/>
              </a:xfrm>
              <a:prstGeom prst="line">
                <a:avLst/>
              </a:prstGeom>
              <a:noFill/>
              <a:ln w="19050">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anchor="ctr"/>
              <a:lstStyle/>
              <a:p>
                <a:endParaRPr lang="en-US"/>
              </a:p>
            </p:txBody>
          </p:sp>
          <p:sp>
            <p:nvSpPr>
              <p:cNvPr id="30814" name="Line 23"/>
              <p:cNvSpPr>
                <a:spLocks noChangeShapeType="1"/>
              </p:cNvSpPr>
              <p:nvPr/>
            </p:nvSpPr>
            <p:spPr bwMode="auto">
              <a:xfrm>
                <a:off x="1632" y="1680"/>
                <a:ext cx="960" cy="1"/>
              </a:xfrm>
              <a:prstGeom prst="line">
                <a:avLst/>
              </a:prstGeom>
              <a:noFill/>
              <a:ln w="19050">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anchor="ctr"/>
              <a:lstStyle/>
              <a:p>
                <a:endParaRPr lang="en-US"/>
              </a:p>
            </p:txBody>
          </p:sp>
        </p:grpSp>
        <p:grpSp>
          <p:nvGrpSpPr>
            <p:cNvPr id="30806" name="Group 25"/>
            <p:cNvGrpSpPr>
              <a:grpSpLocks/>
            </p:cNvGrpSpPr>
            <p:nvPr/>
          </p:nvGrpSpPr>
          <p:grpSpPr bwMode="auto">
            <a:xfrm>
              <a:off x="1632" y="1536"/>
              <a:ext cx="132" cy="460"/>
              <a:chOff x="1904" y="960"/>
              <a:chExt cx="132" cy="460"/>
            </a:xfrm>
          </p:grpSpPr>
          <p:sp>
            <p:nvSpPr>
              <p:cNvPr id="30809" name="Line 26"/>
              <p:cNvSpPr>
                <a:spLocks noChangeShapeType="1"/>
              </p:cNvSpPr>
              <p:nvPr/>
            </p:nvSpPr>
            <p:spPr bwMode="auto">
              <a:xfrm flipH="1">
                <a:off x="1968" y="1008"/>
                <a:ext cx="4" cy="412"/>
              </a:xfrm>
              <a:prstGeom prst="line">
                <a:avLst/>
              </a:prstGeom>
              <a:noFill/>
              <a:ln w="19050">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anchor="ctr"/>
              <a:lstStyle/>
              <a:p>
                <a:endParaRPr lang="en-US"/>
              </a:p>
            </p:txBody>
          </p:sp>
          <p:sp>
            <p:nvSpPr>
              <p:cNvPr id="30810" name="Oval 27"/>
              <p:cNvSpPr>
                <a:spLocks noChangeArrowheads="1"/>
              </p:cNvSpPr>
              <p:nvPr/>
            </p:nvSpPr>
            <p:spPr bwMode="auto">
              <a:xfrm>
                <a:off x="1904" y="1276"/>
                <a:ext cx="132" cy="132"/>
              </a:xfrm>
              <a:prstGeom prst="ellipse">
                <a:avLst/>
              </a:prstGeom>
              <a:noFill/>
              <a:ln w="19050" algn="ctr">
                <a:solidFill>
                  <a:schemeClr val="tx1"/>
                </a:solidFill>
                <a:round/>
                <a:headEnd type="none" w="lg" len="lg"/>
                <a:tailEnd type="none" w="lg" len="lg"/>
              </a:ln>
              <a:extLst>
                <a:ext uri="{909E8E84-426E-40DD-AFC4-6F175D3DCCD1}">
                  <a14:hiddenFill xmlns:a14="http://schemas.microsoft.com/office/drawing/2010/main">
                    <a:solidFill>
                      <a:srgbClr val="FFFFFF"/>
                    </a:solidFill>
                  </a14:hiddenFill>
                </a:ext>
              </a:extLst>
            </p:spPr>
            <p:txBody>
              <a:bodyPr wrap="none" anchor="ctr"/>
              <a:lstStyle/>
              <a:p>
                <a:pPr algn="ctr"/>
                <a:endParaRPr lang="en-US" sz="1800">
                  <a:solidFill>
                    <a:srgbClr val="000000"/>
                  </a:solidFill>
                  <a:latin typeface="Comic Sans MS" pitchFamily="66" charset="0"/>
                </a:endParaRPr>
              </a:p>
            </p:txBody>
          </p:sp>
          <p:sp>
            <p:nvSpPr>
              <p:cNvPr id="30811" name="Oval 28"/>
              <p:cNvSpPr>
                <a:spLocks noChangeArrowheads="1"/>
              </p:cNvSpPr>
              <p:nvPr/>
            </p:nvSpPr>
            <p:spPr bwMode="auto">
              <a:xfrm>
                <a:off x="1922" y="960"/>
                <a:ext cx="96" cy="96"/>
              </a:xfrm>
              <a:prstGeom prst="ellipse">
                <a:avLst/>
              </a:prstGeom>
              <a:solidFill>
                <a:schemeClr val="tx1"/>
              </a:solidFill>
              <a:ln w="19050" algn="ctr">
                <a:solidFill>
                  <a:schemeClr val="tx1"/>
                </a:solidFill>
                <a:round/>
                <a:headEnd type="none" w="lg" len="lg"/>
                <a:tailEnd type="none" w="lg" len="lg"/>
              </a:ln>
            </p:spPr>
            <p:txBody>
              <a:bodyPr wrap="none" anchor="ctr"/>
              <a:lstStyle/>
              <a:p>
                <a:pPr algn="ctr"/>
                <a:endParaRPr lang="en-US" sz="1800">
                  <a:solidFill>
                    <a:srgbClr val="000000"/>
                  </a:solidFill>
                  <a:latin typeface="Comic Sans MS" pitchFamily="66" charset="0"/>
                </a:endParaRPr>
              </a:p>
            </p:txBody>
          </p:sp>
        </p:grpSp>
        <p:sp>
          <p:nvSpPr>
            <p:cNvPr id="30807" name="Rectangle 46"/>
            <p:cNvSpPr>
              <a:spLocks noChangeArrowheads="1"/>
            </p:cNvSpPr>
            <p:nvPr/>
          </p:nvSpPr>
          <p:spPr bwMode="auto">
            <a:xfrm>
              <a:off x="1008" y="1824"/>
              <a:ext cx="192" cy="192"/>
            </a:xfrm>
            <a:prstGeom prst="rect">
              <a:avLst/>
            </a:prstGeom>
            <a:solidFill>
              <a:schemeClr val="bg1"/>
            </a:solidFill>
            <a:ln w="28575" algn="ctr">
              <a:solidFill>
                <a:schemeClr val="tx1"/>
              </a:solidFill>
              <a:miter lim="800000"/>
              <a:headEnd/>
              <a:tailEnd/>
            </a:ln>
          </p:spPr>
          <p:txBody>
            <a:bodyPr wrap="none" anchor="ctr"/>
            <a:lstStyle/>
            <a:p>
              <a:pPr algn="ctr"/>
              <a:r>
                <a:rPr lang="en-US" sz="1800" b="1">
                  <a:solidFill>
                    <a:srgbClr val="000000"/>
                  </a:solidFill>
                  <a:latin typeface="Comic Sans MS" pitchFamily="66" charset="0"/>
                </a:rPr>
                <a:t>H</a:t>
              </a:r>
            </a:p>
          </p:txBody>
        </p:sp>
        <p:sp>
          <p:nvSpPr>
            <p:cNvPr id="30808" name="Rectangle 69"/>
            <p:cNvSpPr>
              <a:spLocks noChangeArrowheads="1"/>
            </p:cNvSpPr>
            <p:nvPr/>
          </p:nvSpPr>
          <p:spPr bwMode="auto">
            <a:xfrm>
              <a:off x="1584" y="1152"/>
              <a:ext cx="192" cy="192"/>
            </a:xfrm>
            <a:prstGeom prst="rect">
              <a:avLst/>
            </a:prstGeom>
            <a:solidFill>
              <a:schemeClr val="bg1"/>
            </a:solidFill>
            <a:ln w="28575" algn="ctr">
              <a:solidFill>
                <a:schemeClr val="tx1"/>
              </a:solidFill>
              <a:miter lim="800000"/>
              <a:headEnd/>
              <a:tailEnd/>
            </a:ln>
          </p:spPr>
          <p:txBody>
            <a:bodyPr wrap="none" anchor="ctr"/>
            <a:lstStyle/>
            <a:p>
              <a:pPr algn="ctr"/>
              <a:r>
                <a:rPr lang="en-US" sz="1800" b="1">
                  <a:solidFill>
                    <a:srgbClr val="000000"/>
                  </a:solidFill>
                  <a:latin typeface="Comic Sans MS" pitchFamily="66" charset="0"/>
                </a:rPr>
                <a:t>T</a:t>
              </a:r>
            </a:p>
          </p:txBody>
        </p:sp>
      </p:grpSp>
      <p:grpSp>
        <p:nvGrpSpPr>
          <p:cNvPr id="6" name="Group 145"/>
          <p:cNvGrpSpPr>
            <a:grpSpLocks/>
          </p:cNvGrpSpPr>
          <p:nvPr/>
        </p:nvGrpSpPr>
        <p:grpSpPr bwMode="auto">
          <a:xfrm>
            <a:off x="6610350" y="604837"/>
            <a:ext cx="1622425" cy="609600"/>
            <a:chOff x="4068" y="336"/>
            <a:chExt cx="1022" cy="384"/>
          </a:xfrm>
        </p:grpSpPr>
        <p:sp>
          <p:nvSpPr>
            <p:cNvPr id="30802" name="Text Box 142"/>
            <p:cNvSpPr txBox="1">
              <a:spLocks noChangeArrowheads="1"/>
            </p:cNvSpPr>
            <p:nvPr/>
          </p:nvSpPr>
          <p:spPr bwMode="auto">
            <a:xfrm>
              <a:off x="4068" y="336"/>
              <a:ext cx="102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r>
                <a:rPr lang="en-US" b="1">
                  <a:solidFill>
                    <a:srgbClr val="000000"/>
                  </a:solidFill>
                  <a:latin typeface="Comic Sans MS" pitchFamily="66" charset="0"/>
                </a:rPr>
                <a:t>Not Transversal!</a:t>
              </a:r>
            </a:p>
          </p:txBody>
        </p:sp>
        <p:sp>
          <p:nvSpPr>
            <p:cNvPr id="30803" name="Line 143"/>
            <p:cNvSpPr>
              <a:spLocks noChangeShapeType="1"/>
            </p:cNvSpPr>
            <p:nvPr/>
          </p:nvSpPr>
          <p:spPr bwMode="auto">
            <a:xfrm flipH="1">
              <a:off x="4608" y="528"/>
              <a:ext cx="48" cy="19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 name="Group 140"/>
          <p:cNvGrpSpPr>
            <a:grpSpLocks/>
          </p:cNvGrpSpPr>
          <p:nvPr/>
        </p:nvGrpSpPr>
        <p:grpSpPr bwMode="auto">
          <a:xfrm>
            <a:off x="5943600" y="1266825"/>
            <a:ext cx="2438400" cy="1371600"/>
            <a:chOff x="3792" y="768"/>
            <a:chExt cx="1536" cy="864"/>
          </a:xfrm>
        </p:grpSpPr>
        <p:grpSp>
          <p:nvGrpSpPr>
            <p:cNvPr id="30795" name="Group 132"/>
            <p:cNvGrpSpPr>
              <a:grpSpLocks/>
            </p:cNvGrpSpPr>
            <p:nvPr/>
          </p:nvGrpSpPr>
          <p:grpSpPr bwMode="auto">
            <a:xfrm>
              <a:off x="3792" y="864"/>
              <a:ext cx="1536" cy="673"/>
              <a:chOff x="3216" y="1248"/>
              <a:chExt cx="1536" cy="673"/>
            </a:xfrm>
          </p:grpSpPr>
          <p:sp>
            <p:nvSpPr>
              <p:cNvPr id="30799" name="Line 117"/>
              <p:cNvSpPr>
                <a:spLocks noChangeShapeType="1"/>
              </p:cNvSpPr>
              <p:nvPr/>
            </p:nvSpPr>
            <p:spPr bwMode="auto">
              <a:xfrm>
                <a:off x="3216" y="1248"/>
                <a:ext cx="1536" cy="0"/>
              </a:xfrm>
              <a:prstGeom prst="line">
                <a:avLst/>
              </a:prstGeom>
              <a:noFill/>
              <a:ln w="57150">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anchor="ctr"/>
              <a:lstStyle/>
              <a:p>
                <a:endParaRPr lang="en-US"/>
              </a:p>
            </p:txBody>
          </p:sp>
          <p:sp>
            <p:nvSpPr>
              <p:cNvPr id="30800" name="Line 118"/>
              <p:cNvSpPr>
                <a:spLocks noChangeShapeType="1"/>
              </p:cNvSpPr>
              <p:nvPr/>
            </p:nvSpPr>
            <p:spPr bwMode="auto">
              <a:xfrm>
                <a:off x="3216" y="1584"/>
                <a:ext cx="1536" cy="0"/>
              </a:xfrm>
              <a:prstGeom prst="line">
                <a:avLst/>
              </a:prstGeom>
              <a:noFill/>
              <a:ln w="57150">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anchor="ctr"/>
              <a:lstStyle/>
              <a:p>
                <a:endParaRPr lang="en-US"/>
              </a:p>
            </p:txBody>
          </p:sp>
          <p:sp>
            <p:nvSpPr>
              <p:cNvPr id="30801" name="Line 119"/>
              <p:cNvSpPr>
                <a:spLocks noChangeShapeType="1"/>
              </p:cNvSpPr>
              <p:nvPr/>
            </p:nvSpPr>
            <p:spPr bwMode="auto">
              <a:xfrm>
                <a:off x="3216" y="1920"/>
                <a:ext cx="1536" cy="1"/>
              </a:xfrm>
              <a:prstGeom prst="line">
                <a:avLst/>
              </a:prstGeom>
              <a:noFill/>
              <a:ln w="57150">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anchor="ctr"/>
              <a:lstStyle/>
              <a:p>
                <a:endParaRPr lang="en-US"/>
              </a:p>
            </p:txBody>
          </p:sp>
        </p:grpSp>
        <p:sp>
          <p:nvSpPr>
            <p:cNvPr id="30796" name="Line 134"/>
            <p:cNvSpPr>
              <a:spLocks noChangeShapeType="1"/>
            </p:cNvSpPr>
            <p:nvPr/>
          </p:nvSpPr>
          <p:spPr bwMode="auto">
            <a:xfrm flipV="1">
              <a:off x="3840" y="768"/>
              <a:ext cx="144"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97" name="Line 135"/>
            <p:cNvSpPr>
              <a:spLocks noChangeShapeType="1"/>
            </p:cNvSpPr>
            <p:nvPr/>
          </p:nvSpPr>
          <p:spPr bwMode="auto">
            <a:xfrm flipV="1">
              <a:off x="3840" y="1104"/>
              <a:ext cx="144"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98" name="Line 136"/>
            <p:cNvSpPr>
              <a:spLocks noChangeShapeType="1"/>
            </p:cNvSpPr>
            <p:nvPr/>
          </p:nvSpPr>
          <p:spPr bwMode="auto">
            <a:xfrm flipV="1">
              <a:off x="3840" y="1440"/>
              <a:ext cx="144"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 name="Group 152"/>
          <p:cNvGrpSpPr>
            <a:grpSpLocks/>
          </p:cNvGrpSpPr>
          <p:nvPr/>
        </p:nvGrpSpPr>
        <p:grpSpPr bwMode="auto">
          <a:xfrm>
            <a:off x="3657600" y="1371600"/>
            <a:ext cx="1938338" cy="1219200"/>
            <a:chOff x="2187" y="768"/>
            <a:chExt cx="1221" cy="768"/>
          </a:xfrm>
        </p:grpSpPr>
        <p:sp>
          <p:nvSpPr>
            <p:cNvPr id="30792" name="AutoShape 63"/>
            <p:cNvSpPr>
              <a:spLocks noChangeArrowheads="1"/>
            </p:cNvSpPr>
            <p:nvPr/>
          </p:nvSpPr>
          <p:spPr bwMode="auto">
            <a:xfrm>
              <a:off x="2544" y="768"/>
              <a:ext cx="432" cy="432"/>
            </a:xfrm>
            <a:prstGeom prst="rightArrow">
              <a:avLst>
                <a:gd name="adj1" fmla="val 50000"/>
                <a:gd name="adj2" fmla="val 25000"/>
              </a:avLst>
            </a:prstGeom>
            <a:solidFill>
              <a:schemeClr val="accent1"/>
            </a:solidFill>
            <a:ln w="28575" algn="ctr">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0793" name="Text Box 137"/>
            <p:cNvSpPr txBox="1">
              <a:spLocks noChangeArrowheads="1"/>
            </p:cNvSpPr>
            <p:nvPr/>
          </p:nvSpPr>
          <p:spPr bwMode="auto">
            <a:xfrm>
              <a:off x="2187" y="1200"/>
              <a:ext cx="1077"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r>
                <a:rPr lang="en-US" b="1">
                  <a:solidFill>
                    <a:srgbClr val="000000"/>
                  </a:solidFill>
                  <a:latin typeface="Comic Sans MS" pitchFamily="66" charset="0"/>
                </a:rPr>
                <a:t>n-physical Qubits</a:t>
              </a:r>
              <a:br>
                <a:rPr lang="en-US" b="1">
                  <a:solidFill>
                    <a:srgbClr val="000000"/>
                  </a:solidFill>
                  <a:latin typeface="Comic Sans MS" pitchFamily="66" charset="0"/>
                </a:rPr>
              </a:br>
              <a:r>
                <a:rPr lang="en-US" b="1">
                  <a:solidFill>
                    <a:srgbClr val="000000"/>
                  </a:solidFill>
                  <a:latin typeface="Comic Sans MS" pitchFamily="66" charset="0"/>
                </a:rPr>
                <a:t>per logical Qubit</a:t>
              </a:r>
            </a:p>
          </p:txBody>
        </p:sp>
        <p:sp>
          <p:nvSpPr>
            <p:cNvPr id="30794" name="AutoShape 151"/>
            <p:cNvSpPr>
              <a:spLocks/>
            </p:cNvSpPr>
            <p:nvPr/>
          </p:nvSpPr>
          <p:spPr bwMode="auto">
            <a:xfrm>
              <a:off x="3216" y="1200"/>
              <a:ext cx="192" cy="336"/>
            </a:xfrm>
            <a:prstGeom prst="rightBrace">
              <a:avLst>
                <a:gd name="adj1" fmla="val 14583"/>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1800">
                <a:solidFill>
                  <a:srgbClr val="000000"/>
                </a:solidFill>
                <a:latin typeface="Comic Sans MS" pitchFamily="66" charset="0"/>
              </a:endParaRPr>
            </a:p>
          </p:txBody>
        </p:sp>
      </p:grpSp>
      <p:grpSp>
        <p:nvGrpSpPr>
          <p:cNvPr id="10" name="Group 126"/>
          <p:cNvGrpSpPr>
            <a:grpSpLocks/>
          </p:cNvGrpSpPr>
          <p:nvPr/>
        </p:nvGrpSpPr>
        <p:grpSpPr bwMode="auto">
          <a:xfrm>
            <a:off x="6324600" y="1290637"/>
            <a:ext cx="1219200" cy="1371600"/>
            <a:chOff x="3456" y="1152"/>
            <a:chExt cx="768" cy="864"/>
          </a:xfrm>
        </p:grpSpPr>
        <p:grpSp>
          <p:nvGrpSpPr>
            <p:cNvPr id="30782" name="Group 112"/>
            <p:cNvGrpSpPr>
              <a:grpSpLocks/>
            </p:cNvGrpSpPr>
            <p:nvPr/>
          </p:nvGrpSpPr>
          <p:grpSpPr bwMode="auto">
            <a:xfrm>
              <a:off x="3488" y="1200"/>
              <a:ext cx="132" cy="460"/>
              <a:chOff x="1904" y="960"/>
              <a:chExt cx="132" cy="460"/>
            </a:xfrm>
          </p:grpSpPr>
          <p:sp>
            <p:nvSpPr>
              <p:cNvPr id="30789" name="Line 113"/>
              <p:cNvSpPr>
                <a:spLocks noChangeShapeType="1"/>
              </p:cNvSpPr>
              <p:nvPr/>
            </p:nvSpPr>
            <p:spPr bwMode="auto">
              <a:xfrm flipH="1">
                <a:off x="1968" y="1008"/>
                <a:ext cx="4" cy="412"/>
              </a:xfrm>
              <a:prstGeom prst="line">
                <a:avLst/>
              </a:prstGeom>
              <a:noFill/>
              <a:ln w="57150">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anchor="ctr"/>
              <a:lstStyle/>
              <a:p>
                <a:endParaRPr lang="en-US"/>
              </a:p>
            </p:txBody>
          </p:sp>
          <p:sp>
            <p:nvSpPr>
              <p:cNvPr id="30790" name="Oval 114"/>
              <p:cNvSpPr>
                <a:spLocks noChangeArrowheads="1"/>
              </p:cNvSpPr>
              <p:nvPr/>
            </p:nvSpPr>
            <p:spPr bwMode="auto">
              <a:xfrm>
                <a:off x="1904" y="1276"/>
                <a:ext cx="132" cy="132"/>
              </a:xfrm>
              <a:prstGeom prst="ellipse">
                <a:avLst/>
              </a:prstGeom>
              <a:noFill/>
              <a:ln w="57150" algn="ctr">
                <a:solidFill>
                  <a:schemeClr val="tx1"/>
                </a:solidFill>
                <a:round/>
                <a:headEnd type="none" w="lg" len="lg"/>
                <a:tailEnd type="none" w="lg" len="lg"/>
              </a:ln>
              <a:extLst>
                <a:ext uri="{909E8E84-426E-40DD-AFC4-6F175D3DCCD1}">
                  <a14:hiddenFill xmlns:a14="http://schemas.microsoft.com/office/drawing/2010/main">
                    <a:solidFill>
                      <a:srgbClr val="FFFFFF"/>
                    </a:solidFill>
                  </a14:hiddenFill>
                </a:ext>
              </a:extLst>
            </p:spPr>
            <p:txBody>
              <a:bodyPr wrap="none" anchor="ctr"/>
              <a:lstStyle/>
              <a:p>
                <a:pPr algn="ctr"/>
                <a:endParaRPr lang="en-US" sz="1800">
                  <a:solidFill>
                    <a:srgbClr val="000000"/>
                  </a:solidFill>
                  <a:latin typeface="Comic Sans MS" pitchFamily="66" charset="0"/>
                </a:endParaRPr>
              </a:p>
            </p:txBody>
          </p:sp>
          <p:sp>
            <p:nvSpPr>
              <p:cNvPr id="30791" name="Oval 115"/>
              <p:cNvSpPr>
                <a:spLocks noChangeArrowheads="1"/>
              </p:cNvSpPr>
              <p:nvPr/>
            </p:nvSpPr>
            <p:spPr bwMode="auto">
              <a:xfrm>
                <a:off x="1922" y="960"/>
                <a:ext cx="96" cy="96"/>
              </a:xfrm>
              <a:prstGeom prst="ellipse">
                <a:avLst/>
              </a:prstGeom>
              <a:solidFill>
                <a:schemeClr val="tx1"/>
              </a:solidFill>
              <a:ln w="57150" algn="ctr">
                <a:solidFill>
                  <a:schemeClr val="tx1"/>
                </a:solidFill>
                <a:round/>
                <a:headEnd type="none" w="lg" len="lg"/>
                <a:tailEnd type="none" w="lg" len="lg"/>
              </a:ln>
            </p:spPr>
            <p:txBody>
              <a:bodyPr wrap="none" anchor="ctr"/>
              <a:lstStyle/>
              <a:p>
                <a:pPr algn="ctr"/>
                <a:endParaRPr lang="en-US" sz="1800">
                  <a:solidFill>
                    <a:srgbClr val="000000"/>
                  </a:solidFill>
                  <a:latin typeface="Comic Sans MS" pitchFamily="66" charset="0"/>
                </a:endParaRPr>
              </a:p>
            </p:txBody>
          </p:sp>
        </p:grpSp>
        <p:grpSp>
          <p:nvGrpSpPr>
            <p:cNvPr id="30783" name="Group 120"/>
            <p:cNvGrpSpPr>
              <a:grpSpLocks/>
            </p:cNvGrpSpPr>
            <p:nvPr/>
          </p:nvGrpSpPr>
          <p:grpSpPr bwMode="auto">
            <a:xfrm>
              <a:off x="4080" y="1536"/>
              <a:ext cx="132" cy="460"/>
              <a:chOff x="1904" y="960"/>
              <a:chExt cx="132" cy="460"/>
            </a:xfrm>
          </p:grpSpPr>
          <p:sp>
            <p:nvSpPr>
              <p:cNvPr id="30786" name="Line 121"/>
              <p:cNvSpPr>
                <a:spLocks noChangeShapeType="1"/>
              </p:cNvSpPr>
              <p:nvPr/>
            </p:nvSpPr>
            <p:spPr bwMode="auto">
              <a:xfrm flipH="1">
                <a:off x="1968" y="1008"/>
                <a:ext cx="4" cy="412"/>
              </a:xfrm>
              <a:prstGeom prst="line">
                <a:avLst/>
              </a:prstGeom>
              <a:noFill/>
              <a:ln w="57150">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anchor="ctr"/>
              <a:lstStyle/>
              <a:p>
                <a:endParaRPr lang="en-US"/>
              </a:p>
            </p:txBody>
          </p:sp>
          <p:sp>
            <p:nvSpPr>
              <p:cNvPr id="30787" name="Oval 122"/>
              <p:cNvSpPr>
                <a:spLocks noChangeArrowheads="1"/>
              </p:cNvSpPr>
              <p:nvPr/>
            </p:nvSpPr>
            <p:spPr bwMode="auto">
              <a:xfrm>
                <a:off x="1904" y="1276"/>
                <a:ext cx="132" cy="132"/>
              </a:xfrm>
              <a:prstGeom prst="ellipse">
                <a:avLst/>
              </a:prstGeom>
              <a:noFill/>
              <a:ln w="57150" algn="ctr">
                <a:solidFill>
                  <a:schemeClr val="tx1"/>
                </a:solidFill>
                <a:round/>
                <a:headEnd type="none" w="lg" len="lg"/>
                <a:tailEnd type="none" w="lg" len="lg"/>
              </a:ln>
              <a:extLst>
                <a:ext uri="{909E8E84-426E-40DD-AFC4-6F175D3DCCD1}">
                  <a14:hiddenFill xmlns:a14="http://schemas.microsoft.com/office/drawing/2010/main">
                    <a:solidFill>
                      <a:srgbClr val="FFFFFF"/>
                    </a:solidFill>
                  </a14:hiddenFill>
                </a:ext>
              </a:extLst>
            </p:spPr>
            <p:txBody>
              <a:bodyPr wrap="none" anchor="ctr"/>
              <a:lstStyle/>
              <a:p>
                <a:pPr algn="ctr"/>
                <a:endParaRPr lang="en-US" sz="1800">
                  <a:solidFill>
                    <a:srgbClr val="000000"/>
                  </a:solidFill>
                  <a:latin typeface="Comic Sans MS" pitchFamily="66" charset="0"/>
                </a:endParaRPr>
              </a:p>
            </p:txBody>
          </p:sp>
          <p:sp>
            <p:nvSpPr>
              <p:cNvPr id="30788" name="Oval 123"/>
              <p:cNvSpPr>
                <a:spLocks noChangeArrowheads="1"/>
              </p:cNvSpPr>
              <p:nvPr/>
            </p:nvSpPr>
            <p:spPr bwMode="auto">
              <a:xfrm>
                <a:off x="1922" y="960"/>
                <a:ext cx="96" cy="96"/>
              </a:xfrm>
              <a:prstGeom prst="ellipse">
                <a:avLst/>
              </a:prstGeom>
              <a:solidFill>
                <a:schemeClr val="tx1"/>
              </a:solidFill>
              <a:ln w="57150" algn="ctr">
                <a:solidFill>
                  <a:schemeClr val="tx1"/>
                </a:solidFill>
                <a:round/>
                <a:headEnd type="none" w="lg" len="lg"/>
                <a:tailEnd type="none" w="lg" len="lg"/>
              </a:ln>
            </p:spPr>
            <p:txBody>
              <a:bodyPr wrap="none" anchor="ctr"/>
              <a:lstStyle/>
              <a:p>
                <a:pPr algn="ctr"/>
                <a:endParaRPr lang="en-US" sz="1800">
                  <a:solidFill>
                    <a:srgbClr val="000000"/>
                  </a:solidFill>
                  <a:latin typeface="Comic Sans MS" pitchFamily="66" charset="0"/>
                </a:endParaRPr>
              </a:p>
            </p:txBody>
          </p:sp>
        </p:grpSp>
        <p:sp>
          <p:nvSpPr>
            <p:cNvPr id="30784" name="Rectangle 124"/>
            <p:cNvSpPr>
              <a:spLocks noChangeArrowheads="1"/>
            </p:cNvSpPr>
            <p:nvPr/>
          </p:nvSpPr>
          <p:spPr bwMode="auto">
            <a:xfrm>
              <a:off x="3456" y="1824"/>
              <a:ext cx="192" cy="192"/>
            </a:xfrm>
            <a:prstGeom prst="rect">
              <a:avLst/>
            </a:prstGeom>
            <a:solidFill>
              <a:schemeClr val="bg1"/>
            </a:solidFill>
            <a:ln w="57150" algn="ctr">
              <a:solidFill>
                <a:schemeClr val="tx1"/>
              </a:solidFill>
              <a:miter lim="800000"/>
              <a:headEnd/>
              <a:tailEnd/>
            </a:ln>
          </p:spPr>
          <p:txBody>
            <a:bodyPr wrap="none" anchor="ctr"/>
            <a:lstStyle/>
            <a:p>
              <a:pPr algn="ctr"/>
              <a:r>
                <a:rPr lang="en-US" sz="1800" b="1">
                  <a:solidFill>
                    <a:srgbClr val="000000"/>
                  </a:solidFill>
                  <a:latin typeface="Comic Sans MS" pitchFamily="66" charset="0"/>
                </a:rPr>
                <a:t>H</a:t>
              </a:r>
            </a:p>
          </p:txBody>
        </p:sp>
        <p:sp>
          <p:nvSpPr>
            <p:cNvPr id="30785" name="Rectangle 125"/>
            <p:cNvSpPr>
              <a:spLocks noChangeArrowheads="1"/>
            </p:cNvSpPr>
            <p:nvPr/>
          </p:nvSpPr>
          <p:spPr bwMode="auto">
            <a:xfrm>
              <a:off x="4032" y="1152"/>
              <a:ext cx="192" cy="192"/>
            </a:xfrm>
            <a:prstGeom prst="rect">
              <a:avLst/>
            </a:prstGeom>
            <a:solidFill>
              <a:srgbClr val="FF6699"/>
            </a:solidFill>
            <a:ln w="28575" cap="rnd" algn="ctr">
              <a:solidFill>
                <a:schemeClr val="tx1"/>
              </a:solidFill>
              <a:prstDash val="sysDot"/>
              <a:miter lim="800000"/>
              <a:headEnd/>
              <a:tailEnd/>
            </a:ln>
          </p:spPr>
          <p:txBody>
            <a:bodyPr wrap="none" anchor="ctr"/>
            <a:lstStyle/>
            <a:p>
              <a:pPr algn="ctr"/>
              <a:r>
                <a:rPr lang="en-US" sz="1800" b="1">
                  <a:solidFill>
                    <a:srgbClr val="000000"/>
                  </a:solidFill>
                  <a:latin typeface="Comic Sans MS" pitchFamily="66" charset="0"/>
                </a:rPr>
                <a:t>T</a:t>
              </a:r>
            </a:p>
          </p:txBody>
        </p:sp>
      </p:grpSp>
      <p:grpSp>
        <p:nvGrpSpPr>
          <p:cNvPr id="13" name="Group 149"/>
          <p:cNvGrpSpPr>
            <a:grpSpLocks/>
          </p:cNvGrpSpPr>
          <p:nvPr/>
        </p:nvGrpSpPr>
        <p:grpSpPr bwMode="auto">
          <a:xfrm>
            <a:off x="5562600" y="352425"/>
            <a:ext cx="3657600" cy="2133600"/>
            <a:chOff x="3408" y="192"/>
            <a:chExt cx="2304" cy="1344"/>
          </a:xfrm>
        </p:grpSpPr>
        <p:sp>
          <p:nvSpPr>
            <p:cNvPr id="30757" name="Rectangle 146"/>
            <p:cNvSpPr>
              <a:spLocks noChangeArrowheads="1"/>
            </p:cNvSpPr>
            <p:nvPr/>
          </p:nvSpPr>
          <p:spPr bwMode="auto">
            <a:xfrm>
              <a:off x="4080" y="288"/>
              <a:ext cx="960" cy="288"/>
            </a:xfrm>
            <a:prstGeom prst="rect">
              <a:avLst/>
            </a:prstGeom>
            <a:solidFill>
              <a:schemeClr val="bg1"/>
            </a:solidFill>
            <a:ln w="28575" algn="ctr">
              <a:solidFill>
                <a:schemeClr val="bg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0758" name="Rectangle 147"/>
            <p:cNvSpPr>
              <a:spLocks noChangeArrowheads="1"/>
            </p:cNvSpPr>
            <p:nvPr/>
          </p:nvSpPr>
          <p:spPr bwMode="auto">
            <a:xfrm>
              <a:off x="4464" y="384"/>
              <a:ext cx="288" cy="384"/>
            </a:xfrm>
            <a:prstGeom prst="rect">
              <a:avLst/>
            </a:prstGeom>
            <a:solidFill>
              <a:schemeClr val="bg1"/>
            </a:solidFill>
            <a:ln w="28575" algn="ctr">
              <a:solidFill>
                <a:schemeClr val="bg1"/>
              </a:solidFill>
              <a:miter lim="800000"/>
              <a:headEnd/>
              <a:tailEnd/>
            </a:ln>
          </p:spPr>
          <p:txBody>
            <a:bodyPr wrap="none" anchor="ctr"/>
            <a:lstStyle/>
            <a:p>
              <a:pPr algn="ctr"/>
              <a:endParaRPr lang="en-US" sz="1800">
                <a:solidFill>
                  <a:srgbClr val="000000"/>
                </a:solidFill>
                <a:latin typeface="Comic Sans MS" pitchFamily="66" charset="0"/>
              </a:endParaRPr>
            </a:p>
          </p:txBody>
        </p:sp>
        <p:grpSp>
          <p:nvGrpSpPr>
            <p:cNvPr id="30759" name="Group 131"/>
            <p:cNvGrpSpPr>
              <a:grpSpLocks/>
            </p:cNvGrpSpPr>
            <p:nvPr/>
          </p:nvGrpSpPr>
          <p:grpSpPr bwMode="auto">
            <a:xfrm>
              <a:off x="3408" y="192"/>
              <a:ext cx="2304" cy="1344"/>
              <a:chOff x="2976" y="576"/>
              <a:chExt cx="2304" cy="1344"/>
            </a:xfrm>
          </p:grpSpPr>
          <p:sp>
            <p:nvSpPr>
              <p:cNvPr id="30760" name="Rectangle 127"/>
              <p:cNvSpPr>
                <a:spLocks noChangeArrowheads="1"/>
              </p:cNvSpPr>
              <p:nvPr/>
            </p:nvSpPr>
            <p:spPr bwMode="auto">
              <a:xfrm>
                <a:off x="4368" y="960"/>
                <a:ext cx="912" cy="528"/>
              </a:xfrm>
              <a:prstGeom prst="rect">
                <a:avLst/>
              </a:prstGeom>
              <a:solidFill>
                <a:schemeClr val="bg1"/>
              </a:solidFill>
              <a:ln w="28575" algn="ctr">
                <a:solidFill>
                  <a:schemeClr val="bg1"/>
                </a:solidFill>
                <a:miter lim="800000"/>
                <a:headEnd/>
                <a:tailEnd/>
              </a:ln>
            </p:spPr>
            <p:txBody>
              <a:bodyPr wrap="none" anchor="ctr"/>
              <a:lstStyle/>
              <a:p>
                <a:pPr algn="ctr"/>
                <a:endParaRPr lang="en-US" sz="1800">
                  <a:solidFill>
                    <a:srgbClr val="000000"/>
                  </a:solidFill>
                  <a:latin typeface="Comic Sans MS" pitchFamily="66" charset="0"/>
                </a:endParaRPr>
              </a:p>
            </p:txBody>
          </p:sp>
          <p:grpSp>
            <p:nvGrpSpPr>
              <p:cNvPr id="30761" name="Group 108"/>
              <p:cNvGrpSpPr>
                <a:grpSpLocks/>
              </p:cNvGrpSpPr>
              <p:nvPr/>
            </p:nvGrpSpPr>
            <p:grpSpPr bwMode="auto">
              <a:xfrm>
                <a:off x="2976" y="576"/>
                <a:ext cx="2160" cy="914"/>
                <a:chOff x="3060" y="576"/>
                <a:chExt cx="2160" cy="914"/>
              </a:xfrm>
            </p:grpSpPr>
            <p:grpSp>
              <p:nvGrpSpPr>
                <p:cNvPr id="30764" name="Group 98"/>
                <p:cNvGrpSpPr>
                  <a:grpSpLocks/>
                </p:cNvGrpSpPr>
                <p:nvPr/>
              </p:nvGrpSpPr>
              <p:grpSpPr bwMode="auto">
                <a:xfrm>
                  <a:off x="4416" y="1154"/>
                  <a:ext cx="240" cy="336"/>
                  <a:chOff x="2208" y="864"/>
                  <a:chExt cx="240" cy="336"/>
                </a:xfrm>
              </p:grpSpPr>
              <p:sp>
                <p:nvSpPr>
                  <p:cNvPr id="30776" name="Rectangle 97"/>
                  <p:cNvSpPr>
                    <a:spLocks noChangeArrowheads="1"/>
                  </p:cNvSpPr>
                  <p:nvPr/>
                </p:nvSpPr>
                <p:spPr bwMode="auto">
                  <a:xfrm>
                    <a:off x="2208" y="864"/>
                    <a:ext cx="240" cy="336"/>
                  </a:xfrm>
                  <a:prstGeom prst="rect">
                    <a:avLst/>
                  </a:prstGeom>
                  <a:solidFill>
                    <a:schemeClr val="bg1"/>
                  </a:solidFill>
                  <a:ln w="28575" algn="ctr">
                    <a:solidFill>
                      <a:schemeClr val="bg1"/>
                    </a:solidFill>
                    <a:miter lim="800000"/>
                    <a:headEnd/>
                    <a:tailEnd/>
                  </a:ln>
                </p:spPr>
                <p:txBody>
                  <a:bodyPr wrap="none" anchor="ctr"/>
                  <a:lstStyle/>
                  <a:p>
                    <a:pPr algn="ctr"/>
                    <a:endParaRPr lang="en-US" sz="1800">
                      <a:solidFill>
                        <a:srgbClr val="000000"/>
                      </a:solidFill>
                      <a:latin typeface="Comic Sans MS" pitchFamily="66" charset="0"/>
                    </a:endParaRPr>
                  </a:p>
                </p:txBody>
              </p:sp>
              <p:grpSp>
                <p:nvGrpSpPr>
                  <p:cNvPr id="30777" name="Group 96"/>
                  <p:cNvGrpSpPr>
                    <a:grpSpLocks/>
                  </p:cNvGrpSpPr>
                  <p:nvPr/>
                </p:nvGrpSpPr>
                <p:grpSpPr bwMode="auto">
                  <a:xfrm>
                    <a:off x="2208" y="864"/>
                    <a:ext cx="240" cy="288"/>
                    <a:chOff x="4752" y="3072"/>
                    <a:chExt cx="240" cy="288"/>
                  </a:xfrm>
                </p:grpSpPr>
                <p:sp>
                  <p:nvSpPr>
                    <p:cNvPr id="30778" name="Oval 92"/>
                    <p:cNvSpPr>
                      <a:spLocks noChangeArrowheads="1"/>
                    </p:cNvSpPr>
                    <p:nvPr/>
                  </p:nvSpPr>
                  <p:spPr bwMode="auto">
                    <a:xfrm>
                      <a:off x="4752" y="3195"/>
                      <a:ext cx="240" cy="144"/>
                    </a:xfrm>
                    <a:prstGeom prst="ellipse">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1800">
                        <a:solidFill>
                          <a:srgbClr val="000000"/>
                        </a:solidFill>
                        <a:latin typeface="Comic Sans MS" pitchFamily="66" charset="0"/>
                      </a:endParaRPr>
                    </a:p>
                  </p:txBody>
                </p:sp>
                <p:sp>
                  <p:nvSpPr>
                    <p:cNvPr id="30779" name="Rectangle 93"/>
                    <p:cNvSpPr>
                      <a:spLocks noChangeArrowheads="1"/>
                    </p:cNvSpPr>
                    <p:nvPr/>
                  </p:nvSpPr>
                  <p:spPr bwMode="auto">
                    <a:xfrm>
                      <a:off x="4752" y="3264"/>
                      <a:ext cx="240" cy="96"/>
                    </a:xfrm>
                    <a:prstGeom prst="rect">
                      <a:avLst/>
                    </a:prstGeom>
                    <a:solidFill>
                      <a:schemeClr val="bg1"/>
                    </a:solidFill>
                    <a:ln w="28575" algn="ctr">
                      <a:solidFill>
                        <a:schemeClr val="bg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0780" name="Rectangle 89"/>
                    <p:cNvSpPr>
                      <a:spLocks noChangeArrowheads="1"/>
                    </p:cNvSpPr>
                    <p:nvPr/>
                  </p:nvSpPr>
                  <p:spPr bwMode="auto">
                    <a:xfrm>
                      <a:off x="4752" y="3072"/>
                      <a:ext cx="240" cy="192"/>
                    </a:xfrm>
                    <a:prstGeom prst="rect">
                      <a:avLst/>
                    </a:prstGeom>
                    <a:noFill/>
                    <a:ln w="571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1800" b="1">
                        <a:solidFill>
                          <a:srgbClr val="000000"/>
                        </a:solidFill>
                        <a:latin typeface="Comic Sans MS" pitchFamily="66" charset="0"/>
                      </a:endParaRPr>
                    </a:p>
                  </p:txBody>
                </p:sp>
                <p:sp>
                  <p:nvSpPr>
                    <p:cNvPr id="30781" name="Line 94"/>
                    <p:cNvSpPr>
                      <a:spLocks noChangeShapeType="1"/>
                    </p:cNvSpPr>
                    <p:nvPr/>
                  </p:nvSpPr>
                  <p:spPr bwMode="auto">
                    <a:xfrm flipV="1">
                      <a:off x="4848" y="3117"/>
                      <a:ext cx="93" cy="14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0765" name="Freeform 102"/>
                <p:cNvSpPr>
                  <a:spLocks/>
                </p:cNvSpPr>
                <p:nvPr/>
              </p:nvSpPr>
              <p:spPr bwMode="auto">
                <a:xfrm>
                  <a:off x="3338" y="576"/>
                  <a:ext cx="1366" cy="818"/>
                </a:xfrm>
                <a:custGeom>
                  <a:avLst/>
                  <a:gdLst>
                    <a:gd name="T0" fmla="*/ 4 w 1366"/>
                    <a:gd name="T1" fmla="*/ 0 h 818"/>
                    <a:gd name="T2" fmla="*/ 0 w 1366"/>
                    <a:gd name="T3" fmla="*/ 434 h 818"/>
                    <a:gd name="T4" fmla="*/ 742 w 1366"/>
                    <a:gd name="T5" fmla="*/ 434 h 818"/>
                    <a:gd name="T6" fmla="*/ 742 w 1366"/>
                    <a:gd name="T7" fmla="*/ 818 h 818"/>
                    <a:gd name="T8" fmla="*/ 1366 w 1366"/>
                    <a:gd name="T9" fmla="*/ 818 h 818"/>
                    <a:gd name="T10" fmla="*/ 1366 w 1366"/>
                    <a:gd name="T11" fmla="*/ 2 h 818"/>
                    <a:gd name="T12" fmla="*/ 0 w 1366"/>
                    <a:gd name="T13" fmla="*/ 4 h 818"/>
                    <a:gd name="T14" fmla="*/ 0 60000 65536"/>
                    <a:gd name="T15" fmla="*/ 0 60000 65536"/>
                    <a:gd name="T16" fmla="*/ 0 60000 65536"/>
                    <a:gd name="T17" fmla="*/ 0 60000 65536"/>
                    <a:gd name="T18" fmla="*/ 0 60000 65536"/>
                    <a:gd name="T19" fmla="*/ 0 60000 65536"/>
                    <a:gd name="T20" fmla="*/ 0 60000 65536"/>
                    <a:gd name="T21" fmla="*/ 0 w 1366"/>
                    <a:gd name="T22" fmla="*/ 0 h 818"/>
                    <a:gd name="T23" fmla="*/ 1366 w 1366"/>
                    <a:gd name="T24" fmla="*/ 818 h 8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66" h="818">
                      <a:moveTo>
                        <a:pt x="4" y="0"/>
                      </a:moveTo>
                      <a:lnTo>
                        <a:pt x="0" y="434"/>
                      </a:lnTo>
                      <a:lnTo>
                        <a:pt x="742" y="434"/>
                      </a:lnTo>
                      <a:lnTo>
                        <a:pt x="742" y="818"/>
                      </a:lnTo>
                      <a:lnTo>
                        <a:pt x="1366" y="818"/>
                      </a:lnTo>
                      <a:lnTo>
                        <a:pt x="1366" y="2"/>
                      </a:lnTo>
                      <a:lnTo>
                        <a:pt x="0" y="4"/>
                      </a:lnTo>
                    </a:path>
                  </a:pathLst>
                </a:custGeom>
                <a:noFill/>
                <a:ln w="28575" cap="rnd" cmpd="sng">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66" name="Line 99"/>
                <p:cNvSpPr>
                  <a:spLocks noChangeShapeType="1"/>
                </p:cNvSpPr>
                <p:nvPr/>
              </p:nvSpPr>
              <p:spPr bwMode="auto">
                <a:xfrm>
                  <a:off x="4512" y="872"/>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67" name="Line 100"/>
                <p:cNvSpPr>
                  <a:spLocks noChangeShapeType="1"/>
                </p:cNvSpPr>
                <p:nvPr/>
              </p:nvSpPr>
              <p:spPr bwMode="auto">
                <a:xfrm>
                  <a:off x="4542" y="866"/>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68" name="Line 77"/>
                <p:cNvSpPr>
                  <a:spLocks noChangeShapeType="1"/>
                </p:cNvSpPr>
                <p:nvPr/>
              </p:nvSpPr>
              <p:spPr bwMode="auto">
                <a:xfrm flipH="1">
                  <a:off x="4212" y="818"/>
                  <a:ext cx="4" cy="412"/>
                </a:xfrm>
                <a:prstGeom prst="line">
                  <a:avLst/>
                </a:prstGeom>
                <a:noFill/>
                <a:ln w="57150">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anchor="ctr"/>
                <a:lstStyle/>
                <a:p>
                  <a:endParaRPr lang="en-US"/>
                </a:p>
              </p:txBody>
            </p:sp>
            <p:sp>
              <p:nvSpPr>
                <p:cNvPr id="30769" name="Oval 79"/>
                <p:cNvSpPr>
                  <a:spLocks noChangeArrowheads="1"/>
                </p:cNvSpPr>
                <p:nvPr/>
              </p:nvSpPr>
              <p:spPr bwMode="auto">
                <a:xfrm>
                  <a:off x="4166" y="770"/>
                  <a:ext cx="96" cy="96"/>
                </a:xfrm>
                <a:prstGeom prst="ellipse">
                  <a:avLst/>
                </a:prstGeom>
                <a:solidFill>
                  <a:schemeClr val="tx1"/>
                </a:solidFill>
                <a:ln w="57150" algn="ctr">
                  <a:solidFill>
                    <a:schemeClr val="tx1"/>
                  </a:solidFill>
                  <a:round/>
                  <a:headEnd type="none" w="lg" len="lg"/>
                  <a:tailEnd type="none" w="lg" len="lg"/>
                </a:ln>
              </p:spPr>
              <p:txBody>
                <a:bodyPr wrap="none" anchor="ctr"/>
                <a:lstStyle/>
                <a:p>
                  <a:pPr algn="ctr"/>
                  <a:endParaRPr lang="en-US" sz="1800">
                    <a:solidFill>
                      <a:srgbClr val="000000"/>
                    </a:solidFill>
                    <a:latin typeface="Comic Sans MS" pitchFamily="66" charset="0"/>
                  </a:endParaRPr>
                </a:p>
              </p:txBody>
            </p:sp>
            <p:sp>
              <p:nvSpPr>
                <p:cNvPr id="30770" name="Line 74"/>
                <p:cNvSpPr>
                  <a:spLocks noChangeShapeType="1"/>
                </p:cNvSpPr>
                <p:nvPr/>
              </p:nvSpPr>
              <p:spPr bwMode="auto">
                <a:xfrm>
                  <a:off x="3908" y="818"/>
                  <a:ext cx="1312" cy="0"/>
                </a:xfrm>
                <a:prstGeom prst="line">
                  <a:avLst/>
                </a:prstGeom>
                <a:noFill/>
                <a:ln w="57150">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anchor="ctr"/>
                <a:lstStyle/>
                <a:p>
                  <a:endParaRPr lang="en-US"/>
                </a:p>
              </p:txBody>
            </p:sp>
            <p:sp>
              <p:nvSpPr>
                <p:cNvPr id="30771" name="Rectangle 73"/>
                <p:cNvSpPr>
                  <a:spLocks noChangeArrowheads="1"/>
                </p:cNvSpPr>
                <p:nvPr/>
              </p:nvSpPr>
              <p:spPr bwMode="auto">
                <a:xfrm>
                  <a:off x="4116" y="1154"/>
                  <a:ext cx="192" cy="192"/>
                </a:xfrm>
                <a:prstGeom prst="rect">
                  <a:avLst/>
                </a:prstGeom>
                <a:solidFill>
                  <a:schemeClr val="bg1"/>
                </a:solidFill>
                <a:ln w="57150" algn="ctr">
                  <a:solidFill>
                    <a:schemeClr val="tx1"/>
                  </a:solidFill>
                  <a:miter lim="800000"/>
                  <a:headEnd/>
                  <a:tailEnd/>
                </a:ln>
              </p:spPr>
              <p:txBody>
                <a:bodyPr wrap="none" anchor="ctr"/>
                <a:lstStyle/>
                <a:p>
                  <a:pPr algn="ctr"/>
                  <a:r>
                    <a:rPr lang="en-US" sz="1800" b="1">
                      <a:solidFill>
                        <a:srgbClr val="000000"/>
                      </a:solidFill>
                      <a:latin typeface="Comic Sans MS" pitchFamily="66" charset="0"/>
                    </a:rPr>
                    <a:t>X</a:t>
                  </a:r>
                </a:p>
              </p:txBody>
            </p:sp>
            <p:sp>
              <p:nvSpPr>
                <p:cNvPr id="30772" name="Rectangle 75" descr="Wide downward diagonal"/>
                <p:cNvSpPr>
                  <a:spLocks noChangeArrowheads="1"/>
                </p:cNvSpPr>
                <p:nvPr/>
              </p:nvSpPr>
              <p:spPr bwMode="auto">
                <a:xfrm>
                  <a:off x="3375" y="635"/>
                  <a:ext cx="528" cy="336"/>
                </a:xfrm>
                <a:prstGeom prst="rect">
                  <a:avLst/>
                </a:prstGeom>
                <a:pattFill prst="wdDnDiag">
                  <a:fgClr>
                    <a:schemeClr val="accent2"/>
                  </a:fgClr>
                  <a:bgClr>
                    <a:schemeClr val="bg1"/>
                  </a:bgClr>
                </a:pattFill>
                <a:ln w="28575" algn="ctr">
                  <a:solidFill>
                    <a:schemeClr val="tx1"/>
                  </a:solidFill>
                  <a:miter lim="800000"/>
                  <a:headEnd/>
                  <a:tailEnd/>
                </a:ln>
              </p:spPr>
              <p:txBody>
                <a:bodyPr wrap="none" anchor="ctr"/>
                <a:lstStyle/>
                <a:p>
                  <a:pPr algn="ctr"/>
                  <a:r>
                    <a:rPr lang="en-US" sz="1000" b="1">
                      <a:solidFill>
                        <a:srgbClr val="000000"/>
                      </a:solidFill>
                      <a:latin typeface="Comic Sans MS" pitchFamily="66" charset="0"/>
                    </a:rPr>
                    <a:t>Encoded</a:t>
                  </a:r>
                </a:p>
                <a:p>
                  <a:pPr algn="ctr"/>
                  <a:r>
                    <a:rPr lang="en-US" sz="1000" b="1">
                      <a:solidFill>
                        <a:srgbClr val="000000"/>
                      </a:solidFill>
                      <a:latin typeface="Comic Sans MS" pitchFamily="66" charset="0"/>
                      <a:sym typeface="Symbol" pitchFamily="18" charset="2"/>
                    </a:rPr>
                    <a:t>/8 (T)</a:t>
                  </a:r>
                </a:p>
                <a:p>
                  <a:pPr algn="ctr"/>
                  <a:r>
                    <a:rPr lang="en-US" sz="1000" b="1">
                      <a:solidFill>
                        <a:srgbClr val="000000"/>
                      </a:solidFill>
                      <a:latin typeface="Comic Sans MS" pitchFamily="66" charset="0"/>
                      <a:sym typeface="Symbol" pitchFamily="18" charset="2"/>
                    </a:rPr>
                    <a:t>Ancilla</a:t>
                  </a:r>
                  <a:r>
                    <a:rPr lang="en-US" sz="1000" b="1">
                      <a:solidFill>
                        <a:srgbClr val="000000"/>
                      </a:solidFill>
                      <a:latin typeface="Comic Sans MS" pitchFamily="66" charset="0"/>
                    </a:rPr>
                    <a:t> </a:t>
                  </a:r>
                </a:p>
              </p:txBody>
            </p:sp>
            <p:sp>
              <p:nvSpPr>
                <p:cNvPr id="30773" name="Rectangle 80"/>
                <p:cNvSpPr>
                  <a:spLocks noChangeArrowheads="1"/>
                </p:cNvSpPr>
                <p:nvPr/>
              </p:nvSpPr>
              <p:spPr bwMode="auto">
                <a:xfrm>
                  <a:off x="4404" y="722"/>
                  <a:ext cx="240" cy="192"/>
                </a:xfrm>
                <a:prstGeom prst="rect">
                  <a:avLst/>
                </a:prstGeom>
                <a:solidFill>
                  <a:schemeClr val="bg1"/>
                </a:solidFill>
                <a:ln w="57150" algn="ctr">
                  <a:solidFill>
                    <a:schemeClr val="tx1"/>
                  </a:solidFill>
                  <a:miter lim="800000"/>
                  <a:headEnd/>
                  <a:tailEnd/>
                </a:ln>
              </p:spPr>
              <p:txBody>
                <a:bodyPr wrap="none" anchor="ctr"/>
                <a:lstStyle/>
                <a:p>
                  <a:pPr algn="ctr"/>
                  <a:r>
                    <a:rPr lang="en-US" sz="1800" b="1">
                      <a:solidFill>
                        <a:srgbClr val="000000"/>
                      </a:solidFill>
                      <a:latin typeface="Comic Sans MS" pitchFamily="66" charset="0"/>
                    </a:rPr>
                    <a:t>SX</a:t>
                  </a:r>
                </a:p>
              </p:txBody>
            </p:sp>
            <p:sp>
              <p:nvSpPr>
                <p:cNvPr id="30774" name="Line 82"/>
                <p:cNvSpPr>
                  <a:spLocks noChangeShapeType="1"/>
                </p:cNvSpPr>
                <p:nvPr/>
              </p:nvSpPr>
              <p:spPr bwMode="auto">
                <a:xfrm flipV="1">
                  <a:off x="3972" y="722"/>
                  <a:ext cx="144"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75" name="Text Box 105"/>
                <p:cNvSpPr txBox="1">
                  <a:spLocks noChangeArrowheads="1"/>
                </p:cNvSpPr>
                <p:nvPr/>
              </p:nvSpPr>
              <p:spPr bwMode="auto">
                <a:xfrm>
                  <a:off x="3060" y="672"/>
                  <a:ext cx="27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r>
                    <a:rPr lang="en-US" sz="1800" b="1">
                      <a:solidFill>
                        <a:srgbClr val="000000"/>
                      </a:solidFill>
                      <a:latin typeface="Comic Sans MS" pitchFamily="66" charset="0"/>
                    </a:rPr>
                    <a:t>T:</a:t>
                  </a:r>
                </a:p>
              </p:txBody>
            </p:sp>
          </p:grpSp>
          <p:sp>
            <p:nvSpPr>
              <p:cNvPr id="30762" name="Line 129"/>
              <p:cNvSpPr>
                <a:spLocks noChangeShapeType="1"/>
              </p:cNvSpPr>
              <p:nvPr/>
            </p:nvSpPr>
            <p:spPr bwMode="auto">
              <a:xfrm>
                <a:off x="4416" y="1584"/>
                <a:ext cx="72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63" name="Line 130"/>
              <p:cNvSpPr>
                <a:spLocks noChangeShapeType="1"/>
              </p:cNvSpPr>
              <p:nvPr/>
            </p:nvSpPr>
            <p:spPr bwMode="auto">
              <a:xfrm>
                <a:off x="4416" y="1920"/>
                <a:ext cx="72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18" name="Group 190"/>
          <p:cNvGrpSpPr>
            <a:grpSpLocks/>
          </p:cNvGrpSpPr>
          <p:nvPr/>
        </p:nvGrpSpPr>
        <p:grpSpPr bwMode="auto">
          <a:xfrm>
            <a:off x="6723063" y="528637"/>
            <a:ext cx="2039937" cy="2185988"/>
            <a:chOff x="3947" y="480"/>
            <a:chExt cx="1285" cy="1377"/>
          </a:xfrm>
        </p:grpSpPr>
        <p:sp>
          <p:nvSpPr>
            <p:cNvPr id="30749" name="Rectangle 11" descr="Wide downward diagonal"/>
            <p:cNvSpPr>
              <a:spLocks noChangeArrowheads="1"/>
            </p:cNvSpPr>
            <p:nvPr/>
          </p:nvSpPr>
          <p:spPr bwMode="auto">
            <a:xfrm>
              <a:off x="3947" y="897"/>
              <a:ext cx="240" cy="288"/>
            </a:xfrm>
            <a:prstGeom prst="rect">
              <a:avLst/>
            </a:prstGeom>
            <a:pattFill prst="wdDnDiag">
              <a:fgClr>
                <a:srgbClr val="FFFF66"/>
              </a:fgClr>
              <a:bgClr>
                <a:srgbClr val="FFFFFF"/>
              </a:bgClr>
            </a:pattFill>
            <a:ln w="28575" algn="ctr">
              <a:solidFill>
                <a:schemeClr val="tx1"/>
              </a:solidFill>
              <a:miter lim="800000"/>
              <a:headEnd type="none" w="lg" len="lg"/>
              <a:tailEnd type="none" w="lg" len="lg"/>
            </a:ln>
          </p:spPr>
          <p:txBody>
            <a:bodyPr vert="eaVert" wrap="none" anchor="ctr"/>
            <a:lstStyle/>
            <a:p>
              <a:pPr algn="ctr"/>
              <a:r>
                <a:rPr lang="en-US" sz="1000" b="1">
                  <a:solidFill>
                    <a:srgbClr val="000000"/>
                  </a:solidFill>
                  <a:latin typeface="Times New Roman" pitchFamily="18" charset="0"/>
                </a:rPr>
                <a:t>Correct</a:t>
              </a:r>
            </a:p>
          </p:txBody>
        </p:sp>
        <p:sp>
          <p:nvSpPr>
            <p:cNvPr id="30750" name="Rectangle 13" descr="Wide downward diagonal"/>
            <p:cNvSpPr>
              <a:spLocks noChangeArrowheads="1"/>
            </p:cNvSpPr>
            <p:nvPr/>
          </p:nvSpPr>
          <p:spPr bwMode="auto">
            <a:xfrm>
              <a:off x="3947" y="1233"/>
              <a:ext cx="240" cy="288"/>
            </a:xfrm>
            <a:prstGeom prst="rect">
              <a:avLst/>
            </a:prstGeom>
            <a:pattFill prst="wdDnDiag">
              <a:fgClr>
                <a:srgbClr val="FFFF66"/>
              </a:fgClr>
              <a:bgClr>
                <a:srgbClr val="FFFFFF"/>
              </a:bgClr>
            </a:pattFill>
            <a:ln w="28575" algn="ctr">
              <a:solidFill>
                <a:schemeClr val="tx1"/>
              </a:solidFill>
              <a:miter lim="800000"/>
              <a:headEnd type="none" w="lg" len="lg"/>
              <a:tailEnd type="none" w="lg" len="lg"/>
            </a:ln>
          </p:spPr>
          <p:txBody>
            <a:bodyPr vert="eaVert" wrap="none" anchor="ctr"/>
            <a:lstStyle/>
            <a:p>
              <a:pPr algn="ctr"/>
              <a:r>
                <a:rPr lang="en-US" sz="1000" b="1">
                  <a:solidFill>
                    <a:srgbClr val="000000"/>
                  </a:solidFill>
                  <a:latin typeface="Times New Roman" pitchFamily="18" charset="0"/>
                </a:rPr>
                <a:t>Correct</a:t>
              </a:r>
            </a:p>
          </p:txBody>
        </p:sp>
        <p:sp>
          <p:nvSpPr>
            <p:cNvPr id="30751" name="Rectangle 45" descr="Wide downward diagonal"/>
            <p:cNvSpPr>
              <a:spLocks noChangeArrowheads="1"/>
            </p:cNvSpPr>
            <p:nvPr/>
          </p:nvSpPr>
          <p:spPr bwMode="auto">
            <a:xfrm>
              <a:off x="4523" y="1569"/>
              <a:ext cx="240" cy="288"/>
            </a:xfrm>
            <a:prstGeom prst="rect">
              <a:avLst/>
            </a:prstGeom>
            <a:pattFill prst="wdDnDiag">
              <a:fgClr>
                <a:srgbClr val="FFFF66"/>
              </a:fgClr>
              <a:bgClr>
                <a:srgbClr val="FFFFFF"/>
              </a:bgClr>
            </a:pattFill>
            <a:ln w="28575" algn="ctr">
              <a:solidFill>
                <a:schemeClr val="tx1"/>
              </a:solidFill>
              <a:miter lim="800000"/>
              <a:headEnd type="none" w="lg" len="lg"/>
              <a:tailEnd type="none" w="lg" len="lg"/>
            </a:ln>
          </p:spPr>
          <p:txBody>
            <a:bodyPr vert="eaVert" wrap="none" anchor="ctr"/>
            <a:lstStyle/>
            <a:p>
              <a:pPr algn="ctr"/>
              <a:r>
                <a:rPr lang="en-US" sz="1000" b="1">
                  <a:solidFill>
                    <a:srgbClr val="000000"/>
                  </a:solidFill>
                  <a:latin typeface="Times New Roman" pitchFamily="18" charset="0"/>
                </a:rPr>
                <a:t>Correct</a:t>
              </a:r>
            </a:p>
          </p:txBody>
        </p:sp>
        <p:sp>
          <p:nvSpPr>
            <p:cNvPr id="30752" name="Rectangle 62" descr="Wide downward diagonal"/>
            <p:cNvSpPr>
              <a:spLocks noChangeArrowheads="1"/>
            </p:cNvSpPr>
            <p:nvPr/>
          </p:nvSpPr>
          <p:spPr bwMode="auto">
            <a:xfrm>
              <a:off x="3947" y="1569"/>
              <a:ext cx="240" cy="288"/>
            </a:xfrm>
            <a:prstGeom prst="rect">
              <a:avLst/>
            </a:prstGeom>
            <a:pattFill prst="wdDnDiag">
              <a:fgClr>
                <a:srgbClr val="FFFF66"/>
              </a:fgClr>
              <a:bgClr>
                <a:srgbClr val="FFFFFF"/>
              </a:bgClr>
            </a:pattFill>
            <a:ln w="28575" algn="ctr">
              <a:solidFill>
                <a:schemeClr val="tx1"/>
              </a:solidFill>
              <a:miter lim="800000"/>
              <a:headEnd type="none" w="lg" len="lg"/>
              <a:tailEnd type="none" w="lg" len="lg"/>
            </a:ln>
          </p:spPr>
          <p:txBody>
            <a:bodyPr vert="eaVert" wrap="none" anchor="ctr"/>
            <a:lstStyle/>
            <a:p>
              <a:pPr algn="ctr"/>
              <a:r>
                <a:rPr lang="en-US" sz="1000" b="1">
                  <a:solidFill>
                    <a:srgbClr val="000000"/>
                  </a:solidFill>
                  <a:latin typeface="Times New Roman" pitchFamily="18" charset="0"/>
                </a:rPr>
                <a:t>Correct</a:t>
              </a:r>
            </a:p>
          </p:txBody>
        </p:sp>
        <p:sp>
          <p:nvSpPr>
            <p:cNvPr id="30753" name="Rectangle 90" descr="Wide downward diagonal"/>
            <p:cNvSpPr>
              <a:spLocks noChangeArrowheads="1"/>
            </p:cNvSpPr>
            <p:nvPr/>
          </p:nvSpPr>
          <p:spPr bwMode="auto">
            <a:xfrm>
              <a:off x="4992" y="480"/>
              <a:ext cx="240" cy="288"/>
            </a:xfrm>
            <a:prstGeom prst="rect">
              <a:avLst/>
            </a:prstGeom>
            <a:pattFill prst="wdDnDiag">
              <a:fgClr>
                <a:srgbClr val="FFFF66"/>
              </a:fgClr>
              <a:bgClr>
                <a:srgbClr val="FFFFFF"/>
              </a:bgClr>
            </a:pattFill>
            <a:ln w="28575" algn="ctr">
              <a:solidFill>
                <a:schemeClr val="tx1"/>
              </a:solidFill>
              <a:miter lim="800000"/>
              <a:headEnd type="none" w="lg" len="lg"/>
              <a:tailEnd type="none" w="lg" len="lg"/>
            </a:ln>
          </p:spPr>
          <p:txBody>
            <a:bodyPr vert="eaVert" wrap="none" anchor="ctr"/>
            <a:lstStyle/>
            <a:p>
              <a:pPr algn="ctr"/>
              <a:r>
                <a:rPr lang="en-US" sz="1000" b="1">
                  <a:solidFill>
                    <a:srgbClr val="000000"/>
                  </a:solidFill>
                  <a:latin typeface="Times New Roman" pitchFamily="18" charset="0"/>
                </a:rPr>
                <a:t>Correct</a:t>
              </a:r>
            </a:p>
          </p:txBody>
        </p:sp>
        <p:sp>
          <p:nvSpPr>
            <p:cNvPr id="30754" name="Rectangle 44" descr="Wide downward diagonal"/>
            <p:cNvSpPr>
              <a:spLocks noChangeArrowheads="1"/>
            </p:cNvSpPr>
            <p:nvPr/>
          </p:nvSpPr>
          <p:spPr bwMode="auto">
            <a:xfrm>
              <a:off x="4523" y="1248"/>
              <a:ext cx="240" cy="288"/>
            </a:xfrm>
            <a:prstGeom prst="rect">
              <a:avLst/>
            </a:prstGeom>
            <a:pattFill prst="wdDnDiag">
              <a:fgClr>
                <a:srgbClr val="FFFF66"/>
              </a:fgClr>
              <a:bgClr>
                <a:srgbClr val="FFFFFF"/>
              </a:bgClr>
            </a:pattFill>
            <a:ln w="28575" algn="ctr">
              <a:solidFill>
                <a:schemeClr val="tx1"/>
              </a:solidFill>
              <a:miter lim="800000"/>
              <a:headEnd type="none" w="lg" len="lg"/>
              <a:tailEnd type="none" w="lg" len="lg"/>
            </a:ln>
          </p:spPr>
          <p:txBody>
            <a:bodyPr vert="eaVert" wrap="none" anchor="ctr"/>
            <a:lstStyle/>
            <a:p>
              <a:pPr algn="ctr"/>
              <a:r>
                <a:rPr lang="en-US" sz="1000" b="1">
                  <a:solidFill>
                    <a:srgbClr val="000000"/>
                  </a:solidFill>
                  <a:latin typeface="Times New Roman" pitchFamily="18" charset="0"/>
                </a:rPr>
                <a:t>Correct</a:t>
              </a:r>
            </a:p>
          </p:txBody>
        </p:sp>
        <p:sp>
          <p:nvSpPr>
            <p:cNvPr id="30755" name="Rectangle 188" descr="Wide downward diagonal"/>
            <p:cNvSpPr>
              <a:spLocks noChangeArrowheads="1"/>
            </p:cNvSpPr>
            <p:nvPr/>
          </p:nvSpPr>
          <p:spPr bwMode="auto">
            <a:xfrm>
              <a:off x="4992" y="1569"/>
              <a:ext cx="240" cy="288"/>
            </a:xfrm>
            <a:prstGeom prst="rect">
              <a:avLst/>
            </a:prstGeom>
            <a:pattFill prst="wdDnDiag">
              <a:fgClr>
                <a:srgbClr val="FFFF66"/>
              </a:fgClr>
              <a:bgClr>
                <a:srgbClr val="FFFFFF"/>
              </a:bgClr>
            </a:pattFill>
            <a:ln w="28575" algn="ctr">
              <a:solidFill>
                <a:schemeClr val="tx1"/>
              </a:solidFill>
              <a:miter lim="800000"/>
              <a:headEnd type="none" w="lg" len="lg"/>
              <a:tailEnd type="none" w="lg" len="lg"/>
            </a:ln>
          </p:spPr>
          <p:txBody>
            <a:bodyPr vert="eaVert" wrap="none" anchor="ctr"/>
            <a:lstStyle/>
            <a:p>
              <a:pPr algn="ctr"/>
              <a:r>
                <a:rPr lang="en-US" sz="1000" b="1">
                  <a:solidFill>
                    <a:srgbClr val="000000"/>
                  </a:solidFill>
                  <a:latin typeface="Times New Roman" pitchFamily="18" charset="0"/>
                </a:rPr>
                <a:t>Correct</a:t>
              </a:r>
            </a:p>
          </p:txBody>
        </p:sp>
        <p:sp>
          <p:nvSpPr>
            <p:cNvPr id="30756" name="Rectangle 189" descr="Wide downward diagonal"/>
            <p:cNvSpPr>
              <a:spLocks noChangeArrowheads="1"/>
            </p:cNvSpPr>
            <p:nvPr/>
          </p:nvSpPr>
          <p:spPr bwMode="auto">
            <a:xfrm>
              <a:off x="4992" y="1248"/>
              <a:ext cx="240" cy="288"/>
            </a:xfrm>
            <a:prstGeom prst="rect">
              <a:avLst/>
            </a:prstGeom>
            <a:pattFill prst="wdDnDiag">
              <a:fgClr>
                <a:srgbClr val="FFFF66"/>
              </a:fgClr>
              <a:bgClr>
                <a:srgbClr val="FFFFFF"/>
              </a:bgClr>
            </a:pattFill>
            <a:ln w="28575" algn="ctr">
              <a:solidFill>
                <a:schemeClr val="tx1"/>
              </a:solidFill>
              <a:miter lim="800000"/>
              <a:headEnd type="none" w="lg" len="lg"/>
              <a:tailEnd type="none" w="lg" len="lg"/>
            </a:ln>
          </p:spPr>
          <p:txBody>
            <a:bodyPr vert="eaVert" wrap="none" anchor="ctr"/>
            <a:lstStyle/>
            <a:p>
              <a:pPr algn="ctr"/>
              <a:r>
                <a:rPr lang="en-US" sz="1000" b="1">
                  <a:solidFill>
                    <a:srgbClr val="000000"/>
                  </a:solidFill>
                  <a:latin typeface="Times New Roman" pitchFamily="18" charset="0"/>
                </a:rPr>
                <a:t>Correct</a:t>
              </a:r>
            </a:p>
          </p:txBody>
        </p:sp>
      </p:grpSp>
      <p:grpSp>
        <p:nvGrpSpPr>
          <p:cNvPr id="19" name="Group 193"/>
          <p:cNvGrpSpPr>
            <a:grpSpLocks/>
          </p:cNvGrpSpPr>
          <p:nvPr/>
        </p:nvGrpSpPr>
        <p:grpSpPr bwMode="auto">
          <a:xfrm>
            <a:off x="6057900" y="2728912"/>
            <a:ext cx="2857500" cy="1081088"/>
            <a:chOff x="3792" y="1680"/>
            <a:chExt cx="1800" cy="681"/>
          </a:xfrm>
        </p:grpSpPr>
        <p:grpSp>
          <p:nvGrpSpPr>
            <p:cNvPr id="30732" name="Group 187"/>
            <p:cNvGrpSpPr>
              <a:grpSpLocks/>
            </p:cNvGrpSpPr>
            <p:nvPr/>
          </p:nvGrpSpPr>
          <p:grpSpPr bwMode="auto">
            <a:xfrm>
              <a:off x="3792" y="1728"/>
              <a:ext cx="1637" cy="633"/>
              <a:chOff x="3691" y="2160"/>
              <a:chExt cx="1637" cy="633"/>
            </a:xfrm>
          </p:grpSpPr>
          <p:sp>
            <p:nvSpPr>
              <p:cNvPr id="30734" name="Rectangle 169" descr="Wide downward diagonal"/>
              <p:cNvSpPr>
                <a:spLocks noChangeArrowheads="1"/>
              </p:cNvSpPr>
              <p:nvPr/>
            </p:nvSpPr>
            <p:spPr bwMode="auto">
              <a:xfrm>
                <a:off x="3744" y="2160"/>
                <a:ext cx="1488" cy="624"/>
              </a:xfrm>
              <a:prstGeom prst="rect">
                <a:avLst/>
              </a:prstGeom>
              <a:pattFill prst="wdDnDiag">
                <a:fgClr>
                  <a:srgbClr val="FFFF66"/>
                </a:fgClr>
                <a:bgClr>
                  <a:schemeClr val="bg1"/>
                </a:bgClr>
              </a:pattFill>
              <a:ln w="28575" algn="ctr">
                <a:solidFill>
                  <a:schemeClr val="tx1"/>
                </a:solidFill>
                <a:prstDash val="sysDot"/>
                <a:miter lim="800000"/>
                <a:headEnd/>
                <a:tailEnd/>
              </a:ln>
            </p:spPr>
            <p:txBody>
              <a:bodyPr wrap="none" anchor="ctr"/>
              <a:lstStyle/>
              <a:p>
                <a:pPr algn="ctr"/>
                <a:endParaRPr lang="en-US" sz="1800">
                  <a:solidFill>
                    <a:srgbClr val="000000"/>
                  </a:solidFill>
                  <a:latin typeface="Comic Sans MS" pitchFamily="66" charset="0"/>
                </a:endParaRPr>
              </a:p>
            </p:txBody>
          </p:sp>
          <p:sp>
            <p:nvSpPr>
              <p:cNvPr id="30735" name="Line 170"/>
              <p:cNvSpPr>
                <a:spLocks noChangeShapeType="1"/>
              </p:cNvSpPr>
              <p:nvPr/>
            </p:nvSpPr>
            <p:spPr bwMode="auto">
              <a:xfrm>
                <a:off x="3691" y="2357"/>
                <a:ext cx="725"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36" name="Line 172"/>
              <p:cNvSpPr>
                <a:spLocks noChangeShapeType="1"/>
              </p:cNvSpPr>
              <p:nvPr/>
            </p:nvSpPr>
            <p:spPr bwMode="auto">
              <a:xfrm>
                <a:off x="4210" y="2587"/>
                <a:ext cx="206"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37" name="Line 173"/>
              <p:cNvSpPr>
                <a:spLocks noChangeShapeType="1"/>
              </p:cNvSpPr>
              <p:nvPr/>
            </p:nvSpPr>
            <p:spPr bwMode="auto">
              <a:xfrm>
                <a:off x="4577" y="2357"/>
                <a:ext cx="206"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30738" name="Group 174"/>
              <p:cNvGrpSpPr>
                <a:grpSpLocks/>
              </p:cNvGrpSpPr>
              <p:nvPr/>
            </p:nvGrpSpPr>
            <p:grpSpPr bwMode="auto">
              <a:xfrm>
                <a:off x="4583" y="2415"/>
                <a:ext cx="317" cy="181"/>
                <a:chOff x="2735" y="2136"/>
                <a:chExt cx="492" cy="252"/>
              </a:xfrm>
            </p:grpSpPr>
            <p:sp>
              <p:nvSpPr>
                <p:cNvPr id="30747" name="Freeform 175"/>
                <p:cNvSpPr>
                  <a:spLocks/>
                </p:cNvSpPr>
                <p:nvPr/>
              </p:nvSpPr>
              <p:spPr bwMode="auto">
                <a:xfrm>
                  <a:off x="2736" y="2160"/>
                  <a:ext cx="462" cy="192"/>
                </a:xfrm>
                <a:custGeom>
                  <a:avLst/>
                  <a:gdLst>
                    <a:gd name="T0" fmla="*/ 0 w 480"/>
                    <a:gd name="T1" fmla="*/ 192 h 192"/>
                    <a:gd name="T2" fmla="*/ 462 w 480"/>
                    <a:gd name="T3" fmla="*/ 192 h 192"/>
                    <a:gd name="T4" fmla="*/ 462 w 480"/>
                    <a:gd name="T5" fmla="*/ 0 h 192"/>
                    <a:gd name="T6" fmla="*/ 0 60000 65536"/>
                    <a:gd name="T7" fmla="*/ 0 60000 65536"/>
                    <a:gd name="T8" fmla="*/ 0 60000 65536"/>
                    <a:gd name="T9" fmla="*/ 0 w 480"/>
                    <a:gd name="T10" fmla="*/ 0 h 192"/>
                    <a:gd name="T11" fmla="*/ 480 w 480"/>
                    <a:gd name="T12" fmla="*/ 192 h 192"/>
                  </a:gdLst>
                  <a:ahLst/>
                  <a:cxnLst>
                    <a:cxn ang="T6">
                      <a:pos x="T0" y="T1"/>
                    </a:cxn>
                    <a:cxn ang="T7">
                      <a:pos x="T2" y="T3"/>
                    </a:cxn>
                    <a:cxn ang="T8">
                      <a:pos x="T4" y="T5"/>
                    </a:cxn>
                  </a:cxnLst>
                  <a:rect l="T9" t="T10" r="T11" b="T12"/>
                  <a:pathLst>
                    <a:path w="480" h="192">
                      <a:moveTo>
                        <a:pt x="0" y="192"/>
                      </a:moveTo>
                      <a:lnTo>
                        <a:pt x="480" y="192"/>
                      </a:lnTo>
                      <a:lnTo>
                        <a:pt x="480" y="0"/>
                      </a:ln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48" name="Freeform 176"/>
                <p:cNvSpPr>
                  <a:spLocks/>
                </p:cNvSpPr>
                <p:nvPr/>
              </p:nvSpPr>
              <p:spPr bwMode="auto">
                <a:xfrm>
                  <a:off x="2735" y="2136"/>
                  <a:ext cx="492" cy="252"/>
                </a:xfrm>
                <a:custGeom>
                  <a:avLst/>
                  <a:gdLst>
                    <a:gd name="T0" fmla="*/ 0 w 480"/>
                    <a:gd name="T1" fmla="*/ 252 h 192"/>
                    <a:gd name="T2" fmla="*/ 492 w 480"/>
                    <a:gd name="T3" fmla="*/ 252 h 192"/>
                    <a:gd name="T4" fmla="*/ 492 w 480"/>
                    <a:gd name="T5" fmla="*/ 0 h 192"/>
                    <a:gd name="T6" fmla="*/ 0 60000 65536"/>
                    <a:gd name="T7" fmla="*/ 0 60000 65536"/>
                    <a:gd name="T8" fmla="*/ 0 60000 65536"/>
                    <a:gd name="T9" fmla="*/ 0 w 480"/>
                    <a:gd name="T10" fmla="*/ 0 h 192"/>
                    <a:gd name="T11" fmla="*/ 480 w 480"/>
                    <a:gd name="T12" fmla="*/ 192 h 192"/>
                  </a:gdLst>
                  <a:ahLst/>
                  <a:cxnLst>
                    <a:cxn ang="T6">
                      <a:pos x="T0" y="T1"/>
                    </a:cxn>
                    <a:cxn ang="T7">
                      <a:pos x="T2" y="T3"/>
                    </a:cxn>
                    <a:cxn ang="T8">
                      <a:pos x="T4" y="T5"/>
                    </a:cxn>
                  </a:cxnLst>
                  <a:rect l="T9" t="T10" r="T11" b="T12"/>
                  <a:pathLst>
                    <a:path w="480" h="192">
                      <a:moveTo>
                        <a:pt x="0" y="192"/>
                      </a:moveTo>
                      <a:lnTo>
                        <a:pt x="480" y="192"/>
                      </a:lnTo>
                      <a:lnTo>
                        <a:pt x="480" y="0"/>
                      </a:ln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739" name="Line 177"/>
              <p:cNvSpPr>
                <a:spLocks noChangeShapeType="1"/>
              </p:cNvSpPr>
              <p:nvPr/>
            </p:nvSpPr>
            <p:spPr bwMode="auto">
              <a:xfrm flipV="1">
                <a:off x="4930" y="2352"/>
                <a:ext cx="398" cy="1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40" name="Rectangle 178" descr="Wide downward diagonal"/>
              <p:cNvSpPr>
                <a:spLocks noChangeArrowheads="1"/>
              </p:cNvSpPr>
              <p:nvPr/>
            </p:nvSpPr>
            <p:spPr bwMode="auto">
              <a:xfrm>
                <a:off x="3792" y="2456"/>
                <a:ext cx="410" cy="262"/>
              </a:xfrm>
              <a:prstGeom prst="rect">
                <a:avLst/>
              </a:prstGeom>
              <a:pattFill prst="wdDnDiag">
                <a:fgClr>
                  <a:schemeClr val="accent2"/>
                </a:fgClr>
                <a:bgClr>
                  <a:schemeClr val="bg1"/>
                </a:bgClr>
              </a:pattFill>
              <a:ln w="28575" algn="ctr">
                <a:solidFill>
                  <a:schemeClr val="tx1"/>
                </a:solidFill>
                <a:miter lim="800000"/>
                <a:headEnd/>
                <a:tailEnd/>
              </a:ln>
            </p:spPr>
            <p:txBody>
              <a:bodyPr wrap="none" anchor="ctr"/>
              <a:lstStyle/>
              <a:p>
                <a:pPr algn="ctr"/>
                <a:r>
                  <a:rPr lang="en-US" sz="1000" b="1">
                    <a:solidFill>
                      <a:srgbClr val="000000"/>
                    </a:solidFill>
                    <a:latin typeface="Comic Sans MS" pitchFamily="66" charset="0"/>
                  </a:rPr>
                  <a:t>QEC</a:t>
                </a:r>
              </a:p>
              <a:p>
                <a:pPr algn="ctr"/>
                <a:r>
                  <a:rPr lang="en-US" sz="1000" b="1">
                    <a:solidFill>
                      <a:srgbClr val="000000"/>
                    </a:solidFill>
                    <a:latin typeface="Comic Sans MS" pitchFamily="66" charset="0"/>
                  </a:rPr>
                  <a:t>Ancilla</a:t>
                </a:r>
              </a:p>
            </p:txBody>
          </p:sp>
          <p:sp>
            <p:nvSpPr>
              <p:cNvPr id="30741" name="Rectangle 179"/>
              <p:cNvSpPr>
                <a:spLocks noChangeArrowheads="1"/>
              </p:cNvSpPr>
              <p:nvPr/>
            </p:nvSpPr>
            <p:spPr bwMode="auto">
              <a:xfrm>
                <a:off x="4696" y="2234"/>
                <a:ext cx="356" cy="229"/>
              </a:xfrm>
              <a:prstGeom prst="rect">
                <a:avLst/>
              </a:prstGeom>
              <a:solidFill>
                <a:schemeClr val="bg1"/>
              </a:solidFill>
              <a:ln w="28575" algn="ctr">
                <a:solidFill>
                  <a:schemeClr val="tx1"/>
                </a:solidFill>
                <a:miter lim="800000"/>
                <a:headEnd/>
                <a:tailEnd/>
              </a:ln>
            </p:spPr>
            <p:txBody>
              <a:bodyPr wrap="none" anchor="ctr"/>
              <a:lstStyle/>
              <a:p>
                <a:pPr algn="ctr"/>
                <a:r>
                  <a:rPr lang="en-US" sz="1000" b="1">
                    <a:solidFill>
                      <a:srgbClr val="000000"/>
                    </a:solidFill>
                    <a:latin typeface="Comic Sans MS" pitchFamily="66" charset="0"/>
                  </a:rPr>
                  <a:t>Correct</a:t>
                </a:r>
              </a:p>
              <a:p>
                <a:pPr algn="ctr"/>
                <a:r>
                  <a:rPr lang="en-US" sz="1000" b="1">
                    <a:solidFill>
                      <a:srgbClr val="000000"/>
                    </a:solidFill>
                    <a:latin typeface="Comic Sans MS" pitchFamily="66" charset="0"/>
                  </a:rPr>
                  <a:t>Errors</a:t>
                </a:r>
              </a:p>
            </p:txBody>
          </p:sp>
          <p:sp>
            <p:nvSpPr>
              <p:cNvPr id="30742" name="Line 180"/>
              <p:cNvSpPr>
                <a:spLocks noChangeShapeType="1"/>
              </p:cNvSpPr>
              <p:nvPr/>
            </p:nvSpPr>
            <p:spPr bwMode="auto">
              <a:xfrm flipH="1">
                <a:off x="5088" y="2264"/>
                <a:ext cx="95" cy="16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43" name="Line 182"/>
              <p:cNvSpPr>
                <a:spLocks noChangeShapeType="1"/>
              </p:cNvSpPr>
              <p:nvPr/>
            </p:nvSpPr>
            <p:spPr bwMode="auto">
              <a:xfrm flipH="1">
                <a:off x="3792" y="2264"/>
                <a:ext cx="96" cy="16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44" name="Line 183"/>
              <p:cNvSpPr>
                <a:spLocks noChangeShapeType="1"/>
              </p:cNvSpPr>
              <p:nvPr/>
            </p:nvSpPr>
            <p:spPr bwMode="auto">
              <a:xfrm flipH="1">
                <a:off x="4272" y="2496"/>
                <a:ext cx="96" cy="16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45" name="Text Box 184"/>
              <p:cNvSpPr txBox="1">
                <a:spLocks noChangeArrowheads="1"/>
              </p:cNvSpPr>
              <p:nvPr/>
            </p:nvSpPr>
            <p:spPr bwMode="auto">
              <a:xfrm>
                <a:off x="4706" y="2601"/>
                <a:ext cx="52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r>
                  <a:rPr lang="en-US" b="1">
                    <a:solidFill>
                      <a:srgbClr val="000000"/>
                    </a:solidFill>
                    <a:latin typeface="Comic Sans MS" pitchFamily="66" charset="0"/>
                  </a:rPr>
                  <a:t>Correct</a:t>
                </a:r>
              </a:p>
            </p:txBody>
          </p:sp>
          <p:sp>
            <p:nvSpPr>
              <p:cNvPr id="30746" name="Rectangle 171"/>
              <p:cNvSpPr>
                <a:spLocks noChangeArrowheads="1"/>
              </p:cNvSpPr>
              <p:nvPr/>
            </p:nvSpPr>
            <p:spPr bwMode="auto">
              <a:xfrm>
                <a:off x="4404" y="2193"/>
                <a:ext cx="204" cy="559"/>
              </a:xfrm>
              <a:prstGeom prst="rect">
                <a:avLst/>
              </a:prstGeom>
              <a:solidFill>
                <a:schemeClr val="bg1"/>
              </a:solidFill>
              <a:ln w="28575" algn="ctr">
                <a:solidFill>
                  <a:schemeClr val="tx1"/>
                </a:solidFill>
                <a:miter lim="800000"/>
                <a:headEnd/>
                <a:tailEnd/>
              </a:ln>
            </p:spPr>
            <p:txBody>
              <a:bodyPr vert="eaVert" wrap="none" anchor="ctr"/>
              <a:lstStyle/>
              <a:p>
                <a:pPr algn="ctr">
                  <a:lnSpc>
                    <a:spcPct val="75000"/>
                  </a:lnSpc>
                </a:pPr>
                <a:r>
                  <a:rPr lang="en-US" sz="1000" b="1">
                    <a:solidFill>
                      <a:srgbClr val="000000"/>
                    </a:solidFill>
                    <a:latin typeface="Comic Sans MS" pitchFamily="66" charset="0"/>
                  </a:rPr>
                  <a:t>Syndrome</a:t>
                </a:r>
              </a:p>
              <a:p>
                <a:pPr algn="ctr">
                  <a:lnSpc>
                    <a:spcPct val="75000"/>
                  </a:lnSpc>
                </a:pPr>
                <a:r>
                  <a:rPr lang="en-US" sz="1000" b="1">
                    <a:solidFill>
                      <a:srgbClr val="000000"/>
                    </a:solidFill>
                    <a:latin typeface="Comic Sans MS" pitchFamily="66" charset="0"/>
                  </a:rPr>
                  <a:t>Computation</a:t>
                </a:r>
              </a:p>
            </p:txBody>
          </p:sp>
        </p:grpSp>
        <p:sp>
          <p:nvSpPr>
            <p:cNvPr id="30733" name="Freeform 192"/>
            <p:cNvSpPr>
              <a:spLocks/>
            </p:cNvSpPr>
            <p:nvPr/>
          </p:nvSpPr>
          <p:spPr bwMode="auto">
            <a:xfrm>
              <a:off x="5376" y="1680"/>
              <a:ext cx="216" cy="144"/>
            </a:xfrm>
            <a:custGeom>
              <a:avLst/>
              <a:gdLst>
                <a:gd name="T0" fmla="*/ 144 w 216"/>
                <a:gd name="T1" fmla="*/ 0 h 144"/>
                <a:gd name="T2" fmla="*/ 192 w 216"/>
                <a:gd name="T3" fmla="*/ 96 h 144"/>
                <a:gd name="T4" fmla="*/ 0 w 216"/>
                <a:gd name="T5" fmla="*/ 144 h 144"/>
                <a:gd name="T6" fmla="*/ 0 60000 65536"/>
                <a:gd name="T7" fmla="*/ 0 60000 65536"/>
                <a:gd name="T8" fmla="*/ 0 60000 65536"/>
                <a:gd name="T9" fmla="*/ 0 w 216"/>
                <a:gd name="T10" fmla="*/ 0 h 144"/>
                <a:gd name="T11" fmla="*/ 216 w 216"/>
                <a:gd name="T12" fmla="*/ 144 h 144"/>
              </a:gdLst>
              <a:ahLst/>
              <a:cxnLst>
                <a:cxn ang="T6">
                  <a:pos x="T0" y="T1"/>
                </a:cxn>
                <a:cxn ang="T7">
                  <a:pos x="T2" y="T3"/>
                </a:cxn>
                <a:cxn ang="T8">
                  <a:pos x="T4" y="T5"/>
                </a:cxn>
              </a:cxnLst>
              <a:rect l="T9" t="T10" r="T11" b="T12"/>
              <a:pathLst>
                <a:path w="216" h="144">
                  <a:moveTo>
                    <a:pt x="144" y="0"/>
                  </a:moveTo>
                  <a:cubicBezTo>
                    <a:pt x="180" y="36"/>
                    <a:pt x="216" y="72"/>
                    <a:pt x="192" y="96"/>
                  </a:cubicBezTo>
                  <a:cubicBezTo>
                    <a:pt x="168" y="120"/>
                    <a:pt x="84" y="132"/>
                    <a:pt x="0" y="144"/>
                  </a:cubicBezTo>
                </a:path>
              </a:pathLst>
            </a:custGeom>
            <a:noFill/>
            <a:ln w="38100"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Tree>
    <p:extLst>
      <p:ext uri="{BB962C8B-B14F-4D97-AF65-F5344CB8AC3E}">
        <p14:creationId xmlns:p14="http://schemas.microsoft.com/office/powerpoint/2010/main" val="380719075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66947">
                                            <p:txEl>
                                              <p:pRg st="0" end="0"/>
                                            </p:txEl>
                                          </p:spTgt>
                                        </p:tgtEl>
                                        <p:attrNameLst>
                                          <p:attrName>style.visibility</p:attrName>
                                        </p:attrNameLst>
                                      </p:cBhvr>
                                      <p:to>
                                        <p:strVal val="visible"/>
                                      </p:to>
                                    </p:set>
                                    <p:anim calcmode="lin" valueType="num">
                                      <p:cBhvr additive="base">
                                        <p:cTn id="7" dur="500" fill="hold"/>
                                        <p:tgtEl>
                                          <p:spTgt spid="46694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6694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66947">
                                            <p:txEl>
                                              <p:pRg st="1" end="1"/>
                                            </p:txEl>
                                          </p:spTgt>
                                        </p:tgtEl>
                                        <p:attrNameLst>
                                          <p:attrName>style.visibility</p:attrName>
                                        </p:attrNameLst>
                                      </p:cBhvr>
                                      <p:to>
                                        <p:strVal val="visible"/>
                                      </p:to>
                                    </p:set>
                                    <p:anim calcmode="lin" valueType="num">
                                      <p:cBhvr additive="base">
                                        <p:cTn id="11" dur="500" fill="hold"/>
                                        <p:tgtEl>
                                          <p:spTgt spid="46694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466947">
                                            <p:txEl>
                                              <p:pRg st="1" end="1"/>
                                            </p:txEl>
                                          </p:spTgt>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par>
                          <p:cTn id="17" fill="hold" nodeType="afterGroup">
                            <p:stCondLst>
                              <p:cond delay="1000"/>
                            </p:stCondLst>
                            <p:childTnLst>
                              <p:par>
                                <p:cTn id="18" presetID="1"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2" fill="hold" grpId="0" nodeType="clickEffect">
                                  <p:stCondLst>
                                    <p:cond delay="0"/>
                                  </p:stCondLst>
                                  <p:childTnLst>
                                    <p:set>
                                      <p:cBhvr>
                                        <p:cTn id="23" dur="1" fill="hold">
                                          <p:stCondLst>
                                            <p:cond delay="0"/>
                                          </p:stCondLst>
                                        </p:cTn>
                                        <p:tgtEl>
                                          <p:spTgt spid="466947">
                                            <p:txEl>
                                              <p:pRg st="2" end="2"/>
                                            </p:txEl>
                                          </p:spTgt>
                                        </p:tgtEl>
                                        <p:attrNameLst>
                                          <p:attrName>style.visibility</p:attrName>
                                        </p:attrNameLst>
                                      </p:cBhvr>
                                      <p:to>
                                        <p:strVal val="visible"/>
                                      </p:to>
                                    </p:set>
                                    <p:anim calcmode="lin" valueType="num">
                                      <p:cBhvr additive="base">
                                        <p:cTn id="24" dur="500" fill="hold"/>
                                        <p:tgtEl>
                                          <p:spTgt spid="466947">
                                            <p:txEl>
                                              <p:pRg st="2" end="2"/>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46694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2" fill="hold" grpId="0" nodeType="clickEffect">
                                  <p:stCondLst>
                                    <p:cond delay="0"/>
                                  </p:stCondLst>
                                  <p:childTnLst>
                                    <p:set>
                                      <p:cBhvr>
                                        <p:cTn id="29" dur="1" fill="hold">
                                          <p:stCondLst>
                                            <p:cond delay="0"/>
                                          </p:stCondLst>
                                        </p:cTn>
                                        <p:tgtEl>
                                          <p:spTgt spid="466947">
                                            <p:txEl>
                                              <p:pRg st="3" end="3"/>
                                            </p:txEl>
                                          </p:spTgt>
                                        </p:tgtEl>
                                        <p:attrNameLst>
                                          <p:attrName>style.visibility</p:attrName>
                                        </p:attrNameLst>
                                      </p:cBhvr>
                                      <p:to>
                                        <p:strVal val="visible"/>
                                      </p:to>
                                    </p:set>
                                    <p:anim calcmode="lin" valueType="num">
                                      <p:cBhvr additive="base">
                                        <p:cTn id="30" dur="500" fill="hold"/>
                                        <p:tgtEl>
                                          <p:spTgt spid="466947">
                                            <p:txEl>
                                              <p:pRg st="3" end="3"/>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466947">
                                            <p:txEl>
                                              <p:pRg st="3" end="3"/>
                                            </p:txEl>
                                          </p:spTgt>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0"/>
                                  </p:stCondLst>
                                  <p:childTnLst>
                                    <p:set>
                                      <p:cBhvr>
                                        <p:cTn id="33" dur="1" fill="hold">
                                          <p:stCondLst>
                                            <p:cond delay="0"/>
                                          </p:stCondLst>
                                        </p:cTn>
                                        <p:tgtEl>
                                          <p:spTgt spid="466947">
                                            <p:txEl>
                                              <p:pRg st="4" end="4"/>
                                            </p:txEl>
                                          </p:spTgt>
                                        </p:tgtEl>
                                        <p:attrNameLst>
                                          <p:attrName>style.visibility</p:attrName>
                                        </p:attrNameLst>
                                      </p:cBhvr>
                                      <p:to>
                                        <p:strVal val="visible"/>
                                      </p:to>
                                    </p:set>
                                    <p:anim calcmode="lin" valueType="num">
                                      <p:cBhvr additive="base">
                                        <p:cTn id="34" dur="500" fill="hold"/>
                                        <p:tgtEl>
                                          <p:spTgt spid="466947">
                                            <p:txEl>
                                              <p:pRg st="4" end="4"/>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466947">
                                            <p:txEl>
                                              <p:pRg st="4" end="4"/>
                                            </p:txEl>
                                          </p:spTgt>
                                        </p:tgtEl>
                                        <p:attrNameLst>
                                          <p:attrName>ppt_y</p:attrName>
                                        </p:attrNameLst>
                                      </p:cBhvr>
                                      <p:tavLst>
                                        <p:tav tm="0">
                                          <p:val>
                                            <p:strVal val="#ppt_y"/>
                                          </p:val>
                                        </p:tav>
                                        <p:tav tm="100000">
                                          <p:val>
                                            <p:strVal val="#ppt_y"/>
                                          </p:val>
                                        </p:tav>
                                      </p:tavLst>
                                    </p:anim>
                                  </p:childTnLst>
                                </p:cTn>
                              </p:par>
                            </p:childTnLst>
                          </p:cTn>
                        </p:par>
                        <p:par>
                          <p:cTn id="36" fill="hold" nodeType="afterGroup">
                            <p:stCondLst>
                              <p:cond delay="500"/>
                            </p:stCondLst>
                            <p:childTnLst>
                              <p:par>
                                <p:cTn id="37" presetID="52" presetClass="entr" presetSubtype="0"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Scale>
                                      <p:cBhvr>
                                        <p:cTn id="39"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0" dur="1000" decel="50000" fill="hold">
                                          <p:stCondLst>
                                            <p:cond delay="0"/>
                                          </p:stCondLst>
                                        </p:cTn>
                                        <p:tgtEl>
                                          <p:spTgt spid="10"/>
                                        </p:tgtEl>
                                        <p:attrNameLst>
                                          <p:attrName>ppt_x</p:attrName>
                                          <p:attrName>ppt_y</p:attrName>
                                        </p:attrNameLst>
                                      </p:cBhvr>
                                    </p:animMotion>
                                    <p:animEffect transition="in" filter="fade">
                                      <p:cBhvr>
                                        <p:cTn id="41" dur="1000"/>
                                        <p:tgtEl>
                                          <p:spTgt spid="10"/>
                                        </p:tgtEl>
                                      </p:cBhvr>
                                    </p:animEffect>
                                  </p:childTnLst>
                                </p:cTn>
                              </p:par>
                            </p:childTnLst>
                          </p:cTn>
                        </p:par>
                        <p:par>
                          <p:cTn id="42" fill="hold" nodeType="afterGroup">
                            <p:stCondLst>
                              <p:cond delay="1500"/>
                            </p:stCondLst>
                            <p:childTnLst>
                              <p:par>
                                <p:cTn id="43" presetID="19" presetClass="entr" presetSubtype="10" fill="hold" nodeType="afterEffect">
                                  <p:stCondLst>
                                    <p:cond delay="0"/>
                                  </p:stCondLst>
                                  <p:childTnLst>
                                    <p:set>
                                      <p:cBhvr>
                                        <p:cTn id="44" dur="1" fill="hold">
                                          <p:stCondLst>
                                            <p:cond delay="0"/>
                                          </p:stCondLst>
                                        </p:cTn>
                                        <p:tgtEl>
                                          <p:spTgt spid="6"/>
                                        </p:tgtEl>
                                        <p:attrNameLst>
                                          <p:attrName>style.visibility</p:attrName>
                                        </p:attrNameLst>
                                      </p:cBhvr>
                                      <p:to>
                                        <p:strVal val="visible"/>
                                      </p:to>
                                    </p:set>
                                    <p:anim calcmode="lin" valueType="num">
                                      <p:cBhvr>
                                        <p:cTn id="45" dur="5000" fill="hold"/>
                                        <p:tgtEl>
                                          <p:spTgt spid="6"/>
                                        </p:tgtEl>
                                        <p:attrNameLst>
                                          <p:attrName>ppt_w</p:attrName>
                                        </p:attrNameLst>
                                      </p:cBhvr>
                                      <p:tavLst>
                                        <p:tav tm="0" fmla="#ppt_w*sin(2.5*pi*$)">
                                          <p:val>
                                            <p:fltVal val="0"/>
                                          </p:val>
                                        </p:tav>
                                        <p:tav tm="100000">
                                          <p:val>
                                            <p:fltVal val="1"/>
                                          </p:val>
                                        </p:tav>
                                      </p:tavLst>
                                    </p:anim>
                                    <p:anim calcmode="lin" valueType="num">
                                      <p:cBhvr>
                                        <p:cTn id="46" dur="5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2" fill="hold" grpId="0" nodeType="clickEffect">
                                  <p:stCondLst>
                                    <p:cond delay="0"/>
                                  </p:stCondLst>
                                  <p:childTnLst>
                                    <p:set>
                                      <p:cBhvr>
                                        <p:cTn id="50" dur="1" fill="hold">
                                          <p:stCondLst>
                                            <p:cond delay="0"/>
                                          </p:stCondLst>
                                        </p:cTn>
                                        <p:tgtEl>
                                          <p:spTgt spid="466947">
                                            <p:txEl>
                                              <p:pRg st="5" end="5"/>
                                            </p:txEl>
                                          </p:spTgt>
                                        </p:tgtEl>
                                        <p:attrNameLst>
                                          <p:attrName>style.visibility</p:attrName>
                                        </p:attrNameLst>
                                      </p:cBhvr>
                                      <p:to>
                                        <p:strVal val="visible"/>
                                      </p:to>
                                    </p:set>
                                    <p:anim calcmode="lin" valueType="num">
                                      <p:cBhvr additive="base">
                                        <p:cTn id="51" dur="500" fill="hold"/>
                                        <p:tgtEl>
                                          <p:spTgt spid="466947">
                                            <p:txEl>
                                              <p:pRg st="5" end="5"/>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466947">
                                            <p:txEl>
                                              <p:pRg st="5" end="5"/>
                                            </p:txEl>
                                          </p:spTgt>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466947">
                                            <p:txEl>
                                              <p:pRg st="6" end="6"/>
                                            </p:txEl>
                                          </p:spTgt>
                                        </p:tgtEl>
                                        <p:attrNameLst>
                                          <p:attrName>style.visibility</p:attrName>
                                        </p:attrNameLst>
                                      </p:cBhvr>
                                      <p:to>
                                        <p:strVal val="visible"/>
                                      </p:to>
                                    </p:set>
                                    <p:anim calcmode="lin" valueType="num">
                                      <p:cBhvr additive="base">
                                        <p:cTn id="55" dur="500" fill="hold"/>
                                        <p:tgtEl>
                                          <p:spTgt spid="466947">
                                            <p:txEl>
                                              <p:pRg st="6" end="6"/>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466947">
                                            <p:txEl>
                                              <p:pRg st="6" end="6"/>
                                            </p:txEl>
                                          </p:spTgt>
                                        </p:tgtEl>
                                        <p:attrNameLst>
                                          <p:attrName>ppt_y</p:attrName>
                                        </p:attrNameLst>
                                      </p:cBhvr>
                                      <p:tavLst>
                                        <p:tav tm="0">
                                          <p:val>
                                            <p:strVal val="#ppt_y"/>
                                          </p:val>
                                        </p:tav>
                                        <p:tav tm="100000">
                                          <p:val>
                                            <p:strVal val="#ppt_y"/>
                                          </p:val>
                                        </p:tav>
                                      </p:tavLst>
                                    </p:anim>
                                  </p:childTnLst>
                                </p:cTn>
                              </p:par>
                            </p:childTnLst>
                          </p:cTn>
                        </p:par>
                        <p:par>
                          <p:cTn id="57" fill="hold" nodeType="afterGroup">
                            <p:stCondLst>
                              <p:cond delay="500"/>
                            </p:stCondLst>
                            <p:childTnLst>
                              <p:par>
                                <p:cTn id="58" presetID="55" presetClass="entr" presetSubtype="0" fill="hold" nodeType="afterEffect">
                                  <p:stCondLst>
                                    <p:cond delay="0"/>
                                  </p:stCondLst>
                                  <p:childTnLst>
                                    <p:set>
                                      <p:cBhvr>
                                        <p:cTn id="59" dur="1" fill="hold">
                                          <p:stCondLst>
                                            <p:cond delay="0"/>
                                          </p:stCondLst>
                                        </p:cTn>
                                        <p:tgtEl>
                                          <p:spTgt spid="13"/>
                                        </p:tgtEl>
                                        <p:attrNameLst>
                                          <p:attrName>style.visibility</p:attrName>
                                        </p:attrNameLst>
                                      </p:cBhvr>
                                      <p:to>
                                        <p:strVal val="visible"/>
                                      </p:to>
                                    </p:set>
                                    <p:anim calcmode="lin" valueType="num">
                                      <p:cBhvr>
                                        <p:cTn id="60" dur="1000" fill="hold"/>
                                        <p:tgtEl>
                                          <p:spTgt spid="13"/>
                                        </p:tgtEl>
                                        <p:attrNameLst>
                                          <p:attrName>ppt_w</p:attrName>
                                        </p:attrNameLst>
                                      </p:cBhvr>
                                      <p:tavLst>
                                        <p:tav tm="0">
                                          <p:val>
                                            <p:strVal val="#ppt_w*0.70"/>
                                          </p:val>
                                        </p:tav>
                                        <p:tav tm="100000">
                                          <p:val>
                                            <p:strVal val="#ppt_w"/>
                                          </p:val>
                                        </p:tav>
                                      </p:tavLst>
                                    </p:anim>
                                    <p:anim calcmode="lin" valueType="num">
                                      <p:cBhvr>
                                        <p:cTn id="61" dur="1000" fill="hold"/>
                                        <p:tgtEl>
                                          <p:spTgt spid="13"/>
                                        </p:tgtEl>
                                        <p:attrNameLst>
                                          <p:attrName>ppt_h</p:attrName>
                                        </p:attrNameLst>
                                      </p:cBhvr>
                                      <p:tavLst>
                                        <p:tav tm="0">
                                          <p:val>
                                            <p:strVal val="#ppt_h"/>
                                          </p:val>
                                        </p:tav>
                                        <p:tav tm="100000">
                                          <p:val>
                                            <p:strVal val="#ppt_h"/>
                                          </p:val>
                                        </p:tav>
                                      </p:tavLst>
                                    </p:anim>
                                    <p:animEffect transition="in" filter="fade">
                                      <p:cBhvr>
                                        <p:cTn id="62" dur="1000"/>
                                        <p:tgtEl>
                                          <p:spTgt spid="13"/>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2" fill="hold" grpId="0" nodeType="clickEffect">
                                  <p:stCondLst>
                                    <p:cond delay="0"/>
                                  </p:stCondLst>
                                  <p:childTnLst>
                                    <p:set>
                                      <p:cBhvr>
                                        <p:cTn id="66" dur="1" fill="hold">
                                          <p:stCondLst>
                                            <p:cond delay="0"/>
                                          </p:stCondLst>
                                        </p:cTn>
                                        <p:tgtEl>
                                          <p:spTgt spid="466947">
                                            <p:txEl>
                                              <p:pRg st="7" end="7"/>
                                            </p:txEl>
                                          </p:spTgt>
                                        </p:tgtEl>
                                        <p:attrNameLst>
                                          <p:attrName>style.visibility</p:attrName>
                                        </p:attrNameLst>
                                      </p:cBhvr>
                                      <p:to>
                                        <p:strVal val="visible"/>
                                      </p:to>
                                    </p:set>
                                    <p:anim calcmode="lin" valueType="num">
                                      <p:cBhvr additive="base">
                                        <p:cTn id="67" dur="500" fill="hold"/>
                                        <p:tgtEl>
                                          <p:spTgt spid="466947">
                                            <p:txEl>
                                              <p:pRg st="7" end="7"/>
                                            </p:txEl>
                                          </p:spTgt>
                                        </p:tgtEl>
                                        <p:attrNameLst>
                                          <p:attrName>ppt_x</p:attrName>
                                        </p:attrNameLst>
                                      </p:cBhvr>
                                      <p:tavLst>
                                        <p:tav tm="0">
                                          <p:val>
                                            <p:strVal val="1+#ppt_w/2"/>
                                          </p:val>
                                        </p:tav>
                                        <p:tav tm="100000">
                                          <p:val>
                                            <p:strVal val="#ppt_x"/>
                                          </p:val>
                                        </p:tav>
                                      </p:tavLst>
                                    </p:anim>
                                    <p:anim calcmode="lin" valueType="num">
                                      <p:cBhvr additive="base">
                                        <p:cTn id="68" dur="500" fill="hold"/>
                                        <p:tgtEl>
                                          <p:spTgt spid="466947">
                                            <p:txEl>
                                              <p:pRg st="7" end="7"/>
                                            </p:txEl>
                                          </p:spTgt>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0"/>
                                  </p:stCondLst>
                                  <p:childTnLst>
                                    <p:set>
                                      <p:cBhvr>
                                        <p:cTn id="70" dur="1" fill="hold">
                                          <p:stCondLst>
                                            <p:cond delay="0"/>
                                          </p:stCondLst>
                                        </p:cTn>
                                        <p:tgtEl>
                                          <p:spTgt spid="466947">
                                            <p:txEl>
                                              <p:pRg st="8" end="8"/>
                                            </p:txEl>
                                          </p:spTgt>
                                        </p:tgtEl>
                                        <p:attrNameLst>
                                          <p:attrName>style.visibility</p:attrName>
                                        </p:attrNameLst>
                                      </p:cBhvr>
                                      <p:to>
                                        <p:strVal val="visible"/>
                                      </p:to>
                                    </p:set>
                                    <p:anim calcmode="lin" valueType="num">
                                      <p:cBhvr additive="base">
                                        <p:cTn id="71" dur="500" fill="hold"/>
                                        <p:tgtEl>
                                          <p:spTgt spid="466947">
                                            <p:txEl>
                                              <p:pRg st="8" end="8"/>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66947">
                                            <p:txEl>
                                              <p:pRg st="8" end="8"/>
                                            </p:txEl>
                                          </p:spTgt>
                                        </p:tgtEl>
                                        <p:attrNameLst>
                                          <p:attrName>ppt_y</p:attrName>
                                        </p:attrNameLst>
                                      </p:cBhvr>
                                      <p:tavLst>
                                        <p:tav tm="0">
                                          <p:val>
                                            <p:strVal val="#ppt_y"/>
                                          </p:val>
                                        </p:tav>
                                        <p:tav tm="100000">
                                          <p:val>
                                            <p:strVal val="#ppt_y"/>
                                          </p:val>
                                        </p:tav>
                                      </p:tavLst>
                                    </p:anim>
                                  </p:childTnLst>
                                </p:cTn>
                              </p:par>
                            </p:childTnLst>
                          </p:cTn>
                        </p:par>
                        <p:par>
                          <p:cTn id="73" fill="hold" nodeType="afterGroup">
                            <p:stCondLst>
                              <p:cond delay="500"/>
                            </p:stCondLst>
                            <p:childTnLst>
                              <p:par>
                                <p:cTn id="74" presetID="1" presetClass="entr" presetSubtype="0" fill="hold" nodeType="afterEffect">
                                  <p:stCondLst>
                                    <p:cond delay="0"/>
                                  </p:stCondLst>
                                  <p:childTnLst>
                                    <p:set>
                                      <p:cBhvr>
                                        <p:cTn id="75" dur="1" fill="hold">
                                          <p:stCondLst>
                                            <p:cond delay="0"/>
                                          </p:stCondLst>
                                        </p:cTn>
                                        <p:tgtEl>
                                          <p:spTgt spid="18"/>
                                        </p:tgtEl>
                                        <p:attrNameLst>
                                          <p:attrName>style.visibility</p:attrName>
                                        </p:attrNameLst>
                                      </p:cBhvr>
                                      <p:to>
                                        <p:strVal val="visible"/>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2" presetClass="entr" presetSubtype="2" fill="hold" grpId="0" nodeType="clickEffect">
                                  <p:stCondLst>
                                    <p:cond delay="0"/>
                                  </p:stCondLst>
                                  <p:childTnLst>
                                    <p:set>
                                      <p:cBhvr>
                                        <p:cTn id="79" dur="1" fill="hold">
                                          <p:stCondLst>
                                            <p:cond delay="0"/>
                                          </p:stCondLst>
                                        </p:cTn>
                                        <p:tgtEl>
                                          <p:spTgt spid="466947">
                                            <p:txEl>
                                              <p:pRg st="9" end="9"/>
                                            </p:txEl>
                                          </p:spTgt>
                                        </p:tgtEl>
                                        <p:attrNameLst>
                                          <p:attrName>style.visibility</p:attrName>
                                        </p:attrNameLst>
                                      </p:cBhvr>
                                      <p:to>
                                        <p:strVal val="visible"/>
                                      </p:to>
                                    </p:set>
                                    <p:anim calcmode="lin" valueType="num">
                                      <p:cBhvr additive="base">
                                        <p:cTn id="80" dur="500" fill="hold"/>
                                        <p:tgtEl>
                                          <p:spTgt spid="466947">
                                            <p:txEl>
                                              <p:pRg st="9" end="9"/>
                                            </p:txEl>
                                          </p:spTgt>
                                        </p:tgtEl>
                                        <p:attrNameLst>
                                          <p:attrName>ppt_x</p:attrName>
                                        </p:attrNameLst>
                                      </p:cBhvr>
                                      <p:tavLst>
                                        <p:tav tm="0">
                                          <p:val>
                                            <p:strVal val="1+#ppt_w/2"/>
                                          </p:val>
                                        </p:tav>
                                        <p:tav tm="100000">
                                          <p:val>
                                            <p:strVal val="#ppt_x"/>
                                          </p:val>
                                        </p:tav>
                                      </p:tavLst>
                                    </p:anim>
                                    <p:anim calcmode="lin" valueType="num">
                                      <p:cBhvr additive="base">
                                        <p:cTn id="81" dur="500" fill="hold"/>
                                        <p:tgtEl>
                                          <p:spTgt spid="466947">
                                            <p:txEl>
                                              <p:pRg st="9" end="9"/>
                                            </p:txEl>
                                          </p:spTgt>
                                        </p:tgtEl>
                                        <p:attrNameLst>
                                          <p:attrName>ppt_y</p:attrName>
                                        </p:attrNameLst>
                                      </p:cBhvr>
                                      <p:tavLst>
                                        <p:tav tm="0">
                                          <p:val>
                                            <p:strVal val="#ppt_y"/>
                                          </p:val>
                                        </p:tav>
                                        <p:tav tm="100000">
                                          <p:val>
                                            <p:strVal val="#ppt_y"/>
                                          </p:val>
                                        </p:tav>
                                      </p:tavLst>
                                    </p:anim>
                                  </p:childTnLst>
                                </p:cTn>
                              </p:par>
                            </p:childTnLst>
                          </p:cTn>
                        </p:par>
                        <p:par>
                          <p:cTn id="82" fill="hold" nodeType="afterGroup">
                            <p:stCondLst>
                              <p:cond delay="500"/>
                            </p:stCondLst>
                            <p:childTnLst>
                              <p:par>
                                <p:cTn id="83" presetID="9" presetClass="entr" presetSubtype="0" fill="hold" nodeType="afterEffect">
                                  <p:stCondLst>
                                    <p:cond delay="0"/>
                                  </p:stCondLst>
                                  <p:childTnLst>
                                    <p:set>
                                      <p:cBhvr>
                                        <p:cTn id="84" dur="1" fill="hold">
                                          <p:stCondLst>
                                            <p:cond delay="0"/>
                                          </p:stCondLst>
                                        </p:cTn>
                                        <p:tgtEl>
                                          <p:spTgt spid="19"/>
                                        </p:tgtEl>
                                        <p:attrNameLst>
                                          <p:attrName>style.visibility</p:attrName>
                                        </p:attrNameLst>
                                      </p:cBhvr>
                                      <p:to>
                                        <p:strVal val="visible"/>
                                      </p:to>
                                    </p:set>
                                    <p:animEffect transition="in" filter="dissolve">
                                      <p:cBhvr>
                                        <p:cTn id="85" dur="500"/>
                                        <p:tgtEl>
                                          <p:spTgt spid="19"/>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 presetClass="entr" presetSubtype="2" fill="hold" grpId="0" nodeType="clickEffect">
                                  <p:stCondLst>
                                    <p:cond delay="0"/>
                                  </p:stCondLst>
                                  <p:childTnLst>
                                    <p:set>
                                      <p:cBhvr>
                                        <p:cTn id="89" dur="1" fill="hold">
                                          <p:stCondLst>
                                            <p:cond delay="0"/>
                                          </p:stCondLst>
                                        </p:cTn>
                                        <p:tgtEl>
                                          <p:spTgt spid="466947">
                                            <p:txEl>
                                              <p:pRg st="10" end="10"/>
                                            </p:txEl>
                                          </p:spTgt>
                                        </p:tgtEl>
                                        <p:attrNameLst>
                                          <p:attrName>style.visibility</p:attrName>
                                        </p:attrNameLst>
                                      </p:cBhvr>
                                      <p:to>
                                        <p:strVal val="visible"/>
                                      </p:to>
                                    </p:set>
                                    <p:anim calcmode="lin" valueType="num">
                                      <p:cBhvr additive="base">
                                        <p:cTn id="90" dur="500" fill="hold"/>
                                        <p:tgtEl>
                                          <p:spTgt spid="466947">
                                            <p:txEl>
                                              <p:pRg st="10" end="10"/>
                                            </p:txEl>
                                          </p:spTgt>
                                        </p:tgtEl>
                                        <p:attrNameLst>
                                          <p:attrName>ppt_x</p:attrName>
                                        </p:attrNameLst>
                                      </p:cBhvr>
                                      <p:tavLst>
                                        <p:tav tm="0">
                                          <p:val>
                                            <p:strVal val="1+#ppt_w/2"/>
                                          </p:val>
                                        </p:tav>
                                        <p:tav tm="100000">
                                          <p:val>
                                            <p:strVal val="#ppt_x"/>
                                          </p:val>
                                        </p:tav>
                                      </p:tavLst>
                                    </p:anim>
                                    <p:anim calcmode="lin" valueType="num">
                                      <p:cBhvr additive="base">
                                        <p:cTn id="91" dur="500" fill="hold"/>
                                        <p:tgtEl>
                                          <p:spTgt spid="466947">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947" grpId="0" build="p"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smtClean="0"/>
              <a:t>Outline</a:t>
            </a:r>
          </a:p>
        </p:txBody>
      </p:sp>
      <p:sp>
        <p:nvSpPr>
          <p:cNvPr id="31747" name="Rectangle 3"/>
          <p:cNvSpPr>
            <a:spLocks noGrp="1" noChangeArrowheads="1"/>
          </p:cNvSpPr>
          <p:nvPr>
            <p:ph type="body" idx="1"/>
          </p:nvPr>
        </p:nvSpPr>
        <p:spPr>
          <a:xfrm>
            <a:off x="228600" y="914400"/>
            <a:ext cx="8610600" cy="4800600"/>
          </a:xfrm>
        </p:spPr>
        <p:txBody>
          <a:bodyPr/>
          <a:lstStyle/>
          <a:p>
            <a:pPr>
              <a:lnSpc>
                <a:spcPct val="80000"/>
              </a:lnSpc>
            </a:pPr>
            <a:r>
              <a:rPr lang="en-US" dirty="0" smtClean="0"/>
              <a:t>Quantum Computing</a:t>
            </a:r>
          </a:p>
          <a:p>
            <a:pPr>
              <a:lnSpc>
                <a:spcPct val="80000"/>
              </a:lnSpc>
            </a:pPr>
            <a:r>
              <a:rPr lang="en-US" dirty="0" smtClean="0">
                <a:solidFill>
                  <a:srgbClr val="FF3300"/>
                </a:solidFill>
              </a:rPr>
              <a:t>Ion Trap Quantum Computing</a:t>
            </a:r>
          </a:p>
          <a:p>
            <a:pPr>
              <a:lnSpc>
                <a:spcPct val="80000"/>
              </a:lnSpc>
            </a:pPr>
            <a:r>
              <a:rPr lang="en-US" dirty="0" smtClean="0"/>
              <a:t>Quantum Computer Aided Design</a:t>
            </a:r>
          </a:p>
          <a:p>
            <a:pPr lvl="1">
              <a:lnSpc>
                <a:spcPct val="80000"/>
              </a:lnSpc>
            </a:pPr>
            <a:r>
              <a:rPr lang="en-US" dirty="0" smtClean="0"/>
              <a:t>Area-Delay to Correct Result (ADCR) metric</a:t>
            </a:r>
          </a:p>
          <a:p>
            <a:pPr lvl="1">
              <a:lnSpc>
                <a:spcPct val="80000"/>
              </a:lnSpc>
            </a:pPr>
            <a:r>
              <a:rPr lang="en-US" dirty="0" smtClean="0"/>
              <a:t>Comparison of error correction codes</a:t>
            </a:r>
          </a:p>
          <a:p>
            <a:pPr>
              <a:lnSpc>
                <a:spcPct val="80000"/>
              </a:lnSpc>
            </a:pPr>
            <a:r>
              <a:rPr lang="en-US" dirty="0" smtClean="0"/>
              <a:t>Quantum Data Paths</a:t>
            </a:r>
          </a:p>
          <a:p>
            <a:pPr lvl="1">
              <a:lnSpc>
                <a:spcPct val="80000"/>
              </a:lnSpc>
            </a:pPr>
            <a:r>
              <a:rPr lang="en-US" dirty="0" smtClean="0"/>
              <a:t>QLA, CQLA, </a:t>
            </a:r>
            <a:r>
              <a:rPr lang="en-US" dirty="0" err="1" smtClean="0"/>
              <a:t>Qalypso</a:t>
            </a:r>
            <a:endParaRPr lang="en-US" dirty="0" smtClean="0"/>
          </a:p>
          <a:p>
            <a:pPr lvl="1">
              <a:lnSpc>
                <a:spcPct val="80000"/>
              </a:lnSpc>
            </a:pPr>
            <a:r>
              <a:rPr lang="en-US" dirty="0" err="1" smtClean="0"/>
              <a:t>Ancilla</a:t>
            </a:r>
            <a:r>
              <a:rPr lang="en-US" dirty="0" smtClean="0"/>
              <a:t> factory and Teleportation Network Design</a:t>
            </a:r>
          </a:p>
          <a:p>
            <a:pPr>
              <a:lnSpc>
                <a:spcPct val="80000"/>
              </a:lnSpc>
            </a:pPr>
            <a:r>
              <a:rPr lang="en-US" dirty="0" smtClean="0"/>
              <a:t>Error Correction Optimization (“</a:t>
            </a:r>
            <a:r>
              <a:rPr lang="en-US" dirty="0" err="1" smtClean="0"/>
              <a:t>Recorrection</a:t>
            </a:r>
            <a:r>
              <a:rPr lang="en-US" dirty="0" smtClean="0"/>
              <a:t>”)</a:t>
            </a:r>
          </a:p>
          <a:p>
            <a:pPr>
              <a:lnSpc>
                <a:spcPct val="80000"/>
              </a:lnSpc>
            </a:pPr>
            <a:r>
              <a:rPr lang="en-US" dirty="0" smtClean="0"/>
              <a:t>Shor’s Factoring Circuit Layout and Design</a:t>
            </a:r>
          </a:p>
          <a:p>
            <a:pPr>
              <a:lnSpc>
                <a:spcPct val="80000"/>
              </a:lnSpc>
            </a:pPr>
            <a:endParaRPr lang="en-US" dirty="0" smtClean="0"/>
          </a:p>
        </p:txBody>
      </p:sp>
    </p:spTree>
    <p:extLst>
      <p:ext uri="{BB962C8B-B14F-4D97-AF65-F5344CB8AC3E}">
        <p14:creationId xmlns:p14="http://schemas.microsoft.com/office/powerpoint/2010/main" val="3914189704"/>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609600" y="76200"/>
            <a:ext cx="8077200" cy="838200"/>
          </a:xfrm>
        </p:spPr>
        <p:txBody>
          <a:bodyPr/>
          <a:lstStyle/>
          <a:p>
            <a:pPr>
              <a:tabLst>
                <a:tab pos="514350" algn="l"/>
              </a:tabLst>
            </a:pPr>
            <a:r>
              <a:rPr lang="en-US" smtClean="0"/>
              <a:t>MEMs-Based Ion Trap Devices</a:t>
            </a:r>
          </a:p>
        </p:txBody>
      </p:sp>
      <p:sp>
        <p:nvSpPr>
          <p:cNvPr id="32771" name="Rectangle 3"/>
          <p:cNvSpPr>
            <a:spLocks noGrp="1" noChangeArrowheads="1"/>
          </p:cNvSpPr>
          <p:nvPr>
            <p:ph type="body" idx="1"/>
          </p:nvPr>
        </p:nvSpPr>
        <p:spPr>
          <a:xfrm>
            <a:off x="76200" y="762000"/>
            <a:ext cx="8915400" cy="5181600"/>
          </a:xfrm>
        </p:spPr>
        <p:txBody>
          <a:bodyPr>
            <a:normAutofit lnSpcReduction="10000"/>
          </a:bodyPr>
          <a:lstStyle/>
          <a:p>
            <a:r>
              <a:rPr lang="en-US" sz="2400" dirty="0" smtClean="0"/>
              <a:t>Ion Traps: One of the more promising quantum computer implementation technologies </a:t>
            </a:r>
          </a:p>
          <a:p>
            <a:pPr lvl="1"/>
            <a:r>
              <a:rPr lang="en-US" sz="2000" dirty="0" smtClean="0"/>
              <a:t>Built on Silicon</a:t>
            </a:r>
          </a:p>
          <a:p>
            <a:pPr lvl="2"/>
            <a:r>
              <a:rPr lang="en-US" sz="2000" dirty="0" smtClean="0"/>
              <a:t>Can bootstrap the vast infrastructure that currently exists in the microchip industry</a:t>
            </a:r>
          </a:p>
          <a:p>
            <a:pPr lvl="1"/>
            <a:r>
              <a:rPr lang="en-US" sz="2000" dirty="0" smtClean="0"/>
              <a:t>Seems to be on a “Moore’s Law” like scaling curve</a:t>
            </a:r>
          </a:p>
          <a:p>
            <a:pPr lvl="2"/>
            <a:r>
              <a:rPr lang="en-US" sz="2000" dirty="0" smtClean="0"/>
              <a:t>12 bits exist, 30 promised soon, …</a:t>
            </a:r>
          </a:p>
          <a:p>
            <a:pPr lvl="2"/>
            <a:r>
              <a:rPr lang="en-US" sz="2000" dirty="0" smtClean="0"/>
              <a:t>Many researchers working on this problem</a:t>
            </a:r>
          </a:p>
          <a:p>
            <a:pPr lvl="1"/>
            <a:r>
              <a:rPr lang="en-US" sz="2000" dirty="0" smtClean="0"/>
              <a:t>Some optimistic researchers speculate about room temperature</a:t>
            </a:r>
          </a:p>
          <a:p>
            <a:r>
              <a:rPr lang="en-US" sz="2400" dirty="0" smtClean="0"/>
              <a:t>Properties:</a:t>
            </a:r>
          </a:p>
          <a:p>
            <a:pPr lvl="1"/>
            <a:r>
              <a:rPr lang="en-US" sz="2000" dirty="0" smtClean="0"/>
              <a:t>Has a long-distance Wire</a:t>
            </a:r>
          </a:p>
          <a:p>
            <a:pPr lvl="2"/>
            <a:r>
              <a:rPr lang="en-US" sz="2000" dirty="0" smtClean="0"/>
              <a:t>So-called “ballistic movement”</a:t>
            </a:r>
          </a:p>
          <a:p>
            <a:pPr lvl="1"/>
            <a:r>
              <a:rPr lang="en-US" sz="2000" dirty="0" smtClean="0"/>
              <a:t>Seems to have relatively long </a:t>
            </a:r>
            <a:r>
              <a:rPr lang="en-US" sz="2000" dirty="0" err="1" smtClean="0"/>
              <a:t>decoherence</a:t>
            </a:r>
            <a:r>
              <a:rPr lang="en-US" sz="2000" dirty="0" smtClean="0"/>
              <a:t> times</a:t>
            </a:r>
          </a:p>
          <a:p>
            <a:pPr lvl="1"/>
            <a:r>
              <a:rPr lang="en-US" sz="2000" dirty="0" smtClean="0"/>
              <a:t>Seems to have relatively low error rates for:</a:t>
            </a:r>
          </a:p>
          <a:p>
            <a:pPr lvl="2"/>
            <a:r>
              <a:rPr lang="en-US" sz="2000" dirty="0" smtClean="0"/>
              <a:t>Memory, Gates, Movement</a:t>
            </a:r>
          </a:p>
          <a:p>
            <a:pPr>
              <a:buFontTx/>
              <a:buNone/>
            </a:pPr>
            <a:endParaRPr lang="en-US" sz="2400" dirty="0" smtClean="0"/>
          </a:p>
        </p:txBody>
      </p:sp>
    </p:spTree>
    <p:extLst>
      <p:ext uri="{BB962C8B-B14F-4D97-AF65-F5344CB8AC3E}">
        <p14:creationId xmlns:p14="http://schemas.microsoft.com/office/powerpoint/2010/main" val="3124040352"/>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095875" y="1262063"/>
            <a:ext cx="2703513" cy="1166812"/>
            <a:chOff x="3367" y="941"/>
            <a:chExt cx="1877" cy="810"/>
          </a:xfrm>
        </p:grpSpPr>
        <p:sp>
          <p:nvSpPr>
            <p:cNvPr id="33854" name="Line 3"/>
            <p:cNvSpPr>
              <a:spLocks noChangeShapeType="1"/>
            </p:cNvSpPr>
            <p:nvPr/>
          </p:nvSpPr>
          <p:spPr bwMode="auto">
            <a:xfrm>
              <a:off x="4663" y="1346"/>
              <a:ext cx="358" cy="40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33855" name="Group 4"/>
            <p:cNvGrpSpPr>
              <a:grpSpLocks/>
            </p:cNvGrpSpPr>
            <p:nvPr/>
          </p:nvGrpSpPr>
          <p:grpSpPr bwMode="auto">
            <a:xfrm>
              <a:off x="3367" y="941"/>
              <a:ext cx="1877" cy="810"/>
              <a:chOff x="3367" y="941"/>
              <a:chExt cx="1877" cy="810"/>
            </a:xfrm>
          </p:grpSpPr>
          <p:sp>
            <p:nvSpPr>
              <p:cNvPr id="33856" name="Rectangle 5"/>
              <p:cNvSpPr>
                <a:spLocks noChangeArrowheads="1"/>
              </p:cNvSpPr>
              <p:nvPr/>
            </p:nvSpPr>
            <p:spPr bwMode="auto">
              <a:xfrm>
                <a:off x="3367" y="941"/>
                <a:ext cx="1296" cy="40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82945" tIns="41473" rIns="82945" bIns="41473" anchor="ctr"/>
              <a:lstStyle/>
              <a:p>
                <a:pPr algn="ctr" defTabSz="828675"/>
                <a:r>
                  <a:rPr lang="en-US" sz="1600">
                    <a:solidFill>
                      <a:srgbClr val="000000"/>
                    </a:solidFill>
                  </a:rPr>
                  <a:t>Electrode Control</a:t>
                </a:r>
              </a:p>
            </p:txBody>
          </p:sp>
          <p:sp>
            <p:nvSpPr>
              <p:cNvPr id="33857" name="Line 6"/>
              <p:cNvSpPr>
                <a:spLocks noChangeShapeType="1"/>
              </p:cNvSpPr>
              <p:nvPr/>
            </p:nvSpPr>
            <p:spPr bwMode="auto">
              <a:xfrm>
                <a:off x="3948" y="1346"/>
                <a:ext cx="0" cy="40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858" name="Line 7"/>
              <p:cNvSpPr>
                <a:spLocks noChangeShapeType="1"/>
              </p:cNvSpPr>
              <p:nvPr/>
            </p:nvSpPr>
            <p:spPr bwMode="auto">
              <a:xfrm>
                <a:off x="4216" y="1346"/>
                <a:ext cx="0" cy="40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859" name="Line 8"/>
              <p:cNvSpPr>
                <a:spLocks noChangeShapeType="1"/>
              </p:cNvSpPr>
              <p:nvPr/>
            </p:nvSpPr>
            <p:spPr bwMode="auto">
              <a:xfrm>
                <a:off x="4484" y="1346"/>
                <a:ext cx="0" cy="40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860" name="Line 9"/>
              <p:cNvSpPr>
                <a:spLocks noChangeShapeType="1"/>
              </p:cNvSpPr>
              <p:nvPr/>
            </p:nvSpPr>
            <p:spPr bwMode="auto">
              <a:xfrm>
                <a:off x="4529" y="1346"/>
                <a:ext cx="223" cy="40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861" name="Line 10"/>
              <p:cNvSpPr>
                <a:spLocks noChangeShapeType="1"/>
              </p:cNvSpPr>
              <p:nvPr/>
            </p:nvSpPr>
            <p:spPr bwMode="auto">
              <a:xfrm>
                <a:off x="4663" y="1256"/>
                <a:ext cx="581" cy="3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862" name="Line 11"/>
              <p:cNvSpPr>
                <a:spLocks noChangeShapeType="1"/>
              </p:cNvSpPr>
              <p:nvPr/>
            </p:nvSpPr>
            <p:spPr bwMode="auto">
              <a:xfrm>
                <a:off x="4663" y="1166"/>
                <a:ext cx="581" cy="13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863" name="Line 12"/>
              <p:cNvSpPr>
                <a:spLocks noChangeShapeType="1"/>
              </p:cNvSpPr>
              <p:nvPr/>
            </p:nvSpPr>
            <p:spPr bwMode="auto">
              <a:xfrm flipH="1">
                <a:off x="3725" y="1346"/>
                <a:ext cx="44" cy="40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864" name="Line 13"/>
              <p:cNvSpPr>
                <a:spLocks noChangeShapeType="1"/>
              </p:cNvSpPr>
              <p:nvPr/>
            </p:nvSpPr>
            <p:spPr bwMode="auto">
              <a:xfrm flipH="1">
                <a:off x="3456" y="1346"/>
                <a:ext cx="90" cy="40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sp>
        <p:nvSpPr>
          <p:cNvPr id="458766" name="Rectangle 14"/>
          <p:cNvSpPr>
            <a:spLocks noGrp="1" noChangeArrowheads="1"/>
          </p:cNvSpPr>
          <p:nvPr>
            <p:ph type="body"/>
          </p:nvPr>
        </p:nvSpPr>
        <p:spPr>
          <a:xfrm>
            <a:off x="73255" y="806815"/>
            <a:ext cx="4843234" cy="5652723"/>
          </a:xfrm>
        </p:spPr>
        <p:txBody>
          <a:bodyPr lIns="0" tIns="0" rIns="0" bIns="0" anchor="t"/>
          <a:lstStyle/>
          <a:p>
            <a:pPr marL="377825" indent="-377825" algn="l" defTabSz="1008063">
              <a:lnSpc>
                <a:spcPct val="90000"/>
              </a:lnSpc>
              <a:spcBef>
                <a:spcPct val="20000"/>
              </a:spcBef>
              <a:buFontTx/>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2000" dirty="0" err="1" smtClean="0">
                <a:solidFill>
                  <a:schemeClr val="tx1"/>
                </a:solidFill>
              </a:rPr>
              <a:t>Qubits</a:t>
            </a:r>
            <a:r>
              <a:rPr lang="en-GB" sz="2000" dirty="0" smtClean="0">
                <a:solidFill>
                  <a:schemeClr val="tx1"/>
                </a:solidFill>
              </a:rPr>
              <a:t> are atomic ions (e.g. Be</a:t>
            </a:r>
            <a:r>
              <a:rPr lang="en-GB" sz="2000" baseline="30000" dirty="0" smtClean="0">
                <a:solidFill>
                  <a:schemeClr val="tx1"/>
                </a:solidFill>
              </a:rPr>
              <a:t>+</a:t>
            </a:r>
            <a:r>
              <a:rPr lang="en-GB" sz="2000" dirty="0" smtClean="0">
                <a:solidFill>
                  <a:schemeClr val="tx1"/>
                </a:solidFill>
              </a:rPr>
              <a:t>)</a:t>
            </a:r>
          </a:p>
          <a:p>
            <a:pPr marL="819150" lvl="1" indent="-315913" algn="l" defTabSz="1008063">
              <a:lnSpc>
                <a:spcPct val="90000"/>
              </a:lnSpc>
              <a:spcBef>
                <a:spcPct val="20000"/>
              </a:spcBef>
              <a:buFontTx/>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1800" dirty="0" smtClean="0">
                <a:solidFill>
                  <a:schemeClr val="tx1"/>
                </a:solidFill>
              </a:rPr>
              <a:t>State is stored in hyperfine levels</a:t>
            </a:r>
          </a:p>
          <a:p>
            <a:pPr marL="819150" lvl="1" indent="-315913" algn="l" defTabSz="1008063">
              <a:lnSpc>
                <a:spcPct val="90000"/>
              </a:lnSpc>
              <a:spcBef>
                <a:spcPct val="20000"/>
              </a:spcBef>
              <a:buFontTx/>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1800" dirty="0" smtClean="0">
                <a:solidFill>
                  <a:schemeClr val="tx1"/>
                </a:solidFill>
              </a:rPr>
              <a:t>Ions suspended in channels between electrodes</a:t>
            </a:r>
          </a:p>
          <a:p>
            <a:pPr marL="377825" indent="-377825" algn="l" defTabSz="1008063">
              <a:lnSpc>
                <a:spcPct val="90000"/>
              </a:lnSpc>
              <a:spcBef>
                <a:spcPct val="20000"/>
              </a:spcBef>
              <a:buFontTx/>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2000" dirty="0" smtClean="0">
                <a:solidFill>
                  <a:schemeClr val="tx1"/>
                </a:solidFill>
              </a:rPr>
              <a:t>Quantum gates performed by lasers (either one or two bit ops)</a:t>
            </a:r>
          </a:p>
          <a:p>
            <a:pPr marL="819150" lvl="1" indent="-315913" algn="l" defTabSz="1008063">
              <a:lnSpc>
                <a:spcPct val="90000"/>
              </a:lnSpc>
              <a:spcBef>
                <a:spcPct val="20000"/>
              </a:spcBef>
              <a:buFontTx/>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1800" dirty="0" smtClean="0">
                <a:solidFill>
                  <a:schemeClr val="tx1"/>
                </a:solidFill>
              </a:rPr>
              <a:t>Only at certain trap locations</a:t>
            </a:r>
          </a:p>
          <a:p>
            <a:pPr marL="819150" lvl="1" indent="-315913" algn="l" defTabSz="1008063">
              <a:lnSpc>
                <a:spcPct val="90000"/>
              </a:lnSpc>
              <a:spcBef>
                <a:spcPct val="20000"/>
              </a:spcBef>
              <a:buFontTx/>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1800" dirty="0" smtClean="0">
                <a:solidFill>
                  <a:schemeClr val="tx1"/>
                </a:solidFill>
              </a:rPr>
              <a:t>Ions move between laser sites to perform gates</a:t>
            </a:r>
          </a:p>
          <a:p>
            <a:pPr marL="377825" indent="-377825" algn="l" defTabSz="1008063">
              <a:lnSpc>
                <a:spcPct val="90000"/>
              </a:lnSpc>
              <a:spcBef>
                <a:spcPct val="20000"/>
              </a:spcBef>
              <a:buFontTx/>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2000" dirty="0" smtClean="0">
                <a:solidFill>
                  <a:schemeClr val="tx1"/>
                </a:solidFill>
              </a:rPr>
              <a:t>Classical control</a:t>
            </a:r>
          </a:p>
          <a:p>
            <a:pPr marL="819150" lvl="1" indent="-315913" algn="l" defTabSz="1008063">
              <a:lnSpc>
                <a:spcPct val="90000"/>
              </a:lnSpc>
              <a:spcBef>
                <a:spcPct val="20000"/>
              </a:spcBef>
              <a:buFontTx/>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1800" dirty="0" smtClean="0">
                <a:solidFill>
                  <a:schemeClr val="tx1"/>
                </a:solidFill>
              </a:rPr>
              <a:t>Gate (laser) ops</a:t>
            </a:r>
          </a:p>
          <a:p>
            <a:pPr marL="819150" lvl="1" indent="-315913" algn="l" defTabSz="1008063">
              <a:lnSpc>
                <a:spcPct val="90000"/>
              </a:lnSpc>
              <a:spcBef>
                <a:spcPct val="20000"/>
              </a:spcBef>
              <a:buFontTx/>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1800" dirty="0" smtClean="0">
                <a:solidFill>
                  <a:schemeClr val="tx1"/>
                </a:solidFill>
              </a:rPr>
              <a:t>Movement (electrode) ops</a:t>
            </a:r>
          </a:p>
          <a:p>
            <a:pPr marL="1260475" lvl="2" indent="-252413" algn="l" defTabSz="1008063">
              <a:lnSpc>
                <a:spcPct val="90000"/>
              </a:lnSpc>
              <a:spcBef>
                <a:spcPct val="20000"/>
              </a:spcBef>
              <a:buFontTx/>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1700" dirty="0" smtClean="0">
                <a:solidFill>
                  <a:schemeClr val="tx1"/>
                </a:solidFill>
              </a:rPr>
              <a:t>Complex pulse sequences to cause Ions to migrate</a:t>
            </a:r>
          </a:p>
          <a:p>
            <a:pPr marL="1260475" lvl="2" indent="-252413" algn="l" defTabSz="1008063">
              <a:lnSpc>
                <a:spcPct val="90000"/>
              </a:lnSpc>
              <a:spcBef>
                <a:spcPct val="20000"/>
              </a:spcBef>
              <a:buFontTx/>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1700" dirty="0" smtClean="0">
                <a:solidFill>
                  <a:schemeClr val="tx1"/>
                </a:solidFill>
              </a:rPr>
              <a:t>Care must be taken to avoid disturbing state</a:t>
            </a:r>
          </a:p>
          <a:p>
            <a:pPr marL="377825" indent="-377825" algn="l" defTabSz="1008063">
              <a:lnSpc>
                <a:spcPct val="90000"/>
              </a:lnSpc>
              <a:spcBef>
                <a:spcPct val="20000"/>
              </a:spcBef>
              <a:buFontTx/>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2000" dirty="0" smtClean="0">
                <a:solidFill>
                  <a:schemeClr val="tx1"/>
                </a:solidFill>
              </a:rPr>
              <a:t>Demonstrations in the Lab</a:t>
            </a:r>
          </a:p>
          <a:p>
            <a:pPr marL="819150" lvl="1" indent="-315913" algn="l" defTabSz="1008063">
              <a:lnSpc>
                <a:spcPct val="90000"/>
              </a:lnSpc>
              <a:spcBef>
                <a:spcPct val="20000"/>
              </a:spcBef>
              <a:buFontTx/>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1800" dirty="0" smtClean="0">
                <a:solidFill>
                  <a:schemeClr val="tx1"/>
                </a:solidFill>
              </a:rPr>
              <a:t>NIST, MIT, Michigan, many others</a:t>
            </a:r>
          </a:p>
        </p:txBody>
      </p:sp>
      <p:sp>
        <p:nvSpPr>
          <p:cNvPr id="458767" name="Rectangle 15"/>
          <p:cNvSpPr>
            <a:spLocks noGrp="1" noChangeArrowheads="1"/>
          </p:cNvSpPr>
          <p:nvPr>
            <p:ph type="title" idx="1"/>
          </p:nvPr>
        </p:nvSpPr>
        <p:spPr>
          <a:xfrm>
            <a:off x="606425" y="82550"/>
            <a:ext cx="7848600" cy="795338"/>
          </a:xfrm>
        </p:spPr>
        <p:txBody>
          <a:bodyPr lIns="0" tIns="0" rIns="0" bIns="0" anchor="ctr">
            <a:normAutofit/>
          </a:bodyPr>
          <a:lstStyle/>
          <a:p>
            <a:pPr marL="0" indent="0" algn="ctr" defTabSz="1008063">
              <a:lnSpc>
                <a:spcPct val="124000"/>
              </a:lnSpc>
              <a:spcBef>
                <a:spcPct val="0"/>
              </a:spcBef>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b="1" dirty="0" smtClean="0">
                <a:solidFill>
                  <a:srgbClr val="0332B7"/>
                </a:solidFill>
              </a:rPr>
              <a:t>Quantum Computing with Ion Traps</a:t>
            </a:r>
          </a:p>
        </p:txBody>
      </p:sp>
      <p:sp>
        <p:nvSpPr>
          <p:cNvPr id="33797" name="Rectangle 16"/>
          <p:cNvSpPr>
            <a:spLocks noChangeArrowheads="1"/>
          </p:cNvSpPr>
          <p:nvPr/>
        </p:nvSpPr>
        <p:spPr bwMode="auto">
          <a:xfrm>
            <a:off x="6640513" y="3205163"/>
            <a:ext cx="257175" cy="260350"/>
          </a:xfrm>
          <a:prstGeom prst="rect">
            <a:avLst/>
          </a:prstGeom>
          <a:solidFill>
            <a:schemeClr val="accent1"/>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3798" name="Rectangle 17"/>
          <p:cNvSpPr>
            <a:spLocks noChangeArrowheads="1"/>
          </p:cNvSpPr>
          <p:nvPr/>
        </p:nvSpPr>
        <p:spPr bwMode="auto">
          <a:xfrm>
            <a:off x="7027863" y="3205163"/>
            <a:ext cx="255587" cy="260350"/>
          </a:xfrm>
          <a:prstGeom prst="rect">
            <a:avLst/>
          </a:prstGeom>
          <a:solidFill>
            <a:schemeClr val="accent1"/>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3799" name="Rectangle 18"/>
          <p:cNvSpPr>
            <a:spLocks noChangeArrowheads="1"/>
          </p:cNvSpPr>
          <p:nvPr/>
        </p:nvSpPr>
        <p:spPr bwMode="auto">
          <a:xfrm>
            <a:off x="7413625" y="3205163"/>
            <a:ext cx="257175" cy="260350"/>
          </a:xfrm>
          <a:prstGeom prst="rect">
            <a:avLst/>
          </a:prstGeom>
          <a:solidFill>
            <a:schemeClr val="accent1"/>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3800" name="Rectangle 19"/>
          <p:cNvSpPr>
            <a:spLocks noChangeArrowheads="1"/>
          </p:cNvSpPr>
          <p:nvPr/>
        </p:nvSpPr>
        <p:spPr bwMode="auto">
          <a:xfrm>
            <a:off x="7799388" y="1651000"/>
            <a:ext cx="257175" cy="258763"/>
          </a:xfrm>
          <a:prstGeom prst="rect">
            <a:avLst/>
          </a:prstGeom>
          <a:solidFill>
            <a:schemeClr val="accent1"/>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3801" name="Rectangle 20"/>
          <p:cNvSpPr>
            <a:spLocks noChangeArrowheads="1"/>
          </p:cNvSpPr>
          <p:nvPr/>
        </p:nvSpPr>
        <p:spPr bwMode="auto">
          <a:xfrm>
            <a:off x="7799388" y="2039938"/>
            <a:ext cx="257175" cy="258762"/>
          </a:xfrm>
          <a:prstGeom prst="rect">
            <a:avLst/>
          </a:prstGeom>
          <a:solidFill>
            <a:schemeClr val="accent1"/>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3802" name="Rectangle 21"/>
          <p:cNvSpPr>
            <a:spLocks noChangeArrowheads="1"/>
          </p:cNvSpPr>
          <p:nvPr/>
        </p:nvSpPr>
        <p:spPr bwMode="auto">
          <a:xfrm>
            <a:off x="7799388" y="3205163"/>
            <a:ext cx="257175" cy="260350"/>
          </a:xfrm>
          <a:prstGeom prst="rect">
            <a:avLst/>
          </a:prstGeom>
          <a:solidFill>
            <a:schemeClr val="accent1"/>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3803" name="Rectangle 22"/>
          <p:cNvSpPr>
            <a:spLocks noChangeArrowheads="1"/>
          </p:cNvSpPr>
          <p:nvPr/>
        </p:nvSpPr>
        <p:spPr bwMode="auto">
          <a:xfrm>
            <a:off x="8570913" y="2428875"/>
            <a:ext cx="257175" cy="258763"/>
          </a:xfrm>
          <a:prstGeom prst="rect">
            <a:avLst/>
          </a:prstGeom>
          <a:solidFill>
            <a:schemeClr val="accent1"/>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3804" name="Rectangle 23"/>
          <p:cNvSpPr>
            <a:spLocks noChangeArrowheads="1"/>
          </p:cNvSpPr>
          <p:nvPr/>
        </p:nvSpPr>
        <p:spPr bwMode="auto">
          <a:xfrm>
            <a:off x="8185150" y="3205163"/>
            <a:ext cx="257175" cy="260350"/>
          </a:xfrm>
          <a:prstGeom prst="rect">
            <a:avLst/>
          </a:prstGeom>
          <a:solidFill>
            <a:schemeClr val="accent1"/>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3805" name="Rectangle 24"/>
          <p:cNvSpPr>
            <a:spLocks noChangeArrowheads="1"/>
          </p:cNvSpPr>
          <p:nvPr/>
        </p:nvSpPr>
        <p:spPr bwMode="auto">
          <a:xfrm>
            <a:off x="8570913" y="3205163"/>
            <a:ext cx="257175" cy="260350"/>
          </a:xfrm>
          <a:prstGeom prst="rect">
            <a:avLst/>
          </a:prstGeom>
          <a:solidFill>
            <a:schemeClr val="accent1"/>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3806" name="Rectangle 25"/>
          <p:cNvSpPr>
            <a:spLocks noChangeArrowheads="1"/>
          </p:cNvSpPr>
          <p:nvPr/>
        </p:nvSpPr>
        <p:spPr bwMode="auto">
          <a:xfrm>
            <a:off x="5481638" y="3205163"/>
            <a:ext cx="258762" cy="260350"/>
          </a:xfrm>
          <a:prstGeom prst="rect">
            <a:avLst/>
          </a:prstGeom>
          <a:solidFill>
            <a:schemeClr val="accent1"/>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3807" name="Rectangle 26"/>
          <p:cNvSpPr>
            <a:spLocks noChangeArrowheads="1"/>
          </p:cNvSpPr>
          <p:nvPr/>
        </p:nvSpPr>
        <p:spPr bwMode="auto">
          <a:xfrm>
            <a:off x="5867400" y="3205163"/>
            <a:ext cx="258763" cy="260350"/>
          </a:xfrm>
          <a:prstGeom prst="rect">
            <a:avLst/>
          </a:prstGeom>
          <a:solidFill>
            <a:schemeClr val="accent1"/>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3808" name="Rectangle 27"/>
          <p:cNvSpPr>
            <a:spLocks noChangeArrowheads="1"/>
          </p:cNvSpPr>
          <p:nvPr/>
        </p:nvSpPr>
        <p:spPr bwMode="auto">
          <a:xfrm>
            <a:off x="6253163" y="3205163"/>
            <a:ext cx="258762" cy="260350"/>
          </a:xfrm>
          <a:prstGeom prst="rect">
            <a:avLst/>
          </a:prstGeom>
          <a:solidFill>
            <a:schemeClr val="accent1"/>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3809" name="Rectangle 28"/>
          <p:cNvSpPr>
            <a:spLocks noChangeArrowheads="1"/>
          </p:cNvSpPr>
          <p:nvPr/>
        </p:nvSpPr>
        <p:spPr bwMode="auto">
          <a:xfrm>
            <a:off x="8570913" y="1651000"/>
            <a:ext cx="257175" cy="258763"/>
          </a:xfrm>
          <a:prstGeom prst="rect">
            <a:avLst/>
          </a:prstGeom>
          <a:solidFill>
            <a:schemeClr val="accent1"/>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3810" name="Rectangle 29"/>
          <p:cNvSpPr>
            <a:spLocks noChangeArrowheads="1"/>
          </p:cNvSpPr>
          <p:nvPr/>
        </p:nvSpPr>
        <p:spPr bwMode="auto">
          <a:xfrm>
            <a:off x="8570913" y="2039938"/>
            <a:ext cx="257175" cy="258762"/>
          </a:xfrm>
          <a:prstGeom prst="rect">
            <a:avLst/>
          </a:prstGeom>
          <a:solidFill>
            <a:schemeClr val="accent1"/>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3811" name="Rectangle 30"/>
          <p:cNvSpPr>
            <a:spLocks noChangeArrowheads="1"/>
          </p:cNvSpPr>
          <p:nvPr/>
        </p:nvSpPr>
        <p:spPr bwMode="auto">
          <a:xfrm>
            <a:off x="8570913" y="2817813"/>
            <a:ext cx="257175" cy="258762"/>
          </a:xfrm>
          <a:prstGeom prst="rect">
            <a:avLst/>
          </a:prstGeom>
          <a:solidFill>
            <a:schemeClr val="accent1"/>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3812" name="Oval 31"/>
          <p:cNvSpPr>
            <a:spLocks noChangeArrowheads="1"/>
          </p:cNvSpPr>
          <p:nvPr/>
        </p:nvSpPr>
        <p:spPr bwMode="auto">
          <a:xfrm>
            <a:off x="5867400" y="2817813"/>
            <a:ext cx="193675" cy="193675"/>
          </a:xfrm>
          <a:prstGeom prst="ellipse">
            <a:avLst/>
          </a:prstGeom>
          <a:solidFill>
            <a:srgbClr val="FFFF00"/>
          </a:solidFill>
          <a:ln w="9525">
            <a:solidFill>
              <a:schemeClr val="tx1"/>
            </a:solidFill>
            <a:round/>
            <a:headEnd/>
            <a:tailEnd/>
          </a:ln>
        </p:spPr>
        <p:txBody>
          <a:bodyPr wrap="none" anchor="ctr"/>
          <a:lstStyle/>
          <a:p>
            <a:pPr algn="ctr"/>
            <a:endParaRPr lang="en-US" sz="1800">
              <a:solidFill>
                <a:srgbClr val="000000"/>
              </a:solidFill>
              <a:latin typeface="Comic Sans MS" pitchFamily="66" charset="0"/>
            </a:endParaRPr>
          </a:p>
        </p:txBody>
      </p:sp>
      <p:sp>
        <p:nvSpPr>
          <p:cNvPr id="33813" name="Rectangle 32"/>
          <p:cNvSpPr>
            <a:spLocks noChangeArrowheads="1"/>
          </p:cNvSpPr>
          <p:nvPr/>
        </p:nvSpPr>
        <p:spPr bwMode="auto">
          <a:xfrm>
            <a:off x="5095875" y="3205163"/>
            <a:ext cx="258763" cy="260350"/>
          </a:xfrm>
          <a:prstGeom prst="rect">
            <a:avLst/>
          </a:prstGeom>
          <a:solidFill>
            <a:schemeClr val="accent1"/>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3814" name="Oval 33"/>
          <p:cNvSpPr>
            <a:spLocks noChangeArrowheads="1"/>
          </p:cNvSpPr>
          <p:nvPr/>
        </p:nvSpPr>
        <p:spPr bwMode="auto">
          <a:xfrm>
            <a:off x="8250238" y="2103438"/>
            <a:ext cx="192087" cy="195262"/>
          </a:xfrm>
          <a:prstGeom prst="ellipse">
            <a:avLst/>
          </a:prstGeom>
          <a:solidFill>
            <a:srgbClr val="FFFF00"/>
          </a:solidFill>
          <a:ln w="9525">
            <a:solidFill>
              <a:schemeClr val="tx1"/>
            </a:solidFill>
            <a:round/>
            <a:headEnd/>
            <a:tailEnd/>
          </a:ln>
        </p:spPr>
        <p:txBody>
          <a:bodyPr wrap="none" anchor="ctr"/>
          <a:lstStyle/>
          <a:p>
            <a:pPr algn="ctr"/>
            <a:endParaRPr lang="en-US" sz="1800">
              <a:solidFill>
                <a:srgbClr val="000000"/>
              </a:solidFill>
              <a:latin typeface="Comic Sans MS" pitchFamily="66" charset="0"/>
            </a:endParaRPr>
          </a:p>
        </p:txBody>
      </p:sp>
      <p:sp>
        <p:nvSpPr>
          <p:cNvPr id="33815" name="Rectangle 34"/>
          <p:cNvSpPr>
            <a:spLocks noChangeArrowheads="1"/>
          </p:cNvSpPr>
          <p:nvPr/>
        </p:nvSpPr>
        <p:spPr bwMode="auto">
          <a:xfrm>
            <a:off x="6640513" y="2428875"/>
            <a:ext cx="257175" cy="258763"/>
          </a:xfrm>
          <a:prstGeom prst="rect">
            <a:avLst/>
          </a:prstGeom>
          <a:solidFill>
            <a:schemeClr val="accent1"/>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3816" name="Rectangle 35"/>
          <p:cNvSpPr>
            <a:spLocks noChangeArrowheads="1"/>
          </p:cNvSpPr>
          <p:nvPr/>
        </p:nvSpPr>
        <p:spPr bwMode="auto">
          <a:xfrm>
            <a:off x="7027863" y="2428875"/>
            <a:ext cx="255587" cy="258763"/>
          </a:xfrm>
          <a:prstGeom prst="rect">
            <a:avLst/>
          </a:prstGeom>
          <a:solidFill>
            <a:schemeClr val="accent1"/>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3817" name="Rectangle 36"/>
          <p:cNvSpPr>
            <a:spLocks noChangeArrowheads="1"/>
          </p:cNvSpPr>
          <p:nvPr/>
        </p:nvSpPr>
        <p:spPr bwMode="auto">
          <a:xfrm>
            <a:off x="7413625" y="2428875"/>
            <a:ext cx="257175" cy="258763"/>
          </a:xfrm>
          <a:prstGeom prst="rect">
            <a:avLst/>
          </a:prstGeom>
          <a:solidFill>
            <a:schemeClr val="accent1"/>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3818" name="Rectangle 37"/>
          <p:cNvSpPr>
            <a:spLocks noChangeArrowheads="1"/>
          </p:cNvSpPr>
          <p:nvPr/>
        </p:nvSpPr>
        <p:spPr bwMode="auto">
          <a:xfrm>
            <a:off x="7799388" y="2428875"/>
            <a:ext cx="257175" cy="258763"/>
          </a:xfrm>
          <a:prstGeom prst="rect">
            <a:avLst/>
          </a:prstGeom>
          <a:solidFill>
            <a:schemeClr val="accent1"/>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3819" name="Rectangle 38"/>
          <p:cNvSpPr>
            <a:spLocks noChangeArrowheads="1"/>
          </p:cNvSpPr>
          <p:nvPr/>
        </p:nvSpPr>
        <p:spPr bwMode="auto">
          <a:xfrm>
            <a:off x="5481638" y="2428875"/>
            <a:ext cx="258762" cy="258763"/>
          </a:xfrm>
          <a:prstGeom prst="rect">
            <a:avLst/>
          </a:prstGeom>
          <a:solidFill>
            <a:schemeClr val="accent1"/>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3820" name="Rectangle 39"/>
          <p:cNvSpPr>
            <a:spLocks noChangeArrowheads="1"/>
          </p:cNvSpPr>
          <p:nvPr/>
        </p:nvSpPr>
        <p:spPr bwMode="auto">
          <a:xfrm>
            <a:off x="5867400" y="2428875"/>
            <a:ext cx="258763" cy="258763"/>
          </a:xfrm>
          <a:prstGeom prst="rect">
            <a:avLst/>
          </a:prstGeom>
          <a:solidFill>
            <a:schemeClr val="accent1"/>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3821" name="Rectangle 40"/>
          <p:cNvSpPr>
            <a:spLocks noChangeArrowheads="1"/>
          </p:cNvSpPr>
          <p:nvPr/>
        </p:nvSpPr>
        <p:spPr bwMode="auto">
          <a:xfrm>
            <a:off x="6253163" y="2428875"/>
            <a:ext cx="258762" cy="258763"/>
          </a:xfrm>
          <a:prstGeom prst="rect">
            <a:avLst/>
          </a:prstGeom>
          <a:solidFill>
            <a:schemeClr val="accent1"/>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3822" name="Rectangle 41"/>
          <p:cNvSpPr>
            <a:spLocks noChangeArrowheads="1"/>
          </p:cNvSpPr>
          <p:nvPr/>
        </p:nvSpPr>
        <p:spPr bwMode="auto">
          <a:xfrm>
            <a:off x="5095875" y="2428875"/>
            <a:ext cx="258763" cy="258763"/>
          </a:xfrm>
          <a:prstGeom prst="rect">
            <a:avLst/>
          </a:prstGeom>
          <a:solidFill>
            <a:schemeClr val="accent1"/>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grpSp>
        <p:nvGrpSpPr>
          <p:cNvPr id="4" name="Group 42"/>
          <p:cNvGrpSpPr>
            <a:grpSpLocks/>
          </p:cNvGrpSpPr>
          <p:nvPr/>
        </p:nvGrpSpPr>
        <p:grpSpPr bwMode="auto">
          <a:xfrm>
            <a:off x="6061075" y="2330450"/>
            <a:ext cx="2316163" cy="1849438"/>
            <a:chOff x="4037" y="1683"/>
            <a:chExt cx="1609" cy="1285"/>
          </a:xfrm>
        </p:grpSpPr>
        <p:sp>
          <p:nvSpPr>
            <p:cNvPr id="33849" name="Line 43"/>
            <p:cNvSpPr>
              <a:spLocks noChangeShapeType="1"/>
            </p:cNvSpPr>
            <p:nvPr/>
          </p:nvSpPr>
          <p:spPr bwMode="auto">
            <a:xfrm>
              <a:off x="4037" y="2111"/>
              <a:ext cx="89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850" name="Freeform 44"/>
            <p:cNvSpPr>
              <a:spLocks/>
            </p:cNvSpPr>
            <p:nvPr/>
          </p:nvSpPr>
          <p:spPr bwMode="auto">
            <a:xfrm>
              <a:off x="5155" y="1683"/>
              <a:ext cx="491" cy="428"/>
            </a:xfrm>
            <a:custGeom>
              <a:avLst/>
              <a:gdLst>
                <a:gd name="T0" fmla="*/ 480 w 688"/>
                <a:gd name="T1" fmla="*/ 0 h 456"/>
                <a:gd name="T2" fmla="*/ 411 w 688"/>
                <a:gd name="T3" fmla="*/ 360 h 456"/>
                <a:gd name="T4" fmla="*/ 0 w 688"/>
                <a:gd name="T5" fmla="*/ 405 h 456"/>
                <a:gd name="T6" fmla="*/ 0 60000 65536"/>
                <a:gd name="T7" fmla="*/ 0 60000 65536"/>
                <a:gd name="T8" fmla="*/ 0 60000 65536"/>
                <a:gd name="T9" fmla="*/ 0 w 688"/>
                <a:gd name="T10" fmla="*/ 0 h 456"/>
                <a:gd name="T11" fmla="*/ 688 w 688"/>
                <a:gd name="T12" fmla="*/ 456 h 456"/>
              </a:gdLst>
              <a:ahLst/>
              <a:cxnLst>
                <a:cxn ang="T6">
                  <a:pos x="T0" y="T1"/>
                </a:cxn>
                <a:cxn ang="T7">
                  <a:pos x="T2" y="T3"/>
                </a:cxn>
                <a:cxn ang="T8">
                  <a:pos x="T4" y="T5"/>
                </a:cxn>
              </a:cxnLst>
              <a:rect l="T9" t="T10" r="T11" b="T12"/>
              <a:pathLst>
                <a:path w="688" h="456">
                  <a:moveTo>
                    <a:pt x="672" y="0"/>
                  </a:moveTo>
                  <a:cubicBezTo>
                    <a:pt x="680" y="156"/>
                    <a:pt x="688" y="312"/>
                    <a:pt x="576" y="384"/>
                  </a:cubicBezTo>
                  <a:cubicBezTo>
                    <a:pt x="464" y="456"/>
                    <a:pt x="232" y="444"/>
                    <a:pt x="0" y="432"/>
                  </a:cubicBezTo>
                </a:path>
              </a:pathLst>
            </a:custGeom>
            <a:noFill/>
            <a:ln w="19050" cmpd="sng">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51" name="Rectangle 45"/>
            <p:cNvSpPr>
              <a:spLocks noChangeArrowheads="1"/>
            </p:cNvSpPr>
            <p:nvPr/>
          </p:nvSpPr>
          <p:spPr bwMode="auto">
            <a:xfrm>
              <a:off x="4976" y="2021"/>
              <a:ext cx="179" cy="180"/>
            </a:xfrm>
            <a:prstGeom prst="rect">
              <a:avLst/>
            </a:prstGeom>
            <a:solidFill>
              <a:srgbClr val="000000"/>
            </a:solidFill>
            <a:ln w="19050">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3852" name="Text Box 46"/>
            <p:cNvSpPr txBox="1">
              <a:spLocks noChangeArrowheads="1"/>
            </p:cNvSpPr>
            <p:nvPr/>
          </p:nvSpPr>
          <p:spPr bwMode="auto">
            <a:xfrm>
              <a:off x="4574" y="2741"/>
              <a:ext cx="994"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82945" tIns="41473" rIns="82945" bIns="41473">
              <a:spAutoFit/>
            </a:bodyPr>
            <a:lstStyle>
              <a:lvl1pPr defTabSz="828675">
                <a:defRPr sz="1400">
                  <a:solidFill>
                    <a:schemeClr val="tx1"/>
                  </a:solidFill>
                  <a:latin typeface="Arial" charset="0"/>
                </a:defRPr>
              </a:lvl1pPr>
              <a:lvl2pPr marL="742950" indent="-285750" defTabSz="828675">
                <a:defRPr sz="1400">
                  <a:solidFill>
                    <a:schemeClr val="tx1"/>
                  </a:solidFill>
                  <a:latin typeface="Arial" charset="0"/>
                </a:defRPr>
              </a:lvl2pPr>
              <a:lvl3pPr marL="1143000" indent="-228600" defTabSz="828675">
                <a:defRPr sz="1400">
                  <a:solidFill>
                    <a:schemeClr val="tx1"/>
                  </a:solidFill>
                  <a:latin typeface="Arial" charset="0"/>
                </a:defRPr>
              </a:lvl3pPr>
              <a:lvl4pPr marL="1600200" indent="-228600" defTabSz="828675">
                <a:defRPr sz="1400">
                  <a:solidFill>
                    <a:schemeClr val="tx1"/>
                  </a:solidFill>
                  <a:latin typeface="Arial" charset="0"/>
                </a:defRPr>
              </a:lvl4pPr>
              <a:lvl5pPr marL="2057400" indent="-228600" defTabSz="828675">
                <a:defRPr sz="1400">
                  <a:solidFill>
                    <a:schemeClr val="tx1"/>
                  </a:solidFill>
                  <a:latin typeface="Arial" charset="0"/>
                </a:defRPr>
              </a:lvl5pPr>
              <a:lvl6pPr marL="2514600" indent="-228600" defTabSz="828675" eaLnBrk="0" fontAlgn="base" hangingPunct="0">
                <a:spcBef>
                  <a:spcPct val="0"/>
                </a:spcBef>
                <a:spcAft>
                  <a:spcPct val="0"/>
                </a:spcAft>
                <a:defRPr sz="1400">
                  <a:solidFill>
                    <a:schemeClr val="tx1"/>
                  </a:solidFill>
                  <a:latin typeface="Arial" charset="0"/>
                </a:defRPr>
              </a:lvl6pPr>
              <a:lvl7pPr marL="2971800" indent="-228600" defTabSz="828675" eaLnBrk="0" fontAlgn="base" hangingPunct="0">
                <a:spcBef>
                  <a:spcPct val="0"/>
                </a:spcBef>
                <a:spcAft>
                  <a:spcPct val="0"/>
                </a:spcAft>
                <a:defRPr sz="1400">
                  <a:solidFill>
                    <a:schemeClr val="tx1"/>
                  </a:solidFill>
                  <a:latin typeface="Arial" charset="0"/>
                </a:defRPr>
              </a:lvl7pPr>
              <a:lvl8pPr marL="3429000" indent="-228600" defTabSz="828675" eaLnBrk="0" fontAlgn="base" hangingPunct="0">
                <a:spcBef>
                  <a:spcPct val="0"/>
                </a:spcBef>
                <a:spcAft>
                  <a:spcPct val="0"/>
                </a:spcAft>
                <a:defRPr sz="1400">
                  <a:solidFill>
                    <a:schemeClr val="tx1"/>
                  </a:solidFill>
                  <a:latin typeface="Arial" charset="0"/>
                </a:defRPr>
              </a:lvl8pPr>
              <a:lvl9pPr marL="3886200" indent="-228600" defTabSz="828675" eaLnBrk="0" fontAlgn="base" hangingPunct="0">
                <a:spcBef>
                  <a:spcPct val="0"/>
                </a:spcBef>
                <a:spcAft>
                  <a:spcPct val="0"/>
                </a:spcAft>
                <a:defRPr sz="1400">
                  <a:solidFill>
                    <a:schemeClr val="tx1"/>
                  </a:solidFill>
                  <a:latin typeface="Arial" charset="0"/>
                </a:defRPr>
              </a:lvl9pPr>
            </a:lstStyle>
            <a:p>
              <a:r>
                <a:rPr lang="en-US" sz="1600">
                  <a:solidFill>
                    <a:srgbClr val="000000"/>
                  </a:solidFill>
                </a:rPr>
                <a:t>Gate Location</a:t>
              </a:r>
            </a:p>
          </p:txBody>
        </p:sp>
        <p:sp>
          <p:nvSpPr>
            <p:cNvPr id="33853" name="Line 47"/>
            <p:cNvSpPr>
              <a:spLocks noChangeShapeType="1"/>
            </p:cNvSpPr>
            <p:nvPr/>
          </p:nvSpPr>
          <p:spPr bwMode="auto">
            <a:xfrm flipV="1">
              <a:off x="5065" y="2201"/>
              <a:ext cx="0" cy="58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5" name="Group 48"/>
          <p:cNvGrpSpPr>
            <a:grpSpLocks/>
          </p:cNvGrpSpPr>
          <p:nvPr/>
        </p:nvGrpSpPr>
        <p:grpSpPr bwMode="auto">
          <a:xfrm>
            <a:off x="6019800" y="1592263"/>
            <a:ext cx="2195513" cy="1220787"/>
            <a:chOff x="4010" y="1170"/>
            <a:chExt cx="1524" cy="848"/>
          </a:xfrm>
        </p:grpSpPr>
        <p:sp>
          <p:nvSpPr>
            <p:cNvPr id="33846" name="Line 49"/>
            <p:cNvSpPr>
              <a:spLocks noChangeShapeType="1"/>
            </p:cNvSpPr>
            <p:nvPr/>
          </p:nvSpPr>
          <p:spPr bwMode="auto">
            <a:xfrm flipH="1">
              <a:off x="4010" y="1438"/>
              <a:ext cx="435" cy="58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33847" name="Line 50"/>
            <p:cNvSpPr>
              <a:spLocks noChangeShapeType="1"/>
            </p:cNvSpPr>
            <p:nvPr/>
          </p:nvSpPr>
          <p:spPr bwMode="auto">
            <a:xfrm>
              <a:off x="4481" y="1401"/>
              <a:ext cx="1053" cy="18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33848" name="Text Box 51"/>
            <p:cNvSpPr txBox="1">
              <a:spLocks noChangeArrowheads="1"/>
            </p:cNvSpPr>
            <p:nvPr/>
          </p:nvSpPr>
          <p:spPr bwMode="auto">
            <a:xfrm>
              <a:off x="4043" y="1170"/>
              <a:ext cx="758"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lIns="82945" tIns="41473" rIns="82945" bIns="41473">
              <a:spAutoFit/>
            </a:bodyPr>
            <a:lstStyle>
              <a:lvl1pPr defTabSz="828675">
                <a:defRPr sz="1400">
                  <a:solidFill>
                    <a:schemeClr val="tx1"/>
                  </a:solidFill>
                  <a:latin typeface="Arial" charset="0"/>
                </a:defRPr>
              </a:lvl1pPr>
              <a:lvl2pPr marL="742950" indent="-285750" defTabSz="828675">
                <a:defRPr sz="1400">
                  <a:solidFill>
                    <a:schemeClr val="tx1"/>
                  </a:solidFill>
                  <a:latin typeface="Arial" charset="0"/>
                </a:defRPr>
              </a:lvl2pPr>
              <a:lvl3pPr marL="1143000" indent="-228600" defTabSz="828675">
                <a:defRPr sz="1400">
                  <a:solidFill>
                    <a:schemeClr val="tx1"/>
                  </a:solidFill>
                  <a:latin typeface="Arial" charset="0"/>
                </a:defRPr>
              </a:lvl3pPr>
              <a:lvl4pPr marL="1600200" indent="-228600" defTabSz="828675">
                <a:defRPr sz="1400">
                  <a:solidFill>
                    <a:schemeClr val="tx1"/>
                  </a:solidFill>
                  <a:latin typeface="Arial" charset="0"/>
                </a:defRPr>
              </a:lvl4pPr>
              <a:lvl5pPr marL="2057400" indent="-228600" defTabSz="828675">
                <a:defRPr sz="1400">
                  <a:solidFill>
                    <a:schemeClr val="tx1"/>
                  </a:solidFill>
                  <a:latin typeface="Arial" charset="0"/>
                </a:defRPr>
              </a:lvl5pPr>
              <a:lvl6pPr marL="2514600" indent="-228600" defTabSz="828675" eaLnBrk="0" fontAlgn="base" hangingPunct="0">
                <a:spcBef>
                  <a:spcPct val="0"/>
                </a:spcBef>
                <a:spcAft>
                  <a:spcPct val="0"/>
                </a:spcAft>
                <a:defRPr sz="1400">
                  <a:solidFill>
                    <a:schemeClr val="tx1"/>
                  </a:solidFill>
                  <a:latin typeface="Arial" charset="0"/>
                </a:defRPr>
              </a:lvl6pPr>
              <a:lvl7pPr marL="2971800" indent="-228600" defTabSz="828675" eaLnBrk="0" fontAlgn="base" hangingPunct="0">
                <a:spcBef>
                  <a:spcPct val="0"/>
                </a:spcBef>
                <a:spcAft>
                  <a:spcPct val="0"/>
                </a:spcAft>
                <a:defRPr sz="1400">
                  <a:solidFill>
                    <a:schemeClr val="tx1"/>
                  </a:solidFill>
                  <a:latin typeface="Arial" charset="0"/>
                </a:defRPr>
              </a:lvl7pPr>
              <a:lvl8pPr marL="3429000" indent="-228600" defTabSz="828675" eaLnBrk="0" fontAlgn="base" hangingPunct="0">
                <a:spcBef>
                  <a:spcPct val="0"/>
                </a:spcBef>
                <a:spcAft>
                  <a:spcPct val="0"/>
                </a:spcAft>
                <a:defRPr sz="1400">
                  <a:solidFill>
                    <a:schemeClr val="tx1"/>
                  </a:solidFill>
                  <a:latin typeface="Arial" charset="0"/>
                </a:defRPr>
              </a:lvl8pPr>
              <a:lvl9pPr marL="3886200" indent="-228600" defTabSz="828675" eaLnBrk="0" fontAlgn="base" hangingPunct="0">
                <a:spcBef>
                  <a:spcPct val="0"/>
                </a:spcBef>
                <a:spcAft>
                  <a:spcPct val="0"/>
                </a:spcAft>
                <a:defRPr sz="1400">
                  <a:solidFill>
                    <a:schemeClr val="tx1"/>
                  </a:solidFill>
                  <a:latin typeface="Arial" charset="0"/>
                </a:defRPr>
              </a:lvl9pPr>
            </a:lstStyle>
            <a:p>
              <a:pPr algn="ctr"/>
              <a:r>
                <a:rPr lang="en-US" sz="1600">
                  <a:solidFill>
                    <a:srgbClr val="000000"/>
                  </a:solidFill>
                </a:rPr>
                <a:t>Qubit Ions</a:t>
              </a:r>
            </a:p>
          </p:txBody>
        </p:sp>
      </p:grpSp>
      <p:grpSp>
        <p:nvGrpSpPr>
          <p:cNvPr id="6" name="Group 52"/>
          <p:cNvGrpSpPr>
            <a:grpSpLocks/>
          </p:cNvGrpSpPr>
          <p:nvPr/>
        </p:nvGrpSpPr>
        <p:grpSpPr bwMode="auto">
          <a:xfrm>
            <a:off x="5040313" y="2655888"/>
            <a:ext cx="1123950" cy="1389062"/>
            <a:chOff x="3329" y="1909"/>
            <a:chExt cx="780" cy="965"/>
          </a:xfrm>
        </p:grpSpPr>
        <p:sp>
          <p:nvSpPr>
            <p:cNvPr id="33840" name="Line 53"/>
            <p:cNvSpPr>
              <a:spLocks noChangeShapeType="1"/>
            </p:cNvSpPr>
            <p:nvPr/>
          </p:nvSpPr>
          <p:spPr bwMode="auto">
            <a:xfrm flipH="1" flipV="1">
              <a:off x="3465" y="1909"/>
              <a:ext cx="254" cy="69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33841" name="Line 54"/>
            <p:cNvSpPr>
              <a:spLocks noChangeShapeType="1"/>
            </p:cNvSpPr>
            <p:nvPr/>
          </p:nvSpPr>
          <p:spPr bwMode="auto">
            <a:xfrm flipV="1">
              <a:off x="3719" y="1909"/>
              <a:ext cx="0" cy="69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33842" name="Line 55"/>
            <p:cNvSpPr>
              <a:spLocks noChangeShapeType="1"/>
            </p:cNvSpPr>
            <p:nvPr/>
          </p:nvSpPr>
          <p:spPr bwMode="auto">
            <a:xfrm flipV="1">
              <a:off x="3719" y="1909"/>
              <a:ext cx="254" cy="69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33843" name="Line 56"/>
            <p:cNvSpPr>
              <a:spLocks noChangeShapeType="1"/>
            </p:cNvSpPr>
            <p:nvPr/>
          </p:nvSpPr>
          <p:spPr bwMode="auto">
            <a:xfrm flipV="1">
              <a:off x="3719" y="2490"/>
              <a:ext cx="254" cy="109"/>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33844" name="Line 57"/>
            <p:cNvSpPr>
              <a:spLocks noChangeShapeType="1"/>
            </p:cNvSpPr>
            <p:nvPr/>
          </p:nvSpPr>
          <p:spPr bwMode="auto">
            <a:xfrm flipH="1" flipV="1">
              <a:off x="3502" y="2454"/>
              <a:ext cx="217" cy="14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33845" name="Text Box 58"/>
            <p:cNvSpPr txBox="1">
              <a:spLocks noChangeArrowheads="1"/>
            </p:cNvSpPr>
            <p:nvPr/>
          </p:nvSpPr>
          <p:spPr bwMode="auto">
            <a:xfrm>
              <a:off x="3329" y="2646"/>
              <a:ext cx="780"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82945" tIns="41473" rIns="82945" bIns="41473">
              <a:spAutoFit/>
            </a:bodyPr>
            <a:lstStyle>
              <a:lvl1pPr defTabSz="828675">
                <a:defRPr sz="1400">
                  <a:solidFill>
                    <a:schemeClr val="tx1"/>
                  </a:solidFill>
                  <a:latin typeface="Arial" charset="0"/>
                </a:defRPr>
              </a:lvl1pPr>
              <a:lvl2pPr marL="742950" indent="-285750" defTabSz="828675">
                <a:defRPr sz="1400">
                  <a:solidFill>
                    <a:schemeClr val="tx1"/>
                  </a:solidFill>
                  <a:latin typeface="Arial" charset="0"/>
                </a:defRPr>
              </a:lvl2pPr>
              <a:lvl3pPr marL="1143000" indent="-228600" defTabSz="828675">
                <a:defRPr sz="1400">
                  <a:solidFill>
                    <a:schemeClr val="tx1"/>
                  </a:solidFill>
                  <a:latin typeface="Arial" charset="0"/>
                </a:defRPr>
              </a:lvl3pPr>
              <a:lvl4pPr marL="1600200" indent="-228600" defTabSz="828675">
                <a:defRPr sz="1400">
                  <a:solidFill>
                    <a:schemeClr val="tx1"/>
                  </a:solidFill>
                  <a:latin typeface="Arial" charset="0"/>
                </a:defRPr>
              </a:lvl4pPr>
              <a:lvl5pPr marL="2057400" indent="-228600" defTabSz="828675">
                <a:defRPr sz="1400">
                  <a:solidFill>
                    <a:schemeClr val="tx1"/>
                  </a:solidFill>
                  <a:latin typeface="Arial" charset="0"/>
                </a:defRPr>
              </a:lvl5pPr>
              <a:lvl6pPr marL="2514600" indent="-228600" defTabSz="828675" eaLnBrk="0" fontAlgn="base" hangingPunct="0">
                <a:spcBef>
                  <a:spcPct val="0"/>
                </a:spcBef>
                <a:spcAft>
                  <a:spcPct val="0"/>
                </a:spcAft>
                <a:defRPr sz="1400">
                  <a:solidFill>
                    <a:schemeClr val="tx1"/>
                  </a:solidFill>
                  <a:latin typeface="Arial" charset="0"/>
                </a:defRPr>
              </a:lvl6pPr>
              <a:lvl7pPr marL="2971800" indent="-228600" defTabSz="828675" eaLnBrk="0" fontAlgn="base" hangingPunct="0">
                <a:spcBef>
                  <a:spcPct val="0"/>
                </a:spcBef>
                <a:spcAft>
                  <a:spcPct val="0"/>
                </a:spcAft>
                <a:defRPr sz="1400">
                  <a:solidFill>
                    <a:schemeClr val="tx1"/>
                  </a:solidFill>
                  <a:latin typeface="Arial" charset="0"/>
                </a:defRPr>
              </a:lvl7pPr>
              <a:lvl8pPr marL="3429000" indent="-228600" defTabSz="828675" eaLnBrk="0" fontAlgn="base" hangingPunct="0">
                <a:spcBef>
                  <a:spcPct val="0"/>
                </a:spcBef>
                <a:spcAft>
                  <a:spcPct val="0"/>
                </a:spcAft>
                <a:defRPr sz="1400">
                  <a:solidFill>
                    <a:schemeClr val="tx1"/>
                  </a:solidFill>
                  <a:latin typeface="Arial" charset="0"/>
                </a:defRPr>
              </a:lvl8pPr>
              <a:lvl9pPr marL="3886200" indent="-228600" defTabSz="828675" eaLnBrk="0" fontAlgn="base" hangingPunct="0">
                <a:spcBef>
                  <a:spcPct val="0"/>
                </a:spcBef>
                <a:spcAft>
                  <a:spcPct val="0"/>
                </a:spcAft>
                <a:defRPr sz="1400">
                  <a:solidFill>
                    <a:schemeClr val="tx1"/>
                  </a:solidFill>
                  <a:latin typeface="Arial" charset="0"/>
                </a:defRPr>
              </a:lvl9pPr>
            </a:lstStyle>
            <a:p>
              <a:pPr algn="ctr"/>
              <a:r>
                <a:rPr lang="en-US" sz="1600">
                  <a:solidFill>
                    <a:srgbClr val="000000"/>
                  </a:solidFill>
                </a:rPr>
                <a:t>Electrodes</a:t>
              </a:r>
            </a:p>
          </p:txBody>
        </p:sp>
      </p:grpSp>
      <p:pic>
        <p:nvPicPr>
          <p:cNvPr id="458811" name="Picture 59" descr="ike_inter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9450" y="4219575"/>
            <a:ext cx="2782888" cy="22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8812" name="Text Box 60"/>
          <p:cNvSpPr txBox="1">
            <a:spLocks noChangeArrowheads="1"/>
          </p:cNvSpPr>
          <p:nvPr/>
        </p:nvSpPr>
        <p:spPr bwMode="auto">
          <a:xfrm>
            <a:off x="5922963" y="6459538"/>
            <a:ext cx="243205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40820" rIns="81639" bIns="40820"/>
          <a:lstStyle>
            <a:lvl1pPr defTabSz="414338">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1400">
                <a:solidFill>
                  <a:schemeClr val="tx1"/>
                </a:solidFill>
                <a:latin typeface="Arial" charset="0"/>
              </a:defRPr>
            </a:lvl1pPr>
            <a:lvl2pPr marL="742950" indent="-285750" defTabSz="414338">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1400">
                <a:solidFill>
                  <a:schemeClr val="tx1"/>
                </a:solidFill>
                <a:latin typeface="Arial" charset="0"/>
              </a:defRPr>
            </a:lvl2pPr>
            <a:lvl3pPr marL="1143000" indent="-228600" defTabSz="414338">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1400">
                <a:solidFill>
                  <a:schemeClr val="tx1"/>
                </a:solidFill>
                <a:latin typeface="Arial" charset="0"/>
              </a:defRPr>
            </a:lvl3pPr>
            <a:lvl4pPr marL="1600200" indent="-228600" defTabSz="414338">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1400">
                <a:solidFill>
                  <a:schemeClr val="tx1"/>
                </a:solidFill>
                <a:latin typeface="Arial" charset="0"/>
              </a:defRPr>
            </a:lvl4pPr>
            <a:lvl5pPr marL="2057400" indent="-228600" defTabSz="414338">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1400">
                <a:solidFill>
                  <a:schemeClr val="tx1"/>
                </a:solidFill>
                <a:latin typeface="Arial" charset="0"/>
              </a:defRPr>
            </a:lvl5pPr>
            <a:lvl6pPr marL="2514600" indent="-228600" defTabSz="414338" eaLnBrk="0" fontAlgn="base" hangingPunct="0">
              <a:spcBef>
                <a:spcPct val="0"/>
              </a:spcBef>
              <a:spcAft>
                <a:spcPct val="0"/>
              </a:spcAft>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1400">
                <a:solidFill>
                  <a:schemeClr val="tx1"/>
                </a:solidFill>
                <a:latin typeface="Arial" charset="0"/>
              </a:defRPr>
            </a:lvl6pPr>
            <a:lvl7pPr marL="2971800" indent="-228600" defTabSz="414338" eaLnBrk="0" fontAlgn="base" hangingPunct="0">
              <a:spcBef>
                <a:spcPct val="0"/>
              </a:spcBef>
              <a:spcAft>
                <a:spcPct val="0"/>
              </a:spcAft>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1400">
                <a:solidFill>
                  <a:schemeClr val="tx1"/>
                </a:solidFill>
                <a:latin typeface="Arial" charset="0"/>
              </a:defRPr>
            </a:lvl7pPr>
            <a:lvl8pPr marL="3429000" indent="-228600" defTabSz="414338" eaLnBrk="0" fontAlgn="base" hangingPunct="0">
              <a:spcBef>
                <a:spcPct val="0"/>
              </a:spcBef>
              <a:spcAft>
                <a:spcPct val="0"/>
              </a:spcAft>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1400">
                <a:solidFill>
                  <a:schemeClr val="tx1"/>
                </a:solidFill>
                <a:latin typeface="Arial" charset="0"/>
              </a:defRPr>
            </a:lvl8pPr>
            <a:lvl9pPr marL="3886200" indent="-228600" defTabSz="414338" eaLnBrk="0" fontAlgn="base" hangingPunct="0">
              <a:spcBef>
                <a:spcPct val="0"/>
              </a:spcBef>
              <a:spcAft>
                <a:spcPct val="0"/>
              </a:spcAft>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1400">
                <a:solidFill>
                  <a:schemeClr val="tx1"/>
                </a:solidFill>
                <a:latin typeface="Arial" charset="0"/>
              </a:defRPr>
            </a:lvl9pPr>
          </a:lstStyle>
          <a:p>
            <a:pPr eaLnBrk="1">
              <a:lnSpc>
                <a:spcPct val="124000"/>
              </a:lnSpc>
              <a:buClr>
                <a:srgbClr val="000000"/>
              </a:buClr>
              <a:buSzPct val="45000"/>
              <a:buFont typeface="Wingdings" pitchFamily="2" charset="2"/>
              <a:buNone/>
            </a:pPr>
            <a:r>
              <a:rPr lang="en-GB" sz="1300">
                <a:solidFill>
                  <a:srgbClr val="000000"/>
                </a:solidFill>
              </a:rPr>
              <a:t>Courtesy of Chuang group, MIT</a:t>
            </a:r>
          </a:p>
        </p:txBody>
      </p:sp>
      <p:sp>
        <p:nvSpPr>
          <p:cNvPr id="458813" name="Oval 61"/>
          <p:cNvSpPr>
            <a:spLocks noChangeArrowheads="1"/>
          </p:cNvSpPr>
          <p:nvPr/>
        </p:nvSpPr>
        <p:spPr bwMode="auto">
          <a:xfrm>
            <a:off x="5916613" y="5024438"/>
            <a:ext cx="157162" cy="261937"/>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endParaRPr lang="en-US" sz="1800">
              <a:solidFill>
                <a:srgbClr val="000000"/>
              </a:solidFill>
              <a:latin typeface="Comic Sans MS" pitchFamily="66" charset="0"/>
            </a:endParaRPr>
          </a:p>
        </p:txBody>
      </p:sp>
      <p:sp>
        <p:nvSpPr>
          <p:cNvPr id="458814" name="Line 62"/>
          <p:cNvSpPr>
            <a:spLocks noChangeShapeType="1"/>
          </p:cNvSpPr>
          <p:nvPr/>
        </p:nvSpPr>
        <p:spPr bwMode="auto">
          <a:xfrm>
            <a:off x="5184775" y="3509963"/>
            <a:ext cx="731838" cy="1514475"/>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58815" name="Oval 63"/>
          <p:cNvSpPr>
            <a:spLocks noChangeArrowheads="1"/>
          </p:cNvSpPr>
          <p:nvPr/>
        </p:nvSpPr>
        <p:spPr bwMode="auto">
          <a:xfrm>
            <a:off x="5029200" y="3143250"/>
            <a:ext cx="417513" cy="366713"/>
          </a:xfrm>
          <a:prstGeom prst="ellipse">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endParaRPr lang="en-US" sz="1800">
              <a:solidFill>
                <a:srgbClr val="000000"/>
              </a:solidFill>
              <a:latin typeface="Comic Sans MS" pitchFamily="66" charset="0"/>
            </a:endParaRPr>
          </a:p>
        </p:txBody>
      </p:sp>
      <p:sp>
        <p:nvSpPr>
          <p:cNvPr id="33831" name="Line 64"/>
          <p:cNvSpPr>
            <a:spLocks noChangeShapeType="1"/>
          </p:cNvSpPr>
          <p:nvPr/>
        </p:nvSpPr>
        <p:spPr bwMode="auto">
          <a:xfrm flipH="1">
            <a:off x="7315200" y="838200"/>
            <a:ext cx="381000" cy="38100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33832" name="Group 74"/>
          <p:cNvGrpSpPr>
            <a:grpSpLocks/>
          </p:cNvGrpSpPr>
          <p:nvPr/>
        </p:nvGrpSpPr>
        <p:grpSpPr bwMode="auto">
          <a:xfrm>
            <a:off x="8229600" y="914400"/>
            <a:ext cx="685800" cy="304800"/>
            <a:chOff x="4800" y="528"/>
            <a:chExt cx="432" cy="192"/>
          </a:xfrm>
        </p:grpSpPr>
        <p:sp>
          <p:nvSpPr>
            <p:cNvPr id="33835" name="Oval 65"/>
            <p:cNvSpPr>
              <a:spLocks noChangeArrowheads="1"/>
            </p:cNvSpPr>
            <p:nvPr/>
          </p:nvSpPr>
          <p:spPr bwMode="auto">
            <a:xfrm>
              <a:off x="4800" y="528"/>
              <a:ext cx="48" cy="192"/>
            </a:xfrm>
            <a:prstGeom prst="ellipse">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1800">
                <a:solidFill>
                  <a:srgbClr val="000000"/>
                </a:solidFill>
                <a:latin typeface="Comic Sans MS" pitchFamily="66" charset="0"/>
              </a:endParaRPr>
            </a:p>
          </p:txBody>
        </p:sp>
        <p:sp>
          <p:nvSpPr>
            <p:cNvPr id="33836" name="Oval 66"/>
            <p:cNvSpPr>
              <a:spLocks noChangeArrowheads="1"/>
            </p:cNvSpPr>
            <p:nvPr/>
          </p:nvSpPr>
          <p:spPr bwMode="auto">
            <a:xfrm>
              <a:off x="5184" y="528"/>
              <a:ext cx="48" cy="192"/>
            </a:xfrm>
            <a:prstGeom prst="ellipse">
              <a:avLst/>
            </a:prstGeom>
            <a:solidFill>
              <a:schemeClr val="tx1"/>
            </a:solidFill>
            <a:ln w="28575" algn="ctr">
              <a:solidFill>
                <a:schemeClr val="tx1"/>
              </a:solidFill>
              <a:round/>
              <a:headEnd/>
              <a:tailEnd/>
            </a:ln>
          </p:spPr>
          <p:txBody>
            <a:bodyPr wrap="none" anchor="ctr"/>
            <a:lstStyle/>
            <a:p>
              <a:pPr algn="ctr"/>
              <a:endParaRPr lang="en-US" sz="1800">
                <a:solidFill>
                  <a:srgbClr val="000000"/>
                </a:solidFill>
                <a:latin typeface="Comic Sans MS" pitchFamily="66" charset="0"/>
              </a:endParaRPr>
            </a:p>
          </p:txBody>
        </p:sp>
        <p:sp>
          <p:nvSpPr>
            <p:cNvPr id="33837" name="Line 67"/>
            <p:cNvSpPr>
              <a:spLocks noChangeShapeType="1"/>
            </p:cNvSpPr>
            <p:nvPr/>
          </p:nvSpPr>
          <p:spPr bwMode="auto">
            <a:xfrm>
              <a:off x="4826" y="528"/>
              <a:ext cx="38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38" name="Line 68"/>
            <p:cNvSpPr>
              <a:spLocks noChangeShapeType="1"/>
            </p:cNvSpPr>
            <p:nvPr/>
          </p:nvSpPr>
          <p:spPr bwMode="auto">
            <a:xfrm>
              <a:off x="4833" y="713"/>
              <a:ext cx="38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39" name="Line 69"/>
            <p:cNvSpPr>
              <a:spLocks noChangeShapeType="1"/>
            </p:cNvSpPr>
            <p:nvPr/>
          </p:nvSpPr>
          <p:spPr bwMode="auto">
            <a:xfrm>
              <a:off x="4800" y="624"/>
              <a:ext cx="38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58824" name="Line 72"/>
          <p:cNvSpPr>
            <a:spLocks noChangeShapeType="1"/>
          </p:cNvSpPr>
          <p:nvPr/>
        </p:nvSpPr>
        <p:spPr bwMode="auto">
          <a:xfrm flipH="1">
            <a:off x="7543800" y="1066800"/>
            <a:ext cx="1295400" cy="0"/>
          </a:xfrm>
          <a:prstGeom prst="line">
            <a:avLst/>
          </a:prstGeom>
          <a:noFill/>
          <a:ln w="76200">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58825" name="Line 73"/>
          <p:cNvSpPr>
            <a:spLocks noChangeShapeType="1"/>
          </p:cNvSpPr>
          <p:nvPr/>
        </p:nvSpPr>
        <p:spPr bwMode="auto">
          <a:xfrm>
            <a:off x="7543800" y="1066800"/>
            <a:ext cx="0" cy="1752600"/>
          </a:xfrm>
          <a:prstGeom prst="line">
            <a:avLst/>
          </a:prstGeom>
          <a:noFill/>
          <a:ln w="7620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Tree>
    <p:custDataLst>
      <p:tags r:id="rId1"/>
    </p:custDataLst>
    <p:extLst>
      <p:ext uri="{BB962C8B-B14F-4D97-AF65-F5344CB8AC3E}">
        <p14:creationId xmlns:p14="http://schemas.microsoft.com/office/powerpoint/2010/main" val="2600435035"/>
      </p:ext>
    </p:extLst>
  </p:cSld>
  <p:clrMapOvr>
    <a:masterClrMapping/>
  </p:clrMapOvr>
  <p:transition spd="med" advTm="98021"/>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5876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876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8766">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par>
                          <p:cTn id="15" fill="hold" nodeType="afterGroup">
                            <p:stCondLst>
                              <p:cond delay="0"/>
                            </p:stCondLst>
                            <p:childTnLst>
                              <p:par>
                                <p:cTn id="16" presetID="22" presetClass="entr" presetSubtype="2" fill="hold" grpId="0" nodeType="afterEffect">
                                  <p:stCondLst>
                                    <p:cond delay="0"/>
                                  </p:stCondLst>
                                  <p:childTnLst>
                                    <p:set>
                                      <p:cBhvr>
                                        <p:cTn id="17" dur="1" fill="hold">
                                          <p:stCondLst>
                                            <p:cond delay="0"/>
                                          </p:stCondLst>
                                        </p:cTn>
                                        <p:tgtEl>
                                          <p:spTgt spid="458824"/>
                                        </p:tgtEl>
                                        <p:attrNameLst>
                                          <p:attrName>style.visibility</p:attrName>
                                        </p:attrNameLst>
                                      </p:cBhvr>
                                      <p:to>
                                        <p:strVal val="visible"/>
                                      </p:to>
                                    </p:set>
                                    <p:animEffect transition="in" filter="wipe(right)">
                                      <p:cBhvr>
                                        <p:cTn id="18" dur="500"/>
                                        <p:tgtEl>
                                          <p:spTgt spid="458824"/>
                                        </p:tgtEl>
                                      </p:cBhvr>
                                    </p:animEffect>
                                  </p:childTnLst>
                                </p:cTn>
                              </p:par>
                            </p:childTnLst>
                          </p:cTn>
                        </p:par>
                        <p:par>
                          <p:cTn id="19" fill="hold" nodeType="afterGroup">
                            <p:stCondLst>
                              <p:cond delay="500"/>
                            </p:stCondLst>
                            <p:childTnLst>
                              <p:par>
                                <p:cTn id="20" presetID="22" presetClass="entr" presetSubtype="1" fill="hold" grpId="0" nodeType="afterEffect">
                                  <p:stCondLst>
                                    <p:cond delay="0"/>
                                  </p:stCondLst>
                                  <p:childTnLst>
                                    <p:set>
                                      <p:cBhvr>
                                        <p:cTn id="21" dur="1" fill="hold">
                                          <p:stCondLst>
                                            <p:cond delay="0"/>
                                          </p:stCondLst>
                                        </p:cTn>
                                        <p:tgtEl>
                                          <p:spTgt spid="458825"/>
                                        </p:tgtEl>
                                        <p:attrNameLst>
                                          <p:attrName>style.visibility</p:attrName>
                                        </p:attrNameLst>
                                      </p:cBhvr>
                                      <p:to>
                                        <p:strVal val="visible"/>
                                      </p:to>
                                    </p:set>
                                    <p:animEffect transition="in" filter="wipe(up)">
                                      <p:cBhvr>
                                        <p:cTn id="22" dur="500"/>
                                        <p:tgtEl>
                                          <p:spTgt spid="45882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8766">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58766">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58766">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8766">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8766">
                                            <p:txEl>
                                              <p:pRg st="10" end="10"/>
                                            </p:txEl>
                                          </p:spTgt>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5"/>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6"/>
                                        </p:tgtEl>
                                        <p:attrNameLst>
                                          <p:attrName>style.visibility</p:attrName>
                                        </p:attrNameLst>
                                      </p:cBhvr>
                                      <p:to>
                                        <p:strVal val="hidden"/>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458766">
                                            <p:txEl>
                                              <p:pRg st="11" end="1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58766">
                                            <p:txEl>
                                              <p:pRg st="12" end="1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588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5881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5881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5881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588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813" grpId="0" animBg="1"/>
      <p:bldP spid="458814" grpId="0" animBg="1"/>
      <p:bldP spid="458815" grpId="0" animBg="1"/>
      <p:bldP spid="458824" grpId="0" animBg="1"/>
      <p:bldP spid="458825"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066800" y="152400"/>
            <a:ext cx="7086600" cy="609600"/>
          </a:xfrm>
        </p:spPr>
        <p:txBody>
          <a:bodyPr/>
          <a:lstStyle/>
          <a:p>
            <a:r>
              <a:rPr lang="en-US" sz="2400" dirty="0" smtClean="0"/>
              <a:t>An Abstraction of Ion Traps</a:t>
            </a:r>
          </a:p>
        </p:txBody>
      </p:sp>
      <p:sp>
        <p:nvSpPr>
          <p:cNvPr id="461827" name="Rectangle 3"/>
          <p:cNvSpPr>
            <a:spLocks noGrp="1" noChangeArrowheads="1"/>
          </p:cNvSpPr>
          <p:nvPr>
            <p:ph type="body" sz="half" idx="1"/>
          </p:nvPr>
        </p:nvSpPr>
        <p:spPr>
          <a:xfrm>
            <a:off x="304800" y="746124"/>
            <a:ext cx="8763000" cy="5959476"/>
          </a:xfrm>
        </p:spPr>
        <p:txBody>
          <a:bodyPr>
            <a:normAutofit lnSpcReduction="10000"/>
          </a:bodyPr>
          <a:lstStyle/>
          <a:p>
            <a:pPr marL="457200" indent="-457200">
              <a:lnSpc>
                <a:spcPct val="80000"/>
              </a:lnSpc>
            </a:pPr>
            <a:r>
              <a:rPr lang="en-US" sz="2600" i="1" dirty="0" smtClean="0"/>
              <a:t>Basic block</a:t>
            </a:r>
            <a:r>
              <a:rPr lang="en-US" sz="2600" dirty="0" smtClean="0"/>
              <a:t> abstraction: Simplify </a:t>
            </a:r>
            <a:r>
              <a:rPr lang="en-US" sz="2600" dirty="0" smtClean="0"/>
              <a:t>Layout</a:t>
            </a:r>
          </a:p>
          <a:p>
            <a:pPr marL="457200" indent="-457200">
              <a:lnSpc>
                <a:spcPct val="80000"/>
              </a:lnSpc>
            </a:pPr>
            <a:endParaRPr lang="en-US" sz="2600" dirty="0" smtClean="0"/>
          </a:p>
          <a:p>
            <a:pPr marL="457200" indent="-457200">
              <a:lnSpc>
                <a:spcPct val="80000"/>
              </a:lnSpc>
            </a:pPr>
            <a:endParaRPr lang="en-US" sz="2400" dirty="0" smtClean="0"/>
          </a:p>
          <a:p>
            <a:pPr marL="457200" indent="-457200">
              <a:lnSpc>
                <a:spcPct val="80000"/>
              </a:lnSpc>
            </a:pPr>
            <a:endParaRPr lang="en-US" sz="2400" dirty="0" smtClean="0"/>
          </a:p>
          <a:p>
            <a:pPr marL="457200" indent="-457200">
              <a:lnSpc>
                <a:spcPct val="80000"/>
              </a:lnSpc>
            </a:pPr>
            <a:endParaRPr lang="en-US" dirty="0" smtClean="0"/>
          </a:p>
          <a:p>
            <a:pPr marL="457200" indent="-457200">
              <a:lnSpc>
                <a:spcPct val="80000"/>
              </a:lnSpc>
            </a:pPr>
            <a:endParaRPr lang="en-US" sz="2600" dirty="0" smtClean="0"/>
          </a:p>
          <a:p>
            <a:pPr marL="457200" indent="-457200">
              <a:lnSpc>
                <a:spcPct val="80000"/>
              </a:lnSpc>
            </a:pPr>
            <a:endParaRPr lang="en-US" dirty="0" smtClean="0"/>
          </a:p>
          <a:p>
            <a:pPr marL="457200" indent="-457200">
              <a:lnSpc>
                <a:spcPct val="80000"/>
              </a:lnSpc>
            </a:pPr>
            <a:endParaRPr lang="en-US" dirty="0" smtClean="0"/>
          </a:p>
          <a:p>
            <a:pPr marL="457200" indent="-457200">
              <a:lnSpc>
                <a:spcPct val="80000"/>
              </a:lnSpc>
            </a:pPr>
            <a:endParaRPr lang="en-US" sz="2600" dirty="0" smtClean="0"/>
          </a:p>
          <a:p>
            <a:pPr marL="457200" indent="-457200">
              <a:lnSpc>
                <a:spcPct val="80000"/>
              </a:lnSpc>
            </a:pPr>
            <a:r>
              <a:rPr lang="en-US" sz="2600" dirty="0" smtClean="0"/>
              <a:t>Evaluation </a:t>
            </a:r>
            <a:r>
              <a:rPr lang="en-US" sz="2600" dirty="0" smtClean="0"/>
              <a:t>of layout through simulation</a:t>
            </a:r>
          </a:p>
          <a:p>
            <a:pPr marL="838200" lvl="1" indent="-381000">
              <a:lnSpc>
                <a:spcPct val="80000"/>
              </a:lnSpc>
            </a:pPr>
            <a:r>
              <a:rPr lang="en-US" dirty="0" smtClean="0"/>
              <a:t>Yields Computation Time and Probability of Success</a:t>
            </a:r>
          </a:p>
          <a:p>
            <a:pPr marL="457200" indent="-457200">
              <a:lnSpc>
                <a:spcPct val="80000"/>
              </a:lnSpc>
            </a:pPr>
            <a:r>
              <a:rPr lang="en-US" sz="2600" dirty="0" smtClean="0"/>
              <a:t>Simple Error Model: Depolarizing Errors</a:t>
            </a:r>
          </a:p>
          <a:p>
            <a:pPr marL="838200" lvl="1" indent="-381000">
              <a:lnSpc>
                <a:spcPct val="80000"/>
              </a:lnSpc>
            </a:pPr>
            <a:r>
              <a:rPr lang="en-US" dirty="0" smtClean="0"/>
              <a:t>Errors for every Gate Operation and Unit of Waiting</a:t>
            </a:r>
          </a:p>
          <a:p>
            <a:pPr marL="838200" lvl="1" indent="-381000">
              <a:lnSpc>
                <a:spcPct val="80000"/>
              </a:lnSpc>
            </a:pPr>
            <a:r>
              <a:rPr lang="en-US" dirty="0" smtClean="0"/>
              <a:t>Ballistic Movement Error: Two error Models</a:t>
            </a:r>
          </a:p>
          <a:p>
            <a:pPr marL="1295400" lvl="2" indent="-381000">
              <a:lnSpc>
                <a:spcPct val="80000"/>
              </a:lnSpc>
              <a:buFontTx/>
              <a:buAutoNum type="arabicPeriod"/>
            </a:pPr>
            <a:r>
              <a:rPr lang="en-US" dirty="0" smtClean="0"/>
              <a:t>Every Hop/Turn has probability of error</a:t>
            </a:r>
          </a:p>
          <a:p>
            <a:pPr marL="1295400" lvl="2" indent="-381000">
              <a:lnSpc>
                <a:spcPct val="80000"/>
              </a:lnSpc>
              <a:buFontTx/>
              <a:buAutoNum type="arabicPeriod"/>
            </a:pPr>
            <a:r>
              <a:rPr lang="en-US" dirty="0" smtClean="0"/>
              <a:t>Only Accelerations cause error</a:t>
            </a:r>
            <a:endParaRPr lang="en-US" sz="2400" dirty="0" smtClean="0"/>
          </a:p>
        </p:txBody>
      </p:sp>
      <p:graphicFrame>
        <p:nvGraphicFramePr>
          <p:cNvPr id="461828" name="Object 2"/>
          <p:cNvGraphicFramePr>
            <a:graphicFrameLocks noGrp="1" noChangeAspect="1"/>
          </p:cNvGraphicFramePr>
          <p:nvPr>
            <p:ph sz="quarter" idx="2"/>
            <p:extLst>
              <p:ext uri="{D42A27DB-BD31-4B8C-83A1-F6EECF244321}">
                <p14:modId xmlns:p14="http://schemas.microsoft.com/office/powerpoint/2010/main" val="3400526809"/>
              </p:ext>
            </p:extLst>
          </p:nvPr>
        </p:nvGraphicFramePr>
        <p:xfrm>
          <a:off x="1781175" y="1162050"/>
          <a:ext cx="1428750" cy="1127125"/>
        </p:xfrm>
        <a:graphic>
          <a:graphicData uri="http://schemas.openxmlformats.org/presentationml/2006/ole">
            <mc:AlternateContent xmlns:mc="http://schemas.openxmlformats.org/markup-compatibility/2006">
              <mc:Choice xmlns:v="urn:schemas-microsoft-com:vml" Requires="v">
                <p:oleObj spid="_x0000_s4112" name="Visio" r:id="rId3" imgW="2043341" imgH="1631683" progId="Visio.Drawing.11">
                  <p:embed/>
                </p:oleObj>
              </mc:Choice>
              <mc:Fallback>
                <p:oleObj name="Visio" r:id="rId3" imgW="2043341" imgH="1631683"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1175" y="1162050"/>
                        <a:ext cx="1428750" cy="1127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6"/>
          <p:cNvGrpSpPr>
            <a:grpSpLocks/>
          </p:cNvGrpSpPr>
          <p:nvPr/>
        </p:nvGrpSpPr>
        <p:grpSpPr bwMode="auto">
          <a:xfrm>
            <a:off x="3590925" y="1146175"/>
            <a:ext cx="2590800" cy="838200"/>
            <a:chOff x="2208" y="1632"/>
            <a:chExt cx="1632" cy="528"/>
          </a:xfrm>
        </p:grpSpPr>
        <p:sp>
          <p:nvSpPr>
            <p:cNvPr id="34873" name="Rectangle 7"/>
            <p:cNvSpPr>
              <a:spLocks noChangeArrowheads="1"/>
            </p:cNvSpPr>
            <p:nvPr/>
          </p:nvSpPr>
          <p:spPr bwMode="auto">
            <a:xfrm>
              <a:off x="3312" y="1632"/>
              <a:ext cx="144" cy="144"/>
            </a:xfrm>
            <a:prstGeom prst="rect">
              <a:avLst/>
            </a:prstGeom>
            <a:solidFill>
              <a:schemeClr val="accent1"/>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4874" name="Rectangle 8"/>
            <p:cNvSpPr>
              <a:spLocks noChangeArrowheads="1"/>
            </p:cNvSpPr>
            <p:nvPr/>
          </p:nvSpPr>
          <p:spPr bwMode="auto">
            <a:xfrm>
              <a:off x="3504" y="1632"/>
              <a:ext cx="144" cy="144"/>
            </a:xfrm>
            <a:prstGeom prst="rect">
              <a:avLst/>
            </a:prstGeom>
            <a:solidFill>
              <a:schemeClr val="accent1"/>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4875" name="Rectangle 9"/>
            <p:cNvSpPr>
              <a:spLocks noChangeArrowheads="1"/>
            </p:cNvSpPr>
            <p:nvPr/>
          </p:nvSpPr>
          <p:spPr bwMode="auto">
            <a:xfrm>
              <a:off x="3696" y="1632"/>
              <a:ext cx="144" cy="144"/>
            </a:xfrm>
            <a:prstGeom prst="rect">
              <a:avLst/>
            </a:prstGeom>
            <a:solidFill>
              <a:schemeClr val="accent1"/>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4876" name="Rectangle 10"/>
            <p:cNvSpPr>
              <a:spLocks noChangeArrowheads="1"/>
            </p:cNvSpPr>
            <p:nvPr/>
          </p:nvSpPr>
          <p:spPr bwMode="auto">
            <a:xfrm>
              <a:off x="3312" y="2016"/>
              <a:ext cx="144" cy="144"/>
            </a:xfrm>
            <a:prstGeom prst="rect">
              <a:avLst/>
            </a:prstGeom>
            <a:solidFill>
              <a:schemeClr val="accent1"/>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4877" name="Rectangle 11"/>
            <p:cNvSpPr>
              <a:spLocks noChangeArrowheads="1"/>
            </p:cNvSpPr>
            <p:nvPr/>
          </p:nvSpPr>
          <p:spPr bwMode="auto">
            <a:xfrm>
              <a:off x="3696" y="2016"/>
              <a:ext cx="144" cy="144"/>
            </a:xfrm>
            <a:prstGeom prst="rect">
              <a:avLst/>
            </a:prstGeom>
            <a:solidFill>
              <a:schemeClr val="accent1"/>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4878" name="AutoShape 12"/>
            <p:cNvSpPr>
              <a:spLocks noChangeArrowheads="1"/>
            </p:cNvSpPr>
            <p:nvPr/>
          </p:nvSpPr>
          <p:spPr bwMode="auto">
            <a:xfrm>
              <a:off x="2208" y="1758"/>
              <a:ext cx="765" cy="306"/>
            </a:xfrm>
            <a:prstGeom prst="leftRightArrow">
              <a:avLst>
                <a:gd name="adj1" fmla="val 50000"/>
                <a:gd name="adj2" fmla="val 50000"/>
              </a:avLst>
            </a:prstGeom>
            <a:solidFill>
              <a:srgbClr val="FFFFFF"/>
            </a:solidFill>
            <a:ln w="9525" algn="ctr">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grpSp>
      <p:grpSp>
        <p:nvGrpSpPr>
          <p:cNvPr id="3" name="Group 13"/>
          <p:cNvGrpSpPr>
            <a:grpSpLocks/>
          </p:cNvGrpSpPr>
          <p:nvPr/>
        </p:nvGrpSpPr>
        <p:grpSpPr bwMode="auto">
          <a:xfrm>
            <a:off x="5143500" y="1465263"/>
            <a:ext cx="3495675" cy="685800"/>
            <a:chOff x="3168" y="1872"/>
            <a:chExt cx="2202" cy="432"/>
          </a:xfrm>
        </p:grpSpPr>
        <p:sp>
          <p:nvSpPr>
            <p:cNvPr id="34868" name="Text Box 14"/>
            <p:cNvSpPr txBox="1">
              <a:spLocks noChangeArrowheads="1"/>
            </p:cNvSpPr>
            <p:nvPr/>
          </p:nvSpPr>
          <p:spPr bwMode="auto">
            <a:xfrm>
              <a:off x="4464" y="1920"/>
              <a:ext cx="9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eaLnBrk="1" hangingPunct="1"/>
              <a:r>
                <a:rPr lang="en-US" sz="2000">
                  <a:solidFill>
                    <a:srgbClr val="000000"/>
                  </a:solidFill>
                </a:rPr>
                <a:t>in/out ports</a:t>
              </a:r>
            </a:p>
          </p:txBody>
        </p:sp>
        <p:sp>
          <p:nvSpPr>
            <p:cNvPr id="34869" name="AutoShape 15"/>
            <p:cNvSpPr>
              <a:spLocks noChangeArrowheads="1"/>
            </p:cNvSpPr>
            <p:nvPr/>
          </p:nvSpPr>
          <p:spPr bwMode="auto">
            <a:xfrm>
              <a:off x="3168" y="1872"/>
              <a:ext cx="240" cy="96"/>
            </a:xfrm>
            <a:prstGeom prst="leftRightArrow">
              <a:avLst>
                <a:gd name="adj1" fmla="val 50000"/>
                <a:gd name="adj2" fmla="val 50000"/>
              </a:avLst>
            </a:prstGeom>
            <a:solidFill>
              <a:srgbClr val="00FF00"/>
            </a:solidFill>
            <a:ln w="9525" algn="ctr">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4870" name="AutoShape 16"/>
            <p:cNvSpPr>
              <a:spLocks noChangeArrowheads="1"/>
            </p:cNvSpPr>
            <p:nvPr/>
          </p:nvSpPr>
          <p:spPr bwMode="auto">
            <a:xfrm>
              <a:off x="3744" y="1872"/>
              <a:ext cx="240" cy="96"/>
            </a:xfrm>
            <a:prstGeom prst="leftRightArrow">
              <a:avLst>
                <a:gd name="adj1" fmla="val 50000"/>
                <a:gd name="adj2" fmla="val 50000"/>
              </a:avLst>
            </a:prstGeom>
            <a:solidFill>
              <a:srgbClr val="00FF00"/>
            </a:solidFill>
            <a:ln w="9525" algn="ctr">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4871" name="AutoShape 17"/>
            <p:cNvSpPr>
              <a:spLocks noChangeArrowheads="1"/>
            </p:cNvSpPr>
            <p:nvPr/>
          </p:nvSpPr>
          <p:spPr bwMode="auto">
            <a:xfrm rot="5400000">
              <a:off x="3432" y="2136"/>
              <a:ext cx="240" cy="96"/>
            </a:xfrm>
            <a:prstGeom prst="leftRightArrow">
              <a:avLst>
                <a:gd name="adj1" fmla="val 50000"/>
                <a:gd name="adj2" fmla="val 50000"/>
              </a:avLst>
            </a:prstGeom>
            <a:solidFill>
              <a:srgbClr val="00FF00"/>
            </a:solidFill>
            <a:ln w="9525" algn="ctr">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4872" name="Line 18"/>
            <p:cNvSpPr>
              <a:spLocks noChangeShapeType="1"/>
            </p:cNvSpPr>
            <p:nvPr/>
          </p:nvSpPr>
          <p:spPr bwMode="auto">
            <a:xfrm flipH="1" flipV="1">
              <a:off x="4032" y="1968"/>
              <a:ext cx="432" cy="96"/>
            </a:xfrm>
            <a:prstGeom prst="line">
              <a:avLst/>
            </a:prstGeom>
            <a:noFill/>
            <a:ln w="25400">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en-US"/>
            </a:p>
          </p:txBody>
        </p:sp>
      </p:grpSp>
      <p:grpSp>
        <p:nvGrpSpPr>
          <p:cNvPr id="4" name="Group 19"/>
          <p:cNvGrpSpPr>
            <a:grpSpLocks/>
          </p:cNvGrpSpPr>
          <p:nvPr/>
        </p:nvGrpSpPr>
        <p:grpSpPr bwMode="auto">
          <a:xfrm>
            <a:off x="584200" y="2438400"/>
            <a:ext cx="5283200" cy="1311275"/>
            <a:chOff x="368" y="3408"/>
            <a:chExt cx="3328" cy="826"/>
          </a:xfrm>
        </p:grpSpPr>
        <p:sp>
          <p:nvSpPr>
            <p:cNvPr id="34843" name="Rectangle 20"/>
            <p:cNvSpPr>
              <a:spLocks noChangeArrowheads="1"/>
            </p:cNvSpPr>
            <p:nvPr/>
          </p:nvSpPr>
          <p:spPr bwMode="auto">
            <a:xfrm>
              <a:off x="432" y="3408"/>
              <a:ext cx="144" cy="144"/>
            </a:xfrm>
            <a:prstGeom prst="rect">
              <a:avLst/>
            </a:prstGeom>
            <a:solidFill>
              <a:schemeClr val="accent1"/>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4844" name="Rectangle 21"/>
            <p:cNvSpPr>
              <a:spLocks noChangeArrowheads="1"/>
            </p:cNvSpPr>
            <p:nvPr/>
          </p:nvSpPr>
          <p:spPr bwMode="auto">
            <a:xfrm>
              <a:off x="624" y="3408"/>
              <a:ext cx="144" cy="144"/>
            </a:xfrm>
            <a:prstGeom prst="rect">
              <a:avLst/>
            </a:prstGeom>
            <a:solidFill>
              <a:schemeClr val="accent1"/>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4845" name="Rectangle 22"/>
            <p:cNvSpPr>
              <a:spLocks noChangeArrowheads="1"/>
            </p:cNvSpPr>
            <p:nvPr/>
          </p:nvSpPr>
          <p:spPr bwMode="auto">
            <a:xfrm>
              <a:off x="816" y="3408"/>
              <a:ext cx="144" cy="144"/>
            </a:xfrm>
            <a:prstGeom prst="rect">
              <a:avLst/>
            </a:prstGeom>
            <a:solidFill>
              <a:schemeClr val="accent1"/>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4846" name="Rectangle 23"/>
            <p:cNvSpPr>
              <a:spLocks noChangeArrowheads="1"/>
            </p:cNvSpPr>
            <p:nvPr/>
          </p:nvSpPr>
          <p:spPr bwMode="auto">
            <a:xfrm>
              <a:off x="432" y="3792"/>
              <a:ext cx="144" cy="144"/>
            </a:xfrm>
            <a:prstGeom prst="rect">
              <a:avLst/>
            </a:prstGeom>
            <a:solidFill>
              <a:schemeClr val="accent1"/>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4847" name="Rectangle 24"/>
            <p:cNvSpPr>
              <a:spLocks noChangeArrowheads="1"/>
            </p:cNvSpPr>
            <p:nvPr/>
          </p:nvSpPr>
          <p:spPr bwMode="auto">
            <a:xfrm>
              <a:off x="624" y="3792"/>
              <a:ext cx="144" cy="144"/>
            </a:xfrm>
            <a:prstGeom prst="rect">
              <a:avLst/>
            </a:prstGeom>
            <a:solidFill>
              <a:schemeClr val="accent1"/>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4848" name="Rectangle 25"/>
            <p:cNvSpPr>
              <a:spLocks noChangeArrowheads="1"/>
            </p:cNvSpPr>
            <p:nvPr/>
          </p:nvSpPr>
          <p:spPr bwMode="auto">
            <a:xfrm>
              <a:off x="816" y="3792"/>
              <a:ext cx="144" cy="144"/>
            </a:xfrm>
            <a:prstGeom prst="rect">
              <a:avLst/>
            </a:prstGeom>
            <a:solidFill>
              <a:schemeClr val="accent1"/>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4849" name="Rectangle 26"/>
            <p:cNvSpPr>
              <a:spLocks noChangeArrowheads="1"/>
            </p:cNvSpPr>
            <p:nvPr/>
          </p:nvSpPr>
          <p:spPr bwMode="auto">
            <a:xfrm>
              <a:off x="1344" y="3408"/>
              <a:ext cx="144" cy="144"/>
            </a:xfrm>
            <a:prstGeom prst="rect">
              <a:avLst/>
            </a:prstGeom>
            <a:solidFill>
              <a:schemeClr val="accent1"/>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4850" name="Rectangle 27"/>
            <p:cNvSpPr>
              <a:spLocks noChangeArrowheads="1"/>
            </p:cNvSpPr>
            <p:nvPr/>
          </p:nvSpPr>
          <p:spPr bwMode="auto">
            <a:xfrm>
              <a:off x="1536" y="3408"/>
              <a:ext cx="144" cy="144"/>
            </a:xfrm>
            <a:prstGeom prst="rect">
              <a:avLst/>
            </a:prstGeom>
            <a:solidFill>
              <a:schemeClr val="accent1"/>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4851" name="Rectangle 28"/>
            <p:cNvSpPr>
              <a:spLocks noChangeArrowheads="1"/>
            </p:cNvSpPr>
            <p:nvPr/>
          </p:nvSpPr>
          <p:spPr bwMode="auto">
            <a:xfrm>
              <a:off x="1728" y="3408"/>
              <a:ext cx="144" cy="144"/>
            </a:xfrm>
            <a:prstGeom prst="rect">
              <a:avLst/>
            </a:prstGeom>
            <a:solidFill>
              <a:schemeClr val="accent1"/>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4852" name="Rectangle 29"/>
            <p:cNvSpPr>
              <a:spLocks noChangeArrowheads="1"/>
            </p:cNvSpPr>
            <p:nvPr/>
          </p:nvSpPr>
          <p:spPr bwMode="auto">
            <a:xfrm>
              <a:off x="1344" y="3792"/>
              <a:ext cx="144" cy="144"/>
            </a:xfrm>
            <a:prstGeom prst="rect">
              <a:avLst/>
            </a:prstGeom>
            <a:solidFill>
              <a:schemeClr val="accent1"/>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4853" name="Rectangle 30"/>
            <p:cNvSpPr>
              <a:spLocks noChangeArrowheads="1"/>
            </p:cNvSpPr>
            <p:nvPr/>
          </p:nvSpPr>
          <p:spPr bwMode="auto">
            <a:xfrm>
              <a:off x="1728" y="3792"/>
              <a:ext cx="144" cy="144"/>
            </a:xfrm>
            <a:prstGeom prst="rect">
              <a:avLst/>
            </a:prstGeom>
            <a:solidFill>
              <a:schemeClr val="accent1"/>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4854" name="Rectangle 31"/>
            <p:cNvSpPr>
              <a:spLocks noChangeArrowheads="1"/>
            </p:cNvSpPr>
            <p:nvPr/>
          </p:nvSpPr>
          <p:spPr bwMode="auto">
            <a:xfrm>
              <a:off x="2256" y="3408"/>
              <a:ext cx="144" cy="144"/>
            </a:xfrm>
            <a:prstGeom prst="rect">
              <a:avLst/>
            </a:prstGeom>
            <a:solidFill>
              <a:schemeClr val="accent1"/>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4855" name="Rectangle 32"/>
            <p:cNvSpPr>
              <a:spLocks noChangeArrowheads="1"/>
            </p:cNvSpPr>
            <p:nvPr/>
          </p:nvSpPr>
          <p:spPr bwMode="auto">
            <a:xfrm>
              <a:off x="2640" y="3408"/>
              <a:ext cx="144" cy="144"/>
            </a:xfrm>
            <a:prstGeom prst="rect">
              <a:avLst/>
            </a:prstGeom>
            <a:solidFill>
              <a:schemeClr val="accent1"/>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4856" name="Rectangle 33"/>
            <p:cNvSpPr>
              <a:spLocks noChangeArrowheads="1"/>
            </p:cNvSpPr>
            <p:nvPr/>
          </p:nvSpPr>
          <p:spPr bwMode="auto">
            <a:xfrm>
              <a:off x="2256" y="3792"/>
              <a:ext cx="144" cy="144"/>
            </a:xfrm>
            <a:prstGeom prst="rect">
              <a:avLst/>
            </a:prstGeom>
            <a:solidFill>
              <a:schemeClr val="accent1"/>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4857" name="Rectangle 34"/>
            <p:cNvSpPr>
              <a:spLocks noChangeArrowheads="1"/>
            </p:cNvSpPr>
            <p:nvPr/>
          </p:nvSpPr>
          <p:spPr bwMode="auto">
            <a:xfrm>
              <a:off x="2640" y="3792"/>
              <a:ext cx="144" cy="144"/>
            </a:xfrm>
            <a:prstGeom prst="rect">
              <a:avLst/>
            </a:prstGeom>
            <a:solidFill>
              <a:schemeClr val="accent1"/>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4858" name="Rectangle 35"/>
            <p:cNvSpPr>
              <a:spLocks noChangeArrowheads="1"/>
            </p:cNvSpPr>
            <p:nvPr/>
          </p:nvSpPr>
          <p:spPr bwMode="auto">
            <a:xfrm>
              <a:off x="3168" y="3408"/>
              <a:ext cx="144" cy="144"/>
            </a:xfrm>
            <a:prstGeom prst="rect">
              <a:avLst/>
            </a:prstGeom>
            <a:solidFill>
              <a:schemeClr val="accent1"/>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4859" name="Rectangle 36"/>
            <p:cNvSpPr>
              <a:spLocks noChangeArrowheads="1"/>
            </p:cNvSpPr>
            <p:nvPr/>
          </p:nvSpPr>
          <p:spPr bwMode="auto">
            <a:xfrm>
              <a:off x="3360" y="3408"/>
              <a:ext cx="144" cy="144"/>
            </a:xfrm>
            <a:prstGeom prst="rect">
              <a:avLst/>
            </a:prstGeom>
            <a:solidFill>
              <a:schemeClr val="accent1"/>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4860" name="Rectangle 37"/>
            <p:cNvSpPr>
              <a:spLocks noChangeArrowheads="1"/>
            </p:cNvSpPr>
            <p:nvPr/>
          </p:nvSpPr>
          <p:spPr bwMode="auto">
            <a:xfrm>
              <a:off x="3552" y="3408"/>
              <a:ext cx="144" cy="144"/>
            </a:xfrm>
            <a:prstGeom prst="rect">
              <a:avLst/>
            </a:prstGeom>
            <a:solidFill>
              <a:schemeClr val="accent1"/>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4861" name="Rectangle 38"/>
            <p:cNvSpPr>
              <a:spLocks noChangeArrowheads="1"/>
            </p:cNvSpPr>
            <p:nvPr/>
          </p:nvSpPr>
          <p:spPr bwMode="auto">
            <a:xfrm>
              <a:off x="3552" y="3600"/>
              <a:ext cx="144" cy="144"/>
            </a:xfrm>
            <a:prstGeom prst="rect">
              <a:avLst/>
            </a:prstGeom>
            <a:solidFill>
              <a:schemeClr val="accent1"/>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4862" name="Rectangle 39"/>
            <p:cNvSpPr>
              <a:spLocks noChangeArrowheads="1"/>
            </p:cNvSpPr>
            <p:nvPr/>
          </p:nvSpPr>
          <p:spPr bwMode="auto">
            <a:xfrm>
              <a:off x="3168" y="3792"/>
              <a:ext cx="144" cy="144"/>
            </a:xfrm>
            <a:prstGeom prst="rect">
              <a:avLst/>
            </a:prstGeom>
            <a:solidFill>
              <a:schemeClr val="accent1"/>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4863" name="Rectangle 40"/>
            <p:cNvSpPr>
              <a:spLocks noChangeArrowheads="1"/>
            </p:cNvSpPr>
            <p:nvPr/>
          </p:nvSpPr>
          <p:spPr bwMode="auto">
            <a:xfrm>
              <a:off x="3552" y="3792"/>
              <a:ext cx="144" cy="144"/>
            </a:xfrm>
            <a:prstGeom prst="rect">
              <a:avLst/>
            </a:prstGeom>
            <a:solidFill>
              <a:schemeClr val="accent1"/>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4864" name="Text Box 41"/>
            <p:cNvSpPr txBox="1">
              <a:spLocks noChangeArrowheads="1"/>
            </p:cNvSpPr>
            <p:nvPr/>
          </p:nvSpPr>
          <p:spPr bwMode="auto">
            <a:xfrm>
              <a:off x="368" y="3984"/>
              <a:ext cx="6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eaLnBrk="1" hangingPunct="1"/>
              <a:r>
                <a:rPr lang="en-US" sz="2000">
                  <a:solidFill>
                    <a:srgbClr val="000000"/>
                  </a:solidFill>
                </a:rPr>
                <a:t>straight</a:t>
              </a:r>
            </a:p>
          </p:txBody>
        </p:sp>
        <p:sp>
          <p:nvSpPr>
            <p:cNvPr id="34865" name="Text Box 42"/>
            <p:cNvSpPr txBox="1">
              <a:spLocks noChangeArrowheads="1"/>
            </p:cNvSpPr>
            <p:nvPr/>
          </p:nvSpPr>
          <p:spPr bwMode="auto">
            <a:xfrm>
              <a:off x="1344" y="3984"/>
              <a:ext cx="54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eaLnBrk="1" hangingPunct="1"/>
              <a:r>
                <a:rPr lang="en-US" sz="2000">
                  <a:solidFill>
                    <a:srgbClr val="000000"/>
                  </a:solidFill>
                </a:rPr>
                <a:t>3-way</a:t>
              </a:r>
            </a:p>
          </p:txBody>
        </p:sp>
        <p:sp>
          <p:nvSpPr>
            <p:cNvPr id="34866" name="Text Box 43"/>
            <p:cNvSpPr txBox="1">
              <a:spLocks noChangeArrowheads="1"/>
            </p:cNvSpPr>
            <p:nvPr/>
          </p:nvSpPr>
          <p:spPr bwMode="auto">
            <a:xfrm>
              <a:off x="2256" y="3984"/>
              <a:ext cx="54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eaLnBrk="1" hangingPunct="1"/>
              <a:r>
                <a:rPr lang="en-US" sz="2000">
                  <a:solidFill>
                    <a:srgbClr val="000000"/>
                  </a:solidFill>
                </a:rPr>
                <a:t>4-way</a:t>
              </a:r>
            </a:p>
          </p:txBody>
        </p:sp>
        <p:sp>
          <p:nvSpPr>
            <p:cNvPr id="34867" name="Text Box 44"/>
            <p:cNvSpPr txBox="1">
              <a:spLocks noChangeArrowheads="1"/>
            </p:cNvSpPr>
            <p:nvPr/>
          </p:nvSpPr>
          <p:spPr bwMode="auto">
            <a:xfrm>
              <a:off x="3257" y="3984"/>
              <a:ext cx="39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eaLnBrk="1" hangingPunct="1"/>
              <a:r>
                <a:rPr lang="en-US" sz="2000">
                  <a:solidFill>
                    <a:srgbClr val="000000"/>
                  </a:solidFill>
                </a:rPr>
                <a:t>turn</a:t>
              </a:r>
            </a:p>
          </p:txBody>
        </p:sp>
      </p:grpSp>
      <p:grpSp>
        <p:nvGrpSpPr>
          <p:cNvPr id="5" name="Group 45"/>
          <p:cNvGrpSpPr>
            <a:grpSpLocks/>
          </p:cNvGrpSpPr>
          <p:nvPr/>
        </p:nvGrpSpPr>
        <p:grpSpPr bwMode="auto">
          <a:xfrm>
            <a:off x="6096000" y="2209800"/>
            <a:ext cx="2590800" cy="1539875"/>
            <a:chOff x="3840" y="3264"/>
            <a:chExt cx="1632" cy="970"/>
          </a:xfrm>
        </p:grpSpPr>
        <p:sp>
          <p:nvSpPr>
            <p:cNvPr id="34826" name="Rectangle 46"/>
            <p:cNvSpPr>
              <a:spLocks noChangeArrowheads="1"/>
            </p:cNvSpPr>
            <p:nvPr/>
          </p:nvSpPr>
          <p:spPr bwMode="auto">
            <a:xfrm>
              <a:off x="4032" y="3408"/>
              <a:ext cx="144" cy="144"/>
            </a:xfrm>
            <a:prstGeom prst="rect">
              <a:avLst/>
            </a:prstGeom>
            <a:solidFill>
              <a:schemeClr val="accent1"/>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4827" name="Rectangle 47"/>
            <p:cNvSpPr>
              <a:spLocks noChangeArrowheads="1"/>
            </p:cNvSpPr>
            <p:nvPr/>
          </p:nvSpPr>
          <p:spPr bwMode="auto">
            <a:xfrm>
              <a:off x="4224" y="3408"/>
              <a:ext cx="144" cy="144"/>
            </a:xfrm>
            <a:prstGeom prst="rect">
              <a:avLst/>
            </a:prstGeom>
            <a:solidFill>
              <a:schemeClr val="accent1"/>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4828" name="Rectangle 48"/>
            <p:cNvSpPr>
              <a:spLocks noChangeArrowheads="1"/>
            </p:cNvSpPr>
            <p:nvPr/>
          </p:nvSpPr>
          <p:spPr bwMode="auto">
            <a:xfrm>
              <a:off x="4416" y="3408"/>
              <a:ext cx="144" cy="144"/>
            </a:xfrm>
            <a:prstGeom prst="rect">
              <a:avLst/>
            </a:prstGeom>
            <a:solidFill>
              <a:schemeClr val="accent1"/>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4829" name="Rectangle 49"/>
            <p:cNvSpPr>
              <a:spLocks noChangeArrowheads="1"/>
            </p:cNvSpPr>
            <p:nvPr/>
          </p:nvSpPr>
          <p:spPr bwMode="auto">
            <a:xfrm>
              <a:off x="4032" y="3792"/>
              <a:ext cx="144" cy="144"/>
            </a:xfrm>
            <a:prstGeom prst="rect">
              <a:avLst/>
            </a:prstGeom>
            <a:solidFill>
              <a:schemeClr val="accent1"/>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4830" name="Rectangle 50"/>
            <p:cNvSpPr>
              <a:spLocks noChangeArrowheads="1"/>
            </p:cNvSpPr>
            <p:nvPr/>
          </p:nvSpPr>
          <p:spPr bwMode="auto">
            <a:xfrm>
              <a:off x="4224" y="3792"/>
              <a:ext cx="144" cy="144"/>
            </a:xfrm>
            <a:prstGeom prst="rect">
              <a:avLst/>
            </a:prstGeom>
            <a:solidFill>
              <a:schemeClr val="accent1"/>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4831" name="Rectangle 51"/>
            <p:cNvSpPr>
              <a:spLocks noChangeArrowheads="1"/>
            </p:cNvSpPr>
            <p:nvPr/>
          </p:nvSpPr>
          <p:spPr bwMode="auto">
            <a:xfrm>
              <a:off x="4416" y="3792"/>
              <a:ext cx="144" cy="144"/>
            </a:xfrm>
            <a:prstGeom prst="rect">
              <a:avLst/>
            </a:prstGeom>
            <a:solidFill>
              <a:schemeClr val="accent1"/>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4832" name="Rectangle 52"/>
            <p:cNvSpPr>
              <a:spLocks noChangeArrowheads="1"/>
            </p:cNvSpPr>
            <p:nvPr/>
          </p:nvSpPr>
          <p:spPr bwMode="auto">
            <a:xfrm>
              <a:off x="4944" y="3408"/>
              <a:ext cx="144" cy="144"/>
            </a:xfrm>
            <a:prstGeom prst="rect">
              <a:avLst/>
            </a:prstGeom>
            <a:solidFill>
              <a:schemeClr val="accent1"/>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4833" name="Rectangle 53"/>
            <p:cNvSpPr>
              <a:spLocks noChangeArrowheads="1"/>
            </p:cNvSpPr>
            <p:nvPr/>
          </p:nvSpPr>
          <p:spPr bwMode="auto">
            <a:xfrm>
              <a:off x="5136" y="3408"/>
              <a:ext cx="144" cy="144"/>
            </a:xfrm>
            <a:prstGeom prst="rect">
              <a:avLst/>
            </a:prstGeom>
            <a:solidFill>
              <a:schemeClr val="accent1"/>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4834" name="Rectangle 54"/>
            <p:cNvSpPr>
              <a:spLocks noChangeArrowheads="1"/>
            </p:cNvSpPr>
            <p:nvPr/>
          </p:nvSpPr>
          <p:spPr bwMode="auto">
            <a:xfrm>
              <a:off x="5328" y="3408"/>
              <a:ext cx="144" cy="144"/>
            </a:xfrm>
            <a:prstGeom prst="rect">
              <a:avLst/>
            </a:prstGeom>
            <a:solidFill>
              <a:schemeClr val="accent1"/>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4835" name="Rectangle 55"/>
            <p:cNvSpPr>
              <a:spLocks noChangeArrowheads="1"/>
            </p:cNvSpPr>
            <p:nvPr/>
          </p:nvSpPr>
          <p:spPr bwMode="auto">
            <a:xfrm>
              <a:off x="5328" y="3600"/>
              <a:ext cx="144" cy="144"/>
            </a:xfrm>
            <a:prstGeom prst="rect">
              <a:avLst/>
            </a:prstGeom>
            <a:solidFill>
              <a:schemeClr val="accent1"/>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4836" name="Rectangle 56"/>
            <p:cNvSpPr>
              <a:spLocks noChangeArrowheads="1"/>
            </p:cNvSpPr>
            <p:nvPr/>
          </p:nvSpPr>
          <p:spPr bwMode="auto">
            <a:xfrm>
              <a:off x="4944" y="3792"/>
              <a:ext cx="144" cy="144"/>
            </a:xfrm>
            <a:prstGeom prst="rect">
              <a:avLst/>
            </a:prstGeom>
            <a:solidFill>
              <a:schemeClr val="accent1"/>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4837" name="Rectangle 57"/>
            <p:cNvSpPr>
              <a:spLocks noChangeArrowheads="1"/>
            </p:cNvSpPr>
            <p:nvPr/>
          </p:nvSpPr>
          <p:spPr bwMode="auto">
            <a:xfrm>
              <a:off x="5136" y="3792"/>
              <a:ext cx="144" cy="144"/>
            </a:xfrm>
            <a:prstGeom prst="rect">
              <a:avLst/>
            </a:prstGeom>
            <a:solidFill>
              <a:schemeClr val="accent1"/>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4838" name="Rectangle 58"/>
            <p:cNvSpPr>
              <a:spLocks noChangeArrowheads="1"/>
            </p:cNvSpPr>
            <p:nvPr/>
          </p:nvSpPr>
          <p:spPr bwMode="auto">
            <a:xfrm>
              <a:off x="5328" y="3792"/>
              <a:ext cx="144" cy="144"/>
            </a:xfrm>
            <a:prstGeom prst="rect">
              <a:avLst/>
            </a:prstGeom>
            <a:solidFill>
              <a:schemeClr val="accent1"/>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4839" name="Text Box 59"/>
            <p:cNvSpPr txBox="1">
              <a:spLocks noChangeArrowheads="1"/>
            </p:cNvSpPr>
            <p:nvPr/>
          </p:nvSpPr>
          <p:spPr bwMode="auto">
            <a:xfrm>
              <a:off x="4160" y="3984"/>
              <a:ext cx="110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eaLnBrk="1" hangingPunct="1"/>
              <a:r>
                <a:rPr lang="en-US" sz="2000">
                  <a:solidFill>
                    <a:srgbClr val="000000"/>
                  </a:solidFill>
                </a:rPr>
                <a:t>gate locations</a:t>
              </a:r>
            </a:p>
          </p:txBody>
        </p:sp>
        <p:sp>
          <p:nvSpPr>
            <p:cNvPr id="34840" name="Line 60"/>
            <p:cNvSpPr>
              <a:spLocks noChangeShapeType="1"/>
            </p:cNvSpPr>
            <p:nvPr/>
          </p:nvSpPr>
          <p:spPr bwMode="auto">
            <a:xfrm>
              <a:off x="3840" y="3264"/>
              <a:ext cx="0" cy="96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4841" name="Rectangle 61"/>
            <p:cNvSpPr>
              <a:spLocks noChangeArrowheads="1"/>
            </p:cNvSpPr>
            <p:nvPr/>
          </p:nvSpPr>
          <p:spPr bwMode="auto">
            <a:xfrm>
              <a:off x="4224" y="3600"/>
              <a:ext cx="144" cy="144"/>
            </a:xfrm>
            <a:prstGeom prst="rect">
              <a:avLst/>
            </a:prstGeom>
            <a:solidFill>
              <a:schemeClr val="tx1"/>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4842" name="Rectangle 62"/>
            <p:cNvSpPr>
              <a:spLocks noChangeArrowheads="1"/>
            </p:cNvSpPr>
            <p:nvPr/>
          </p:nvSpPr>
          <p:spPr bwMode="auto">
            <a:xfrm>
              <a:off x="5136" y="3600"/>
              <a:ext cx="144" cy="144"/>
            </a:xfrm>
            <a:prstGeom prst="rect">
              <a:avLst/>
            </a:prstGeom>
            <a:solidFill>
              <a:schemeClr val="tx1"/>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grpSp>
      <p:graphicFrame>
        <p:nvGraphicFramePr>
          <p:cNvPr id="461887" name="Object 3"/>
          <p:cNvGraphicFramePr>
            <a:graphicFrameLocks noGrp="1" noChangeAspect="1"/>
          </p:cNvGraphicFramePr>
          <p:nvPr>
            <p:ph sz="quarter" idx="3"/>
            <p:extLst>
              <p:ext uri="{D42A27DB-BD31-4B8C-83A1-F6EECF244321}">
                <p14:modId xmlns:p14="http://schemas.microsoft.com/office/powerpoint/2010/main" val="445271196"/>
              </p:ext>
            </p:extLst>
          </p:nvPr>
        </p:nvGraphicFramePr>
        <p:xfrm>
          <a:off x="2036763" y="1143000"/>
          <a:ext cx="904875" cy="893763"/>
        </p:xfrm>
        <a:graphic>
          <a:graphicData uri="http://schemas.openxmlformats.org/presentationml/2006/ole">
            <mc:AlternateContent xmlns:mc="http://schemas.openxmlformats.org/markup-compatibility/2006">
              <mc:Choice xmlns:v="urn:schemas-microsoft-com:vml" Requires="v">
                <p:oleObj spid="_x0000_s4113" name="Visio" r:id="rId5" imgW="1348366" imgH="1348514" progId="Visio.Drawing.11">
                  <p:embed/>
                </p:oleObj>
              </mc:Choice>
              <mc:Fallback>
                <p:oleObj name="Visio" r:id="rId5" imgW="1348366" imgH="1348514"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6763" y="1143000"/>
                        <a:ext cx="904875" cy="893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4875173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61827">
                                            <p:txEl>
                                              <p:pRg st="0" end="0"/>
                                            </p:txEl>
                                          </p:spTgt>
                                        </p:tgtEl>
                                        <p:attrNameLst>
                                          <p:attrName>style.visibility</p:attrName>
                                        </p:attrNameLst>
                                      </p:cBhvr>
                                      <p:to>
                                        <p:strVal val="visible"/>
                                      </p:to>
                                    </p:set>
                                    <p:anim calcmode="lin" valueType="num">
                                      <p:cBhvr additive="base">
                                        <p:cTn id="7" dur="500" fill="hold"/>
                                        <p:tgtEl>
                                          <p:spTgt spid="4618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6182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61828">
                                            <p:bg/>
                                          </p:spTgt>
                                        </p:tgtEl>
                                        <p:attrNameLst>
                                          <p:attrName>style.visibility</p:attrName>
                                        </p:attrNameLst>
                                      </p:cBhvr>
                                      <p:to>
                                        <p:strVal val="visible"/>
                                      </p:to>
                                    </p:set>
                                    <p:anim calcmode="lin" valueType="num">
                                      <p:cBhvr additive="base">
                                        <p:cTn id="11" dur="500" fill="hold"/>
                                        <p:tgtEl>
                                          <p:spTgt spid="461828">
                                            <p:bg/>
                                          </p:spTgt>
                                        </p:tgtEl>
                                        <p:attrNameLst>
                                          <p:attrName>ppt_x</p:attrName>
                                        </p:attrNameLst>
                                      </p:cBhvr>
                                      <p:tavLst>
                                        <p:tav tm="0">
                                          <p:val>
                                            <p:strVal val="1+#ppt_w/2"/>
                                          </p:val>
                                        </p:tav>
                                        <p:tav tm="100000">
                                          <p:val>
                                            <p:strVal val="#ppt_x"/>
                                          </p:val>
                                        </p:tav>
                                      </p:tavLst>
                                    </p:anim>
                                    <p:anim calcmode="lin" valueType="num">
                                      <p:cBhvr additive="base">
                                        <p:cTn id="12" dur="500" fill="hold"/>
                                        <p:tgtEl>
                                          <p:spTgt spid="461828">
                                            <p:bg/>
                                          </p:spTgt>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461887"/>
                                        </p:tgtEl>
                                        <p:attrNameLst>
                                          <p:attrName>style.visibility</p:attrName>
                                        </p:attrNameLst>
                                      </p:cBhvr>
                                      <p:to>
                                        <p:strVal val="visible"/>
                                      </p:to>
                                    </p:set>
                                  </p:childTnLst>
                                </p:cTn>
                              </p:par>
                            </p:childTnLst>
                          </p:cTn>
                        </p:par>
                        <p:par>
                          <p:cTn id="17" fill="hold" nodeType="afterGroup">
                            <p:stCondLst>
                              <p:cond delay="0"/>
                            </p:stCondLst>
                            <p:childTnLst>
                              <p:par>
                                <p:cTn id="18" presetID="35" presetClass="emph" presetSubtype="0" repeatCount="5000" fill="hold" nodeType="afterEffect">
                                  <p:stCondLst>
                                    <p:cond delay="0"/>
                                  </p:stCondLst>
                                  <p:childTnLst>
                                    <p:anim calcmode="discrete" valueType="str">
                                      <p:cBhvr>
                                        <p:cTn id="19" dur="500" fill="hold"/>
                                        <p:tgtEl>
                                          <p:spTgt spid="461887"/>
                                        </p:tgtEl>
                                        <p:attrNameLst>
                                          <p:attrName>style.visibility</p:attrName>
                                        </p:attrNameLst>
                                      </p:cBhvr>
                                      <p:tavLst>
                                        <p:tav tm="0">
                                          <p:val>
                                            <p:strVal val="hidden"/>
                                          </p:val>
                                        </p:tav>
                                        <p:tav tm="50000">
                                          <p:val>
                                            <p:strVal val="visible"/>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dissolve">
                                      <p:cBhvr>
                                        <p:cTn id="24" dur="500"/>
                                        <p:tgtEl>
                                          <p:spTgt spid="2"/>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dissolve">
                                      <p:cBhvr>
                                        <p:cTn id="29" dur="500"/>
                                        <p:tgtEl>
                                          <p:spTgt spid="3"/>
                                        </p:tgtEl>
                                      </p:cBhvr>
                                    </p:animEffect>
                                  </p:childTnLst>
                                </p:cTn>
                              </p:par>
                              <p:par>
                                <p:cTn id="30" presetID="9" presetClass="entr" presetSubtype="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dissolve">
                                      <p:cBhvr>
                                        <p:cTn id="32" dur="500"/>
                                        <p:tgtEl>
                                          <p:spTgt spid="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dissolve">
                                      <p:cBhvr>
                                        <p:cTn id="37" dur="500"/>
                                        <p:tgtEl>
                                          <p:spTgt spid="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2" fill="hold" grpId="0" nodeType="clickEffect">
                                  <p:stCondLst>
                                    <p:cond delay="0"/>
                                  </p:stCondLst>
                                  <p:childTnLst>
                                    <p:set>
                                      <p:cBhvr>
                                        <p:cTn id="41" dur="1" fill="hold">
                                          <p:stCondLst>
                                            <p:cond delay="0"/>
                                          </p:stCondLst>
                                        </p:cTn>
                                        <p:tgtEl>
                                          <p:spTgt spid="461827">
                                            <p:txEl>
                                              <p:pRg st="9" end="9"/>
                                            </p:txEl>
                                          </p:spTgt>
                                        </p:tgtEl>
                                        <p:attrNameLst>
                                          <p:attrName>style.visibility</p:attrName>
                                        </p:attrNameLst>
                                      </p:cBhvr>
                                      <p:to>
                                        <p:strVal val="visible"/>
                                      </p:to>
                                    </p:set>
                                    <p:anim calcmode="lin" valueType="num">
                                      <p:cBhvr additive="base">
                                        <p:cTn id="42" dur="500" fill="hold"/>
                                        <p:tgtEl>
                                          <p:spTgt spid="461827">
                                            <p:txEl>
                                              <p:pRg st="9" end="9"/>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461827">
                                            <p:txEl>
                                              <p:pRg st="9" end="9"/>
                                            </p:txEl>
                                          </p:spTgt>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0"/>
                                  </p:stCondLst>
                                  <p:childTnLst>
                                    <p:set>
                                      <p:cBhvr>
                                        <p:cTn id="45" dur="1" fill="hold">
                                          <p:stCondLst>
                                            <p:cond delay="0"/>
                                          </p:stCondLst>
                                        </p:cTn>
                                        <p:tgtEl>
                                          <p:spTgt spid="461827">
                                            <p:txEl>
                                              <p:pRg st="10" end="10"/>
                                            </p:txEl>
                                          </p:spTgt>
                                        </p:tgtEl>
                                        <p:attrNameLst>
                                          <p:attrName>style.visibility</p:attrName>
                                        </p:attrNameLst>
                                      </p:cBhvr>
                                      <p:to>
                                        <p:strVal val="visible"/>
                                      </p:to>
                                    </p:set>
                                    <p:anim calcmode="lin" valueType="num">
                                      <p:cBhvr additive="base">
                                        <p:cTn id="46" dur="500" fill="hold"/>
                                        <p:tgtEl>
                                          <p:spTgt spid="461827">
                                            <p:txEl>
                                              <p:pRg st="10" end="10"/>
                                            </p:txEl>
                                          </p:spTgt>
                                        </p:tgtEl>
                                        <p:attrNameLst>
                                          <p:attrName>ppt_x</p:attrName>
                                        </p:attrNameLst>
                                      </p:cBhvr>
                                      <p:tavLst>
                                        <p:tav tm="0">
                                          <p:val>
                                            <p:strVal val="1+#ppt_w/2"/>
                                          </p:val>
                                        </p:tav>
                                        <p:tav tm="100000">
                                          <p:val>
                                            <p:strVal val="#ppt_x"/>
                                          </p:val>
                                        </p:tav>
                                      </p:tavLst>
                                    </p:anim>
                                    <p:anim calcmode="lin" valueType="num">
                                      <p:cBhvr additive="base">
                                        <p:cTn id="47" dur="500" fill="hold"/>
                                        <p:tgtEl>
                                          <p:spTgt spid="461827">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2" presetClass="entr" presetSubtype="2" fill="hold" grpId="0" nodeType="clickEffect">
                                  <p:stCondLst>
                                    <p:cond delay="0"/>
                                  </p:stCondLst>
                                  <p:childTnLst>
                                    <p:set>
                                      <p:cBhvr>
                                        <p:cTn id="51" dur="1" fill="hold">
                                          <p:stCondLst>
                                            <p:cond delay="0"/>
                                          </p:stCondLst>
                                        </p:cTn>
                                        <p:tgtEl>
                                          <p:spTgt spid="461827">
                                            <p:txEl>
                                              <p:pRg st="11" end="11"/>
                                            </p:txEl>
                                          </p:spTgt>
                                        </p:tgtEl>
                                        <p:attrNameLst>
                                          <p:attrName>style.visibility</p:attrName>
                                        </p:attrNameLst>
                                      </p:cBhvr>
                                      <p:to>
                                        <p:strVal val="visible"/>
                                      </p:to>
                                    </p:set>
                                    <p:anim calcmode="lin" valueType="num">
                                      <p:cBhvr additive="base">
                                        <p:cTn id="52" dur="500" fill="hold"/>
                                        <p:tgtEl>
                                          <p:spTgt spid="461827">
                                            <p:txEl>
                                              <p:pRg st="11" end="11"/>
                                            </p:txEl>
                                          </p:spTgt>
                                        </p:tgtEl>
                                        <p:attrNameLst>
                                          <p:attrName>ppt_x</p:attrName>
                                        </p:attrNameLst>
                                      </p:cBhvr>
                                      <p:tavLst>
                                        <p:tav tm="0">
                                          <p:val>
                                            <p:strVal val="1+#ppt_w/2"/>
                                          </p:val>
                                        </p:tav>
                                        <p:tav tm="100000">
                                          <p:val>
                                            <p:strVal val="#ppt_x"/>
                                          </p:val>
                                        </p:tav>
                                      </p:tavLst>
                                    </p:anim>
                                    <p:anim calcmode="lin" valueType="num">
                                      <p:cBhvr additive="base">
                                        <p:cTn id="53" dur="500" fill="hold"/>
                                        <p:tgtEl>
                                          <p:spTgt spid="461827">
                                            <p:txEl>
                                              <p:pRg st="11" end="11"/>
                                            </p:txEl>
                                          </p:spTgt>
                                        </p:tgtEl>
                                        <p:attrNameLst>
                                          <p:attrName>ppt_y</p:attrName>
                                        </p:attrNameLst>
                                      </p:cBhvr>
                                      <p:tavLst>
                                        <p:tav tm="0">
                                          <p:val>
                                            <p:strVal val="#ppt_y"/>
                                          </p:val>
                                        </p:tav>
                                        <p:tav tm="100000">
                                          <p:val>
                                            <p:strVal val="#ppt_y"/>
                                          </p:val>
                                        </p:tav>
                                      </p:tavLst>
                                    </p:anim>
                                  </p:childTnLst>
                                </p:cTn>
                              </p:par>
                              <p:par>
                                <p:cTn id="54" presetID="2" presetClass="entr" presetSubtype="2" fill="hold" grpId="0" nodeType="withEffect">
                                  <p:stCondLst>
                                    <p:cond delay="0"/>
                                  </p:stCondLst>
                                  <p:childTnLst>
                                    <p:set>
                                      <p:cBhvr>
                                        <p:cTn id="55" dur="1" fill="hold">
                                          <p:stCondLst>
                                            <p:cond delay="0"/>
                                          </p:stCondLst>
                                        </p:cTn>
                                        <p:tgtEl>
                                          <p:spTgt spid="461827">
                                            <p:txEl>
                                              <p:pRg st="12" end="12"/>
                                            </p:txEl>
                                          </p:spTgt>
                                        </p:tgtEl>
                                        <p:attrNameLst>
                                          <p:attrName>style.visibility</p:attrName>
                                        </p:attrNameLst>
                                      </p:cBhvr>
                                      <p:to>
                                        <p:strVal val="visible"/>
                                      </p:to>
                                    </p:set>
                                    <p:anim calcmode="lin" valueType="num">
                                      <p:cBhvr additive="base">
                                        <p:cTn id="56" dur="500" fill="hold"/>
                                        <p:tgtEl>
                                          <p:spTgt spid="461827">
                                            <p:txEl>
                                              <p:pRg st="12" end="12"/>
                                            </p:txEl>
                                          </p:spTgt>
                                        </p:tgtEl>
                                        <p:attrNameLst>
                                          <p:attrName>ppt_x</p:attrName>
                                        </p:attrNameLst>
                                      </p:cBhvr>
                                      <p:tavLst>
                                        <p:tav tm="0">
                                          <p:val>
                                            <p:strVal val="1+#ppt_w/2"/>
                                          </p:val>
                                        </p:tav>
                                        <p:tav tm="100000">
                                          <p:val>
                                            <p:strVal val="#ppt_x"/>
                                          </p:val>
                                        </p:tav>
                                      </p:tavLst>
                                    </p:anim>
                                    <p:anim calcmode="lin" valueType="num">
                                      <p:cBhvr additive="base">
                                        <p:cTn id="57" dur="500" fill="hold"/>
                                        <p:tgtEl>
                                          <p:spTgt spid="461827">
                                            <p:txEl>
                                              <p:pRg st="12" end="12"/>
                                            </p:txEl>
                                          </p:spTgt>
                                        </p:tgtEl>
                                        <p:attrNameLst>
                                          <p:attrName>ppt_y</p:attrName>
                                        </p:attrNameLst>
                                      </p:cBhvr>
                                      <p:tavLst>
                                        <p:tav tm="0">
                                          <p:val>
                                            <p:strVal val="#ppt_y"/>
                                          </p:val>
                                        </p:tav>
                                        <p:tav tm="100000">
                                          <p:val>
                                            <p:strVal val="#ppt_y"/>
                                          </p:val>
                                        </p:tav>
                                      </p:tavLst>
                                    </p:anim>
                                  </p:childTnLst>
                                </p:cTn>
                              </p:par>
                              <p:par>
                                <p:cTn id="58" presetID="2" presetClass="entr" presetSubtype="2" fill="hold" grpId="0" nodeType="withEffect">
                                  <p:stCondLst>
                                    <p:cond delay="0"/>
                                  </p:stCondLst>
                                  <p:childTnLst>
                                    <p:set>
                                      <p:cBhvr>
                                        <p:cTn id="59" dur="1" fill="hold">
                                          <p:stCondLst>
                                            <p:cond delay="0"/>
                                          </p:stCondLst>
                                        </p:cTn>
                                        <p:tgtEl>
                                          <p:spTgt spid="461827">
                                            <p:txEl>
                                              <p:pRg st="13" end="13"/>
                                            </p:txEl>
                                          </p:spTgt>
                                        </p:tgtEl>
                                        <p:attrNameLst>
                                          <p:attrName>style.visibility</p:attrName>
                                        </p:attrNameLst>
                                      </p:cBhvr>
                                      <p:to>
                                        <p:strVal val="visible"/>
                                      </p:to>
                                    </p:set>
                                    <p:anim calcmode="lin" valueType="num">
                                      <p:cBhvr additive="base">
                                        <p:cTn id="60" dur="500" fill="hold"/>
                                        <p:tgtEl>
                                          <p:spTgt spid="461827">
                                            <p:txEl>
                                              <p:pRg st="13" end="13"/>
                                            </p:txEl>
                                          </p:spTgt>
                                        </p:tgtEl>
                                        <p:attrNameLst>
                                          <p:attrName>ppt_x</p:attrName>
                                        </p:attrNameLst>
                                      </p:cBhvr>
                                      <p:tavLst>
                                        <p:tav tm="0">
                                          <p:val>
                                            <p:strVal val="1+#ppt_w/2"/>
                                          </p:val>
                                        </p:tav>
                                        <p:tav tm="100000">
                                          <p:val>
                                            <p:strVal val="#ppt_x"/>
                                          </p:val>
                                        </p:tav>
                                      </p:tavLst>
                                    </p:anim>
                                    <p:anim calcmode="lin" valueType="num">
                                      <p:cBhvr additive="base">
                                        <p:cTn id="61" dur="500" fill="hold"/>
                                        <p:tgtEl>
                                          <p:spTgt spid="461827">
                                            <p:txEl>
                                              <p:pRg st="13" end="13"/>
                                            </p:txEl>
                                          </p:spTgt>
                                        </p:tgtEl>
                                        <p:attrNameLst>
                                          <p:attrName>ppt_y</p:attrName>
                                        </p:attrNameLst>
                                      </p:cBhvr>
                                      <p:tavLst>
                                        <p:tav tm="0">
                                          <p:val>
                                            <p:strVal val="#ppt_y"/>
                                          </p:val>
                                        </p:tav>
                                        <p:tav tm="100000">
                                          <p:val>
                                            <p:strVal val="#ppt_y"/>
                                          </p:val>
                                        </p:tav>
                                      </p:tavLst>
                                    </p:anim>
                                  </p:childTnLst>
                                </p:cTn>
                              </p:par>
                              <p:par>
                                <p:cTn id="62" presetID="2" presetClass="entr" presetSubtype="2" fill="hold" grpId="0" nodeType="withEffect">
                                  <p:stCondLst>
                                    <p:cond delay="0"/>
                                  </p:stCondLst>
                                  <p:childTnLst>
                                    <p:set>
                                      <p:cBhvr>
                                        <p:cTn id="63" dur="1" fill="hold">
                                          <p:stCondLst>
                                            <p:cond delay="0"/>
                                          </p:stCondLst>
                                        </p:cTn>
                                        <p:tgtEl>
                                          <p:spTgt spid="461827">
                                            <p:txEl>
                                              <p:pRg st="14" end="14"/>
                                            </p:txEl>
                                          </p:spTgt>
                                        </p:tgtEl>
                                        <p:attrNameLst>
                                          <p:attrName>style.visibility</p:attrName>
                                        </p:attrNameLst>
                                      </p:cBhvr>
                                      <p:to>
                                        <p:strVal val="visible"/>
                                      </p:to>
                                    </p:set>
                                    <p:anim calcmode="lin" valueType="num">
                                      <p:cBhvr additive="base">
                                        <p:cTn id="64" dur="500" fill="hold"/>
                                        <p:tgtEl>
                                          <p:spTgt spid="461827">
                                            <p:txEl>
                                              <p:pRg st="14" end="14"/>
                                            </p:txEl>
                                          </p:spTgt>
                                        </p:tgtEl>
                                        <p:attrNameLst>
                                          <p:attrName>ppt_x</p:attrName>
                                        </p:attrNameLst>
                                      </p:cBhvr>
                                      <p:tavLst>
                                        <p:tav tm="0">
                                          <p:val>
                                            <p:strVal val="1+#ppt_w/2"/>
                                          </p:val>
                                        </p:tav>
                                        <p:tav tm="100000">
                                          <p:val>
                                            <p:strVal val="#ppt_x"/>
                                          </p:val>
                                        </p:tav>
                                      </p:tavLst>
                                    </p:anim>
                                    <p:anim calcmode="lin" valueType="num">
                                      <p:cBhvr additive="base">
                                        <p:cTn id="65" dur="500" fill="hold"/>
                                        <p:tgtEl>
                                          <p:spTgt spid="461827">
                                            <p:txEl>
                                              <p:pRg st="14" end="14"/>
                                            </p:txEl>
                                          </p:spTgt>
                                        </p:tgtEl>
                                        <p:attrNameLst>
                                          <p:attrName>ppt_y</p:attrName>
                                        </p:attrNameLst>
                                      </p:cBhvr>
                                      <p:tavLst>
                                        <p:tav tm="0">
                                          <p:val>
                                            <p:strVal val="#ppt_y"/>
                                          </p:val>
                                        </p:tav>
                                        <p:tav tm="100000">
                                          <p:val>
                                            <p:strVal val="#ppt_y"/>
                                          </p:val>
                                        </p:tav>
                                      </p:tavLst>
                                    </p:anim>
                                  </p:childTnLst>
                                </p:cTn>
                              </p:par>
                              <p:par>
                                <p:cTn id="66" presetID="2" presetClass="entr" presetSubtype="2" fill="hold" grpId="0" nodeType="withEffect">
                                  <p:stCondLst>
                                    <p:cond delay="0"/>
                                  </p:stCondLst>
                                  <p:childTnLst>
                                    <p:set>
                                      <p:cBhvr>
                                        <p:cTn id="67" dur="1" fill="hold">
                                          <p:stCondLst>
                                            <p:cond delay="0"/>
                                          </p:stCondLst>
                                        </p:cTn>
                                        <p:tgtEl>
                                          <p:spTgt spid="461827">
                                            <p:txEl>
                                              <p:pRg st="15" end="15"/>
                                            </p:txEl>
                                          </p:spTgt>
                                        </p:tgtEl>
                                        <p:attrNameLst>
                                          <p:attrName>style.visibility</p:attrName>
                                        </p:attrNameLst>
                                      </p:cBhvr>
                                      <p:to>
                                        <p:strVal val="visible"/>
                                      </p:to>
                                    </p:set>
                                    <p:anim calcmode="lin" valueType="num">
                                      <p:cBhvr additive="base">
                                        <p:cTn id="68" dur="500" fill="hold"/>
                                        <p:tgtEl>
                                          <p:spTgt spid="461827">
                                            <p:txEl>
                                              <p:pRg st="15" end="15"/>
                                            </p:txEl>
                                          </p:spTgt>
                                        </p:tgtEl>
                                        <p:attrNameLst>
                                          <p:attrName>ppt_x</p:attrName>
                                        </p:attrNameLst>
                                      </p:cBhvr>
                                      <p:tavLst>
                                        <p:tav tm="0">
                                          <p:val>
                                            <p:strVal val="1+#ppt_w/2"/>
                                          </p:val>
                                        </p:tav>
                                        <p:tav tm="100000">
                                          <p:val>
                                            <p:strVal val="#ppt_x"/>
                                          </p:val>
                                        </p:tav>
                                      </p:tavLst>
                                    </p:anim>
                                    <p:anim calcmode="lin" valueType="num">
                                      <p:cBhvr additive="base">
                                        <p:cTn id="69" dur="500" fill="hold"/>
                                        <p:tgtEl>
                                          <p:spTgt spid="461827">
                                            <p:txEl>
                                              <p:pRg st="15" end="1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827" grpId="0" build="p"/>
      <p:bldP spid="461828" grpId="0" build="p"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52"/>
          <p:cNvGrpSpPr>
            <a:grpSpLocks/>
          </p:cNvGrpSpPr>
          <p:nvPr/>
        </p:nvGrpSpPr>
        <p:grpSpPr bwMode="auto">
          <a:xfrm>
            <a:off x="5043488" y="990600"/>
            <a:ext cx="3708400" cy="2185988"/>
            <a:chOff x="3177" y="816"/>
            <a:chExt cx="2336" cy="1377"/>
          </a:xfrm>
        </p:grpSpPr>
        <p:graphicFrame>
          <p:nvGraphicFramePr>
            <p:cNvPr id="35882" name="Object 7"/>
            <p:cNvGraphicFramePr>
              <a:graphicFrameLocks noChangeAspect="1"/>
            </p:cNvGraphicFramePr>
            <p:nvPr/>
          </p:nvGraphicFramePr>
          <p:xfrm>
            <a:off x="3568" y="974"/>
            <a:ext cx="1945" cy="1181"/>
          </p:xfrm>
          <a:graphic>
            <a:graphicData uri="http://schemas.openxmlformats.org/presentationml/2006/ole">
              <mc:AlternateContent xmlns:mc="http://schemas.openxmlformats.org/markup-compatibility/2006">
                <mc:Choice xmlns:v="urn:schemas-microsoft-com:vml" Requires="v">
                  <p:oleObj spid="_x0000_s5164" name="Visio" r:id="rId5" imgW="4183685" imgH="2538984" progId="Visio.Drawing.11">
                    <p:embed/>
                  </p:oleObj>
                </mc:Choice>
                <mc:Fallback>
                  <p:oleObj name="Visio" r:id="rId5" imgW="4183685" imgH="2538984"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8" y="974"/>
                          <a:ext cx="1945" cy="1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883" name="Text Box 35"/>
            <p:cNvSpPr txBox="1">
              <a:spLocks noChangeArrowheads="1"/>
            </p:cNvSpPr>
            <p:nvPr/>
          </p:nvSpPr>
          <p:spPr bwMode="auto">
            <a:xfrm>
              <a:off x="3344" y="999"/>
              <a:ext cx="23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82945" tIns="41473" rIns="82945" bIns="41473">
              <a:spAutoFit/>
            </a:bodyPr>
            <a:lstStyle>
              <a:lvl1pPr defTabSz="828675">
                <a:defRPr sz="1400">
                  <a:solidFill>
                    <a:schemeClr val="tx1"/>
                  </a:solidFill>
                  <a:latin typeface="Arial" charset="0"/>
                </a:defRPr>
              </a:lvl1pPr>
              <a:lvl2pPr marL="742950" indent="-285750" defTabSz="828675">
                <a:defRPr sz="1400">
                  <a:solidFill>
                    <a:schemeClr val="tx1"/>
                  </a:solidFill>
                  <a:latin typeface="Arial" charset="0"/>
                </a:defRPr>
              </a:lvl2pPr>
              <a:lvl3pPr marL="1143000" indent="-228600" defTabSz="828675">
                <a:defRPr sz="1400">
                  <a:solidFill>
                    <a:schemeClr val="tx1"/>
                  </a:solidFill>
                  <a:latin typeface="Arial" charset="0"/>
                </a:defRPr>
              </a:lvl3pPr>
              <a:lvl4pPr marL="1600200" indent="-228600" defTabSz="828675">
                <a:defRPr sz="1400">
                  <a:solidFill>
                    <a:schemeClr val="tx1"/>
                  </a:solidFill>
                  <a:latin typeface="Arial" charset="0"/>
                </a:defRPr>
              </a:lvl4pPr>
              <a:lvl5pPr marL="2057400" indent="-228600" defTabSz="828675">
                <a:defRPr sz="1400">
                  <a:solidFill>
                    <a:schemeClr val="tx1"/>
                  </a:solidFill>
                  <a:latin typeface="Arial" charset="0"/>
                </a:defRPr>
              </a:lvl5pPr>
              <a:lvl6pPr marL="2514600" indent="-228600" defTabSz="828675" eaLnBrk="0" fontAlgn="base" hangingPunct="0">
                <a:spcBef>
                  <a:spcPct val="0"/>
                </a:spcBef>
                <a:spcAft>
                  <a:spcPct val="0"/>
                </a:spcAft>
                <a:defRPr sz="1400">
                  <a:solidFill>
                    <a:schemeClr val="tx1"/>
                  </a:solidFill>
                  <a:latin typeface="Arial" charset="0"/>
                </a:defRPr>
              </a:lvl6pPr>
              <a:lvl7pPr marL="2971800" indent="-228600" defTabSz="828675" eaLnBrk="0" fontAlgn="base" hangingPunct="0">
                <a:spcBef>
                  <a:spcPct val="0"/>
                </a:spcBef>
                <a:spcAft>
                  <a:spcPct val="0"/>
                </a:spcAft>
                <a:defRPr sz="1400">
                  <a:solidFill>
                    <a:schemeClr val="tx1"/>
                  </a:solidFill>
                  <a:latin typeface="Arial" charset="0"/>
                </a:defRPr>
              </a:lvl7pPr>
              <a:lvl8pPr marL="3429000" indent="-228600" defTabSz="828675" eaLnBrk="0" fontAlgn="base" hangingPunct="0">
                <a:spcBef>
                  <a:spcPct val="0"/>
                </a:spcBef>
                <a:spcAft>
                  <a:spcPct val="0"/>
                </a:spcAft>
                <a:defRPr sz="1400">
                  <a:solidFill>
                    <a:schemeClr val="tx1"/>
                  </a:solidFill>
                  <a:latin typeface="Arial" charset="0"/>
                </a:defRPr>
              </a:lvl8pPr>
              <a:lvl9pPr marL="3886200" indent="-228600" defTabSz="828675" eaLnBrk="0" fontAlgn="base" hangingPunct="0">
                <a:spcBef>
                  <a:spcPct val="0"/>
                </a:spcBef>
                <a:spcAft>
                  <a:spcPct val="0"/>
                </a:spcAft>
                <a:defRPr sz="1400">
                  <a:solidFill>
                    <a:schemeClr val="tx1"/>
                  </a:solidFill>
                  <a:latin typeface="Arial" charset="0"/>
                </a:defRPr>
              </a:lvl9pPr>
            </a:lstStyle>
            <a:p>
              <a:pPr algn="ctr"/>
              <a:r>
                <a:rPr lang="en-US" sz="1500">
                  <a:solidFill>
                    <a:srgbClr val="000000"/>
                  </a:solidFill>
                </a:rPr>
                <a:t>q0</a:t>
              </a:r>
            </a:p>
          </p:txBody>
        </p:sp>
        <p:sp>
          <p:nvSpPr>
            <p:cNvPr id="35884" name="Text Box 36"/>
            <p:cNvSpPr txBox="1">
              <a:spLocks noChangeArrowheads="1"/>
            </p:cNvSpPr>
            <p:nvPr/>
          </p:nvSpPr>
          <p:spPr bwMode="auto">
            <a:xfrm>
              <a:off x="3347" y="1162"/>
              <a:ext cx="23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82945" tIns="41473" rIns="82945" bIns="41473">
              <a:spAutoFit/>
            </a:bodyPr>
            <a:lstStyle>
              <a:lvl1pPr defTabSz="828675">
                <a:defRPr sz="1400">
                  <a:solidFill>
                    <a:schemeClr val="tx1"/>
                  </a:solidFill>
                  <a:latin typeface="Arial" charset="0"/>
                </a:defRPr>
              </a:lvl1pPr>
              <a:lvl2pPr marL="742950" indent="-285750" defTabSz="828675">
                <a:defRPr sz="1400">
                  <a:solidFill>
                    <a:schemeClr val="tx1"/>
                  </a:solidFill>
                  <a:latin typeface="Arial" charset="0"/>
                </a:defRPr>
              </a:lvl2pPr>
              <a:lvl3pPr marL="1143000" indent="-228600" defTabSz="828675">
                <a:defRPr sz="1400">
                  <a:solidFill>
                    <a:schemeClr val="tx1"/>
                  </a:solidFill>
                  <a:latin typeface="Arial" charset="0"/>
                </a:defRPr>
              </a:lvl3pPr>
              <a:lvl4pPr marL="1600200" indent="-228600" defTabSz="828675">
                <a:defRPr sz="1400">
                  <a:solidFill>
                    <a:schemeClr val="tx1"/>
                  </a:solidFill>
                  <a:latin typeface="Arial" charset="0"/>
                </a:defRPr>
              </a:lvl4pPr>
              <a:lvl5pPr marL="2057400" indent="-228600" defTabSz="828675">
                <a:defRPr sz="1400">
                  <a:solidFill>
                    <a:schemeClr val="tx1"/>
                  </a:solidFill>
                  <a:latin typeface="Arial" charset="0"/>
                </a:defRPr>
              </a:lvl5pPr>
              <a:lvl6pPr marL="2514600" indent="-228600" defTabSz="828675" eaLnBrk="0" fontAlgn="base" hangingPunct="0">
                <a:spcBef>
                  <a:spcPct val="0"/>
                </a:spcBef>
                <a:spcAft>
                  <a:spcPct val="0"/>
                </a:spcAft>
                <a:defRPr sz="1400">
                  <a:solidFill>
                    <a:schemeClr val="tx1"/>
                  </a:solidFill>
                  <a:latin typeface="Arial" charset="0"/>
                </a:defRPr>
              </a:lvl6pPr>
              <a:lvl7pPr marL="2971800" indent="-228600" defTabSz="828675" eaLnBrk="0" fontAlgn="base" hangingPunct="0">
                <a:spcBef>
                  <a:spcPct val="0"/>
                </a:spcBef>
                <a:spcAft>
                  <a:spcPct val="0"/>
                </a:spcAft>
                <a:defRPr sz="1400">
                  <a:solidFill>
                    <a:schemeClr val="tx1"/>
                  </a:solidFill>
                  <a:latin typeface="Arial" charset="0"/>
                </a:defRPr>
              </a:lvl7pPr>
              <a:lvl8pPr marL="3429000" indent="-228600" defTabSz="828675" eaLnBrk="0" fontAlgn="base" hangingPunct="0">
                <a:spcBef>
                  <a:spcPct val="0"/>
                </a:spcBef>
                <a:spcAft>
                  <a:spcPct val="0"/>
                </a:spcAft>
                <a:defRPr sz="1400">
                  <a:solidFill>
                    <a:schemeClr val="tx1"/>
                  </a:solidFill>
                  <a:latin typeface="Arial" charset="0"/>
                </a:defRPr>
              </a:lvl8pPr>
              <a:lvl9pPr marL="3886200" indent="-228600" defTabSz="828675" eaLnBrk="0" fontAlgn="base" hangingPunct="0">
                <a:spcBef>
                  <a:spcPct val="0"/>
                </a:spcBef>
                <a:spcAft>
                  <a:spcPct val="0"/>
                </a:spcAft>
                <a:defRPr sz="1400">
                  <a:solidFill>
                    <a:schemeClr val="tx1"/>
                  </a:solidFill>
                  <a:latin typeface="Arial" charset="0"/>
                </a:defRPr>
              </a:lvl9pPr>
            </a:lstStyle>
            <a:p>
              <a:pPr algn="ctr"/>
              <a:r>
                <a:rPr lang="en-US" sz="1500">
                  <a:solidFill>
                    <a:srgbClr val="000000"/>
                  </a:solidFill>
                </a:rPr>
                <a:t>q1</a:t>
              </a:r>
            </a:p>
          </p:txBody>
        </p:sp>
        <p:sp>
          <p:nvSpPr>
            <p:cNvPr id="35885" name="Text Box 37"/>
            <p:cNvSpPr txBox="1">
              <a:spLocks noChangeArrowheads="1"/>
            </p:cNvSpPr>
            <p:nvPr/>
          </p:nvSpPr>
          <p:spPr bwMode="auto">
            <a:xfrm>
              <a:off x="3351" y="1325"/>
              <a:ext cx="234"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82945" tIns="41473" rIns="82945" bIns="41473">
              <a:spAutoFit/>
            </a:bodyPr>
            <a:lstStyle>
              <a:lvl1pPr defTabSz="828675">
                <a:defRPr sz="1400">
                  <a:solidFill>
                    <a:schemeClr val="tx1"/>
                  </a:solidFill>
                  <a:latin typeface="Arial" charset="0"/>
                </a:defRPr>
              </a:lvl1pPr>
              <a:lvl2pPr marL="742950" indent="-285750" defTabSz="828675">
                <a:defRPr sz="1400">
                  <a:solidFill>
                    <a:schemeClr val="tx1"/>
                  </a:solidFill>
                  <a:latin typeface="Arial" charset="0"/>
                </a:defRPr>
              </a:lvl2pPr>
              <a:lvl3pPr marL="1143000" indent="-228600" defTabSz="828675">
                <a:defRPr sz="1400">
                  <a:solidFill>
                    <a:schemeClr val="tx1"/>
                  </a:solidFill>
                  <a:latin typeface="Arial" charset="0"/>
                </a:defRPr>
              </a:lvl3pPr>
              <a:lvl4pPr marL="1600200" indent="-228600" defTabSz="828675">
                <a:defRPr sz="1400">
                  <a:solidFill>
                    <a:schemeClr val="tx1"/>
                  </a:solidFill>
                  <a:latin typeface="Arial" charset="0"/>
                </a:defRPr>
              </a:lvl4pPr>
              <a:lvl5pPr marL="2057400" indent="-228600" defTabSz="828675">
                <a:defRPr sz="1400">
                  <a:solidFill>
                    <a:schemeClr val="tx1"/>
                  </a:solidFill>
                  <a:latin typeface="Arial" charset="0"/>
                </a:defRPr>
              </a:lvl5pPr>
              <a:lvl6pPr marL="2514600" indent="-228600" defTabSz="828675" eaLnBrk="0" fontAlgn="base" hangingPunct="0">
                <a:spcBef>
                  <a:spcPct val="0"/>
                </a:spcBef>
                <a:spcAft>
                  <a:spcPct val="0"/>
                </a:spcAft>
                <a:defRPr sz="1400">
                  <a:solidFill>
                    <a:schemeClr val="tx1"/>
                  </a:solidFill>
                  <a:latin typeface="Arial" charset="0"/>
                </a:defRPr>
              </a:lvl6pPr>
              <a:lvl7pPr marL="2971800" indent="-228600" defTabSz="828675" eaLnBrk="0" fontAlgn="base" hangingPunct="0">
                <a:spcBef>
                  <a:spcPct val="0"/>
                </a:spcBef>
                <a:spcAft>
                  <a:spcPct val="0"/>
                </a:spcAft>
                <a:defRPr sz="1400">
                  <a:solidFill>
                    <a:schemeClr val="tx1"/>
                  </a:solidFill>
                  <a:latin typeface="Arial" charset="0"/>
                </a:defRPr>
              </a:lvl7pPr>
              <a:lvl8pPr marL="3429000" indent="-228600" defTabSz="828675" eaLnBrk="0" fontAlgn="base" hangingPunct="0">
                <a:spcBef>
                  <a:spcPct val="0"/>
                </a:spcBef>
                <a:spcAft>
                  <a:spcPct val="0"/>
                </a:spcAft>
                <a:defRPr sz="1400">
                  <a:solidFill>
                    <a:schemeClr val="tx1"/>
                  </a:solidFill>
                  <a:latin typeface="Arial" charset="0"/>
                </a:defRPr>
              </a:lvl8pPr>
              <a:lvl9pPr marL="3886200" indent="-228600" defTabSz="828675" eaLnBrk="0" fontAlgn="base" hangingPunct="0">
                <a:spcBef>
                  <a:spcPct val="0"/>
                </a:spcBef>
                <a:spcAft>
                  <a:spcPct val="0"/>
                </a:spcAft>
                <a:defRPr sz="1400">
                  <a:solidFill>
                    <a:schemeClr val="tx1"/>
                  </a:solidFill>
                  <a:latin typeface="Arial" charset="0"/>
                </a:defRPr>
              </a:lvl9pPr>
            </a:lstStyle>
            <a:p>
              <a:pPr algn="ctr"/>
              <a:r>
                <a:rPr lang="en-US" sz="1500">
                  <a:solidFill>
                    <a:srgbClr val="000000"/>
                  </a:solidFill>
                </a:rPr>
                <a:t>q2</a:t>
              </a:r>
            </a:p>
          </p:txBody>
        </p:sp>
        <p:sp>
          <p:nvSpPr>
            <p:cNvPr id="35886" name="Text Box 38"/>
            <p:cNvSpPr txBox="1">
              <a:spLocks noChangeArrowheads="1"/>
            </p:cNvSpPr>
            <p:nvPr/>
          </p:nvSpPr>
          <p:spPr bwMode="auto">
            <a:xfrm>
              <a:off x="3354" y="1491"/>
              <a:ext cx="234"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82945" tIns="41473" rIns="82945" bIns="41473">
              <a:spAutoFit/>
            </a:bodyPr>
            <a:lstStyle>
              <a:lvl1pPr defTabSz="828675">
                <a:defRPr sz="1400">
                  <a:solidFill>
                    <a:schemeClr val="tx1"/>
                  </a:solidFill>
                  <a:latin typeface="Arial" charset="0"/>
                </a:defRPr>
              </a:lvl1pPr>
              <a:lvl2pPr marL="742950" indent="-285750" defTabSz="828675">
                <a:defRPr sz="1400">
                  <a:solidFill>
                    <a:schemeClr val="tx1"/>
                  </a:solidFill>
                  <a:latin typeface="Arial" charset="0"/>
                </a:defRPr>
              </a:lvl2pPr>
              <a:lvl3pPr marL="1143000" indent="-228600" defTabSz="828675">
                <a:defRPr sz="1400">
                  <a:solidFill>
                    <a:schemeClr val="tx1"/>
                  </a:solidFill>
                  <a:latin typeface="Arial" charset="0"/>
                </a:defRPr>
              </a:lvl3pPr>
              <a:lvl4pPr marL="1600200" indent="-228600" defTabSz="828675">
                <a:defRPr sz="1400">
                  <a:solidFill>
                    <a:schemeClr val="tx1"/>
                  </a:solidFill>
                  <a:latin typeface="Arial" charset="0"/>
                </a:defRPr>
              </a:lvl4pPr>
              <a:lvl5pPr marL="2057400" indent="-228600" defTabSz="828675">
                <a:defRPr sz="1400">
                  <a:solidFill>
                    <a:schemeClr val="tx1"/>
                  </a:solidFill>
                  <a:latin typeface="Arial" charset="0"/>
                </a:defRPr>
              </a:lvl5pPr>
              <a:lvl6pPr marL="2514600" indent="-228600" defTabSz="828675" eaLnBrk="0" fontAlgn="base" hangingPunct="0">
                <a:spcBef>
                  <a:spcPct val="0"/>
                </a:spcBef>
                <a:spcAft>
                  <a:spcPct val="0"/>
                </a:spcAft>
                <a:defRPr sz="1400">
                  <a:solidFill>
                    <a:schemeClr val="tx1"/>
                  </a:solidFill>
                  <a:latin typeface="Arial" charset="0"/>
                </a:defRPr>
              </a:lvl6pPr>
              <a:lvl7pPr marL="2971800" indent="-228600" defTabSz="828675" eaLnBrk="0" fontAlgn="base" hangingPunct="0">
                <a:spcBef>
                  <a:spcPct val="0"/>
                </a:spcBef>
                <a:spcAft>
                  <a:spcPct val="0"/>
                </a:spcAft>
                <a:defRPr sz="1400">
                  <a:solidFill>
                    <a:schemeClr val="tx1"/>
                  </a:solidFill>
                  <a:latin typeface="Arial" charset="0"/>
                </a:defRPr>
              </a:lvl7pPr>
              <a:lvl8pPr marL="3429000" indent="-228600" defTabSz="828675" eaLnBrk="0" fontAlgn="base" hangingPunct="0">
                <a:spcBef>
                  <a:spcPct val="0"/>
                </a:spcBef>
                <a:spcAft>
                  <a:spcPct val="0"/>
                </a:spcAft>
                <a:defRPr sz="1400">
                  <a:solidFill>
                    <a:schemeClr val="tx1"/>
                  </a:solidFill>
                  <a:latin typeface="Arial" charset="0"/>
                </a:defRPr>
              </a:lvl8pPr>
              <a:lvl9pPr marL="3886200" indent="-228600" defTabSz="828675" eaLnBrk="0" fontAlgn="base" hangingPunct="0">
                <a:spcBef>
                  <a:spcPct val="0"/>
                </a:spcBef>
                <a:spcAft>
                  <a:spcPct val="0"/>
                </a:spcAft>
                <a:defRPr sz="1400">
                  <a:solidFill>
                    <a:schemeClr val="tx1"/>
                  </a:solidFill>
                  <a:latin typeface="Arial" charset="0"/>
                </a:defRPr>
              </a:lvl9pPr>
            </a:lstStyle>
            <a:p>
              <a:pPr algn="ctr"/>
              <a:r>
                <a:rPr lang="en-US" sz="1500">
                  <a:solidFill>
                    <a:srgbClr val="000000"/>
                  </a:solidFill>
                </a:rPr>
                <a:t>q3</a:t>
              </a:r>
            </a:p>
          </p:txBody>
        </p:sp>
        <p:sp>
          <p:nvSpPr>
            <p:cNvPr id="35887" name="Text Box 39"/>
            <p:cNvSpPr txBox="1">
              <a:spLocks noChangeArrowheads="1"/>
            </p:cNvSpPr>
            <p:nvPr/>
          </p:nvSpPr>
          <p:spPr bwMode="auto">
            <a:xfrm>
              <a:off x="3358" y="1661"/>
              <a:ext cx="23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82945" tIns="41473" rIns="82945" bIns="41473">
              <a:spAutoFit/>
            </a:bodyPr>
            <a:lstStyle>
              <a:lvl1pPr defTabSz="828675">
                <a:defRPr sz="1400">
                  <a:solidFill>
                    <a:schemeClr val="tx1"/>
                  </a:solidFill>
                  <a:latin typeface="Arial" charset="0"/>
                </a:defRPr>
              </a:lvl1pPr>
              <a:lvl2pPr marL="742950" indent="-285750" defTabSz="828675">
                <a:defRPr sz="1400">
                  <a:solidFill>
                    <a:schemeClr val="tx1"/>
                  </a:solidFill>
                  <a:latin typeface="Arial" charset="0"/>
                </a:defRPr>
              </a:lvl2pPr>
              <a:lvl3pPr marL="1143000" indent="-228600" defTabSz="828675">
                <a:defRPr sz="1400">
                  <a:solidFill>
                    <a:schemeClr val="tx1"/>
                  </a:solidFill>
                  <a:latin typeface="Arial" charset="0"/>
                </a:defRPr>
              </a:lvl3pPr>
              <a:lvl4pPr marL="1600200" indent="-228600" defTabSz="828675">
                <a:defRPr sz="1400">
                  <a:solidFill>
                    <a:schemeClr val="tx1"/>
                  </a:solidFill>
                  <a:latin typeface="Arial" charset="0"/>
                </a:defRPr>
              </a:lvl4pPr>
              <a:lvl5pPr marL="2057400" indent="-228600" defTabSz="828675">
                <a:defRPr sz="1400">
                  <a:solidFill>
                    <a:schemeClr val="tx1"/>
                  </a:solidFill>
                  <a:latin typeface="Arial" charset="0"/>
                </a:defRPr>
              </a:lvl5pPr>
              <a:lvl6pPr marL="2514600" indent="-228600" defTabSz="828675" eaLnBrk="0" fontAlgn="base" hangingPunct="0">
                <a:spcBef>
                  <a:spcPct val="0"/>
                </a:spcBef>
                <a:spcAft>
                  <a:spcPct val="0"/>
                </a:spcAft>
                <a:defRPr sz="1400">
                  <a:solidFill>
                    <a:schemeClr val="tx1"/>
                  </a:solidFill>
                  <a:latin typeface="Arial" charset="0"/>
                </a:defRPr>
              </a:lvl6pPr>
              <a:lvl7pPr marL="2971800" indent="-228600" defTabSz="828675" eaLnBrk="0" fontAlgn="base" hangingPunct="0">
                <a:spcBef>
                  <a:spcPct val="0"/>
                </a:spcBef>
                <a:spcAft>
                  <a:spcPct val="0"/>
                </a:spcAft>
                <a:defRPr sz="1400">
                  <a:solidFill>
                    <a:schemeClr val="tx1"/>
                  </a:solidFill>
                  <a:latin typeface="Arial" charset="0"/>
                </a:defRPr>
              </a:lvl7pPr>
              <a:lvl8pPr marL="3429000" indent="-228600" defTabSz="828675" eaLnBrk="0" fontAlgn="base" hangingPunct="0">
                <a:spcBef>
                  <a:spcPct val="0"/>
                </a:spcBef>
                <a:spcAft>
                  <a:spcPct val="0"/>
                </a:spcAft>
                <a:defRPr sz="1400">
                  <a:solidFill>
                    <a:schemeClr val="tx1"/>
                  </a:solidFill>
                  <a:latin typeface="Arial" charset="0"/>
                </a:defRPr>
              </a:lvl8pPr>
              <a:lvl9pPr marL="3886200" indent="-228600" defTabSz="828675" eaLnBrk="0" fontAlgn="base" hangingPunct="0">
                <a:spcBef>
                  <a:spcPct val="0"/>
                </a:spcBef>
                <a:spcAft>
                  <a:spcPct val="0"/>
                </a:spcAft>
                <a:defRPr sz="1400">
                  <a:solidFill>
                    <a:schemeClr val="tx1"/>
                  </a:solidFill>
                  <a:latin typeface="Arial" charset="0"/>
                </a:defRPr>
              </a:lvl9pPr>
            </a:lstStyle>
            <a:p>
              <a:pPr algn="ctr"/>
              <a:r>
                <a:rPr lang="en-US" sz="1500">
                  <a:solidFill>
                    <a:srgbClr val="000000"/>
                  </a:solidFill>
                </a:rPr>
                <a:t>q4</a:t>
              </a:r>
            </a:p>
          </p:txBody>
        </p:sp>
        <p:sp>
          <p:nvSpPr>
            <p:cNvPr id="35888" name="Text Box 40"/>
            <p:cNvSpPr txBox="1">
              <a:spLocks noChangeArrowheads="1"/>
            </p:cNvSpPr>
            <p:nvPr/>
          </p:nvSpPr>
          <p:spPr bwMode="auto">
            <a:xfrm>
              <a:off x="3362" y="1831"/>
              <a:ext cx="23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82945" tIns="41473" rIns="82945" bIns="41473">
              <a:spAutoFit/>
            </a:bodyPr>
            <a:lstStyle>
              <a:lvl1pPr defTabSz="828675">
                <a:defRPr sz="1400">
                  <a:solidFill>
                    <a:schemeClr val="tx1"/>
                  </a:solidFill>
                  <a:latin typeface="Arial" charset="0"/>
                </a:defRPr>
              </a:lvl1pPr>
              <a:lvl2pPr marL="742950" indent="-285750" defTabSz="828675">
                <a:defRPr sz="1400">
                  <a:solidFill>
                    <a:schemeClr val="tx1"/>
                  </a:solidFill>
                  <a:latin typeface="Arial" charset="0"/>
                </a:defRPr>
              </a:lvl2pPr>
              <a:lvl3pPr marL="1143000" indent="-228600" defTabSz="828675">
                <a:defRPr sz="1400">
                  <a:solidFill>
                    <a:schemeClr val="tx1"/>
                  </a:solidFill>
                  <a:latin typeface="Arial" charset="0"/>
                </a:defRPr>
              </a:lvl3pPr>
              <a:lvl4pPr marL="1600200" indent="-228600" defTabSz="828675">
                <a:defRPr sz="1400">
                  <a:solidFill>
                    <a:schemeClr val="tx1"/>
                  </a:solidFill>
                  <a:latin typeface="Arial" charset="0"/>
                </a:defRPr>
              </a:lvl4pPr>
              <a:lvl5pPr marL="2057400" indent="-228600" defTabSz="828675">
                <a:defRPr sz="1400">
                  <a:solidFill>
                    <a:schemeClr val="tx1"/>
                  </a:solidFill>
                  <a:latin typeface="Arial" charset="0"/>
                </a:defRPr>
              </a:lvl5pPr>
              <a:lvl6pPr marL="2514600" indent="-228600" defTabSz="828675" eaLnBrk="0" fontAlgn="base" hangingPunct="0">
                <a:spcBef>
                  <a:spcPct val="0"/>
                </a:spcBef>
                <a:spcAft>
                  <a:spcPct val="0"/>
                </a:spcAft>
                <a:defRPr sz="1400">
                  <a:solidFill>
                    <a:schemeClr val="tx1"/>
                  </a:solidFill>
                  <a:latin typeface="Arial" charset="0"/>
                </a:defRPr>
              </a:lvl6pPr>
              <a:lvl7pPr marL="2971800" indent="-228600" defTabSz="828675" eaLnBrk="0" fontAlgn="base" hangingPunct="0">
                <a:spcBef>
                  <a:spcPct val="0"/>
                </a:spcBef>
                <a:spcAft>
                  <a:spcPct val="0"/>
                </a:spcAft>
                <a:defRPr sz="1400">
                  <a:solidFill>
                    <a:schemeClr val="tx1"/>
                  </a:solidFill>
                  <a:latin typeface="Arial" charset="0"/>
                </a:defRPr>
              </a:lvl7pPr>
              <a:lvl8pPr marL="3429000" indent="-228600" defTabSz="828675" eaLnBrk="0" fontAlgn="base" hangingPunct="0">
                <a:spcBef>
                  <a:spcPct val="0"/>
                </a:spcBef>
                <a:spcAft>
                  <a:spcPct val="0"/>
                </a:spcAft>
                <a:defRPr sz="1400">
                  <a:solidFill>
                    <a:schemeClr val="tx1"/>
                  </a:solidFill>
                  <a:latin typeface="Arial" charset="0"/>
                </a:defRPr>
              </a:lvl8pPr>
              <a:lvl9pPr marL="3886200" indent="-228600" defTabSz="828675" eaLnBrk="0" fontAlgn="base" hangingPunct="0">
                <a:spcBef>
                  <a:spcPct val="0"/>
                </a:spcBef>
                <a:spcAft>
                  <a:spcPct val="0"/>
                </a:spcAft>
                <a:defRPr sz="1400">
                  <a:solidFill>
                    <a:schemeClr val="tx1"/>
                  </a:solidFill>
                  <a:latin typeface="Arial" charset="0"/>
                </a:defRPr>
              </a:lvl9pPr>
            </a:lstStyle>
            <a:p>
              <a:pPr algn="ctr"/>
              <a:r>
                <a:rPr lang="en-US" sz="1500">
                  <a:solidFill>
                    <a:srgbClr val="000000"/>
                  </a:solidFill>
                </a:rPr>
                <a:t>q5</a:t>
              </a:r>
            </a:p>
          </p:txBody>
        </p:sp>
        <p:sp>
          <p:nvSpPr>
            <p:cNvPr id="35889" name="Text Box 41"/>
            <p:cNvSpPr txBox="1">
              <a:spLocks noChangeArrowheads="1"/>
            </p:cNvSpPr>
            <p:nvPr/>
          </p:nvSpPr>
          <p:spPr bwMode="auto">
            <a:xfrm>
              <a:off x="3365" y="2000"/>
              <a:ext cx="234"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82945" tIns="41473" rIns="82945" bIns="41473">
              <a:spAutoFit/>
            </a:bodyPr>
            <a:lstStyle>
              <a:lvl1pPr defTabSz="828675">
                <a:defRPr sz="1400">
                  <a:solidFill>
                    <a:schemeClr val="tx1"/>
                  </a:solidFill>
                  <a:latin typeface="Arial" charset="0"/>
                </a:defRPr>
              </a:lvl1pPr>
              <a:lvl2pPr marL="742950" indent="-285750" defTabSz="828675">
                <a:defRPr sz="1400">
                  <a:solidFill>
                    <a:schemeClr val="tx1"/>
                  </a:solidFill>
                  <a:latin typeface="Arial" charset="0"/>
                </a:defRPr>
              </a:lvl2pPr>
              <a:lvl3pPr marL="1143000" indent="-228600" defTabSz="828675">
                <a:defRPr sz="1400">
                  <a:solidFill>
                    <a:schemeClr val="tx1"/>
                  </a:solidFill>
                  <a:latin typeface="Arial" charset="0"/>
                </a:defRPr>
              </a:lvl3pPr>
              <a:lvl4pPr marL="1600200" indent="-228600" defTabSz="828675">
                <a:defRPr sz="1400">
                  <a:solidFill>
                    <a:schemeClr val="tx1"/>
                  </a:solidFill>
                  <a:latin typeface="Arial" charset="0"/>
                </a:defRPr>
              </a:lvl4pPr>
              <a:lvl5pPr marL="2057400" indent="-228600" defTabSz="828675">
                <a:defRPr sz="1400">
                  <a:solidFill>
                    <a:schemeClr val="tx1"/>
                  </a:solidFill>
                  <a:latin typeface="Arial" charset="0"/>
                </a:defRPr>
              </a:lvl5pPr>
              <a:lvl6pPr marL="2514600" indent="-228600" defTabSz="828675" eaLnBrk="0" fontAlgn="base" hangingPunct="0">
                <a:spcBef>
                  <a:spcPct val="0"/>
                </a:spcBef>
                <a:spcAft>
                  <a:spcPct val="0"/>
                </a:spcAft>
                <a:defRPr sz="1400">
                  <a:solidFill>
                    <a:schemeClr val="tx1"/>
                  </a:solidFill>
                  <a:latin typeface="Arial" charset="0"/>
                </a:defRPr>
              </a:lvl6pPr>
              <a:lvl7pPr marL="2971800" indent="-228600" defTabSz="828675" eaLnBrk="0" fontAlgn="base" hangingPunct="0">
                <a:spcBef>
                  <a:spcPct val="0"/>
                </a:spcBef>
                <a:spcAft>
                  <a:spcPct val="0"/>
                </a:spcAft>
                <a:defRPr sz="1400">
                  <a:solidFill>
                    <a:schemeClr val="tx1"/>
                  </a:solidFill>
                  <a:latin typeface="Arial" charset="0"/>
                </a:defRPr>
              </a:lvl7pPr>
              <a:lvl8pPr marL="3429000" indent="-228600" defTabSz="828675" eaLnBrk="0" fontAlgn="base" hangingPunct="0">
                <a:spcBef>
                  <a:spcPct val="0"/>
                </a:spcBef>
                <a:spcAft>
                  <a:spcPct val="0"/>
                </a:spcAft>
                <a:defRPr sz="1400">
                  <a:solidFill>
                    <a:schemeClr val="tx1"/>
                  </a:solidFill>
                  <a:latin typeface="Arial" charset="0"/>
                </a:defRPr>
              </a:lvl8pPr>
              <a:lvl9pPr marL="3886200" indent="-228600" defTabSz="828675" eaLnBrk="0" fontAlgn="base" hangingPunct="0">
                <a:spcBef>
                  <a:spcPct val="0"/>
                </a:spcBef>
                <a:spcAft>
                  <a:spcPct val="0"/>
                </a:spcAft>
                <a:defRPr sz="1400">
                  <a:solidFill>
                    <a:schemeClr val="tx1"/>
                  </a:solidFill>
                  <a:latin typeface="Arial" charset="0"/>
                </a:defRPr>
              </a:lvl9pPr>
            </a:lstStyle>
            <a:p>
              <a:pPr algn="ctr"/>
              <a:r>
                <a:rPr lang="en-US" sz="1500">
                  <a:solidFill>
                    <a:srgbClr val="000000"/>
                  </a:solidFill>
                </a:rPr>
                <a:t>q6</a:t>
              </a:r>
            </a:p>
          </p:txBody>
        </p:sp>
        <p:sp>
          <p:nvSpPr>
            <p:cNvPr id="35890" name="Text Box 49"/>
            <p:cNvSpPr txBox="1">
              <a:spLocks noChangeArrowheads="1"/>
            </p:cNvSpPr>
            <p:nvPr/>
          </p:nvSpPr>
          <p:spPr bwMode="auto">
            <a:xfrm rot="-5400000">
              <a:off x="3052" y="1481"/>
              <a:ext cx="44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82945" tIns="41473" rIns="82945" bIns="41473">
              <a:spAutoFit/>
            </a:bodyPr>
            <a:lstStyle>
              <a:lvl1pPr defTabSz="828675">
                <a:defRPr sz="1400">
                  <a:solidFill>
                    <a:schemeClr val="tx1"/>
                  </a:solidFill>
                  <a:latin typeface="Arial" charset="0"/>
                </a:defRPr>
              </a:lvl1pPr>
              <a:lvl2pPr marL="742950" indent="-285750" defTabSz="828675">
                <a:defRPr sz="1400">
                  <a:solidFill>
                    <a:schemeClr val="tx1"/>
                  </a:solidFill>
                  <a:latin typeface="Arial" charset="0"/>
                </a:defRPr>
              </a:lvl2pPr>
              <a:lvl3pPr marL="1143000" indent="-228600" defTabSz="828675">
                <a:defRPr sz="1400">
                  <a:solidFill>
                    <a:schemeClr val="tx1"/>
                  </a:solidFill>
                  <a:latin typeface="Arial" charset="0"/>
                </a:defRPr>
              </a:lvl3pPr>
              <a:lvl4pPr marL="1600200" indent="-228600" defTabSz="828675">
                <a:defRPr sz="1400">
                  <a:solidFill>
                    <a:schemeClr val="tx1"/>
                  </a:solidFill>
                  <a:latin typeface="Arial" charset="0"/>
                </a:defRPr>
              </a:lvl4pPr>
              <a:lvl5pPr marL="2057400" indent="-228600" defTabSz="828675">
                <a:defRPr sz="1400">
                  <a:solidFill>
                    <a:schemeClr val="tx1"/>
                  </a:solidFill>
                  <a:latin typeface="Arial" charset="0"/>
                </a:defRPr>
              </a:lvl5pPr>
              <a:lvl6pPr marL="2514600" indent="-228600" defTabSz="828675" eaLnBrk="0" fontAlgn="base" hangingPunct="0">
                <a:spcBef>
                  <a:spcPct val="0"/>
                </a:spcBef>
                <a:spcAft>
                  <a:spcPct val="0"/>
                </a:spcAft>
                <a:defRPr sz="1400">
                  <a:solidFill>
                    <a:schemeClr val="tx1"/>
                  </a:solidFill>
                  <a:latin typeface="Arial" charset="0"/>
                </a:defRPr>
              </a:lvl6pPr>
              <a:lvl7pPr marL="2971800" indent="-228600" defTabSz="828675" eaLnBrk="0" fontAlgn="base" hangingPunct="0">
                <a:spcBef>
                  <a:spcPct val="0"/>
                </a:spcBef>
                <a:spcAft>
                  <a:spcPct val="0"/>
                </a:spcAft>
                <a:defRPr sz="1400">
                  <a:solidFill>
                    <a:schemeClr val="tx1"/>
                  </a:solidFill>
                  <a:latin typeface="Arial" charset="0"/>
                </a:defRPr>
              </a:lvl7pPr>
              <a:lvl8pPr marL="3429000" indent="-228600" defTabSz="828675" eaLnBrk="0" fontAlgn="base" hangingPunct="0">
                <a:spcBef>
                  <a:spcPct val="0"/>
                </a:spcBef>
                <a:spcAft>
                  <a:spcPct val="0"/>
                </a:spcAft>
                <a:defRPr sz="1400">
                  <a:solidFill>
                    <a:schemeClr val="tx1"/>
                  </a:solidFill>
                  <a:latin typeface="Arial" charset="0"/>
                </a:defRPr>
              </a:lvl8pPr>
              <a:lvl9pPr marL="3886200" indent="-228600" defTabSz="828675" eaLnBrk="0" fontAlgn="base" hangingPunct="0">
                <a:spcBef>
                  <a:spcPct val="0"/>
                </a:spcBef>
                <a:spcAft>
                  <a:spcPct val="0"/>
                </a:spcAft>
                <a:defRPr sz="1400">
                  <a:solidFill>
                    <a:schemeClr val="tx1"/>
                  </a:solidFill>
                  <a:latin typeface="Arial" charset="0"/>
                </a:defRPr>
              </a:lvl9pPr>
            </a:lstStyle>
            <a:p>
              <a:pPr algn="ctr"/>
              <a:r>
                <a:rPr lang="en-US" sz="1500">
                  <a:solidFill>
                    <a:srgbClr val="000000"/>
                  </a:solidFill>
                </a:rPr>
                <a:t>Qubits</a:t>
              </a:r>
            </a:p>
          </p:txBody>
        </p:sp>
        <p:sp>
          <p:nvSpPr>
            <p:cNvPr id="35891" name="Text Box 50"/>
            <p:cNvSpPr txBox="1">
              <a:spLocks noChangeArrowheads="1"/>
            </p:cNvSpPr>
            <p:nvPr/>
          </p:nvSpPr>
          <p:spPr bwMode="auto">
            <a:xfrm>
              <a:off x="3670" y="816"/>
              <a:ext cx="36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82945" tIns="41473" rIns="82945" bIns="41473">
              <a:spAutoFit/>
            </a:bodyPr>
            <a:lstStyle>
              <a:lvl1pPr defTabSz="828675">
                <a:defRPr sz="1400">
                  <a:solidFill>
                    <a:schemeClr val="tx1"/>
                  </a:solidFill>
                  <a:latin typeface="Arial" charset="0"/>
                </a:defRPr>
              </a:lvl1pPr>
              <a:lvl2pPr marL="742950" indent="-285750" defTabSz="828675">
                <a:defRPr sz="1400">
                  <a:solidFill>
                    <a:schemeClr val="tx1"/>
                  </a:solidFill>
                  <a:latin typeface="Arial" charset="0"/>
                </a:defRPr>
              </a:lvl2pPr>
              <a:lvl3pPr marL="1143000" indent="-228600" defTabSz="828675">
                <a:defRPr sz="1400">
                  <a:solidFill>
                    <a:schemeClr val="tx1"/>
                  </a:solidFill>
                  <a:latin typeface="Arial" charset="0"/>
                </a:defRPr>
              </a:lvl3pPr>
              <a:lvl4pPr marL="1600200" indent="-228600" defTabSz="828675">
                <a:defRPr sz="1400">
                  <a:solidFill>
                    <a:schemeClr val="tx1"/>
                  </a:solidFill>
                  <a:latin typeface="Arial" charset="0"/>
                </a:defRPr>
              </a:lvl4pPr>
              <a:lvl5pPr marL="2057400" indent="-228600" defTabSz="828675">
                <a:defRPr sz="1400">
                  <a:solidFill>
                    <a:schemeClr val="tx1"/>
                  </a:solidFill>
                  <a:latin typeface="Arial" charset="0"/>
                </a:defRPr>
              </a:lvl5pPr>
              <a:lvl6pPr marL="2514600" indent="-228600" defTabSz="828675" eaLnBrk="0" fontAlgn="base" hangingPunct="0">
                <a:spcBef>
                  <a:spcPct val="0"/>
                </a:spcBef>
                <a:spcAft>
                  <a:spcPct val="0"/>
                </a:spcAft>
                <a:defRPr sz="1400">
                  <a:solidFill>
                    <a:schemeClr val="tx1"/>
                  </a:solidFill>
                  <a:latin typeface="Arial" charset="0"/>
                </a:defRPr>
              </a:lvl6pPr>
              <a:lvl7pPr marL="2971800" indent="-228600" defTabSz="828675" eaLnBrk="0" fontAlgn="base" hangingPunct="0">
                <a:spcBef>
                  <a:spcPct val="0"/>
                </a:spcBef>
                <a:spcAft>
                  <a:spcPct val="0"/>
                </a:spcAft>
                <a:defRPr sz="1400">
                  <a:solidFill>
                    <a:schemeClr val="tx1"/>
                  </a:solidFill>
                  <a:latin typeface="Arial" charset="0"/>
                </a:defRPr>
              </a:lvl7pPr>
              <a:lvl8pPr marL="3429000" indent="-228600" defTabSz="828675" eaLnBrk="0" fontAlgn="base" hangingPunct="0">
                <a:spcBef>
                  <a:spcPct val="0"/>
                </a:spcBef>
                <a:spcAft>
                  <a:spcPct val="0"/>
                </a:spcAft>
                <a:defRPr sz="1400">
                  <a:solidFill>
                    <a:schemeClr val="tx1"/>
                  </a:solidFill>
                  <a:latin typeface="Arial" charset="0"/>
                </a:defRPr>
              </a:lvl8pPr>
              <a:lvl9pPr marL="3886200" indent="-228600" defTabSz="828675" eaLnBrk="0" fontAlgn="base" hangingPunct="0">
                <a:spcBef>
                  <a:spcPct val="0"/>
                </a:spcBef>
                <a:spcAft>
                  <a:spcPct val="0"/>
                </a:spcAft>
                <a:defRPr sz="1400">
                  <a:solidFill>
                    <a:schemeClr val="tx1"/>
                  </a:solidFill>
                  <a:latin typeface="Arial" charset="0"/>
                </a:defRPr>
              </a:lvl9pPr>
            </a:lstStyle>
            <a:p>
              <a:pPr algn="ctr"/>
              <a:r>
                <a:rPr lang="en-US" sz="1500">
                  <a:solidFill>
                    <a:srgbClr val="000000"/>
                  </a:solidFill>
                </a:rPr>
                <a:t>Time</a:t>
              </a:r>
            </a:p>
          </p:txBody>
        </p:sp>
        <p:sp>
          <p:nvSpPr>
            <p:cNvPr id="35892" name="Line 51"/>
            <p:cNvSpPr>
              <a:spLocks noChangeShapeType="1"/>
            </p:cNvSpPr>
            <p:nvPr/>
          </p:nvSpPr>
          <p:spPr bwMode="auto">
            <a:xfrm>
              <a:off x="4033" y="904"/>
              <a:ext cx="559" cy="0"/>
            </a:xfrm>
            <a:prstGeom prst="line">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txBody>
            <a:bodyPr wrap="none" anchor="ctr">
              <a:spAutoFit/>
            </a:bodyPr>
            <a:lstStyle/>
            <a:p>
              <a:endParaRPr lang="en-US"/>
            </a:p>
          </p:txBody>
        </p:sp>
      </p:grpSp>
      <p:graphicFrame>
        <p:nvGraphicFramePr>
          <p:cNvPr id="455682" name="Object 2"/>
          <p:cNvGraphicFramePr>
            <a:graphicFrameLocks noChangeAspect="1"/>
          </p:cNvGraphicFramePr>
          <p:nvPr>
            <p:extLst>
              <p:ext uri="{D42A27DB-BD31-4B8C-83A1-F6EECF244321}">
                <p14:modId xmlns:p14="http://schemas.microsoft.com/office/powerpoint/2010/main" val="4282859682"/>
              </p:ext>
            </p:extLst>
          </p:nvPr>
        </p:nvGraphicFramePr>
        <p:xfrm>
          <a:off x="5199063" y="3479800"/>
          <a:ext cx="3265487" cy="2797175"/>
        </p:xfrm>
        <a:graphic>
          <a:graphicData uri="http://schemas.openxmlformats.org/presentationml/2006/ole">
            <mc:AlternateContent xmlns:mc="http://schemas.openxmlformats.org/markup-compatibility/2006">
              <mc:Choice xmlns:v="urn:schemas-microsoft-com:vml" Requires="v">
                <p:oleObj spid="_x0000_s5165" name="Visio" r:id="rId7" imgW="5700979" imgH="4878019" progId="Visio.Drawing.11">
                  <p:embed/>
                </p:oleObj>
              </mc:Choice>
              <mc:Fallback>
                <p:oleObj name="Visio" r:id="rId7" imgW="5700979" imgH="4878019"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9063" y="3479800"/>
                        <a:ext cx="3265487" cy="279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844" name="Rectangle 3"/>
          <p:cNvSpPr>
            <a:spLocks noGrp="1" noChangeArrowheads="1"/>
          </p:cNvSpPr>
          <p:nvPr>
            <p:ph type="title"/>
          </p:nvPr>
        </p:nvSpPr>
        <p:spPr>
          <a:xfrm>
            <a:off x="685800" y="215900"/>
            <a:ext cx="8077200" cy="393700"/>
          </a:xfrm>
        </p:spPr>
        <p:txBody>
          <a:bodyPr lIns="0" tIns="0" rIns="0" bIns="0"/>
          <a:lstStyle/>
          <a:p>
            <a:pPr defTabSz="1008063">
              <a:lnSpc>
                <a:spcPct val="124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400" dirty="0" smtClean="0"/>
              <a:t>Ion Trap Physical Layout</a:t>
            </a:r>
          </a:p>
        </p:txBody>
      </p:sp>
      <p:sp>
        <p:nvSpPr>
          <p:cNvPr id="455684" name="Rectangle 4"/>
          <p:cNvSpPr>
            <a:spLocks noGrp="1" noChangeArrowheads="1"/>
          </p:cNvSpPr>
          <p:nvPr>
            <p:ph type="body" sz="half" idx="1"/>
          </p:nvPr>
        </p:nvSpPr>
        <p:spPr>
          <a:xfrm>
            <a:off x="228600" y="990600"/>
            <a:ext cx="4800600" cy="4965700"/>
          </a:xfrm>
        </p:spPr>
        <p:txBody>
          <a:bodyPr lIns="0" tIns="0" rIns="0" bIns="0"/>
          <a:lstStyle/>
          <a:p>
            <a:pPr marL="377825" indent="-377825" defTabSz="100806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mtClean="0"/>
              <a:t>Input: Gate level quantum circuit</a:t>
            </a:r>
          </a:p>
          <a:p>
            <a:pPr marL="819150" lvl="1" indent="-315913" defTabSz="100806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mtClean="0"/>
              <a:t>Bit lines</a:t>
            </a:r>
          </a:p>
          <a:p>
            <a:pPr marL="819150" lvl="1" indent="-315913" defTabSz="100806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mtClean="0"/>
              <a:t>1-qubit gates</a:t>
            </a:r>
          </a:p>
          <a:p>
            <a:pPr marL="819150" lvl="1" indent="-315913" defTabSz="100806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mtClean="0"/>
              <a:t>2-qubit gates</a:t>
            </a:r>
          </a:p>
          <a:p>
            <a:pPr marL="377825" indent="-377825" defTabSz="100806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400" smtClean="0"/>
              <a:t>Output:</a:t>
            </a:r>
          </a:p>
          <a:p>
            <a:pPr marL="819150" lvl="1" indent="-315913" defTabSz="100806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mtClean="0"/>
              <a:t>Layout of channels</a:t>
            </a:r>
          </a:p>
          <a:p>
            <a:pPr marL="819150" lvl="1" indent="-315913" defTabSz="100806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mtClean="0"/>
              <a:t>Gate locations</a:t>
            </a:r>
          </a:p>
          <a:p>
            <a:pPr marL="819150" lvl="1" indent="-315913" defTabSz="100806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mtClean="0"/>
              <a:t>Initial locations of ions</a:t>
            </a:r>
          </a:p>
          <a:p>
            <a:pPr marL="819150" lvl="1" indent="-315913" defTabSz="100806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mtClean="0"/>
              <a:t>Movement/gate schedule</a:t>
            </a:r>
          </a:p>
          <a:p>
            <a:pPr marL="819150" lvl="1" indent="-315913" defTabSz="100806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mtClean="0"/>
              <a:t>Control for schedule</a:t>
            </a:r>
          </a:p>
        </p:txBody>
      </p:sp>
      <p:graphicFrame>
        <p:nvGraphicFramePr>
          <p:cNvPr id="455686" name="Object 3"/>
          <p:cNvGraphicFramePr>
            <a:graphicFrameLocks noGrp="1" noChangeAspect="1"/>
          </p:cNvGraphicFramePr>
          <p:nvPr>
            <p:ph sz="quarter" idx="3"/>
            <p:extLst>
              <p:ext uri="{D42A27DB-BD31-4B8C-83A1-F6EECF244321}">
                <p14:modId xmlns:p14="http://schemas.microsoft.com/office/powerpoint/2010/main" val="4269636846"/>
              </p:ext>
            </p:extLst>
          </p:nvPr>
        </p:nvGraphicFramePr>
        <p:xfrm>
          <a:off x="5199063" y="3486150"/>
          <a:ext cx="3240087" cy="2773363"/>
        </p:xfrm>
        <a:graphic>
          <a:graphicData uri="http://schemas.openxmlformats.org/presentationml/2006/ole">
            <mc:AlternateContent xmlns:mc="http://schemas.openxmlformats.org/markup-compatibility/2006">
              <mc:Choice xmlns:v="urn:schemas-microsoft-com:vml" Requires="v">
                <p:oleObj spid="_x0000_s5166" name="Visio" r:id="rId9" imgW="5700979" imgH="4878019" progId="Visio.Drawing.11">
                  <p:embed/>
                </p:oleObj>
              </mc:Choice>
              <mc:Fallback>
                <p:oleObj name="Visio" r:id="rId9" imgW="5700979" imgH="4878019" progId="Visio.Drawing.11">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99063" y="3486150"/>
                        <a:ext cx="3240087" cy="2773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rgbClr val="FF0000"/>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55687" name="Line 7"/>
          <p:cNvSpPr>
            <a:spLocks noChangeShapeType="1"/>
          </p:cNvSpPr>
          <p:nvPr/>
        </p:nvSpPr>
        <p:spPr bwMode="auto">
          <a:xfrm>
            <a:off x="6715125" y="3178175"/>
            <a:ext cx="0" cy="417513"/>
          </a:xfrm>
          <a:prstGeom prst="line">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txBody>
          <a:bodyPr anchor="ctr">
            <a:spAutoFit/>
          </a:bodyPr>
          <a:lstStyle/>
          <a:p>
            <a:endParaRPr lang="en-US"/>
          </a:p>
        </p:txBody>
      </p:sp>
      <p:graphicFrame>
        <p:nvGraphicFramePr>
          <p:cNvPr id="455688" name="Object 4"/>
          <p:cNvGraphicFramePr>
            <a:graphicFrameLocks noChangeAspect="1"/>
          </p:cNvGraphicFramePr>
          <p:nvPr>
            <p:extLst>
              <p:ext uri="{D42A27DB-BD31-4B8C-83A1-F6EECF244321}">
                <p14:modId xmlns:p14="http://schemas.microsoft.com/office/powerpoint/2010/main" val="3942187196"/>
              </p:ext>
            </p:extLst>
          </p:nvPr>
        </p:nvGraphicFramePr>
        <p:xfrm>
          <a:off x="5199063" y="3489325"/>
          <a:ext cx="3240087" cy="2774950"/>
        </p:xfrm>
        <a:graphic>
          <a:graphicData uri="http://schemas.openxmlformats.org/presentationml/2006/ole">
            <mc:AlternateContent xmlns:mc="http://schemas.openxmlformats.org/markup-compatibility/2006">
              <mc:Choice xmlns:v="urn:schemas-microsoft-com:vml" Requires="v">
                <p:oleObj spid="_x0000_s5167" name="Visio" r:id="rId11" imgW="5704027" imgH="4881067" progId="Visio.Drawing.11">
                  <p:embed/>
                </p:oleObj>
              </mc:Choice>
              <mc:Fallback>
                <p:oleObj name="Visio" r:id="rId11" imgW="5704027" imgH="4881067" progId="Visio.Drawing.11">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99063" y="3489325"/>
                        <a:ext cx="3240087" cy="277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5689" name="Object 5"/>
          <p:cNvGraphicFramePr>
            <a:graphicFrameLocks noChangeAspect="1"/>
          </p:cNvGraphicFramePr>
          <p:nvPr>
            <p:extLst>
              <p:ext uri="{D42A27DB-BD31-4B8C-83A1-F6EECF244321}">
                <p14:modId xmlns:p14="http://schemas.microsoft.com/office/powerpoint/2010/main" val="1695878143"/>
              </p:ext>
            </p:extLst>
          </p:nvPr>
        </p:nvGraphicFramePr>
        <p:xfrm>
          <a:off x="5199063" y="3489325"/>
          <a:ext cx="3240087" cy="2774950"/>
        </p:xfrm>
        <a:graphic>
          <a:graphicData uri="http://schemas.openxmlformats.org/presentationml/2006/ole">
            <mc:AlternateContent xmlns:mc="http://schemas.openxmlformats.org/markup-compatibility/2006">
              <mc:Choice xmlns:v="urn:schemas-microsoft-com:vml" Requires="v">
                <p:oleObj spid="_x0000_s5168" name="Visio" r:id="rId13" imgW="5700979" imgH="4878019" progId="Visio.Drawing.11">
                  <p:embed/>
                </p:oleObj>
              </mc:Choice>
              <mc:Fallback>
                <p:oleObj name="Visio" r:id="rId13" imgW="5700979" imgH="4878019" progId="Visio.Drawing.11">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99063" y="3489325"/>
                        <a:ext cx="3240087" cy="277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5690" name="Object 6"/>
          <p:cNvGraphicFramePr>
            <a:graphicFrameLocks noChangeAspect="1"/>
          </p:cNvGraphicFramePr>
          <p:nvPr>
            <p:extLst>
              <p:ext uri="{D42A27DB-BD31-4B8C-83A1-F6EECF244321}">
                <p14:modId xmlns:p14="http://schemas.microsoft.com/office/powerpoint/2010/main" val="4250466133"/>
              </p:ext>
            </p:extLst>
          </p:nvPr>
        </p:nvGraphicFramePr>
        <p:xfrm>
          <a:off x="5199063" y="3481388"/>
          <a:ext cx="3240087" cy="2768600"/>
        </p:xfrm>
        <a:graphic>
          <a:graphicData uri="http://schemas.openxmlformats.org/presentationml/2006/ole">
            <mc:AlternateContent xmlns:mc="http://schemas.openxmlformats.org/markup-compatibility/2006">
              <mc:Choice xmlns:v="urn:schemas-microsoft-com:vml" Requires="v">
                <p:oleObj spid="_x0000_s5169" name="Visio" r:id="rId15" imgW="5704027" imgH="4881067" progId="Visio.Drawing.11">
                  <p:embed/>
                </p:oleObj>
              </mc:Choice>
              <mc:Fallback>
                <p:oleObj name="Visio" r:id="rId15" imgW="5704027" imgH="4881067" progId="Visio.Drawing.11">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199063" y="3481388"/>
                        <a:ext cx="3240087" cy="276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 name="Group 11"/>
          <p:cNvGrpSpPr>
            <a:grpSpLocks/>
          </p:cNvGrpSpPr>
          <p:nvPr/>
        </p:nvGrpSpPr>
        <p:grpSpPr bwMode="auto">
          <a:xfrm>
            <a:off x="5795963" y="1293813"/>
            <a:ext cx="312737" cy="784225"/>
            <a:chOff x="3647" y="1038"/>
            <a:chExt cx="217" cy="545"/>
          </a:xfrm>
        </p:grpSpPr>
        <p:sp>
          <p:nvSpPr>
            <p:cNvPr id="35879" name="Rectangle 12"/>
            <p:cNvSpPr>
              <a:spLocks noChangeArrowheads="1"/>
            </p:cNvSpPr>
            <p:nvPr/>
          </p:nvSpPr>
          <p:spPr bwMode="auto">
            <a:xfrm>
              <a:off x="3647" y="1038"/>
              <a:ext cx="217" cy="182"/>
            </a:xfrm>
            <a:prstGeom prst="rect">
              <a:avLst/>
            </a:prstGeom>
            <a:noFill/>
            <a:ln w="381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endParaRPr lang="en-US" sz="1800">
                <a:solidFill>
                  <a:srgbClr val="000000"/>
                </a:solidFill>
                <a:latin typeface="Comic Sans MS" pitchFamily="66" charset="0"/>
              </a:endParaRPr>
            </a:p>
          </p:txBody>
        </p:sp>
        <p:sp>
          <p:nvSpPr>
            <p:cNvPr id="35880" name="Rectangle 13"/>
            <p:cNvSpPr>
              <a:spLocks noChangeArrowheads="1"/>
            </p:cNvSpPr>
            <p:nvPr/>
          </p:nvSpPr>
          <p:spPr bwMode="auto">
            <a:xfrm>
              <a:off x="3647" y="1220"/>
              <a:ext cx="217" cy="182"/>
            </a:xfrm>
            <a:prstGeom prst="rect">
              <a:avLst/>
            </a:prstGeom>
            <a:noFill/>
            <a:ln w="381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endParaRPr lang="en-US" sz="1800">
                <a:solidFill>
                  <a:srgbClr val="000000"/>
                </a:solidFill>
                <a:latin typeface="Comic Sans MS" pitchFamily="66" charset="0"/>
              </a:endParaRPr>
            </a:p>
          </p:txBody>
        </p:sp>
        <p:sp>
          <p:nvSpPr>
            <p:cNvPr id="35881" name="Rectangle 14"/>
            <p:cNvSpPr>
              <a:spLocks noChangeArrowheads="1"/>
            </p:cNvSpPr>
            <p:nvPr/>
          </p:nvSpPr>
          <p:spPr bwMode="auto">
            <a:xfrm>
              <a:off x="3647" y="1401"/>
              <a:ext cx="217" cy="182"/>
            </a:xfrm>
            <a:prstGeom prst="rect">
              <a:avLst/>
            </a:prstGeom>
            <a:noFill/>
            <a:ln w="381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endParaRPr lang="en-US" sz="1800">
                <a:solidFill>
                  <a:srgbClr val="000000"/>
                </a:solidFill>
                <a:latin typeface="Comic Sans MS" pitchFamily="66" charset="0"/>
              </a:endParaRPr>
            </a:p>
          </p:txBody>
        </p:sp>
      </p:grpSp>
      <p:grpSp>
        <p:nvGrpSpPr>
          <p:cNvPr id="4" name="Group 23"/>
          <p:cNvGrpSpPr>
            <a:grpSpLocks/>
          </p:cNvGrpSpPr>
          <p:nvPr/>
        </p:nvGrpSpPr>
        <p:grpSpPr bwMode="auto">
          <a:xfrm>
            <a:off x="5848350" y="1347788"/>
            <a:ext cx="2855913" cy="1776412"/>
            <a:chOff x="3683" y="1075"/>
            <a:chExt cx="1984" cy="1234"/>
          </a:xfrm>
        </p:grpSpPr>
        <p:sp>
          <p:nvSpPr>
            <p:cNvPr id="35868" name="Rectangle 24"/>
            <p:cNvSpPr>
              <a:spLocks noChangeArrowheads="1"/>
            </p:cNvSpPr>
            <p:nvPr/>
          </p:nvSpPr>
          <p:spPr bwMode="auto">
            <a:xfrm>
              <a:off x="3683" y="1619"/>
              <a:ext cx="145" cy="327"/>
            </a:xfrm>
            <a:prstGeom prst="rect">
              <a:avLst/>
            </a:prstGeom>
            <a:noFill/>
            <a:ln w="381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endParaRPr lang="en-US" sz="1800">
                <a:solidFill>
                  <a:srgbClr val="000000"/>
                </a:solidFill>
                <a:latin typeface="Comic Sans MS" pitchFamily="66" charset="0"/>
              </a:endParaRPr>
            </a:p>
          </p:txBody>
        </p:sp>
        <p:sp>
          <p:nvSpPr>
            <p:cNvPr id="35869" name="Rectangle 25"/>
            <p:cNvSpPr>
              <a:spLocks noChangeArrowheads="1"/>
            </p:cNvSpPr>
            <p:nvPr/>
          </p:nvSpPr>
          <p:spPr bwMode="auto">
            <a:xfrm>
              <a:off x="3864" y="1619"/>
              <a:ext cx="145" cy="508"/>
            </a:xfrm>
            <a:prstGeom prst="rect">
              <a:avLst/>
            </a:prstGeom>
            <a:noFill/>
            <a:ln w="381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endParaRPr lang="en-US" sz="1800">
                <a:solidFill>
                  <a:srgbClr val="000000"/>
                </a:solidFill>
                <a:latin typeface="Comic Sans MS" pitchFamily="66" charset="0"/>
              </a:endParaRPr>
            </a:p>
          </p:txBody>
        </p:sp>
        <p:sp>
          <p:nvSpPr>
            <p:cNvPr id="35870" name="Rectangle 26"/>
            <p:cNvSpPr>
              <a:spLocks noChangeArrowheads="1"/>
            </p:cNvSpPr>
            <p:nvPr/>
          </p:nvSpPr>
          <p:spPr bwMode="auto">
            <a:xfrm>
              <a:off x="4046" y="1075"/>
              <a:ext cx="145" cy="689"/>
            </a:xfrm>
            <a:prstGeom prst="rect">
              <a:avLst/>
            </a:prstGeom>
            <a:noFill/>
            <a:ln w="381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endParaRPr lang="en-US" sz="1800">
                <a:solidFill>
                  <a:srgbClr val="000000"/>
                </a:solidFill>
                <a:latin typeface="Comic Sans MS" pitchFamily="66" charset="0"/>
              </a:endParaRPr>
            </a:p>
          </p:txBody>
        </p:sp>
        <p:sp>
          <p:nvSpPr>
            <p:cNvPr id="35871" name="Rectangle 27"/>
            <p:cNvSpPr>
              <a:spLocks noChangeArrowheads="1"/>
            </p:cNvSpPr>
            <p:nvPr/>
          </p:nvSpPr>
          <p:spPr bwMode="auto">
            <a:xfrm>
              <a:off x="4227" y="1075"/>
              <a:ext cx="145" cy="871"/>
            </a:xfrm>
            <a:prstGeom prst="rect">
              <a:avLst/>
            </a:prstGeom>
            <a:noFill/>
            <a:ln w="381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endParaRPr lang="en-US" sz="1800">
                <a:solidFill>
                  <a:srgbClr val="000000"/>
                </a:solidFill>
                <a:latin typeface="Comic Sans MS" pitchFamily="66" charset="0"/>
              </a:endParaRPr>
            </a:p>
          </p:txBody>
        </p:sp>
        <p:sp>
          <p:nvSpPr>
            <p:cNvPr id="35872" name="Rectangle 28"/>
            <p:cNvSpPr>
              <a:spLocks noChangeArrowheads="1"/>
            </p:cNvSpPr>
            <p:nvPr/>
          </p:nvSpPr>
          <p:spPr bwMode="auto">
            <a:xfrm>
              <a:off x="4408" y="1075"/>
              <a:ext cx="145" cy="1233"/>
            </a:xfrm>
            <a:prstGeom prst="rect">
              <a:avLst/>
            </a:prstGeom>
            <a:noFill/>
            <a:ln w="381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endParaRPr lang="en-US" sz="1800">
                <a:solidFill>
                  <a:srgbClr val="000000"/>
                </a:solidFill>
                <a:latin typeface="Comic Sans MS" pitchFamily="66" charset="0"/>
              </a:endParaRPr>
            </a:p>
          </p:txBody>
        </p:sp>
        <p:sp>
          <p:nvSpPr>
            <p:cNvPr id="35873" name="Rectangle 29"/>
            <p:cNvSpPr>
              <a:spLocks noChangeArrowheads="1"/>
            </p:cNvSpPr>
            <p:nvPr/>
          </p:nvSpPr>
          <p:spPr bwMode="auto">
            <a:xfrm>
              <a:off x="4590" y="1256"/>
              <a:ext cx="145" cy="508"/>
            </a:xfrm>
            <a:prstGeom prst="rect">
              <a:avLst/>
            </a:prstGeom>
            <a:noFill/>
            <a:ln w="381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endParaRPr lang="en-US" sz="1800">
                <a:solidFill>
                  <a:srgbClr val="000000"/>
                </a:solidFill>
                <a:latin typeface="Comic Sans MS" pitchFamily="66" charset="0"/>
              </a:endParaRPr>
            </a:p>
          </p:txBody>
        </p:sp>
        <p:sp>
          <p:nvSpPr>
            <p:cNvPr id="35874" name="Rectangle 30"/>
            <p:cNvSpPr>
              <a:spLocks noChangeArrowheads="1"/>
            </p:cNvSpPr>
            <p:nvPr/>
          </p:nvSpPr>
          <p:spPr bwMode="auto">
            <a:xfrm>
              <a:off x="4772" y="1256"/>
              <a:ext cx="145" cy="871"/>
            </a:xfrm>
            <a:prstGeom prst="rect">
              <a:avLst/>
            </a:prstGeom>
            <a:noFill/>
            <a:ln w="381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endParaRPr lang="en-US" sz="1800">
                <a:solidFill>
                  <a:srgbClr val="000000"/>
                </a:solidFill>
                <a:latin typeface="Comic Sans MS" pitchFamily="66" charset="0"/>
              </a:endParaRPr>
            </a:p>
          </p:txBody>
        </p:sp>
        <p:sp>
          <p:nvSpPr>
            <p:cNvPr id="35875" name="Rectangle 31"/>
            <p:cNvSpPr>
              <a:spLocks noChangeArrowheads="1"/>
            </p:cNvSpPr>
            <p:nvPr/>
          </p:nvSpPr>
          <p:spPr bwMode="auto">
            <a:xfrm>
              <a:off x="4973" y="1256"/>
              <a:ext cx="145" cy="1052"/>
            </a:xfrm>
            <a:prstGeom prst="rect">
              <a:avLst/>
            </a:prstGeom>
            <a:noFill/>
            <a:ln w="381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endParaRPr lang="en-US" sz="1800">
                <a:solidFill>
                  <a:srgbClr val="000000"/>
                </a:solidFill>
                <a:latin typeface="Comic Sans MS" pitchFamily="66" charset="0"/>
              </a:endParaRPr>
            </a:p>
          </p:txBody>
        </p:sp>
        <p:sp>
          <p:nvSpPr>
            <p:cNvPr id="35876" name="Rectangle 32"/>
            <p:cNvSpPr>
              <a:spLocks noChangeArrowheads="1"/>
            </p:cNvSpPr>
            <p:nvPr/>
          </p:nvSpPr>
          <p:spPr bwMode="auto">
            <a:xfrm>
              <a:off x="5159" y="1438"/>
              <a:ext cx="145" cy="508"/>
            </a:xfrm>
            <a:prstGeom prst="rect">
              <a:avLst/>
            </a:prstGeom>
            <a:noFill/>
            <a:ln w="381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endParaRPr lang="en-US" sz="1800">
                <a:solidFill>
                  <a:srgbClr val="000000"/>
                </a:solidFill>
                <a:latin typeface="Comic Sans MS" pitchFamily="66" charset="0"/>
              </a:endParaRPr>
            </a:p>
          </p:txBody>
        </p:sp>
        <p:sp>
          <p:nvSpPr>
            <p:cNvPr id="35877" name="Rectangle 33"/>
            <p:cNvSpPr>
              <a:spLocks noChangeArrowheads="1"/>
            </p:cNvSpPr>
            <p:nvPr/>
          </p:nvSpPr>
          <p:spPr bwMode="auto">
            <a:xfrm>
              <a:off x="5344" y="1438"/>
              <a:ext cx="145" cy="689"/>
            </a:xfrm>
            <a:prstGeom prst="rect">
              <a:avLst/>
            </a:prstGeom>
            <a:noFill/>
            <a:ln w="381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endParaRPr lang="en-US" sz="1800">
                <a:solidFill>
                  <a:srgbClr val="000000"/>
                </a:solidFill>
                <a:latin typeface="Comic Sans MS" pitchFamily="66" charset="0"/>
              </a:endParaRPr>
            </a:p>
          </p:txBody>
        </p:sp>
        <p:sp>
          <p:nvSpPr>
            <p:cNvPr id="35878" name="Rectangle 34"/>
            <p:cNvSpPr>
              <a:spLocks noChangeArrowheads="1"/>
            </p:cNvSpPr>
            <p:nvPr/>
          </p:nvSpPr>
          <p:spPr bwMode="auto">
            <a:xfrm>
              <a:off x="5522" y="1438"/>
              <a:ext cx="145" cy="871"/>
            </a:xfrm>
            <a:prstGeom prst="rect">
              <a:avLst/>
            </a:prstGeom>
            <a:noFill/>
            <a:ln w="381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endParaRPr lang="en-US" sz="1800">
                <a:solidFill>
                  <a:srgbClr val="000000"/>
                </a:solidFill>
                <a:latin typeface="Comic Sans MS" pitchFamily="66" charset="0"/>
              </a:endParaRPr>
            </a:p>
          </p:txBody>
        </p:sp>
      </p:grpSp>
      <p:sp>
        <p:nvSpPr>
          <p:cNvPr id="455722" name="Text Box 42"/>
          <p:cNvSpPr txBox="1">
            <a:spLocks noChangeArrowheads="1"/>
          </p:cNvSpPr>
          <p:nvPr/>
        </p:nvSpPr>
        <p:spPr bwMode="auto">
          <a:xfrm>
            <a:off x="5715000" y="3698875"/>
            <a:ext cx="371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82945" tIns="41473" rIns="82945" bIns="41473">
            <a:spAutoFit/>
          </a:bodyPr>
          <a:lstStyle>
            <a:lvl1pPr defTabSz="828675">
              <a:defRPr sz="1400">
                <a:solidFill>
                  <a:schemeClr val="tx1"/>
                </a:solidFill>
                <a:latin typeface="Arial" charset="0"/>
              </a:defRPr>
            </a:lvl1pPr>
            <a:lvl2pPr marL="742950" indent="-285750" defTabSz="828675">
              <a:defRPr sz="1400">
                <a:solidFill>
                  <a:schemeClr val="tx1"/>
                </a:solidFill>
                <a:latin typeface="Arial" charset="0"/>
              </a:defRPr>
            </a:lvl2pPr>
            <a:lvl3pPr marL="1143000" indent="-228600" defTabSz="828675">
              <a:defRPr sz="1400">
                <a:solidFill>
                  <a:schemeClr val="tx1"/>
                </a:solidFill>
                <a:latin typeface="Arial" charset="0"/>
              </a:defRPr>
            </a:lvl3pPr>
            <a:lvl4pPr marL="1600200" indent="-228600" defTabSz="828675">
              <a:defRPr sz="1400">
                <a:solidFill>
                  <a:schemeClr val="tx1"/>
                </a:solidFill>
                <a:latin typeface="Arial" charset="0"/>
              </a:defRPr>
            </a:lvl4pPr>
            <a:lvl5pPr marL="2057400" indent="-228600" defTabSz="828675">
              <a:defRPr sz="1400">
                <a:solidFill>
                  <a:schemeClr val="tx1"/>
                </a:solidFill>
                <a:latin typeface="Arial" charset="0"/>
              </a:defRPr>
            </a:lvl5pPr>
            <a:lvl6pPr marL="2514600" indent="-228600" defTabSz="828675" eaLnBrk="0" fontAlgn="base" hangingPunct="0">
              <a:spcBef>
                <a:spcPct val="0"/>
              </a:spcBef>
              <a:spcAft>
                <a:spcPct val="0"/>
              </a:spcAft>
              <a:defRPr sz="1400">
                <a:solidFill>
                  <a:schemeClr val="tx1"/>
                </a:solidFill>
                <a:latin typeface="Arial" charset="0"/>
              </a:defRPr>
            </a:lvl6pPr>
            <a:lvl7pPr marL="2971800" indent="-228600" defTabSz="828675" eaLnBrk="0" fontAlgn="base" hangingPunct="0">
              <a:spcBef>
                <a:spcPct val="0"/>
              </a:spcBef>
              <a:spcAft>
                <a:spcPct val="0"/>
              </a:spcAft>
              <a:defRPr sz="1400">
                <a:solidFill>
                  <a:schemeClr val="tx1"/>
                </a:solidFill>
                <a:latin typeface="Arial" charset="0"/>
              </a:defRPr>
            </a:lvl7pPr>
            <a:lvl8pPr marL="3429000" indent="-228600" defTabSz="828675" eaLnBrk="0" fontAlgn="base" hangingPunct="0">
              <a:spcBef>
                <a:spcPct val="0"/>
              </a:spcBef>
              <a:spcAft>
                <a:spcPct val="0"/>
              </a:spcAft>
              <a:defRPr sz="1400">
                <a:solidFill>
                  <a:schemeClr val="tx1"/>
                </a:solidFill>
                <a:latin typeface="Arial" charset="0"/>
              </a:defRPr>
            </a:lvl8pPr>
            <a:lvl9pPr marL="3886200" indent="-228600" defTabSz="828675" eaLnBrk="0" fontAlgn="base" hangingPunct="0">
              <a:spcBef>
                <a:spcPct val="0"/>
              </a:spcBef>
              <a:spcAft>
                <a:spcPct val="0"/>
              </a:spcAft>
              <a:defRPr sz="1400">
                <a:solidFill>
                  <a:schemeClr val="tx1"/>
                </a:solidFill>
                <a:latin typeface="Arial" charset="0"/>
              </a:defRPr>
            </a:lvl9pPr>
          </a:lstStyle>
          <a:p>
            <a:pPr algn="ctr"/>
            <a:r>
              <a:rPr lang="en-US" sz="1500">
                <a:solidFill>
                  <a:srgbClr val="000000"/>
                </a:solidFill>
              </a:rPr>
              <a:t>q0</a:t>
            </a:r>
          </a:p>
        </p:txBody>
      </p:sp>
      <p:sp>
        <p:nvSpPr>
          <p:cNvPr id="455723" name="Text Box 43"/>
          <p:cNvSpPr txBox="1">
            <a:spLocks noChangeArrowheads="1"/>
          </p:cNvSpPr>
          <p:nvPr/>
        </p:nvSpPr>
        <p:spPr bwMode="auto">
          <a:xfrm>
            <a:off x="5715000" y="4805363"/>
            <a:ext cx="371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82945" tIns="41473" rIns="82945" bIns="41473">
            <a:spAutoFit/>
          </a:bodyPr>
          <a:lstStyle>
            <a:lvl1pPr defTabSz="828675">
              <a:defRPr sz="1400">
                <a:solidFill>
                  <a:schemeClr val="tx1"/>
                </a:solidFill>
                <a:latin typeface="Arial" charset="0"/>
              </a:defRPr>
            </a:lvl1pPr>
            <a:lvl2pPr marL="742950" indent="-285750" defTabSz="828675">
              <a:defRPr sz="1400">
                <a:solidFill>
                  <a:schemeClr val="tx1"/>
                </a:solidFill>
                <a:latin typeface="Arial" charset="0"/>
              </a:defRPr>
            </a:lvl2pPr>
            <a:lvl3pPr marL="1143000" indent="-228600" defTabSz="828675">
              <a:defRPr sz="1400">
                <a:solidFill>
                  <a:schemeClr val="tx1"/>
                </a:solidFill>
                <a:latin typeface="Arial" charset="0"/>
              </a:defRPr>
            </a:lvl3pPr>
            <a:lvl4pPr marL="1600200" indent="-228600" defTabSz="828675">
              <a:defRPr sz="1400">
                <a:solidFill>
                  <a:schemeClr val="tx1"/>
                </a:solidFill>
                <a:latin typeface="Arial" charset="0"/>
              </a:defRPr>
            </a:lvl4pPr>
            <a:lvl5pPr marL="2057400" indent="-228600" defTabSz="828675">
              <a:defRPr sz="1400">
                <a:solidFill>
                  <a:schemeClr val="tx1"/>
                </a:solidFill>
                <a:latin typeface="Arial" charset="0"/>
              </a:defRPr>
            </a:lvl5pPr>
            <a:lvl6pPr marL="2514600" indent="-228600" defTabSz="828675" eaLnBrk="0" fontAlgn="base" hangingPunct="0">
              <a:spcBef>
                <a:spcPct val="0"/>
              </a:spcBef>
              <a:spcAft>
                <a:spcPct val="0"/>
              </a:spcAft>
              <a:defRPr sz="1400">
                <a:solidFill>
                  <a:schemeClr val="tx1"/>
                </a:solidFill>
                <a:latin typeface="Arial" charset="0"/>
              </a:defRPr>
            </a:lvl6pPr>
            <a:lvl7pPr marL="2971800" indent="-228600" defTabSz="828675" eaLnBrk="0" fontAlgn="base" hangingPunct="0">
              <a:spcBef>
                <a:spcPct val="0"/>
              </a:spcBef>
              <a:spcAft>
                <a:spcPct val="0"/>
              </a:spcAft>
              <a:defRPr sz="1400">
                <a:solidFill>
                  <a:schemeClr val="tx1"/>
                </a:solidFill>
                <a:latin typeface="Arial" charset="0"/>
              </a:defRPr>
            </a:lvl7pPr>
            <a:lvl8pPr marL="3429000" indent="-228600" defTabSz="828675" eaLnBrk="0" fontAlgn="base" hangingPunct="0">
              <a:spcBef>
                <a:spcPct val="0"/>
              </a:spcBef>
              <a:spcAft>
                <a:spcPct val="0"/>
              </a:spcAft>
              <a:defRPr sz="1400">
                <a:solidFill>
                  <a:schemeClr val="tx1"/>
                </a:solidFill>
                <a:latin typeface="Arial" charset="0"/>
              </a:defRPr>
            </a:lvl8pPr>
            <a:lvl9pPr marL="3886200" indent="-228600" defTabSz="828675" eaLnBrk="0" fontAlgn="base" hangingPunct="0">
              <a:spcBef>
                <a:spcPct val="0"/>
              </a:spcBef>
              <a:spcAft>
                <a:spcPct val="0"/>
              </a:spcAft>
              <a:defRPr sz="1400">
                <a:solidFill>
                  <a:schemeClr val="tx1"/>
                </a:solidFill>
                <a:latin typeface="Arial" charset="0"/>
              </a:defRPr>
            </a:lvl9pPr>
          </a:lstStyle>
          <a:p>
            <a:pPr algn="ctr"/>
            <a:r>
              <a:rPr lang="en-US" sz="1500">
                <a:solidFill>
                  <a:srgbClr val="000000"/>
                </a:solidFill>
              </a:rPr>
              <a:t>q3</a:t>
            </a:r>
          </a:p>
        </p:txBody>
      </p:sp>
      <p:sp>
        <p:nvSpPr>
          <p:cNvPr id="455724" name="Text Box 44"/>
          <p:cNvSpPr txBox="1">
            <a:spLocks noChangeArrowheads="1"/>
          </p:cNvSpPr>
          <p:nvPr/>
        </p:nvSpPr>
        <p:spPr bwMode="auto">
          <a:xfrm>
            <a:off x="5715000" y="5692775"/>
            <a:ext cx="37147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82945" tIns="41473" rIns="82945" bIns="41473">
            <a:spAutoFit/>
          </a:bodyPr>
          <a:lstStyle>
            <a:lvl1pPr defTabSz="828675">
              <a:defRPr sz="1400">
                <a:solidFill>
                  <a:schemeClr val="tx1"/>
                </a:solidFill>
                <a:latin typeface="Arial" charset="0"/>
              </a:defRPr>
            </a:lvl1pPr>
            <a:lvl2pPr marL="742950" indent="-285750" defTabSz="828675">
              <a:defRPr sz="1400">
                <a:solidFill>
                  <a:schemeClr val="tx1"/>
                </a:solidFill>
                <a:latin typeface="Arial" charset="0"/>
              </a:defRPr>
            </a:lvl2pPr>
            <a:lvl3pPr marL="1143000" indent="-228600" defTabSz="828675">
              <a:defRPr sz="1400">
                <a:solidFill>
                  <a:schemeClr val="tx1"/>
                </a:solidFill>
                <a:latin typeface="Arial" charset="0"/>
              </a:defRPr>
            </a:lvl3pPr>
            <a:lvl4pPr marL="1600200" indent="-228600" defTabSz="828675">
              <a:defRPr sz="1400">
                <a:solidFill>
                  <a:schemeClr val="tx1"/>
                </a:solidFill>
                <a:latin typeface="Arial" charset="0"/>
              </a:defRPr>
            </a:lvl4pPr>
            <a:lvl5pPr marL="2057400" indent="-228600" defTabSz="828675">
              <a:defRPr sz="1400">
                <a:solidFill>
                  <a:schemeClr val="tx1"/>
                </a:solidFill>
                <a:latin typeface="Arial" charset="0"/>
              </a:defRPr>
            </a:lvl5pPr>
            <a:lvl6pPr marL="2514600" indent="-228600" defTabSz="828675" eaLnBrk="0" fontAlgn="base" hangingPunct="0">
              <a:spcBef>
                <a:spcPct val="0"/>
              </a:spcBef>
              <a:spcAft>
                <a:spcPct val="0"/>
              </a:spcAft>
              <a:defRPr sz="1400">
                <a:solidFill>
                  <a:schemeClr val="tx1"/>
                </a:solidFill>
                <a:latin typeface="Arial" charset="0"/>
              </a:defRPr>
            </a:lvl6pPr>
            <a:lvl7pPr marL="2971800" indent="-228600" defTabSz="828675" eaLnBrk="0" fontAlgn="base" hangingPunct="0">
              <a:spcBef>
                <a:spcPct val="0"/>
              </a:spcBef>
              <a:spcAft>
                <a:spcPct val="0"/>
              </a:spcAft>
              <a:defRPr sz="1400">
                <a:solidFill>
                  <a:schemeClr val="tx1"/>
                </a:solidFill>
                <a:latin typeface="Arial" charset="0"/>
              </a:defRPr>
            </a:lvl7pPr>
            <a:lvl8pPr marL="3429000" indent="-228600" defTabSz="828675" eaLnBrk="0" fontAlgn="base" hangingPunct="0">
              <a:spcBef>
                <a:spcPct val="0"/>
              </a:spcBef>
              <a:spcAft>
                <a:spcPct val="0"/>
              </a:spcAft>
              <a:defRPr sz="1400">
                <a:solidFill>
                  <a:schemeClr val="tx1"/>
                </a:solidFill>
                <a:latin typeface="Arial" charset="0"/>
              </a:defRPr>
            </a:lvl8pPr>
            <a:lvl9pPr marL="3886200" indent="-228600" defTabSz="828675" eaLnBrk="0" fontAlgn="base" hangingPunct="0">
              <a:spcBef>
                <a:spcPct val="0"/>
              </a:spcBef>
              <a:spcAft>
                <a:spcPct val="0"/>
              </a:spcAft>
              <a:defRPr sz="1400">
                <a:solidFill>
                  <a:schemeClr val="tx1"/>
                </a:solidFill>
                <a:latin typeface="Arial" charset="0"/>
              </a:defRPr>
            </a:lvl9pPr>
          </a:lstStyle>
          <a:p>
            <a:pPr algn="ctr"/>
            <a:r>
              <a:rPr lang="en-US" sz="1500">
                <a:solidFill>
                  <a:srgbClr val="000000"/>
                </a:solidFill>
              </a:rPr>
              <a:t>q4</a:t>
            </a:r>
          </a:p>
        </p:txBody>
      </p:sp>
      <p:sp>
        <p:nvSpPr>
          <p:cNvPr id="455725" name="Text Box 45"/>
          <p:cNvSpPr txBox="1">
            <a:spLocks noChangeArrowheads="1"/>
          </p:cNvSpPr>
          <p:nvPr/>
        </p:nvSpPr>
        <p:spPr bwMode="auto">
          <a:xfrm>
            <a:off x="6818313" y="4013200"/>
            <a:ext cx="371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82945" tIns="41473" rIns="82945" bIns="41473">
            <a:spAutoFit/>
          </a:bodyPr>
          <a:lstStyle>
            <a:lvl1pPr defTabSz="828675">
              <a:defRPr sz="1400">
                <a:solidFill>
                  <a:schemeClr val="tx1"/>
                </a:solidFill>
                <a:latin typeface="Arial" charset="0"/>
              </a:defRPr>
            </a:lvl1pPr>
            <a:lvl2pPr marL="742950" indent="-285750" defTabSz="828675">
              <a:defRPr sz="1400">
                <a:solidFill>
                  <a:schemeClr val="tx1"/>
                </a:solidFill>
                <a:latin typeface="Arial" charset="0"/>
              </a:defRPr>
            </a:lvl2pPr>
            <a:lvl3pPr marL="1143000" indent="-228600" defTabSz="828675">
              <a:defRPr sz="1400">
                <a:solidFill>
                  <a:schemeClr val="tx1"/>
                </a:solidFill>
                <a:latin typeface="Arial" charset="0"/>
              </a:defRPr>
            </a:lvl3pPr>
            <a:lvl4pPr marL="1600200" indent="-228600" defTabSz="828675">
              <a:defRPr sz="1400">
                <a:solidFill>
                  <a:schemeClr val="tx1"/>
                </a:solidFill>
                <a:latin typeface="Arial" charset="0"/>
              </a:defRPr>
            </a:lvl4pPr>
            <a:lvl5pPr marL="2057400" indent="-228600" defTabSz="828675">
              <a:defRPr sz="1400">
                <a:solidFill>
                  <a:schemeClr val="tx1"/>
                </a:solidFill>
                <a:latin typeface="Arial" charset="0"/>
              </a:defRPr>
            </a:lvl5pPr>
            <a:lvl6pPr marL="2514600" indent="-228600" defTabSz="828675" eaLnBrk="0" fontAlgn="base" hangingPunct="0">
              <a:spcBef>
                <a:spcPct val="0"/>
              </a:spcBef>
              <a:spcAft>
                <a:spcPct val="0"/>
              </a:spcAft>
              <a:defRPr sz="1400">
                <a:solidFill>
                  <a:schemeClr val="tx1"/>
                </a:solidFill>
                <a:latin typeface="Arial" charset="0"/>
              </a:defRPr>
            </a:lvl6pPr>
            <a:lvl7pPr marL="2971800" indent="-228600" defTabSz="828675" eaLnBrk="0" fontAlgn="base" hangingPunct="0">
              <a:spcBef>
                <a:spcPct val="0"/>
              </a:spcBef>
              <a:spcAft>
                <a:spcPct val="0"/>
              </a:spcAft>
              <a:defRPr sz="1400">
                <a:solidFill>
                  <a:schemeClr val="tx1"/>
                </a:solidFill>
                <a:latin typeface="Arial" charset="0"/>
              </a:defRPr>
            </a:lvl7pPr>
            <a:lvl8pPr marL="3429000" indent="-228600" defTabSz="828675" eaLnBrk="0" fontAlgn="base" hangingPunct="0">
              <a:spcBef>
                <a:spcPct val="0"/>
              </a:spcBef>
              <a:spcAft>
                <a:spcPct val="0"/>
              </a:spcAft>
              <a:defRPr sz="1400">
                <a:solidFill>
                  <a:schemeClr val="tx1"/>
                </a:solidFill>
                <a:latin typeface="Arial" charset="0"/>
              </a:defRPr>
            </a:lvl8pPr>
            <a:lvl9pPr marL="3886200" indent="-228600" defTabSz="828675" eaLnBrk="0" fontAlgn="base" hangingPunct="0">
              <a:spcBef>
                <a:spcPct val="0"/>
              </a:spcBef>
              <a:spcAft>
                <a:spcPct val="0"/>
              </a:spcAft>
              <a:defRPr sz="1400">
                <a:solidFill>
                  <a:schemeClr val="tx1"/>
                </a:solidFill>
                <a:latin typeface="Arial" charset="0"/>
              </a:defRPr>
            </a:lvl9pPr>
          </a:lstStyle>
          <a:p>
            <a:pPr algn="ctr"/>
            <a:r>
              <a:rPr lang="en-US" sz="1500">
                <a:solidFill>
                  <a:srgbClr val="000000"/>
                </a:solidFill>
              </a:rPr>
              <a:t>q5</a:t>
            </a:r>
          </a:p>
        </p:txBody>
      </p:sp>
      <p:sp>
        <p:nvSpPr>
          <p:cNvPr id="455726" name="Text Box 46"/>
          <p:cNvSpPr txBox="1">
            <a:spLocks noChangeArrowheads="1"/>
          </p:cNvSpPr>
          <p:nvPr/>
        </p:nvSpPr>
        <p:spPr bwMode="auto">
          <a:xfrm>
            <a:off x="7126288" y="3698875"/>
            <a:ext cx="371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82945" tIns="41473" rIns="82945" bIns="41473">
            <a:spAutoFit/>
          </a:bodyPr>
          <a:lstStyle>
            <a:lvl1pPr defTabSz="828675">
              <a:defRPr sz="1400">
                <a:solidFill>
                  <a:schemeClr val="tx1"/>
                </a:solidFill>
                <a:latin typeface="Arial" charset="0"/>
              </a:defRPr>
            </a:lvl1pPr>
            <a:lvl2pPr marL="742950" indent="-285750" defTabSz="828675">
              <a:defRPr sz="1400">
                <a:solidFill>
                  <a:schemeClr val="tx1"/>
                </a:solidFill>
                <a:latin typeface="Arial" charset="0"/>
              </a:defRPr>
            </a:lvl2pPr>
            <a:lvl3pPr marL="1143000" indent="-228600" defTabSz="828675">
              <a:defRPr sz="1400">
                <a:solidFill>
                  <a:schemeClr val="tx1"/>
                </a:solidFill>
                <a:latin typeface="Arial" charset="0"/>
              </a:defRPr>
            </a:lvl3pPr>
            <a:lvl4pPr marL="1600200" indent="-228600" defTabSz="828675">
              <a:defRPr sz="1400">
                <a:solidFill>
                  <a:schemeClr val="tx1"/>
                </a:solidFill>
                <a:latin typeface="Arial" charset="0"/>
              </a:defRPr>
            </a:lvl4pPr>
            <a:lvl5pPr marL="2057400" indent="-228600" defTabSz="828675">
              <a:defRPr sz="1400">
                <a:solidFill>
                  <a:schemeClr val="tx1"/>
                </a:solidFill>
                <a:latin typeface="Arial" charset="0"/>
              </a:defRPr>
            </a:lvl5pPr>
            <a:lvl6pPr marL="2514600" indent="-228600" defTabSz="828675" eaLnBrk="0" fontAlgn="base" hangingPunct="0">
              <a:spcBef>
                <a:spcPct val="0"/>
              </a:spcBef>
              <a:spcAft>
                <a:spcPct val="0"/>
              </a:spcAft>
              <a:defRPr sz="1400">
                <a:solidFill>
                  <a:schemeClr val="tx1"/>
                </a:solidFill>
                <a:latin typeface="Arial" charset="0"/>
              </a:defRPr>
            </a:lvl6pPr>
            <a:lvl7pPr marL="2971800" indent="-228600" defTabSz="828675" eaLnBrk="0" fontAlgn="base" hangingPunct="0">
              <a:spcBef>
                <a:spcPct val="0"/>
              </a:spcBef>
              <a:spcAft>
                <a:spcPct val="0"/>
              </a:spcAft>
              <a:defRPr sz="1400">
                <a:solidFill>
                  <a:schemeClr val="tx1"/>
                </a:solidFill>
                <a:latin typeface="Arial" charset="0"/>
              </a:defRPr>
            </a:lvl7pPr>
            <a:lvl8pPr marL="3429000" indent="-228600" defTabSz="828675" eaLnBrk="0" fontAlgn="base" hangingPunct="0">
              <a:spcBef>
                <a:spcPct val="0"/>
              </a:spcBef>
              <a:spcAft>
                <a:spcPct val="0"/>
              </a:spcAft>
              <a:defRPr sz="1400">
                <a:solidFill>
                  <a:schemeClr val="tx1"/>
                </a:solidFill>
                <a:latin typeface="Arial" charset="0"/>
              </a:defRPr>
            </a:lvl8pPr>
            <a:lvl9pPr marL="3886200" indent="-228600" defTabSz="828675" eaLnBrk="0" fontAlgn="base" hangingPunct="0">
              <a:spcBef>
                <a:spcPct val="0"/>
              </a:spcBef>
              <a:spcAft>
                <a:spcPct val="0"/>
              </a:spcAft>
              <a:defRPr sz="1400">
                <a:solidFill>
                  <a:schemeClr val="tx1"/>
                </a:solidFill>
                <a:latin typeface="Arial" charset="0"/>
              </a:defRPr>
            </a:lvl9pPr>
          </a:lstStyle>
          <a:p>
            <a:pPr algn="ctr"/>
            <a:r>
              <a:rPr lang="en-US" sz="1500">
                <a:solidFill>
                  <a:srgbClr val="000000"/>
                </a:solidFill>
              </a:rPr>
              <a:t>q6</a:t>
            </a:r>
          </a:p>
        </p:txBody>
      </p:sp>
      <p:sp>
        <p:nvSpPr>
          <p:cNvPr id="455727" name="Text Box 47"/>
          <p:cNvSpPr txBox="1">
            <a:spLocks noChangeArrowheads="1"/>
          </p:cNvSpPr>
          <p:nvPr/>
        </p:nvSpPr>
        <p:spPr bwMode="auto">
          <a:xfrm>
            <a:off x="4937125" y="4481513"/>
            <a:ext cx="371475"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82945" tIns="41473" rIns="82945" bIns="41473">
            <a:spAutoFit/>
          </a:bodyPr>
          <a:lstStyle>
            <a:lvl1pPr defTabSz="828675">
              <a:defRPr sz="1400">
                <a:solidFill>
                  <a:schemeClr val="tx1"/>
                </a:solidFill>
                <a:latin typeface="Arial" charset="0"/>
              </a:defRPr>
            </a:lvl1pPr>
            <a:lvl2pPr marL="742950" indent="-285750" defTabSz="828675">
              <a:defRPr sz="1400">
                <a:solidFill>
                  <a:schemeClr val="tx1"/>
                </a:solidFill>
                <a:latin typeface="Arial" charset="0"/>
              </a:defRPr>
            </a:lvl2pPr>
            <a:lvl3pPr marL="1143000" indent="-228600" defTabSz="828675">
              <a:defRPr sz="1400">
                <a:solidFill>
                  <a:schemeClr val="tx1"/>
                </a:solidFill>
                <a:latin typeface="Arial" charset="0"/>
              </a:defRPr>
            </a:lvl3pPr>
            <a:lvl4pPr marL="1600200" indent="-228600" defTabSz="828675">
              <a:defRPr sz="1400">
                <a:solidFill>
                  <a:schemeClr val="tx1"/>
                </a:solidFill>
                <a:latin typeface="Arial" charset="0"/>
              </a:defRPr>
            </a:lvl4pPr>
            <a:lvl5pPr marL="2057400" indent="-228600" defTabSz="828675">
              <a:defRPr sz="1400">
                <a:solidFill>
                  <a:schemeClr val="tx1"/>
                </a:solidFill>
                <a:latin typeface="Arial" charset="0"/>
              </a:defRPr>
            </a:lvl5pPr>
            <a:lvl6pPr marL="2514600" indent="-228600" defTabSz="828675" eaLnBrk="0" fontAlgn="base" hangingPunct="0">
              <a:spcBef>
                <a:spcPct val="0"/>
              </a:spcBef>
              <a:spcAft>
                <a:spcPct val="0"/>
              </a:spcAft>
              <a:defRPr sz="1400">
                <a:solidFill>
                  <a:schemeClr val="tx1"/>
                </a:solidFill>
                <a:latin typeface="Arial" charset="0"/>
              </a:defRPr>
            </a:lvl6pPr>
            <a:lvl7pPr marL="2971800" indent="-228600" defTabSz="828675" eaLnBrk="0" fontAlgn="base" hangingPunct="0">
              <a:spcBef>
                <a:spcPct val="0"/>
              </a:spcBef>
              <a:spcAft>
                <a:spcPct val="0"/>
              </a:spcAft>
              <a:defRPr sz="1400">
                <a:solidFill>
                  <a:schemeClr val="tx1"/>
                </a:solidFill>
                <a:latin typeface="Arial" charset="0"/>
              </a:defRPr>
            </a:lvl7pPr>
            <a:lvl8pPr marL="3429000" indent="-228600" defTabSz="828675" eaLnBrk="0" fontAlgn="base" hangingPunct="0">
              <a:spcBef>
                <a:spcPct val="0"/>
              </a:spcBef>
              <a:spcAft>
                <a:spcPct val="0"/>
              </a:spcAft>
              <a:defRPr sz="1400">
                <a:solidFill>
                  <a:schemeClr val="tx1"/>
                </a:solidFill>
                <a:latin typeface="Arial" charset="0"/>
              </a:defRPr>
            </a:lvl8pPr>
            <a:lvl9pPr marL="3886200" indent="-228600" defTabSz="828675" eaLnBrk="0" fontAlgn="base" hangingPunct="0">
              <a:spcBef>
                <a:spcPct val="0"/>
              </a:spcBef>
              <a:spcAft>
                <a:spcPct val="0"/>
              </a:spcAft>
              <a:defRPr sz="1400">
                <a:solidFill>
                  <a:schemeClr val="tx1"/>
                </a:solidFill>
                <a:latin typeface="Arial" charset="0"/>
              </a:defRPr>
            </a:lvl9pPr>
          </a:lstStyle>
          <a:p>
            <a:pPr algn="ctr"/>
            <a:r>
              <a:rPr lang="en-US" sz="1500">
                <a:solidFill>
                  <a:srgbClr val="000000"/>
                </a:solidFill>
              </a:rPr>
              <a:t>q1</a:t>
            </a:r>
          </a:p>
        </p:txBody>
      </p:sp>
      <p:sp>
        <p:nvSpPr>
          <p:cNvPr id="455728" name="Text Box 48"/>
          <p:cNvSpPr txBox="1">
            <a:spLocks noChangeArrowheads="1"/>
          </p:cNvSpPr>
          <p:nvPr/>
        </p:nvSpPr>
        <p:spPr bwMode="auto">
          <a:xfrm>
            <a:off x="8380413" y="4013200"/>
            <a:ext cx="371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82945" tIns="41473" rIns="82945" bIns="41473">
            <a:spAutoFit/>
          </a:bodyPr>
          <a:lstStyle>
            <a:lvl1pPr defTabSz="828675">
              <a:defRPr sz="1400">
                <a:solidFill>
                  <a:schemeClr val="tx1"/>
                </a:solidFill>
                <a:latin typeface="Arial" charset="0"/>
              </a:defRPr>
            </a:lvl1pPr>
            <a:lvl2pPr marL="742950" indent="-285750" defTabSz="828675">
              <a:defRPr sz="1400">
                <a:solidFill>
                  <a:schemeClr val="tx1"/>
                </a:solidFill>
                <a:latin typeface="Arial" charset="0"/>
              </a:defRPr>
            </a:lvl2pPr>
            <a:lvl3pPr marL="1143000" indent="-228600" defTabSz="828675">
              <a:defRPr sz="1400">
                <a:solidFill>
                  <a:schemeClr val="tx1"/>
                </a:solidFill>
                <a:latin typeface="Arial" charset="0"/>
              </a:defRPr>
            </a:lvl3pPr>
            <a:lvl4pPr marL="1600200" indent="-228600" defTabSz="828675">
              <a:defRPr sz="1400">
                <a:solidFill>
                  <a:schemeClr val="tx1"/>
                </a:solidFill>
                <a:latin typeface="Arial" charset="0"/>
              </a:defRPr>
            </a:lvl4pPr>
            <a:lvl5pPr marL="2057400" indent="-228600" defTabSz="828675">
              <a:defRPr sz="1400">
                <a:solidFill>
                  <a:schemeClr val="tx1"/>
                </a:solidFill>
                <a:latin typeface="Arial" charset="0"/>
              </a:defRPr>
            </a:lvl5pPr>
            <a:lvl6pPr marL="2514600" indent="-228600" defTabSz="828675" eaLnBrk="0" fontAlgn="base" hangingPunct="0">
              <a:spcBef>
                <a:spcPct val="0"/>
              </a:spcBef>
              <a:spcAft>
                <a:spcPct val="0"/>
              </a:spcAft>
              <a:defRPr sz="1400">
                <a:solidFill>
                  <a:schemeClr val="tx1"/>
                </a:solidFill>
                <a:latin typeface="Arial" charset="0"/>
              </a:defRPr>
            </a:lvl6pPr>
            <a:lvl7pPr marL="2971800" indent="-228600" defTabSz="828675" eaLnBrk="0" fontAlgn="base" hangingPunct="0">
              <a:spcBef>
                <a:spcPct val="0"/>
              </a:spcBef>
              <a:spcAft>
                <a:spcPct val="0"/>
              </a:spcAft>
              <a:defRPr sz="1400">
                <a:solidFill>
                  <a:schemeClr val="tx1"/>
                </a:solidFill>
                <a:latin typeface="Arial" charset="0"/>
              </a:defRPr>
            </a:lvl7pPr>
            <a:lvl8pPr marL="3429000" indent="-228600" defTabSz="828675" eaLnBrk="0" fontAlgn="base" hangingPunct="0">
              <a:spcBef>
                <a:spcPct val="0"/>
              </a:spcBef>
              <a:spcAft>
                <a:spcPct val="0"/>
              </a:spcAft>
              <a:defRPr sz="1400">
                <a:solidFill>
                  <a:schemeClr val="tx1"/>
                </a:solidFill>
                <a:latin typeface="Arial" charset="0"/>
              </a:defRPr>
            </a:lvl8pPr>
            <a:lvl9pPr marL="3886200" indent="-228600" defTabSz="828675" eaLnBrk="0" fontAlgn="base" hangingPunct="0">
              <a:spcBef>
                <a:spcPct val="0"/>
              </a:spcBef>
              <a:spcAft>
                <a:spcPct val="0"/>
              </a:spcAft>
              <a:defRPr sz="1400">
                <a:solidFill>
                  <a:schemeClr val="tx1"/>
                </a:solidFill>
                <a:latin typeface="Arial" charset="0"/>
              </a:defRPr>
            </a:lvl9pPr>
          </a:lstStyle>
          <a:p>
            <a:pPr algn="ctr"/>
            <a:r>
              <a:rPr lang="en-US" sz="1500">
                <a:solidFill>
                  <a:srgbClr val="000000"/>
                </a:solidFill>
              </a:rPr>
              <a:t>q2</a:t>
            </a:r>
          </a:p>
        </p:txBody>
      </p:sp>
      <p:grpSp>
        <p:nvGrpSpPr>
          <p:cNvPr id="5" name="Group 15"/>
          <p:cNvGrpSpPr>
            <a:grpSpLocks/>
          </p:cNvGrpSpPr>
          <p:nvPr/>
        </p:nvGrpSpPr>
        <p:grpSpPr bwMode="auto">
          <a:xfrm>
            <a:off x="5691188" y="1427163"/>
            <a:ext cx="3030537" cy="1595437"/>
            <a:chOff x="3574" y="1131"/>
            <a:chExt cx="2105" cy="1108"/>
          </a:xfrm>
        </p:grpSpPr>
        <p:sp>
          <p:nvSpPr>
            <p:cNvPr id="35861" name="Line 16"/>
            <p:cNvSpPr>
              <a:spLocks noChangeShapeType="1"/>
            </p:cNvSpPr>
            <p:nvPr/>
          </p:nvSpPr>
          <p:spPr bwMode="auto">
            <a:xfrm>
              <a:off x="3574" y="1131"/>
              <a:ext cx="2105"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35862" name="Line 17"/>
            <p:cNvSpPr>
              <a:spLocks noChangeShapeType="1"/>
            </p:cNvSpPr>
            <p:nvPr/>
          </p:nvSpPr>
          <p:spPr bwMode="auto">
            <a:xfrm>
              <a:off x="3574" y="1317"/>
              <a:ext cx="2105"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35863" name="Line 18"/>
            <p:cNvSpPr>
              <a:spLocks noChangeShapeType="1"/>
            </p:cNvSpPr>
            <p:nvPr/>
          </p:nvSpPr>
          <p:spPr bwMode="auto">
            <a:xfrm>
              <a:off x="3574" y="1498"/>
              <a:ext cx="2105"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35864" name="Line 19"/>
            <p:cNvSpPr>
              <a:spLocks noChangeShapeType="1"/>
            </p:cNvSpPr>
            <p:nvPr/>
          </p:nvSpPr>
          <p:spPr bwMode="auto">
            <a:xfrm>
              <a:off x="3574" y="1679"/>
              <a:ext cx="2105"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35865" name="Line 20"/>
            <p:cNvSpPr>
              <a:spLocks noChangeShapeType="1"/>
            </p:cNvSpPr>
            <p:nvPr/>
          </p:nvSpPr>
          <p:spPr bwMode="auto">
            <a:xfrm>
              <a:off x="3574" y="1869"/>
              <a:ext cx="2105"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35866" name="Line 21"/>
            <p:cNvSpPr>
              <a:spLocks noChangeShapeType="1"/>
            </p:cNvSpPr>
            <p:nvPr/>
          </p:nvSpPr>
          <p:spPr bwMode="auto">
            <a:xfrm>
              <a:off x="3574" y="2054"/>
              <a:ext cx="2105"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35867" name="Line 22"/>
            <p:cNvSpPr>
              <a:spLocks noChangeShapeType="1"/>
            </p:cNvSpPr>
            <p:nvPr/>
          </p:nvSpPr>
          <p:spPr bwMode="auto">
            <a:xfrm>
              <a:off x="3574" y="2239"/>
              <a:ext cx="2105"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spTree>
    <p:custDataLst>
      <p:tags r:id="rId2"/>
    </p:custDataLst>
    <p:extLst>
      <p:ext uri="{BB962C8B-B14F-4D97-AF65-F5344CB8AC3E}">
        <p14:creationId xmlns:p14="http://schemas.microsoft.com/office/powerpoint/2010/main" val="3855356828"/>
      </p:ext>
    </p:extLst>
  </p:cSld>
  <p:clrMapOvr>
    <a:masterClrMapping/>
  </p:clrMapOvr>
  <p:transition spd="med" advTm="114515"/>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455684">
                                            <p:txEl>
                                              <p:pRg st="0" end="0"/>
                                            </p:txEl>
                                          </p:spTgt>
                                        </p:tgtEl>
                                        <p:attrNameLst>
                                          <p:attrName>style.visibility</p:attrName>
                                        </p:attrNameLst>
                                      </p:cBhvr>
                                      <p:to>
                                        <p:strVal val="visible"/>
                                      </p:to>
                                    </p:set>
                                    <p:anim calcmode="lin" valueType="num">
                                      <p:cBhvr additive="base">
                                        <p:cTn id="7" dur="500" fill="hold"/>
                                        <p:tgtEl>
                                          <p:spTgt spid="455684">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55684">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5684">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nodeType="clickEffect">
                                  <p:stCondLst>
                                    <p:cond delay="0"/>
                                  </p:stCondLst>
                                  <p:childTnLst>
                                    <p:set>
                                      <p:cBhvr>
                                        <p:cTn id="22" dur="1" fill="hold">
                                          <p:stCondLst>
                                            <p:cond delay="0"/>
                                          </p:stCondLst>
                                        </p:cTn>
                                        <p:tgtEl>
                                          <p:spTgt spid="5"/>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5684">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xit" presetSubtype="0" fill="hold" nodeType="clickEffect">
                                  <p:stCondLst>
                                    <p:cond delay="0"/>
                                  </p:stCondLst>
                                  <p:childTnLst>
                                    <p:set>
                                      <p:cBhvr>
                                        <p:cTn id="30" dur="1" fill="hold">
                                          <p:stCondLst>
                                            <p:cond delay="0"/>
                                          </p:stCondLst>
                                        </p:cTn>
                                        <p:tgtEl>
                                          <p:spTgt spid="3"/>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5684">
                                            <p:txEl>
                                              <p:pRg st="3" end="3"/>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2" fill="hold" nodeType="clickEffect">
                                  <p:stCondLst>
                                    <p:cond delay="0"/>
                                  </p:stCondLst>
                                  <p:childTnLst>
                                    <p:set>
                                      <p:cBhvr>
                                        <p:cTn id="38" dur="1" fill="hold">
                                          <p:stCondLst>
                                            <p:cond delay="0"/>
                                          </p:stCondLst>
                                        </p:cTn>
                                        <p:tgtEl>
                                          <p:spTgt spid="455684">
                                            <p:txEl>
                                              <p:pRg st="4" end="4"/>
                                            </p:txEl>
                                          </p:spTgt>
                                        </p:tgtEl>
                                        <p:attrNameLst>
                                          <p:attrName>style.visibility</p:attrName>
                                        </p:attrNameLst>
                                      </p:cBhvr>
                                      <p:to>
                                        <p:strVal val="visible"/>
                                      </p:to>
                                    </p:set>
                                    <p:anim calcmode="lin" valueType="num">
                                      <p:cBhvr additive="base">
                                        <p:cTn id="39" dur="500" fill="hold"/>
                                        <p:tgtEl>
                                          <p:spTgt spid="455684">
                                            <p:txEl>
                                              <p:pRg st="4" end="4"/>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455684">
                                            <p:txEl>
                                              <p:pRg st="4" end="4"/>
                                            </p:txEl>
                                          </p:spTgt>
                                        </p:tgtEl>
                                        <p:attrNameLst>
                                          <p:attrName>ppt_y</p:attrName>
                                        </p:attrNameLst>
                                      </p:cBhvr>
                                      <p:tavLst>
                                        <p:tav tm="0">
                                          <p:val>
                                            <p:strVal val="#ppt_y"/>
                                          </p:val>
                                        </p:tav>
                                        <p:tav tm="100000">
                                          <p:val>
                                            <p:strVal val="#ppt_y"/>
                                          </p:val>
                                        </p:tav>
                                      </p:tavLst>
                                    </p:anim>
                                  </p:childTnLst>
                                </p:cTn>
                              </p:par>
                              <p:par>
                                <p:cTn id="41" presetID="22" presetClass="entr" presetSubtype="1" fill="hold" grpId="0" nodeType="withEffect">
                                  <p:stCondLst>
                                    <p:cond delay="0"/>
                                  </p:stCondLst>
                                  <p:childTnLst>
                                    <p:set>
                                      <p:cBhvr>
                                        <p:cTn id="42" dur="1" fill="hold">
                                          <p:stCondLst>
                                            <p:cond delay="0"/>
                                          </p:stCondLst>
                                        </p:cTn>
                                        <p:tgtEl>
                                          <p:spTgt spid="455687"/>
                                        </p:tgtEl>
                                        <p:attrNameLst>
                                          <p:attrName>style.visibility</p:attrName>
                                        </p:attrNameLst>
                                      </p:cBhvr>
                                      <p:to>
                                        <p:strVal val="visible"/>
                                      </p:to>
                                    </p:set>
                                    <p:animEffect transition="in" filter="wipe(up)">
                                      <p:cBhvr>
                                        <p:cTn id="43" dur="500"/>
                                        <p:tgtEl>
                                          <p:spTgt spid="455687"/>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nodeType="clickEffect">
                                  <p:stCondLst>
                                    <p:cond delay="0"/>
                                  </p:stCondLst>
                                  <p:childTnLst>
                                    <p:set>
                                      <p:cBhvr>
                                        <p:cTn id="47" dur="1" fill="hold">
                                          <p:stCondLst>
                                            <p:cond delay="0"/>
                                          </p:stCondLst>
                                        </p:cTn>
                                        <p:tgtEl>
                                          <p:spTgt spid="455686"/>
                                        </p:tgtEl>
                                        <p:attrNameLst>
                                          <p:attrName>style.visibility</p:attrName>
                                        </p:attrNameLst>
                                      </p:cBhvr>
                                      <p:to>
                                        <p:strVal val="visible"/>
                                      </p:to>
                                    </p:set>
                                  </p:childTnLst>
                                </p:cTn>
                              </p:par>
                              <p:par>
                                <p:cTn id="48" presetID="1" presetClass="exit" presetSubtype="0" fill="hold" nodeType="withEffect">
                                  <p:stCondLst>
                                    <p:cond delay="0"/>
                                  </p:stCondLst>
                                  <p:childTnLst>
                                    <p:set>
                                      <p:cBhvr>
                                        <p:cTn id="49" dur="1" fill="hold">
                                          <p:stCondLst>
                                            <p:cond delay="0"/>
                                          </p:stCondLst>
                                        </p:cTn>
                                        <p:tgtEl>
                                          <p:spTgt spid="4"/>
                                        </p:tgtEl>
                                        <p:attrNameLst>
                                          <p:attrName>style.visibility</p:attrName>
                                        </p:attrNameLst>
                                      </p:cBhvr>
                                      <p:to>
                                        <p:strVal val="hidden"/>
                                      </p:to>
                                    </p:set>
                                  </p:childTnLst>
                                </p:cTn>
                              </p:par>
                              <p:par>
                                <p:cTn id="50" presetID="1" presetClass="entr" presetSubtype="0" fill="hold" nodeType="withEffect">
                                  <p:stCondLst>
                                    <p:cond delay="0"/>
                                  </p:stCondLst>
                                  <p:childTnLst>
                                    <p:set>
                                      <p:cBhvr>
                                        <p:cTn id="51" dur="1" fill="hold">
                                          <p:stCondLst>
                                            <p:cond delay="0"/>
                                          </p:stCondLst>
                                        </p:cTn>
                                        <p:tgtEl>
                                          <p:spTgt spid="455684">
                                            <p:txEl>
                                              <p:pRg st="5" end="5"/>
                                            </p:txEl>
                                          </p:spTgt>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xit" presetSubtype="0" fill="hold" nodeType="clickEffect">
                                  <p:stCondLst>
                                    <p:cond delay="0"/>
                                  </p:stCondLst>
                                  <p:childTnLst>
                                    <p:set>
                                      <p:cBhvr>
                                        <p:cTn id="55" dur="1" fill="hold">
                                          <p:stCondLst>
                                            <p:cond delay="0"/>
                                          </p:stCondLst>
                                        </p:cTn>
                                        <p:tgtEl>
                                          <p:spTgt spid="455686"/>
                                        </p:tgtEl>
                                        <p:attrNameLst>
                                          <p:attrName>style.visibility</p:attrName>
                                        </p:attrNameLst>
                                      </p:cBhvr>
                                      <p:to>
                                        <p:strVal val="hidden"/>
                                      </p:to>
                                    </p:set>
                                  </p:childTnLst>
                                </p:cTn>
                              </p:par>
                              <p:par>
                                <p:cTn id="56" presetID="1" presetClass="entr" presetSubtype="0" fill="hold" nodeType="withEffect">
                                  <p:stCondLst>
                                    <p:cond delay="0"/>
                                  </p:stCondLst>
                                  <p:childTnLst>
                                    <p:set>
                                      <p:cBhvr>
                                        <p:cTn id="57" dur="1" fill="hold">
                                          <p:stCondLst>
                                            <p:cond delay="0"/>
                                          </p:stCondLst>
                                        </p:cTn>
                                        <p:tgtEl>
                                          <p:spTgt spid="455684">
                                            <p:txEl>
                                              <p:pRg st="6" end="6"/>
                                            </p:txEl>
                                          </p:spTgt>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455682"/>
                                        </p:tgtEl>
                                        <p:attrNameLst>
                                          <p:attrName>style.visibility</p:attrName>
                                        </p:attrNameLst>
                                      </p:cBhvr>
                                      <p:to>
                                        <p:strVal val="visible"/>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xit" presetSubtype="0" fill="hold" nodeType="clickEffect">
                                  <p:stCondLst>
                                    <p:cond delay="0"/>
                                  </p:stCondLst>
                                  <p:childTnLst>
                                    <p:set>
                                      <p:cBhvr>
                                        <p:cTn id="63" dur="1" fill="hold">
                                          <p:stCondLst>
                                            <p:cond delay="0"/>
                                          </p:stCondLst>
                                        </p:cTn>
                                        <p:tgtEl>
                                          <p:spTgt spid="455682"/>
                                        </p:tgtEl>
                                        <p:attrNameLst>
                                          <p:attrName>style.visibility</p:attrName>
                                        </p:attrNameLst>
                                      </p:cBhvr>
                                      <p:to>
                                        <p:strVal val="hidden"/>
                                      </p:to>
                                    </p:set>
                                  </p:childTnLst>
                                </p:cTn>
                              </p:par>
                              <p:par>
                                <p:cTn id="64" presetID="1" presetClass="entr" presetSubtype="0" fill="hold" nodeType="withEffect">
                                  <p:stCondLst>
                                    <p:cond delay="0"/>
                                  </p:stCondLst>
                                  <p:childTnLst>
                                    <p:set>
                                      <p:cBhvr>
                                        <p:cTn id="65" dur="1" fill="hold">
                                          <p:stCondLst>
                                            <p:cond delay="0"/>
                                          </p:stCondLst>
                                        </p:cTn>
                                        <p:tgtEl>
                                          <p:spTgt spid="455727"/>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455722"/>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455725"/>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455726"/>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455723"/>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455724"/>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455728"/>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455684">
                                            <p:txEl>
                                              <p:pRg st="7" end="7"/>
                                            </p:txEl>
                                          </p:spTgt>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455688"/>
                                        </p:tgtEl>
                                        <p:attrNameLst>
                                          <p:attrName>style.visibility</p:attrName>
                                        </p:attrNameLst>
                                      </p:cBhvr>
                                      <p:to>
                                        <p:strVal val="visible"/>
                                      </p:to>
                                    </p:set>
                                  </p:childTnLst>
                                </p:cTn>
                              </p:par>
                            </p:childTnLst>
                          </p:cTn>
                        </p:par>
                      </p:childTnLst>
                    </p:cTn>
                  </p:par>
                  <p:par>
                    <p:cTn id="82" fill="hold" nodeType="clickPar">
                      <p:stCondLst>
                        <p:cond delay="indefinite"/>
                      </p:stCondLst>
                      <p:childTnLst>
                        <p:par>
                          <p:cTn id="83" fill="hold" nodeType="withGroup">
                            <p:stCondLst>
                              <p:cond delay="0"/>
                            </p:stCondLst>
                            <p:childTnLst>
                              <p:par>
                                <p:cTn id="84" presetID="1" presetClass="exit" presetSubtype="0" fill="hold" nodeType="clickEffect">
                                  <p:stCondLst>
                                    <p:cond delay="0"/>
                                  </p:stCondLst>
                                  <p:childTnLst>
                                    <p:set>
                                      <p:cBhvr>
                                        <p:cTn id="85" dur="1" fill="hold">
                                          <p:stCondLst>
                                            <p:cond delay="0"/>
                                          </p:stCondLst>
                                        </p:cTn>
                                        <p:tgtEl>
                                          <p:spTgt spid="455688"/>
                                        </p:tgtEl>
                                        <p:attrNameLst>
                                          <p:attrName>style.visibility</p:attrName>
                                        </p:attrNameLst>
                                      </p:cBhvr>
                                      <p:to>
                                        <p:strVal val="hidden"/>
                                      </p:to>
                                    </p:set>
                                  </p:childTnLst>
                                </p:cTn>
                              </p:par>
                              <p:par>
                                <p:cTn id="86" presetID="1" presetClass="entr" presetSubtype="0" fill="hold" nodeType="withEffect">
                                  <p:stCondLst>
                                    <p:cond delay="0"/>
                                  </p:stCondLst>
                                  <p:childTnLst>
                                    <p:set>
                                      <p:cBhvr>
                                        <p:cTn id="87" dur="1" fill="hold">
                                          <p:stCondLst>
                                            <p:cond delay="0"/>
                                          </p:stCondLst>
                                        </p:cTn>
                                        <p:tgtEl>
                                          <p:spTgt spid="455689"/>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455684">
                                            <p:txEl>
                                              <p:pRg st="8" end="8"/>
                                            </p:txEl>
                                          </p:spTgt>
                                        </p:tgtEl>
                                        <p:attrNameLst>
                                          <p:attrName>style.visibility</p:attrName>
                                        </p:attrNameLst>
                                      </p:cBhvr>
                                      <p:to>
                                        <p:strVal val="visible"/>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1" presetClass="exit" presetSubtype="0" fill="hold" nodeType="clickEffect">
                                  <p:stCondLst>
                                    <p:cond delay="0"/>
                                  </p:stCondLst>
                                  <p:childTnLst>
                                    <p:set>
                                      <p:cBhvr>
                                        <p:cTn id="93" dur="1" fill="hold">
                                          <p:stCondLst>
                                            <p:cond delay="0"/>
                                          </p:stCondLst>
                                        </p:cTn>
                                        <p:tgtEl>
                                          <p:spTgt spid="455689"/>
                                        </p:tgtEl>
                                        <p:attrNameLst>
                                          <p:attrName>style.visibility</p:attrName>
                                        </p:attrNameLst>
                                      </p:cBhvr>
                                      <p:to>
                                        <p:strVal val="hidden"/>
                                      </p:to>
                                    </p:set>
                                  </p:childTnLst>
                                </p:cTn>
                              </p:par>
                              <p:par>
                                <p:cTn id="94" presetID="1" presetClass="entr" presetSubtype="0" fill="hold" nodeType="withEffect">
                                  <p:stCondLst>
                                    <p:cond delay="0"/>
                                  </p:stCondLst>
                                  <p:childTnLst>
                                    <p:set>
                                      <p:cBhvr>
                                        <p:cTn id="95" dur="1" fill="hold">
                                          <p:stCondLst>
                                            <p:cond delay="0"/>
                                          </p:stCondLst>
                                        </p:cTn>
                                        <p:tgtEl>
                                          <p:spTgt spid="455684">
                                            <p:txEl>
                                              <p:pRg st="9" end="9"/>
                                            </p:txEl>
                                          </p:spTgt>
                                        </p:tgtEl>
                                        <p:attrNameLst>
                                          <p:attrName>style.visibility</p:attrName>
                                        </p:attrNameLst>
                                      </p:cBhvr>
                                      <p:to>
                                        <p:strVal val="visible"/>
                                      </p:to>
                                    </p:set>
                                  </p:childTnLst>
                                </p:cTn>
                              </p:par>
                              <p:par>
                                <p:cTn id="96" presetID="1" presetClass="entr" presetSubtype="0" fill="hold" nodeType="withEffect">
                                  <p:stCondLst>
                                    <p:cond delay="0"/>
                                  </p:stCondLst>
                                  <p:childTnLst>
                                    <p:set>
                                      <p:cBhvr>
                                        <p:cTn id="97" dur="1" fill="hold">
                                          <p:stCondLst>
                                            <p:cond delay="0"/>
                                          </p:stCondLst>
                                        </p:cTn>
                                        <p:tgtEl>
                                          <p:spTgt spid="4556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5687" grpId="0" animBg="1"/>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smtClean="0"/>
              <a:t>Outline</a:t>
            </a:r>
          </a:p>
        </p:txBody>
      </p:sp>
      <p:sp>
        <p:nvSpPr>
          <p:cNvPr id="36867" name="Rectangle 3"/>
          <p:cNvSpPr>
            <a:spLocks noGrp="1" noChangeArrowheads="1"/>
          </p:cNvSpPr>
          <p:nvPr>
            <p:ph type="body" idx="1"/>
          </p:nvPr>
        </p:nvSpPr>
        <p:spPr>
          <a:xfrm>
            <a:off x="152400" y="838200"/>
            <a:ext cx="8610600" cy="4800600"/>
          </a:xfrm>
        </p:spPr>
        <p:txBody>
          <a:bodyPr/>
          <a:lstStyle/>
          <a:p>
            <a:pPr>
              <a:lnSpc>
                <a:spcPct val="80000"/>
              </a:lnSpc>
            </a:pPr>
            <a:r>
              <a:rPr lang="en-US" dirty="0" smtClean="0"/>
              <a:t>Quantum </a:t>
            </a:r>
            <a:r>
              <a:rPr lang="en-US" dirty="0" err="1" smtClean="0"/>
              <a:t>Computering</a:t>
            </a:r>
            <a:endParaRPr lang="en-US" dirty="0" smtClean="0"/>
          </a:p>
          <a:p>
            <a:pPr>
              <a:lnSpc>
                <a:spcPct val="80000"/>
              </a:lnSpc>
            </a:pPr>
            <a:r>
              <a:rPr lang="en-US" dirty="0" smtClean="0"/>
              <a:t>Ion Trap Quantum Computing</a:t>
            </a:r>
          </a:p>
          <a:p>
            <a:pPr>
              <a:lnSpc>
                <a:spcPct val="80000"/>
              </a:lnSpc>
            </a:pPr>
            <a:r>
              <a:rPr lang="en-US" dirty="0" smtClean="0">
                <a:solidFill>
                  <a:srgbClr val="FF3300"/>
                </a:solidFill>
              </a:rPr>
              <a:t>Quantum Computer Aided Design</a:t>
            </a:r>
          </a:p>
          <a:p>
            <a:pPr lvl="1">
              <a:lnSpc>
                <a:spcPct val="80000"/>
              </a:lnSpc>
            </a:pPr>
            <a:r>
              <a:rPr lang="en-US" dirty="0" smtClean="0">
                <a:solidFill>
                  <a:srgbClr val="FF3300"/>
                </a:solidFill>
              </a:rPr>
              <a:t>Area-Delay to Correct Result (ADCR) metric</a:t>
            </a:r>
          </a:p>
          <a:p>
            <a:pPr lvl="1">
              <a:lnSpc>
                <a:spcPct val="80000"/>
              </a:lnSpc>
            </a:pPr>
            <a:r>
              <a:rPr lang="en-US" dirty="0" smtClean="0">
                <a:solidFill>
                  <a:srgbClr val="FF3300"/>
                </a:solidFill>
              </a:rPr>
              <a:t>Comparison of error correction codes</a:t>
            </a:r>
          </a:p>
          <a:p>
            <a:pPr>
              <a:lnSpc>
                <a:spcPct val="80000"/>
              </a:lnSpc>
            </a:pPr>
            <a:r>
              <a:rPr lang="en-US" dirty="0" smtClean="0"/>
              <a:t>Quantum Data Paths</a:t>
            </a:r>
          </a:p>
          <a:p>
            <a:pPr lvl="1">
              <a:lnSpc>
                <a:spcPct val="80000"/>
              </a:lnSpc>
            </a:pPr>
            <a:r>
              <a:rPr lang="en-US" dirty="0" smtClean="0"/>
              <a:t>QLA, CQLA, </a:t>
            </a:r>
            <a:r>
              <a:rPr lang="en-US" dirty="0" err="1" smtClean="0"/>
              <a:t>Qalypso</a:t>
            </a:r>
            <a:endParaRPr lang="en-US" dirty="0" smtClean="0"/>
          </a:p>
          <a:p>
            <a:pPr lvl="1">
              <a:lnSpc>
                <a:spcPct val="80000"/>
              </a:lnSpc>
            </a:pPr>
            <a:r>
              <a:rPr lang="en-US" dirty="0" err="1" smtClean="0"/>
              <a:t>Ancilla</a:t>
            </a:r>
            <a:r>
              <a:rPr lang="en-US" dirty="0" smtClean="0"/>
              <a:t> factory and Teleportation Network Design</a:t>
            </a:r>
          </a:p>
          <a:p>
            <a:pPr>
              <a:lnSpc>
                <a:spcPct val="80000"/>
              </a:lnSpc>
            </a:pPr>
            <a:r>
              <a:rPr lang="en-US" dirty="0" smtClean="0"/>
              <a:t>Error Correction Optimization (“</a:t>
            </a:r>
            <a:r>
              <a:rPr lang="en-US" dirty="0" err="1" smtClean="0"/>
              <a:t>Recorrection</a:t>
            </a:r>
            <a:r>
              <a:rPr lang="en-US" dirty="0" smtClean="0"/>
              <a:t>”)</a:t>
            </a:r>
          </a:p>
          <a:p>
            <a:pPr>
              <a:lnSpc>
                <a:spcPct val="80000"/>
              </a:lnSpc>
            </a:pPr>
            <a:r>
              <a:rPr lang="en-US" dirty="0" smtClean="0"/>
              <a:t>Shor’s Factoring Circuit Layout and Design</a:t>
            </a:r>
          </a:p>
          <a:p>
            <a:pPr>
              <a:lnSpc>
                <a:spcPct val="80000"/>
              </a:lnSpc>
            </a:pPr>
            <a:endParaRPr lang="en-US" dirty="0" smtClean="0"/>
          </a:p>
        </p:txBody>
      </p:sp>
    </p:spTree>
    <p:extLst>
      <p:ext uri="{BB962C8B-B14F-4D97-AF65-F5344CB8AC3E}">
        <p14:creationId xmlns:p14="http://schemas.microsoft.com/office/powerpoint/2010/main" val="1232860653"/>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65"/>
          <p:cNvGrpSpPr>
            <a:grpSpLocks/>
          </p:cNvGrpSpPr>
          <p:nvPr/>
        </p:nvGrpSpPr>
        <p:grpSpPr bwMode="auto">
          <a:xfrm>
            <a:off x="5638800" y="1143000"/>
            <a:ext cx="3505200" cy="2089150"/>
            <a:chOff x="3552" y="720"/>
            <a:chExt cx="2208" cy="1316"/>
          </a:xfrm>
        </p:grpSpPr>
        <p:grpSp>
          <p:nvGrpSpPr>
            <p:cNvPr id="37915" name="Group 458"/>
            <p:cNvGrpSpPr>
              <a:grpSpLocks/>
            </p:cNvGrpSpPr>
            <p:nvPr/>
          </p:nvGrpSpPr>
          <p:grpSpPr bwMode="auto">
            <a:xfrm>
              <a:off x="3552" y="720"/>
              <a:ext cx="2208" cy="864"/>
              <a:chOff x="2544" y="672"/>
              <a:chExt cx="3216" cy="1104"/>
            </a:xfrm>
          </p:grpSpPr>
          <p:grpSp>
            <p:nvGrpSpPr>
              <p:cNvPr id="37917" name="Group 24"/>
              <p:cNvGrpSpPr>
                <a:grpSpLocks/>
              </p:cNvGrpSpPr>
              <p:nvPr/>
            </p:nvGrpSpPr>
            <p:grpSpPr bwMode="auto">
              <a:xfrm>
                <a:off x="2544" y="1058"/>
                <a:ext cx="3216" cy="718"/>
                <a:chOff x="528" y="4512"/>
                <a:chExt cx="4992" cy="1248"/>
              </a:xfrm>
            </p:grpSpPr>
            <p:sp>
              <p:nvSpPr>
                <p:cNvPr id="38100" name="AutoShape 25"/>
                <p:cNvSpPr>
                  <a:spLocks noChangeArrowheads="1"/>
                </p:cNvSpPr>
                <p:nvPr/>
              </p:nvSpPr>
              <p:spPr bwMode="auto">
                <a:xfrm>
                  <a:off x="1296" y="4896"/>
                  <a:ext cx="384" cy="96"/>
                </a:xfrm>
                <a:prstGeom prst="parallelogram">
                  <a:avLst>
                    <a:gd name="adj" fmla="val 100000"/>
                  </a:avLst>
                </a:prstGeom>
                <a:solidFill>
                  <a:srgbClr val="FF990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101" name="AutoShape 26"/>
                <p:cNvSpPr>
                  <a:spLocks noChangeArrowheads="1"/>
                </p:cNvSpPr>
                <p:nvPr/>
              </p:nvSpPr>
              <p:spPr bwMode="auto">
                <a:xfrm>
                  <a:off x="1488" y="4704"/>
                  <a:ext cx="384" cy="96"/>
                </a:xfrm>
                <a:prstGeom prst="parallelogram">
                  <a:avLst>
                    <a:gd name="adj" fmla="val 100000"/>
                  </a:avLst>
                </a:prstGeom>
                <a:solidFill>
                  <a:srgbClr val="FFFF99"/>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102" name="AutoShape 27"/>
                <p:cNvSpPr>
                  <a:spLocks noChangeArrowheads="1"/>
                </p:cNvSpPr>
                <p:nvPr/>
              </p:nvSpPr>
              <p:spPr bwMode="auto">
                <a:xfrm>
                  <a:off x="1680" y="4512"/>
                  <a:ext cx="384" cy="96"/>
                </a:xfrm>
                <a:prstGeom prst="parallelogram">
                  <a:avLst>
                    <a:gd name="adj" fmla="val 100000"/>
                  </a:avLst>
                </a:prstGeom>
                <a:solidFill>
                  <a:srgbClr val="FF990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103" name="AutoShape 28"/>
                <p:cNvSpPr>
                  <a:spLocks noChangeArrowheads="1"/>
                </p:cNvSpPr>
                <p:nvPr/>
              </p:nvSpPr>
              <p:spPr bwMode="auto">
                <a:xfrm>
                  <a:off x="1872" y="4896"/>
                  <a:ext cx="384" cy="96"/>
                </a:xfrm>
                <a:prstGeom prst="parallelogram">
                  <a:avLst>
                    <a:gd name="adj" fmla="val 100000"/>
                  </a:avLst>
                </a:prstGeom>
                <a:solidFill>
                  <a:srgbClr val="FFFF99"/>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104" name="AutoShape 29"/>
                <p:cNvSpPr>
                  <a:spLocks noChangeArrowheads="1"/>
                </p:cNvSpPr>
                <p:nvPr/>
              </p:nvSpPr>
              <p:spPr bwMode="auto">
                <a:xfrm>
                  <a:off x="2256" y="4512"/>
                  <a:ext cx="384" cy="96"/>
                </a:xfrm>
                <a:prstGeom prst="parallelogram">
                  <a:avLst>
                    <a:gd name="adj" fmla="val 100000"/>
                  </a:avLst>
                </a:prstGeom>
                <a:solidFill>
                  <a:srgbClr val="FFFF99"/>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105" name="AutoShape 30"/>
                <p:cNvSpPr>
                  <a:spLocks noChangeArrowheads="1"/>
                </p:cNvSpPr>
                <p:nvPr/>
              </p:nvSpPr>
              <p:spPr bwMode="auto">
                <a:xfrm>
                  <a:off x="2448" y="4896"/>
                  <a:ext cx="384" cy="96"/>
                </a:xfrm>
                <a:prstGeom prst="parallelogram">
                  <a:avLst>
                    <a:gd name="adj" fmla="val 100000"/>
                  </a:avLst>
                </a:prstGeom>
                <a:solidFill>
                  <a:srgbClr val="FF990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106" name="AutoShape 31"/>
                <p:cNvSpPr>
                  <a:spLocks noChangeArrowheads="1"/>
                </p:cNvSpPr>
                <p:nvPr/>
              </p:nvSpPr>
              <p:spPr bwMode="auto">
                <a:xfrm>
                  <a:off x="2640" y="4704"/>
                  <a:ext cx="384" cy="96"/>
                </a:xfrm>
                <a:prstGeom prst="parallelogram">
                  <a:avLst>
                    <a:gd name="adj" fmla="val 100000"/>
                  </a:avLst>
                </a:prstGeom>
                <a:solidFill>
                  <a:srgbClr val="FFFF99"/>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107" name="AutoShape 32"/>
                <p:cNvSpPr>
                  <a:spLocks noChangeArrowheads="1"/>
                </p:cNvSpPr>
                <p:nvPr/>
              </p:nvSpPr>
              <p:spPr bwMode="auto">
                <a:xfrm>
                  <a:off x="2832" y="4512"/>
                  <a:ext cx="384" cy="96"/>
                </a:xfrm>
                <a:prstGeom prst="parallelogram">
                  <a:avLst>
                    <a:gd name="adj" fmla="val 100000"/>
                  </a:avLst>
                </a:prstGeom>
                <a:solidFill>
                  <a:srgbClr val="FF990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108" name="AutoShape 33"/>
                <p:cNvSpPr>
                  <a:spLocks noChangeArrowheads="1"/>
                </p:cNvSpPr>
                <p:nvPr/>
              </p:nvSpPr>
              <p:spPr bwMode="auto">
                <a:xfrm>
                  <a:off x="3024" y="4896"/>
                  <a:ext cx="384" cy="96"/>
                </a:xfrm>
                <a:prstGeom prst="parallelogram">
                  <a:avLst>
                    <a:gd name="adj" fmla="val 100000"/>
                  </a:avLst>
                </a:prstGeom>
                <a:solidFill>
                  <a:srgbClr val="FFFF99"/>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109" name="AutoShape 34"/>
                <p:cNvSpPr>
                  <a:spLocks noChangeArrowheads="1"/>
                </p:cNvSpPr>
                <p:nvPr/>
              </p:nvSpPr>
              <p:spPr bwMode="auto">
                <a:xfrm>
                  <a:off x="3408" y="4512"/>
                  <a:ext cx="384" cy="96"/>
                </a:xfrm>
                <a:prstGeom prst="parallelogram">
                  <a:avLst>
                    <a:gd name="adj" fmla="val 100000"/>
                  </a:avLst>
                </a:prstGeom>
                <a:solidFill>
                  <a:srgbClr val="FFFF99"/>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110" name="AutoShape 35"/>
                <p:cNvSpPr>
                  <a:spLocks noChangeArrowheads="1"/>
                </p:cNvSpPr>
                <p:nvPr/>
              </p:nvSpPr>
              <p:spPr bwMode="auto">
                <a:xfrm>
                  <a:off x="3600" y="4896"/>
                  <a:ext cx="384" cy="96"/>
                </a:xfrm>
                <a:prstGeom prst="parallelogram">
                  <a:avLst>
                    <a:gd name="adj" fmla="val 100000"/>
                  </a:avLst>
                </a:prstGeom>
                <a:solidFill>
                  <a:srgbClr val="FF990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111" name="AutoShape 36"/>
                <p:cNvSpPr>
                  <a:spLocks noChangeArrowheads="1"/>
                </p:cNvSpPr>
                <p:nvPr/>
              </p:nvSpPr>
              <p:spPr bwMode="auto">
                <a:xfrm>
                  <a:off x="3792" y="4704"/>
                  <a:ext cx="384" cy="96"/>
                </a:xfrm>
                <a:prstGeom prst="parallelogram">
                  <a:avLst>
                    <a:gd name="adj" fmla="val 100000"/>
                  </a:avLst>
                </a:prstGeom>
                <a:solidFill>
                  <a:srgbClr val="FFFF99"/>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112" name="AutoShape 37"/>
                <p:cNvSpPr>
                  <a:spLocks noChangeArrowheads="1"/>
                </p:cNvSpPr>
                <p:nvPr/>
              </p:nvSpPr>
              <p:spPr bwMode="auto">
                <a:xfrm>
                  <a:off x="3984" y="4512"/>
                  <a:ext cx="384" cy="96"/>
                </a:xfrm>
                <a:prstGeom prst="parallelogram">
                  <a:avLst>
                    <a:gd name="adj" fmla="val 100000"/>
                  </a:avLst>
                </a:prstGeom>
                <a:solidFill>
                  <a:srgbClr val="FF990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113" name="AutoShape 38"/>
                <p:cNvSpPr>
                  <a:spLocks noChangeArrowheads="1"/>
                </p:cNvSpPr>
                <p:nvPr/>
              </p:nvSpPr>
              <p:spPr bwMode="auto">
                <a:xfrm>
                  <a:off x="4176" y="4896"/>
                  <a:ext cx="384" cy="96"/>
                </a:xfrm>
                <a:prstGeom prst="parallelogram">
                  <a:avLst>
                    <a:gd name="adj" fmla="val 100000"/>
                  </a:avLst>
                </a:prstGeom>
                <a:solidFill>
                  <a:srgbClr val="FFFF99"/>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114" name="AutoShape 39"/>
                <p:cNvSpPr>
                  <a:spLocks noChangeArrowheads="1"/>
                </p:cNvSpPr>
                <p:nvPr/>
              </p:nvSpPr>
              <p:spPr bwMode="auto">
                <a:xfrm>
                  <a:off x="4560" y="4512"/>
                  <a:ext cx="384" cy="96"/>
                </a:xfrm>
                <a:prstGeom prst="parallelogram">
                  <a:avLst>
                    <a:gd name="adj" fmla="val 100000"/>
                  </a:avLst>
                </a:prstGeom>
                <a:solidFill>
                  <a:srgbClr val="FFFF99"/>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115" name="AutoShape 40"/>
                <p:cNvSpPr>
                  <a:spLocks noChangeArrowheads="1"/>
                </p:cNvSpPr>
                <p:nvPr/>
              </p:nvSpPr>
              <p:spPr bwMode="auto">
                <a:xfrm>
                  <a:off x="912" y="5280"/>
                  <a:ext cx="384" cy="96"/>
                </a:xfrm>
                <a:prstGeom prst="parallelogram">
                  <a:avLst>
                    <a:gd name="adj" fmla="val 100000"/>
                  </a:avLst>
                </a:prstGeom>
                <a:solidFill>
                  <a:srgbClr val="FF990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116" name="AutoShape 41"/>
                <p:cNvSpPr>
                  <a:spLocks noChangeArrowheads="1"/>
                </p:cNvSpPr>
                <p:nvPr/>
              </p:nvSpPr>
              <p:spPr bwMode="auto">
                <a:xfrm>
                  <a:off x="1104" y="5088"/>
                  <a:ext cx="384" cy="96"/>
                </a:xfrm>
                <a:prstGeom prst="parallelogram">
                  <a:avLst>
                    <a:gd name="adj" fmla="val 100000"/>
                  </a:avLst>
                </a:prstGeom>
                <a:solidFill>
                  <a:srgbClr val="FFFF99"/>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117" name="AutoShape 42"/>
                <p:cNvSpPr>
                  <a:spLocks noChangeArrowheads="1"/>
                </p:cNvSpPr>
                <p:nvPr/>
              </p:nvSpPr>
              <p:spPr bwMode="auto">
                <a:xfrm>
                  <a:off x="1488" y="5280"/>
                  <a:ext cx="384" cy="96"/>
                </a:xfrm>
                <a:prstGeom prst="parallelogram">
                  <a:avLst>
                    <a:gd name="adj" fmla="val 100000"/>
                  </a:avLst>
                </a:prstGeom>
                <a:solidFill>
                  <a:srgbClr val="FFFF99"/>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118" name="AutoShape 43"/>
                <p:cNvSpPr>
                  <a:spLocks noChangeArrowheads="1"/>
                </p:cNvSpPr>
                <p:nvPr/>
              </p:nvSpPr>
              <p:spPr bwMode="auto">
                <a:xfrm>
                  <a:off x="2064" y="5280"/>
                  <a:ext cx="384" cy="96"/>
                </a:xfrm>
                <a:prstGeom prst="parallelogram">
                  <a:avLst>
                    <a:gd name="adj" fmla="val 100000"/>
                  </a:avLst>
                </a:prstGeom>
                <a:solidFill>
                  <a:srgbClr val="FF990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119" name="AutoShape 44"/>
                <p:cNvSpPr>
                  <a:spLocks noChangeArrowheads="1"/>
                </p:cNvSpPr>
                <p:nvPr/>
              </p:nvSpPr>
              <p:spPr bwMode="auto">
                <a:xfrm>
                  <a:off x="2256" y="5088"/>
                  <a:ext cx="384" cy="96"/>
                </a:xfrm>
                <a:prstGeom prst="parallelogram">
                  <a:avLst>
                    <a:gd name="adj" fmla="val 100000"/>
                  </a:avLst>
                </a:prstGeom>
                <a:solidFill>
                  <a:srgbClr val="FFFF99"/>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120" name="AutoShape 45"/>
                <p:cNvSpPr>
                  <a:spLocks noChangeArrowheads="1"/>
                </p:cNvSpPr>
                <p:nvPr/>
              </p:nvSpPr>
              <p:spPr bwMode="auto">
                <a:xfrm>
                  <a:off x="2640" y="5280"/>
                  <a:ext cx="384" cy="96"/>
                </a:xfrm>
                <a:prstGeom prst="parallelogram">
                  <a:avLst>
                    <a:gd name="adj" fmla="val 100000"/>
                  </a:avLst>
                </a:prstGeom>
                <a:solidFill>
                  <a:srgbClr val="FFFF99"/>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121" name="AutoShape 46"/>
                <p:cNvSpPr>
                  <a:spLocks noChangeArrowheads="1"/>
                </p:cNvSpPr>
                <p:nvPr/>
              </p:nvSpPr>
              <p:spPr bwMode="auto">
                <a:xfrm>
                  <a:off x="3216" y="5280"/>
                  <a:ext cx="384" cy="96"/>
                </a:xfrm>
                <a:prstGeom prst="parallelogram">
                  <a:avLst>
                    <a:gd name="adj" fmla="val 100000"/>
                  </a:avLst>
                </a:prstGeom>
                <a:solidFill>
                  <a:srgbClr val="FF990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122" name="AutoShape 47"/>
                <p:cNvSpPr>
                  <a:spLocks noChangeArrowheads="1"/>
                </p:cNvSpPr>
                <p:nvPr/>
              </p:nvSpPr>
              <p:spPr bwMode="auto">
                <a:xfrm>
                  <a:off x="3408" y="5088"/>
                  <a:ext cx="384" cy="96"/>
                </a:xfrm>
                <a:prstGeom prst="parallelogram">
                  <a:avLst>
                    <a:gd name="adj" fmla="val 100000"/>
                  </a:avLst>
                </a:prstGeom>
                <a:solidFill>
                  <a:srgbClr val="FFFF99"/>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123" name="AutoShape 48"/>
                <p:cNvSpPr>
                  <a:spLocks noChangeArrowheads="1"/>
                </p:cNvSpPr>
                <p:nvPr/>
              </p:nvSpPr>
              <p:spPr bwMode="auto">
                <a:xfrm>
                  <a:off x="3792" y="5280"/>
                  <a:ext cx="384" cy="96"/>
                </a:xfrm>
                <a:prstGeom prst="parallelogram">
                  <a:avLst>
                    <a:gd name="adj" fmla="val 100000"/>
                  </a:avLst>
                </a:prstGeom>
                <a:solidFill>
                  <a:srgbClr val="FFFF99"/>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124" name="AutoShape 49"/>
                <p:cNvSpPr>
                  <a:spLocks noChangeArrowheads="1"/>
                </p:cNvSpPr>
                <p:nvPr/>
              </p:nvSpPr>
              <p:spPr bwMode="auto">
                <a:xfrm>
                  <a:off x="528" y="5664"/>
                  <a:ext cx="384" cy="96"/>
                </a:xfrm>
                <a:prstGeom prst="parallelogram">
                  <a:avLst>
                    <a:gd name="adj" fmla="val 100000"/>
                  </a:avLst>
                </a:prstGeom>
                <a:solidFill>
                  <a:srgbClr val="FF990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125" name="AutoShape 50"/>
                <p:cNvSpPr>
                  <a:spLocks noChangeArrowheads="1"/>
                </p:cNvSpPr>
                <p:nvPr/>
              </p:nvSpPr>
              <p:spPr bwMode="auto">
                <a:xfrm>
                  <a:off x="720" y="5472"/>
                  <a:ext cx="384" cy="96"/>
                </a:xfrm>
                <a:prstGeom prst="parallelogram">
                  <a:avLst>
                    <a:gd name="adj" fmla="val 100000"/>
                  </a:avLst>
                </a:prstGeom>
                <a:solidFill>
                  <a:srgbClr val="FFFF99"/>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126" name="AutoShape 51"/>
                <p:cNvSpPr>
                  <a:spLocks noChangeArrowheads="1"/>
                </p:cNvSpPr>
                <p:nvPr/>
              </p:nvSpPr>
              <p:spPr bwMode="auto">
                <a:xfrm>
                  <a:off x="1104" y="5664"/>
                  <a:ext cx="384" cy="96"/>
                </a:xfrm>
                <a:prstGeom prst="parallelogram">
                  <a:avLst>
                    <a:gd name="adj" fmla="val 100000"/>
                  </a:avLst>
                </a:prstGeom>
                <a:solidFill>
                  <a:srgbClr val="FFFF99"/>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127" name="AutoShape 52"/>
                <p:cNvSpPr>
                  <a:spLocks noChangeArrowheads="1"/>
                </p:cNvSpPr>
                <p:nvPr/>
              </p:nvSpPr>
              <p:spPr bwMode="auto">
                <a:xfrm>
                  <a:off x="1680" y="5664"/>
                  <a:ext cx="384" cy="96"/>
                </a:xfrm>
                <a:prstGeom prst="parallelogram">
                  <a:avLst>
                    <a:gd name="adj" fmla="val 100000"/>
                  </a:avLst>
                </a:prstGeom>
                <a:solidFill>
                  <a:srgbClr val="FF990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128" name="AutoShape 53"/>
                <p:cNvSpPr>
                  <a:spLocks noChangeArrowheads="1"/>
                </p:cNvSpPr>
                <p:nvPr/>
              </p:nvSpPr>
              <p:spPr bwMode="auto">
                <a:xfrm>
                  <a:off x="1872" y="5472"/>
                  <a:ext cx="384" cy="96"/>
                </a:xfrm>
                <a:prstGeom prst="parallelogram">
                  <a:avLst>
                    <a:gd name="adj" fmla="val 100000"/>
                  </a:avLst>
                </a:prstGeom>
                <a:solidFill>
                  <a:srgbClr val="FFFF99"/>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129" name="AutoShape 54"/>
                <p:cNvSpPr>
                  <a:spLocks noChangeArrowheads="1"/>
                </p:cNvSpPr>
                <p:nvPr/>
              </p:nvSpPr>
              <p:spPr bwMode="auto">
                <a:xfrm>
                  <a:off x="2256" y="5664"/>
                  <a:ext cx="384" cy="96"/>
                </a:xfrm>
                <a:prstGeom prst="parallelogram">
                  <a:avLst>
                    <a:gd name="adj" fmla="val 100000"/>
                  </a:avLst>
                </a:prstGeom>
                <a:solidFill>
                  <a:srgbClr val="FFFF99"/>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130" name="AutoShape 55"/>
                <p:cNvSpPr>
                  <a:spLocks noChangeArrowheads="1"/>
                </p:cNvSpPr>
                <p:nvPr/>
              </p:nvSpPr>
              <p:spPr bwMode="auto">
                <a:xfrm>
                  <a:off x="2832" y="5664"/>
                  <a:ext cx="384" cy="96"/>
                </a:xfrm>
                <a:prstGeom prst="parallelogram">
                  <a:avLst>
                    <a:gd name="adj" fmla="val 100000"/>
                  </a:avLst>
                </a:prstGeom>
                <a:solidFill>
                  <a:srgbClr val="FF990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131" name="AutoShape 56"/>
                <p:cNvSpPr>
                  <a:spLocks noChangeArrowheads="1"/>
                </p:cNvSpPr>
                <p:nvPr/>
              </p:nvSpPr>
              <p:spPr bwMode="auto">
                <a:xfrm>
                  <a:off x="3024" y="5472"/>
                  <a:ext cx="384" cy="96"/>
                </a:xfrm>
                <a:prstGeom prst="parallelogram">
                  <a:avLst>
                    <a:gd name="adj" fmla="val 100000"/>
                  </a:avLst>
                </a:prstGeom>
                <a:solidFill>
                  <a:srgbClr val="FFFF99"/>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132" name="AutoShape 57"/>
                <p:cNvSpPr>
                  <a:spLocks noChangeArrowheads="1"/>
                </p:cNvSpPr>
                <p:nvPr/>
              </p:nvSpPr>
              <p:spPr bwMode="auto">
                <a:xfrm>
                  <a:off x="3408" y="5664"/>
                  <a:ext cx="384" cy="96"/>
                </a:xfrm>
                <a:prstGeom prst="parallelogram">
                  <a:avLst>
                    <a:gd name="adj" fmla="val 100000"/>
                  </a:avLst>
                </a:prstGeom>
                <a:solidFill>
                  <a:srgbClr val="FFFF99"/>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133" name="Line 58"/>
                <p:cNvSpPr>
                  <a:spLocks noChangeShapeType="1"/>
                </p:cNvSpPr>
                <p:nvPr/>
              </p:nvSpPr>
              <p:spPr bwMode="auto">
                <a:xfrm flipV="1">
                  <a:off x="1728" y="4608"/>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34" name="Line 59"/>
                <p:cNvSpPr>
                  <a:spLocks noChangeShapeType="1"/>
                </p:cNvSpPr>
                <p:nvPr/>
              </p:nvSpPr>
              <p:spPr bwMode="auto">
                <a:xfrm flipV="1">
                  <a:off x="1536" y="4800"/>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35" name="Line 60"/>
                <p:cNvSpPr>
                  <a:spLocks noChangeShapeType="1"/>
                </p:cNvSpPr>
                <p:nvPr/>
              </p:nvSpPr>
              <p:spPr bwMode="auto">
                <a:xfrm flipV="1">
                  <a:off x="1344" y="4992"/>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36" name="Line 61"/>
                <p:cNvSpPr>
                  <a:spLocks noChangeShapeType="1"/>
                </p:cNvSpPr>
                <p:nvPr/>
              </p:nvSpPr>
              <p:spPr bwMode="auto">
                <a:xfrm flipV="1">
                  <a:off x="1152" y="5184"/>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37" name="Line 62"/>
                <p:cNvSpPr>
                  <a:spLocks noChangeShapeType="1"/>
                </p:cNvSpPr>
                <p:nvPr/>
              </p:nvSpPr>
              <p:spPr bwMode="auto">
                <a:xfrm flipV="1">
                  <a:off x="960" y="5376"/>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38" name="Line 63"/>
                <p:cNvSpPr>
                  <a:spLocks noChangeShapeType="1"/>
                </p:cNvSpPr>
                <p:nvPr/>
              </p:nvSpPr>
              <p:spPr bwMode="auto">
                <a:xfrm flipV="1">
                  <a:off x="768" y="5568"/>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39" name="Line 64"/>
                <p:cNvSpPr>
                  <a:spLocks noChangeShapeType="1"/>
                </p:cNvSpPr>
                <p:nvPr/>
              </p:nvSpPr>
              <p:spPr bwMode="auto">
                <a:xfrm>
                  <a:off x="864" y="5712"/>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40" name="Line 65"/>
                <p:cNvSpPr>
                  <a:spLocks noChangeShapeType="1"/>
                </p:cNvSpPr>
                <p:nvPr/>
              </p:nvSpPr>
              <p:spPr bwMode="auto">
                <a:xfrm>
                  <a:off x="1248" y="5328"/>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41" name="Line 66"/>
                <p:cNvSpPr>
                  <a:spLocks noChangeShapeType="1"/>
                </p:cNvSpPr>
                <p:nvPr/>
              </p:nvSpPr>
              <p:spPr bwMode="auto">
                <a:xfrm>
                  <a:off x="1632" y="4944"/>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42" name="Line 67"/>
                <p:cNvSpPr>
                  <a:spLocks noChangeShapeType="1"/>
                </p:cNvSpPr>
                <p:nvPr/>
              </p:nvSpPr>
              <p:spPr bwMode="auto">
                <a:xfrm>
                  <a:off x="2016" y="4560"/>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43" name="Line 68"/>
                <p:cNvSpPr>
                  <a:spLocks noChangeShapeType="1"/>
                </p:cNvSpPr>
                <p:nvPr/>
              </p:nvSpPr>
              <p:spPr bwMode="auto">
                <a:xfrm>
                  <a:off x="1440" y="5712"/>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44" name="Line 69"/>
                <p:cNvSpPr>
                  <a:spLocks noChangeShapeType="1"/>
                </p:cNvSpPr>
                <p:nvPr/>
              </p:nvSpPr>
              <p:spPr bwMode="auto">
                <a:xfrm>
                  <a:off x="1824" y="5328"/>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45" name="Line 70"/>
                <p:cNvSpPr>
                  <a:spLocks noChangeShapeType="1"/>
                </p:cNvSpPr>
                <p:nvPr/>
              </p:nvSpPr>
              <p:spPr bwMode="auto">
                <a:xfrm>
                  <a:off x="2208" y="4944"/>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46" name="Line 71"/>
                <p:cNvSpPr>
                  <a:spLocks noChangeShapeType="1"/>
                </p:cNvSpPr>
                <p:nvPr/>
              </p:nvSpPr>
              <p:spPr bwMode="auto">
                <a:xfrm>
                  <a:off x="2592" y="4560"/>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47" name="Line 72"/>
                <p:cNvSpPr>
                  <a:spLocks noChangeShapeType="1"/>
                </p:cNvSpPr>
                <p:nvPr/>
              </p:nvSpPr>
              <p:spPr bwMode="auto">
                <a:xfrm flipV="1">
                  <a:off x="2880" y="4608"/>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48" name="Line 73"/>
                <p:cNvSpPr>
                  <a:spLocks noChangeShapeType="1"/>
                </p:cNvSpPr>
                <p:nvPr/>
              </p:nvSpPr>
              <p:spPr bwMode="auto">
                <a:xfrm flipV="1">
                  <a:off x="2688" y="4800"/>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49" name="Line 74"/>
                <p:cNvSpPr>
                  <a:spLocks noChangeShapeType="1"/>
                </p:cNvSpPr>
                <p:nvPr/>
              </p:nvSpPr>
              <p:spPr bwMode="auto">
                <a:xfrm flipV="1">
                  <a:off x="2496" y="4992"/>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50" name="Line 75"/>
                <p:cNvSpPr>
                  <a:spLocks noChangeShapeType="1"/>
                </p:cNvSpPr>
                <p:nvPr/>
              </p:nvSpPr>
              <p:spPr bwMode="auto">
                <a:xfrm flipV="1">
                  <a:off x="2304" y="5184"/>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51" name="Line 76"/>
                <p:cNvSpPr>
                  <a:spLocks noChangeShapeType="1"/>
                </p:cNvSpPr>
                <p:nvPr/>
              </p:nvSpPr>
              <p:spPr bwMode="auto">
                <a:xfrm flipV="1">
                  <a:off x="2112" y="5376"/>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52" name="Line 77"/>
                <p:cNvSpPr>
                  <a:spLocks noChangeShapeType="1"/>
                </p:cNvSpPr>
                <p:nvPr/>
              </p:nvSpPr>
              <p:spPr bwMode="auto">
                <a:xfrm flipV="1">
                  <a:off x="1920" y="5568"/>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53" name="Line 78"/>
                <p:cNvSpPr>
                  <a:spLocks noChangeShapeType="1"/>
                </p:cNvSpPr>
                <p:nvPr/>
              </p:nvSpPr>
              <p:spPr bwMode="auto">
                <a:xfrm>
                  <a:off x="2016" y="5712"/>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54" name="Line 79"/>
                <p:cNvSpPr>
                  <a:spLocks noChangeShapeType="1"/>
                </p:cNvSpPr>
                <p:nvPr/>
              </p:nvSpPr>
              <p:spPr bwMode="auto">
                <a:xfrm>
                  <a:off x="2400" y="5328"/>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55" name="Line 80"/>
                <p:cNvSpPr>
                  <a:spLocks noChangeShapeType="1"/>
                </p:cNvSpPr>
                <p:nvPr/>
              </p:nvSpPr>
              <p:spPr bwMode="auto">
                <a:xfrm>
                  <a:off x="2784" y="4944"/>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56" name="Line 81"/>
                <p:cNvSpPr>
                  <a:spLocks noChangeShapeType="1"/>
                </p:cNvSpPr>
                <p:nvPr/>
              </p:nvSpPr>
              <p:spPr bwMode="auto">
                <a:xfrm>
                  <a:off x="3168" y="4560"/>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57" name="Line 82"/>
                <p:cNvSpPr>
                  <a:spLocks noChangeShapeType="1"/>
                </p:cNvSpPr>
                <p:nvPr/>
              </p:nvSpPr>
              <p:spPr bwMode="auto">
                <a:xfrm>
                  <a:off x="2592" y="5712"/>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58" name="Line 83"/>
                <p:cNvSpPr>
                  <a:spLocks noChangeShapeType="1"/>
                </p:cNvSpPr>
                <p:nvPr/>
              </p:nvSpPr>
              <p:spPr bwMode="auto">
                <a:xfrm>
                  <a:off x="2976" y="5328"/>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59" name="Line 84"/>
                <p:cNvSpPr>
                  <a:spLocks noChangeShapeType="1"/>
                </p:cNvSpPr>
                <p:nvPr/>
              </p:nvSpPr>
              <p:spPr bwMode="auto">
                <a:xfrm>
                  <a:off x="3360" y="4944"/>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60" name="Line 85"/>
                <p:cNvSpPr>
                  <a:spLocks noChangeShapeType="1"/>
                </p:cNvSpPr>
                <p:nvPr/>
              </p:nvSpPr>
              <p:spPr bwMode="auto">
                <a:xfrm>
                  <a:off x="3744" y="4560"/>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61" name="Line 86"/>
                <p:cNvSpPr>
                  <a:spLocks noChangeShapeType="1"/>
                </p:cNvSpPr>
                <p:nvPr/>
              </p:nvSpPr>
              <p:spPr bwMode="auto">
                <a:xfrm flipV="1">
                  <a:off x="4032" y="4608"/>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62" name="Line 87"/>
                <p:cNvSpPr>
                  <a:spLocks noChangeShapeType="1"/>
                </p:cNvSpPr>
                <p:nvPr/>
              </p:nvSpPr>
              <p:spPr bwMode="auto">
                <a:xfrm flipV="1">
                  <a:off x="3840" y="4800"/>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63" name="Line 88"/>
                <p:cNvSpPr>
                  <a:spLocks noChangeShapeType="1"/>
                </p:cNvSpPr>
                <p:nvPr/>
              </p:nvSpPr>
              <p:spPr bwMode="auto">
                <a:xfrm flipV="1">
                  <a:off x="3648" y="4992"/>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64" name="Line 89"/>
                <p:cNvSpPr>
                  <a:spLocks noChangeShapeType="1"/>
                </p:cNvSpPr>
                <p:nvPr/>
              </p:nvSpPr>
              <p:spPr bwMode="auto">
                <a:xfrm flipV="1">
                  <a:off x="3456" y="5184"/>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65" name="Line 90"/>
                <p:cNvSpPr>
                  <a:spLocks noChangeShapeType="1"/>
                </p:cNvSpPr>
                <p:nvPr/>
              </p:nvSpPr>
              <p:spPr bwMode="auto">
                <a:xfrm flipV="1">
                  <a:off x="3264" y="5376"/>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66" name="Line 91"/>
                <p:cNvSpPr>
                  <a:spLocks noChangeShapeType="1"/>
                </p:cNvSpPr>
                <p:nvPr/>
              </p:nvSpPr>
              <p:spPr bwMode="auto">
                <a:xfrm flipV="1">
                  <a:off x="3072" y="5568"/>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67" name="Line 92"/>
                <p:cNvSpPr>
                  <a:spLocks noChangeShapeType="1"/>
                </p:cNvSpPr>
                <p:nvPr/>
              </p:nvSpPr>
              <p:spPr bwMode="auto">
                <a:xfrm>
                  <a:off x="3168" y="5712"/>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68" name="Line 93"/>
                <p:cNvSpPr>
                  <a:spLocks noChangeShapeType="1"/>
                </p:cNvSpPr>
                <p:nvPr/>
              </p:nvSpPr>
              <p:spPr bwMode="auto">
                <a:xfrm>
                  <a:off x="3552" y="5328"/>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69" name="Line 94"/>
                <p:cNvSpPr>
                  <a:spLocks noChangeShapeType="1"/>
                </p:cNvSpPr>
                <p:nvPr/>
              </p:nvSpPr>
              <p:spPr bwMode="auto">
                <a:xfrm>
                  <a:off x="4320" y="4560"/>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70" name="AutoShape 95"/>
                <p:cNvSpPr>
                  <a:spLocks noChangeArrowheads="1"/>
                </p:cNvSpPr>
                <p:nvPr/>
              </p:nvSpPr>
              <p:spPr bwMode="auto">
                <a:xfrm>
                  <a:off x="4752" y="4896"/>
                  <a:ext cx="384" cy="96"/>
                </a:xfrm>
                <a:prstGeom prst="parallelogram">
                  <a:avLst>
                    <a:gd name="adj" fmla="val 100000"/>
                  </a:avLst>
                </a:prstGeom>
                <a:solidFill>
                  <a:srgbClr val="FF990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171" name="AutoShape 96"/>
                <p:cNvSpPr>
                  <a:spLocks noChangeArrowheads="1"/>
                </p:cNvSpPr>
                <p:nvPr/>
              </p:nvSpPr>
              <p:spPr bwMode="auto">
                <a:xfrm>
                  <a:off x="4944" y="4704"/>
                  <a:ext cx="384" cy="96"/>
                </a:xfrm>
                <a:prstGeom prst="parallelogram">
                  <a:avLst>
                    <a:gd name="adj" fmla="val 100000"/>
                  </a:avLst>
                </a:prstGeom>
                <a:solidFill>
                  <a:srgbClr val="FFFF99"/>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172" name="AutoShape 97"/>
                <p:cNvSpPr>
                  <a:spLocks noChangeArrowheads="1"/>
                </p:cNvSpPr>
                <p:nvPr/>
              </p:nvSpPr>
              <p:spPr bwMode="auto">
                <a:xfrm>
                  <a:off x="5136" y="4512"/>
                  <a:ext cx="384" cy="96"/>
                </a:xfrm>
                <a:prstGeom prst="parallelogram">
                  <a:avLst>
                    <a:gd name="adj" fmla="val 100000"/>
                  </a:avLst>
                </a:prstGeom>
                <a:solidFill>
                  <a:srgbClr val="FF990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173" name="AutoShape 98"/>
                <p:cNvSpPr>
                  <a:spLocks noChangeArrowheads="1"/>
                </p:cNvSpPr>
                <p:nvPr/>
              </p:nvSpPr>
              <p:spPr bwMode="auto">
                <a:xfrm>
                  <a:off x="4368" y="5280"/>
                  <a:ext cx="384" cy="96"/>
                </a:xfrm>
                <a:prstGeom prst="parallelogram">
                  <a:avLst>
                    <a:gd name="adj" fmla="val 100000"/>
                  </a:avLst>
                </a:prstGeom>
                <a:solidFill>
                  <a:srgbClr val="FF990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174" name="AutoShape 99"/>
                <p:cNvSpPr>
                  <a:spLocks noChangeArrowheads="1"/>
                </p:cNvSpPr>
                <p:nvPr/>
              </p:nvSpPr>
              <p:spPr bwMode="auto">
                <a:xfrm>
                  <a:off x="4560" y="5088"/>
                  <a:ext cx="384" cy="96"/>
                </a:xfrm>
                <a:prstGeom prst="parallelogram">
                  <a:avLst>
                    <a:gd name="adj" fmla="val 100000"/>
                  </a:avLst>
                </a:prstGeom>
                <a:solidFill>
                  <a:srgbClr val="FFFF99"/>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175" name="AutoShape 100"/>
                <p:cNvSpPr>
                  <a:spLocks noChangeArrowheads="1"/>
                </p:cNvSpPr>
                <p:nvPr/>
              </p:nvSpPr>
              <p:spPr bwMode="auto">
                <a:xfrm>
                  <a:off x="3984" y="5664"/>
                  <a:ext cx="384" cy="96"/>
                </a:xfrm>
                <a:prstGeom prst="parallelogram">
                  <a:avLst>
                    <a:gd name="adj" fmla="val 100000"/>
                  </a:avLst>
                </a:prstGeom>
                <a:solidFill>
                  <a:srgbClr val="FF990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176" name="AutoShape 101"/>
                <p:cNvSpPr>
                  <a:spLocks noChangeArrowheads="1"/>
                </p:cNvSpPr>
                <p:nvPr/>
              </p:nvSpPr>
              <p:spPr bwMode="auto">
                <a:xfrm>
                  <a:off x="4176" y="5472"/>
                  <a:ext cx="384" cy="96"/>
                </a:xfrm>
                <a:prstGeom prst="parallelogram">
                  <a:avLst>
                    <a:gd name="adj" fmla="val 100000"/>
                  </a:avLst>
                </a:prstGeom>
                <a:solidFill>
                  <a:srgbClr val="FFFF99"/>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177" name="Line 102"/>
                <p:cNvSpPr>
                  <a:spLocks noChangeShapeType="1"/>
                </p:cNvSpPr>
                <p:nvPr/>
              </p:nvSpPr>
              <p:spPr bwMode="auto">
                <a:xfrm>
                  <a:off x="3744" y="5712"/>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78" name="Line 103"/>
                <p:cNvSpPr>
                  <a:spLocks noChangeShapeType="1"/>
                </p:cNvSpPr>
                <p:nvPr/>
              </p:nvSpPr>
              <p:spPr bwMode="auto">
                <a:xfrm>
                  <a:off x="4896" y="4560"/>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79" name="Line 104"/>
                <p:cNvSpPr>
                  <a:spLocks noChangeShapeType="1"/>
                </p:cNvSpPr>
                <p:nvPr/>
              </p:nvSpPr>
              <p:spPr bwMode="auto">
                <a:xfrm flipV="1">
                  <a:off x="5184" y="4608"/>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80" name="Line 105"/>
                <p:cNvSpPr>
                  <a:spLocks noChangeShapeType="1"/>
                </p:cNvSpPr>
                <p:nvPr/>
              </p:nvSpPr>
              <p:spPr bwMode="auto">
                <a:xfrm flipV="1">
                  <a:off x="4992" y="4800"/>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81" name="Line 106"/>
                <p:cNvSpPr>
                  <a:spLocks noChangeShapeType="1"/>
                </p:cNvSpPr>
                <p:nvPr/>
              </p:nvSpPr>
              <p:spPr bwMode="auto">
                <a:xfrm flipV="1">
                  <a:off x="4800" y="4992"/>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82" name="Line 107"/>
                <p:cNvSpPr>
                  <a:spLocks noChangeShapeType="1"/>
                </p:cNvSpPr>
                <p:nvPr/>
              </p:nvSpPr>
              <p:spPr bwMode="auto">
                <a:xfrm flipV="1">
                  <a:off x="4608" y="5184"/>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83" name="Line 108"/>
                <p:cNvSpPr>
                  <a:spLocks noChangeShapeType="1"/>
                </p:cNvSpPr>
                <p:nvPr/>
              </p:nvSpPr>
              <p:spPr bwMode="auto">
                <a:xfrm flipV="1">
                  <a:off x="4416" y="5376"/>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84" name="Line 109"/>
                <p:cNvSpPr>
                  <a:spLocks noChangeShapeType="1"/>
                </p:cNvSpPr>
                <p:nvPr/>
              </p:nvSpPr>
              <p:spPr bwMode="auto">
                <a:xfrm flipV="1">
                  <a:off x="4224" y="5568"/>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85" name="Line 110"/>
                <p:cNvSpPr>
                  <a:spLocks noChangeShapeType="1"/>
                </p:cNvSpPr>
                <p:nvPr/>
              </p:nvSpPr>
              <p:spPr bwMode="auto">
                <a:xfrm>
                  <a:off x="4128" y="5328"/>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86" name="Line 111"/>
                <p:cNvSpPr>
                  <a:spLocks noChangeShapeType="1"/>
                </p:cNvSpPr>
                <p:nvPr/>
              </p:nvSpPr>
              <p:spPr bwMode="auto">
                <a:xfrm>
                  <a:off x="3936" y="4944"/>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87" name="Line 112"/>
                <p:cNvSpPr>
                  <a:spLocks noChangeShapeType="1"/>
                </p:cNvSpPr>
                <p:nvPr/>
              </p:nvSpPr>
              <p:spPr bwMode="auto">
                <a:xfrm>
                  <a:off x="4512" y="4944"/>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918" name="Group 113"/>
              <p:cNvGrpSpPr>
                <a:grpSpLocks/>
              </p:cNvGrpSpPr>
              <p:nvPr/>
            </p:nvGrpSpPr>
            <p:grpSpPr bwMode="auto">
              <a:xfrm>
                <a:off x="2544" y="865"/>
                <a:ext cx="3216" cy="891"/>
                <a:chOff x="384" y="2496"/>
                <a:chExt cx="4992" cy="1550"/>
              </a:xfrm>
            </p:grpSpPr>
            <p:grpSp>
              <p:nvGrpSpPr>
                <p:cNvPr id="38009" name="Group 114"/>
                <p:cNvGrpSpPr>
                  <a:grpSpLocks/>
                </p:cNvGrpSpPr>
                <p:nvPr/>
              </p:nvGrpSpPr>
              <p:grpSpPr bwMode="auto">
                <a:xfrm>
                  <a:off x="384" y="2496"/>
                  <a:ext cx="4992" cy="1550"/>
                  <a:chOff x="384" y="1824"/>
                  <a:chExt cx="4992" cy="1550"/>
                </a:xfrm>
              </p:grpSpPr>
              <p:sp>
                <p:nvSpPr>
                  <p:cNvPr id="38098" name="AutoShape 115"/>
                  <p:cNvSpPr>
                    <a:spLocks noChangeArrowheads="1"/>
                  </p:cNvSpPr>
                  <p:nvPr/>
                </p:nvSpPr>
                <p:spPr bwMode="auto">
                  <a:xfrm>
                    <a:off x="384" y="1824"/>
                    <a:ext cx="4992" cy="1248"/>
                  </a:xfrm>
                  <a:prstGeom prst="parallelogram">
                    <a:avLst>
                      <a:gd name="adj" fmla="val 100000"/>
                    </a:avLst>
                  </a:prstGeom>
                  <a:solidFill>
                    <a:srgbClr val="00CC0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099" name="Text Box 116"/>
                  <p:cNvSpPr txBox="1">
                    <a:spLocks noChangeArrowheads="1"/>
                  </p:cNvSpPr>
                  <p:nvPr/>
                </p:nvSpPr>
                <p:spPr bwMode="auto">
                  <a:xfrm>
                    <a:off x="656" y="2734"/>
                    <a:ext cx="242"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eaLnBrk="1" hangingPunct="1"/>
                    <a:endParaRPr lang="en-US" sz="2400">
                      <a:solidFill>
                        <a:srgbClr val="000000"/>
                      </a:solidFill>
                      <a:cs typeface="Arial" charset="0"/>
                    </a:endParaRPr>
                  </a:p>
                </p:txBody>
              </p:sp>
            </p:grpSp>
            <p:sp>
              <p:nvSpPr>
                <p:cNvPr id="38010" name="AutoShape 117"/>
                <p:cNvSpPr>
                  <a:spLocks noChangeArrowheads="1"/>
                </p:cNvSpPr>
                <p:nvPr/>
              </p:nvSpPr>
              <p:spPr bwMode="auto">
                <a:xfrm>
                  <a:off x="1152" y="2880"/>
                  <a:ext cx="384" cy="96"/>
                </a:xfrm>
                <a:prstGeom prst="parallelogram">
                  <a:avLst>
                    <a:gd name="adj" fmla="val 100000"/>
                  </a:avLst>
                </a:prstGeom>
                <a:solidFill>
                  <a:srgbClr val="80808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011" name="AutoShape 118"/>
                <p:cNvSpPr>
                  <a:spLocks noChangeArrowheads="1"/>
                </p:cNvSpPr>
                <p:nvPr/>
              </p:nvSpPr>
              <p:spPr bwMode="auto">
                <a:xfrm>
                  <a:off x="1344" y="2688"/>
                  <a:ext cx="384" cy="96"/>
                </a:xfrm>
                <a:prstGeom prst="parallelogram">
                  <a:avLst>
                    <a:gd name="adj" fmla="val 100000"/>
                  </a:avLst>
                </a:prstGeom>
                <a:solidFill>
                  <a:srgbClr val="80808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012" name="AutoShape 119"/>
                <p:cNvSpPr>
                  <a:spLocks noChangeArrowheads="1"/>
                </p:cNvSpPr>
                <p:nvPr/>
              </p:nvSpPr>
              <p:spPr bwMode="auto">
                <a:xfrm>
                  <a:off x="1536" y="2496"/>
                  <a:ext cx="384" cy="96"/>
                </a:xfrm>
                <a:prstGeom prst="parallelogram">
                  <a:avLst>
                    <a:gd name="adj" fmla="val 100000"/>
                  </a:avLst>
                </a:prstGeom>
                <a:solidFill>
                  <a:srgbClr val="80808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013" name="AutoShape 120"/>
                <p:cNvSpPr>
                  <a:spLocks noChangeArrowheads="1"/>
                </p:cNvSpPr>
                <p:nvPr/>
              </p:nvSpPr>
              <p:spPr bwMode="auto">
                <a:xfrm>
                  <a:off x="1728" y="2880"/>
                  <a:ext cx="384" cy="96"/>
                </a:xfrm>
                <a:prstGeom prst="parallelogram">
                  <a:avLst>
                    <a:gd name="adj" fmla="val 100000"/>
                  </a:avLst>
                </a:prstGeom>
                <a:solidFill>
                  <a:srgbClr val="80808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014" name="AutoShape 121"/>
                <p:cNvSpPr>
                  <a:spLocks noChangeArrowheads="1"/>
                </p:cNvSpPr>
                <p:nvPr/>
              </p:nvSpPr>
              <p:spPr bwMode="auto">
                <a:xfrm>
                  <a:off x="2112" y="2496"/>
                  <a:ext cx="384" cy="96"/>
                </a:xfrm>
                <a:prstGeom prst="parallelogram">
                  <a:avLst>
                    <a:gd name="adj" fmla="val 100000"/>
                  </a:avLst>
                </a:prstGeom>
                <a:solidFill>
                  <a:srgbClr val="80808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015" name="AutoShape 122"/>
                <p:cNvSpPr>
                  <a:spLocks noChangeArrowheads="1"/>
                </p:cNvSpPr>
                <p:nvPr/>
              </p:nvSpPr>
              <p:spPr bwMode="auto">
                <a:xfrm>
                  <a:off x="2304" y="2880"/>
                  <a:ext cx="384" cy="96"/>
                </a:xfrm>
                <a:prstGeom prst="parallelogram">
                  <a:avLst>
                    <a:gd name="adj" fmla="val 100000"/>
                  </a:avLst>
                </a:prstGeom>
                <a:solidFill>
                  <a:srgbClr val="80808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016" name="AutoShape 123"/>
                <p:cNvSpPr>
                  <a:spLocks noChangeArrowheads="1"/>
                </p:cNvSpPr>
                <p:nvPr/>
              </p:nvSpPr>
              <p:spPr bwMode="auto">
                <a:xfrm>
                  <a:off x="2496" y="2688"/>
                  <a:ext cx="384" cy="96"/>
                </a:xfrm>
                <a:prstGeom prst="parallelogram">
                  <a:avLst>
                    <a:gd name="adj" fmla="val 100000"/>
                  </a:avLst>
                </a:prstGeom>
                <a:solidFill>
                  <a:srgbClr val="80808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017" name="AutoShape 124"/>
                <p:cNvSpPr>
                  <a:spLocks noChangeArrowheads="1"/>
                </p:cNvSpPr>
                <p:nvPr/>
              </p:nvSpPr>
              <p:spPr bwMode="auto">
                <a:xfrm>
                  <a:off x="2688" y="2496"/>
                  <a:ext cx="384" cy="96"/>
                </a:xfrm>
                <a:prstGeom prst="parallelogram">
                  <a:avLst>
                    <a:gd name="adj" fmla="val 100000"/>
                  </a:avLst>
                </a:prstGeom>
                <a:solidFill>
                  <a:srgbClr val="80808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018" name="AutoShape 125"/>
                <p:cNvSpPr>
                  <a:spLocks noChangeArrowheads="1"/>
                </p:cNvSpPr>
                <p:nvPr/>
              </p:nvSpPr>
              <p:spPr bwMode="auto">
                <a:xfrm>
                  <a:off x="2880" y="2880"/>
                  <a:ext cx="384" cy="96"/>
                </a:xfrm>
                <a:prstGeom prst="parallelogram">
                  <a:avLst>
                    <a:gd name="adj" fmla="val 100000"/>
                  </a:avLst>
                </a:prstGeom>
                <a:solidFill>
                  <a:srgbClr val="80808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019" name="AutoShape 126"/>
                <p:cNvSpPr>
                  <a:spLocks noChangeArrowheads="1"/>
                </p:cNvSpPr>
                <p:nvPr/>
              </p:nvSpPr>
              <p:spPr bwMode="auto">
                <a:xfrm>
                  <a:off x="3264" y="2496"/>
                  <a:ext cx="384" cy="96"/>
                </a:xfrm>
                <a:prstGeom prst="parallelogram">
                  <a:avLst>
                    <a:gd name="adj" fmla="val 100000"/>
                  </a:avLst>
                </a:prstGeom>
                <a:solidFill>
                  <a:srgbClr val="80808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020" name="AutoShape 127"/>
                <p:cNvSpPr>
                  <a:spLocks noChangeArrowheads="1"/>
                </p:cNvSpPr>
                <p:nvPr/>
              </p:nvSpPr>
              <p:spPr bwMode="auto">
                <a:xfrm>
                  <a:off x="3456" y="2880"/>
                  <a:ext cx="384" cy="96"/>
                </a:xfrm>
                <a:prstGeom prst="parallelogram">
                  <a:avLst>
                    <a:gd name="adj" fmla="val 100000"/>
                  </a:avLst>
                </a:prstGeom>
                <a:solidFill>
                  <a:srgbClr val="80808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021" name="AutoShape 128"/>
                <p:cNvSpPr>
                  <a:spLocks noChangeArrowheads="1"/>
                </p:cNvSpPr>
                <p:nvPr/>
              </p:nvSpPr>
              <p:spPr bwMode="auto">
                <a:xfrm>
                  <a:off x="3648" y="2688"/>
                  <a:ext cx="384" cy="96"/>
                </a:xfrm>
                <a:prstGeom prst="parallelogram">
                  <a:avLst>
                    <a:gd name="adj" fmla="val 100000"/>
                  </a:avLst>
                </a:prstGeom>
                <a:solidFill>
                  <a:srgbClr val="80808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022" name="AutoShape 129"/>
                <p:cNvSpPr>
                  <a:spLocks noChangeArrowheads="1"/>
                </p:cNvSpPr>
                <p:nvPr/>
              </p:nvSpPr>
              <p:spPr bwMode="auto">
                <a:xfrm>
                  <a:off x="3840" y="2496"/>
                  <a:ext cx="384" cy="96"/>
                </a:xfrm>
                <a:prstGeom prst="parallelogram">
                  <a:avLst>
                    <a:gd name="adj" fmla="val 100000"/>
                  </a:avLst>
                </a:prstGeom>
                <a:solidFill>
                  <a:srgbClr val="80808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023" name="AutoShape 130"/>
                <p:cNvSpPr>
                  <a:spLocks noChangeArrowheads="1"/>
                </p:cNvSpPr>
                <p:nvPr/>
              </p:nvSpPr>
              <p:spPr bwMode="auto">
                <a:xfrm>
                  <a:off x="4032" y="2880"/>
                  <a:ext cx="384" cy="96"/>
                </a:xfrm>
                <a:prstGeom prst="parallelogram">
                  <a:avLst>
                    <a:gd name="adj" fmla="val 100000"/>
                  </a:avLst>
                </a:prstGeom>
                <a:solidFill>
                  <a:srgbClr val="80808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024" name="AutoShape 131"/>
                <p:cNvSpPr>
                  <a:spLocks noChangeArrowheads="1"/>
                </p:cNvSpPr>
                <p:nvPr/>
              </p:nvSpPr>
              <p:spPr bwMode="auto">
                <a:xfrm>
                  <a:off x="4416" y="2496"/>
                  <a:ext cx="384" cy="96"/>
                </a:xfrm>
                <a:prstGeom prst="parallelogram">
                  <a:avLst>
                    <a:gd name="adj" fmla="val 100000"/>
                  </a:avLst>
                </a:prstGeom>
                <a:solidFill>
                  <a:srgbClr val="80808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025" name="AutoShape 132"/>
                <p:cNvSpPr>
                  <a:spLocks noChangeArrowheads="1"/>
                </p:cNvSpPr>
                <p:nvPr/>
              </p:nvSpPr>
              <p:spPr bwMode="auto">
                <a:xfrm>
                  <a:off x="768" y="3264"/>
                  <a:ext cx="384" cy="96"/>
                </a:xfrm>
                <a:prstGeom prst="parallelogram">
                  <a:avLst>
                    <a:gd name="adj" fmla="val 100000"/>
                  </a:avLst>
                </a:prstGeom>
                <a:solidFill>
                  <a:srgbClr val="80808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026" name="AutoShape 133"/>
                <p:cNvSpPr>
                  <a:spLocks noChangeArrowheads="1"/>
                </p:cNvSpPr>
                <p:nvPr/>
              </p:nvSpPr>
              <p:spPr bwMode="auto">
                <a:xfrm>
                  <a:off x="960" y="3072"/>
                  <a:ext cx="384" cy="96"/>
                </a:xfrm>
                <a:prstGeom prst="parallelogram">
                  <a:avLst>
                    <a:gd name="adj" fmla="val 100000"/>
                  </a:avLst>
                </a:prstGeom>
                <a:solidFill>
                  <a:srgbClr val="80808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027" name="AutoShape 134"/>
                <p:cNvSpPr>
                  <a:spLocks noChangeArrowheads="1"/>
                </p:cNvSpPr>
                <p:nvPr/>
              </p:nvSpPr>
              <p:spPr bwMode="auto">
                <a:xfrm>
                  <a:off x="1344" y="3264"/>
                  <a:ext cx="384" cy="96"/>
                </a:xfrm>
                <a:prstGeom prst="parallelogram">
                  <a:avLst>
                    <a:gd name="adj" fmla="val 100000"/>
                  </a:avLst>
                </a:prstGeom>
                <a:solidFill>
                  <a:srgbClr val="80808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028" name="AutoShape 135"/>
                <p:cNvSpPr>
                  <a:spLocks noChangeArrowheads="1"/>
                </p:cNvSpPr>
                <p:nvPr/>
              </p:nvSpPr>
              <p:spPr bwMode="auto">
                <a:xfrm>
                  <a:off x="1920" y="3264"/>
                  <a:ext cx="384" cy="96"/>
                </a:xfrm>
                <a:prstGeom prst="parallelogram">
                  <a:avLst>
                    <a:gd name="adj" fmla="val 100000"/>
                  </a:avLst>
                </a:prstGeom>
                <a:solidFill>
                  <a:srgbClr val="80808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029" name="AutoShape 136"/>
                <p:cNvSpPr>
                  <a:spLocks noChangeArrowheads="1"/>
                </p:cNvSpPr>
                <p:nvPr/>
              </p:nvSpPr>
              <p:spPr bwMode="auto">
                <a:xfrm>
                  <a:off x="2112" y="3072"/>
                  <a:ext cx="384" cy="96"/>
                </a:xfrm>
                <a:prstGeom prst="parallelogram">
                  <a:avLst>
                    <a:gd name="adj" fmla="val 100000"/>
                  </a:avLst>
                </a:prstGeom>
                <a:solidFill>
                  <a:srgbClr val="80808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030" name="AutoShape 137"/>
                <p:cNvSpPr>
                  <a:spLocks noChangeArrowheads="1"/>
                </p:cNvSpPr>
                <p:nvPr/>
              </p:nvSpPr>
              <p:spPr bwMode="auto">
                <a:xfrm>
                  <a:off x="2496" y="3264"/>
                  <a:ext cx="384" cy="96"/>
                </a:xfrm>
                <a:prstGeom prst="parallelogram">
                  <a:avLst>
                    <a:gd name="adj" fmla="val 100000"/>
                  </a:avLst>
                </a:prstGeom>
                <a:solidFill>
                  <a:srgbClr val="80808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031" name="AutoShape 138"/>
                <p:cNvSpPr>
                  <a:spLocks noChangeArrowheads="1"/>
                </p:cNvSpPr>
                <p:nvPr/>
              </p:nvSpPr>
              <p:spPr bwMode="auto">
                <a:xfrm>
                  <a:off x="3072" y="3264"/>
                  <a:ext cx="384" cy="96"/>
                </a:xfrm>
                <a:prstGeom prst="parallelogram">
                  <a:avLst>
                    <a:gd name="adj" fmla="val 100000"/>
                  </a:avLst>
                </a:prstGeom>
                <a:solidFill>
                  <a:srgbClr val="80808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032" name="AutoShape 139"/>
                <p:cNvSpPr>
                  <a:spLocks noChangeArrowheads="1"/>
                </p:cNvSpPr>
                <p:nvPr/>
              </p:nvSpPr>
              <p:spPr bwMode="auto">
                <a:xfrm>
                  <a:off x="3264" y="3072"/>
                  <a:ext cx="384" cy="96"/>
                </a:xfrm>
                <a:prstGeom prst="parallelogram">
                  <a:avLst>
                    <a:gd name="adj" fmla="val 100000"/>
                  </a:avLst>
                </a:prstGeom>
                <a:solidFill>
                  <a:srgbClr val="80808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033" name="AutoShape 140"/>
                <p:cNvSpPr>
                  <a:spLocks noChangeArrowheads="1"/>
                </p:cNvSpPr>
                <p:nvPr/>
              </p:nvSpPr>
              <p:spPr bwMode="auto">
                <a:xfrm>
                  <a:off x="3648" y="3264"/>
                  <a:ext cx="384" cy="96"/>
                </a:xfrm>
                <a:prstGeom prst="parallelogram">
                  <a:avLst>
                    <a:gd name="adj" fmla="val 100000"/>
                  </a:avLst>
                </a:prstGeom>
                <a:solidFill>
                  <a:srgbClr val="80808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034" name="AutoShape 141"/>
                <p:cNvSpPr>
                  <a:spLocks noChangeArrowheads="1"/>
                </p:cNvSpPr>
                <p:nvPr/>
              </p:nvSpPr>
              <p:spPr bwMode="auto">
                <a:xfrm>
                  <a:off x="384" y="3648"/>
                  <a:ext cx="384" cy="96"/>
                </a:xfrm>
                <a:prstGeom prst="parallelogram">
                  <a:avLst>
                    <a:gd name="adj" fmla="val 100000"/>
                  </a:avLst>
                </a:prstGeom>
                <a:solidFill>
                  <a:srgbClr val="80808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035" name="AutoShape 142"/>
                <p:cNvSpPr>
                  <a:spLocks noChangeArrowheads="1"/>
                </p:cNvSpPr>
                <p:nvPr/>
              </p:nvSpPr>
              <p:spPr bwMode="auto">
                <a:xfrm>
                  <a:off x="576" y="3456"/>
                  <a:ext cx="384" cy="96"/>
                </a:xfrm>
                <a:prstGeom prst="parallelogram">
                  <a:avLst>
                    <a:gd name="adj" fmla="val 100000"/>
                  </a:avLst>
                </a:prstGeom>
                <a:solidFill>
                  <a:srgbClr val="80808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036" name="AutoShape 143"/>
                <p:cNvSpPr>
                  <a:spLocks noChangeArrowheads="1"/>
                </p:cNvSpPr>
                <p:nvPr/>
              </p:nvSpPr>
              <p:spPr bwMode="auto">
                <a:xfrm>
                  <a:off x="960" y="3648"/>
                  <a:ext cx="384" cy="96"/>
                </a:xfrm>
                <a:prstGeom prst="parallelogram">
                  <a:avLst>
                    <a:gd name="adj" fmla="val 100000"/>
                  </a:avLst>
                </a:prstGeom>
                <a:solidFill>
                  <a:srgbClr val="80808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037" name="AutoShape 144"/>
                <p:cNvSpPr>
                  <a:spLocks noChangeArrowheads="1"/>
                </p:cNvSpPr>
                <p:nvPr/>
              </p:nvSpPr>
              <p:spPr bwMode="auto">
                <a:xfrm>
                  <a:off x="1536" y="3648"/>
                  <a:ext cx="384" cy="96"/>
                </a:xfrm>
                <a:prstGeom prst="parallelogram">
                  <a:avLst>
                    <a:gd name="adj" fmla="val 100000"/>
                  </a:avLst>
                </a:prstGeom>
                <a:solidFill>
                  <a:srgbClr val="80808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038" name="AutoShape 145"/>
                <p:cNvSpPr>
                  <a:spLocks noChangeArrowheads="1"/>
                </p:cNvSpPr>
                <p:nvPr/>
              </p:nvSpPr>
              <p:spPr bwMode="auto">
                <a:xfrm>
                  <a:off x="1728" y="3456"/>
                  <a:ext cx="384" cy="96"/>
                </a:xfrm>
                <a:prstGeom prst="parallelogram">
                  <a:avLst>
                    <a:gd name="adj" fmla="val 100000"/>
                  </a:avLst>
                </a:prstGeom>
                <a:solidFill>
                  <a:srgbClr val="80808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039" name="AutoShape 146"/>
                <p:cNvSpPr>
                  <a:spLocks noChangeArrowheads="1"/>
                </p:cNvSpPr>
                <p:nvPr/>
              </p:nvSpPr>
              <p:spPr bwMode="auto">
                <a:xfrm>
                  <a:off x="2112" y="3648"/>
                  <a:ext cx="384" cy="96"/>
                </a:xfrm>
                <a:prstGeom prst="parallelogram">
                  <a:avLst>
                    <a:gd name="adj" fmla="val 100000"/>
                  </a:avLst>
                </a:prstGeom>
                <a:solidFill>
                  <a:srgbClr val="80808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040" name="AutoShape 147"/>
                <p:cNvSpPr>
                  <a:spLocks noChangeArrowheads="1"/>
                </p:cNvSpPr>
                <p:nvPr/>
              </p:nvSpPr>
              <p:spPr bwMode="auto">
                <a:xfrm>
                  <a:off x="2688" y="3648"/>
                  <a:ext cx="384" cy="96"/>
                </a:xfrm>
                <a:prstGeom prst="parallelogram">
                  <a:avLst>
                    <a:gd name="adj" fmla="val 100000"/>
                  </a:avLst>
                </a:prstGeom>
                <a:solidFill>
                  <a:srgbClr val="80808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041" name="AutoShape 148"/>
                <p:cNvSpPr>
                  <a:spLocks noChangeArrowheads="1"/>
                </p:cNvSpPr>
                <p:nvPr/>
              </p:nvSpPr>
              <p:spPr bwMode="auto">
                <a:xfrm>
                  <a:off x="2880" y="3456"/>
                  <a:ext cx="384" cy="96"/>
                </a:xfrm>
                <a:prstGeom prst="parallelogram">
                  <a:avLst>
                    <a:gd name="adj" fmla="val 100000"/>
                  </a:avLst>
                </a:prstGeom>
                <a:solidFill>
                  <a:srgbClr val="80808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042" name="AutoShape 149"/>
                <p:cNvSpPr>
                  <a:spLocks noChangeArrowheads="1"/>
                </p:cNvSpPr>
                <p:nvPr/>
              </p:nvSpPr>
              <p:spPr bwMode="auto">
                <a:xfrm>
                  <a:off x="3264" y="3648"/>
                  <a:ext cx="384" cy="96"/>
                </a:xfrm>
                <a:prstGeom prst="parallelogram">
                  <a:avLst>
                    <a:gd name="adj" fmla="val 100000"/>
                  </a:avLst>
                </a:prstGeom>
                <a:solidFill>
                  <a:srgbClr val="80808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043" name="Line 150"/>
                <p:cNvSpPr>
                  <a:spLocks noChangeShapeType="1"/>
                </p:cNvSpPr>
                <p:nvPr/>
              </p:nvSpPr>
              <p:spPr bwMode="auto">
                <a:xfrm flipV="1">
                  <a:off x="1584" y="2592"/>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44" name="Line 151"/>
                <p:cNvSpPr>
                  <a:spLocks noChangeShapeType="1"/>
                </p:cNvSpPr>
                <p:nvPr/>
              </p:nvSpPr>
              <p:spPr bwMode="auto">
                <a:xfrm flipV="1">
                  <a:off x="1392" y="2784"/>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45" name="Line 152"/>
                <p:cNvSpPr>
                  <a:spLocks noChangeShapeType="1"/>
                </p:cNvSpPr>
                <p:nvPr/>
              </p:nvSpPr>
              <p:spPr bwMode="auto">
                <a:xfrm flipV="1">
                  <a:off x="1200" y="2976"/>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46" name="Line 153"/>
                <p:cNvSpPr>
                  <a:spLocks noChangeShapeType="1"/>
                </p:cNvSpPr>
                <p:nvPr/>
              </p:nvSpPr>
              <p:spPr bwMode="auto">
                <a:xfrm flipV="1">
                  <a:off x="1008" y="3168"/>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47" name="Line 154"/>
                <p:cNvSpPr>
                  <a:spLocks noChangeShapeType="1"/>
                </p:cNvSpPr>
                <p:nvPr/>
              </p:nvSpPr>
              <p:spPr bwMode="auto">
                <a:xfrm flipV="1">
                  <a:off x="816" y="3360"/>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48" name="Line 155"/>
                <p:cNvSpPr>
                  <a:spLocks noChangeShapeType="1"/>
                </p:cNvSpPr>
                <p:nvPr/>
              </p:nvSpPr>
              <p:spPr bwMode="auto">
                <a:xfrm flipV="1">
                  <a:off x="624" y="3552"/>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49" name="Line 156"/>
                <p:cNvSpPr>
                  <a:spLocks noChangeShapeType="1"/>
                </p:cNvSpPr>
                <p:nvPr/>
              </p:nvSpPr>
              <p:spPr bwMode="auto">
                <a:xfrm>
                  <a:off x="720" y="3696"/>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50" name="Line 157"/>
                <p:cNvSpPr>
                  <a:spLocks noChangeShapeType="1"/>
                </p:cNvSpPr>
                <p:nvPr/>
              </p:nvSpPr>
              <p:spPr bwMode="auto">
                <a:xfrm>
                  <a:off x="1104" y="3312"/>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51" name="Line 158"/>
                <p:cNvSpPr>
                  <a:spLocks noChangeShapeType="1"/>
                </p:cNvSpPr>
                <p:nvPr/>
              </p:nvSpPr>
              <p:spPr bwMode="auto">
                <a:xfrm>
                  <a:off x="1488" y="2928"/>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52" name="Line 159"/>
                <p:cNvSpPr>
                  <a:spLocks noChangeShapeType="1"/>
                </p:cNvSpPr>
                <p:nvPr/>
              </p:nvSpPr>
              <p:spPr bwMode="auto">
                <a:xfrm>
                  <a:off x="1872" y="2544"/>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53" name="Line 160"/>
                <p:cNvSpPr>
                  <a:spLocks noChangeShapeType="1"/>
                </p:cNvSpPr>
                <p:nvPr/>
              </p:nvSpPr>
              <p:spPr bwMode="auto">
                <a:xfrm>
                  <a:off x="1296" y="3696"/>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54" name="Line 161"/>
                <p:cNvSpPr>
                  <a:spLocks noChangeShapeType="1"/>
                </p:cNvSpPr>
                <p:nvPr/>
              </p:nvSpPr>
              <p:spPr bwMode="auto">
                <a:xfrm>
                  <a:off x="1680" y="3312"/>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55" name="Line 162"/>
                <p:cNvSpPr>
                  <a:spLocks noChangeShapeType="1"/>
                </p:cNvSpPr>
                <p:nvPr/>
              </p:nvSpPr>
              <p:spPr bwMode="auto">
                <a:xfrm>
                  <a:off x="2064" y="2928"/>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56" name="Line 163"/>
                <p:cNvSpPr>
                  <a:spLocks noChangeShapeType="1"/>
                </p:cNvSpPr>
                <p:nvPr/>
              </p:nvSpPr>
              <p:spPr bwMode="auto">
                <a:xfrm>
                  <a:off x="2448" y="2544"/>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57" name="Line 164"/>
                <p:cNvSpPr>
                  <a:spLocks noChangeShapeType="1"/>
                </p:cNvSpPr>
                <p:nvPr/>
              </p:nvSpPr>
              <p:spPr bwMode="auto">
                <a:xfrm flipV="1">
                  <a:off x="2736" y="2592"/>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58" name="Line 165"/>
                <p:cNvSpPr>
                  <a:spLocks noChangeShapeType="1"/>
                </p:cNvSpPr>
                <p:nvPr/>
              </p:nvSpPr>
              <p:spPr bwMode="auto">
                <a:xfrm flipV="1">
                  <a:off x="2544" y="2784"/>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59" name="Line 166"/>
                <p:cNvSpPr>
                  <a:spLocks noChangeShapeType="1"/>
                </p:cNvSpPr>
                <p:nvPr/>
              </p:nvSpPr>
              <p:spPr bwMode="auto">
                <a:xfrm flipV="1">
                  <a:off x="2352" y="2976"/>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60" name="Line 167"/>
                <p:cNvSpPr>
                  <a:spLocks noChangeShapeType="1"/>
                </p:cNvSpPr>
                <p:nvPr/>
              </p:nvSpPr>
              <p:spPr bwMode="auto">
                <a:xfrm flipV="1">
                  <a:off x="2160" y="3168"/>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61" name="Line 168"/>
                <p:cNvSpPr>
                  <a:spLocks noChangeShapeType="1"/>
                </p:cNvSpPr>
                <p:nvPr/>
              </p:nvSpPr>
              <p:spPr bwMode="auto">
                <a:xfrm flipV="1">
                  <a:off x="1968" y="3360"/>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62" name="Line 169"/>
                <p:cNvSpPr>
                  <a:spLocks noChangeShapeType="1"/>
                </p:cNvSpPr>
                <p:nvPr/>
              </p:nvSpPr>
              <p:spPr bwMode="auto">
                <a:xfrm flipV="1">
                  <a:off x="1776" y="3552"/>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63" name="Line 170"/>
                <p:cNvSpPr>
                  <a:spLocks noChangeShapeType="1"/>
                </p:cNvSpPr>
                <p:nvPr/>
              </p:nvSpPr>
              <p:spPr bwMode="auto">
                <a:xfrm>
                  <a:off x="1872" y="3696"/>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64" name="Line 171"/>
                <p:cNvSpPr>
                  <a:spLocks noChangeShapeType="1"/>
                </p:cNvSpPr>
                <p:nvPr/>
              </p:nvSpPr>
              <p:spPr bwMode="auto">
                <a:xfrm>
                  <a:off x="2256" y="3312"/>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65" name="Line 172"/>
                <p:cNvSpPr>
                  <a:spLocks noChangeShapeType="1"/>
                </p:cNvSpPr>
                <p:nvPr/>
              </p:nvSpPr>
              <p:spPr bwMode="auto">
                <a:xfrm>
                  <a:off x="2640" y="2928"/>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66" name="Line 173"/>
                <p:cNvSpPr>
                  <a:spLocks noChangeShapeType="1"/>
                </p:cNvSpPr>
                <p:nvPr/>
              </p:nvSpPr>
              <p:spPr bwMode="auto">
                <a:xfrm>
                  <a:off x="3024" y="2544"/>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67" name="Line 174"/>
                <p:cNvSpPr>
                  <a:spLocks noChangeShapeType="1"/>
                </p:cNvSpPr>
                <p:nvPr/>
              </p:nvSpPr>
              <p:spPr bwMode="auto">
                <a:xfrm>
                  <a:off x="2448" y="3696"/>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68" name="Line 175"/>
                <p:cNvSpPr>
                  <a:spLocks noChangeShapeType="1"/>
                </p:cNvSpPr>
                <p:nvPr/>
              </p:nvSpPr>
              <p:spPr bwMode="auto">
                <a:xfrm>
                  <a:off x="2832" y="3312"/>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69" name="Line 176"/>
                <p:cNvSpPr>
                  <a:spLocks noChangeShapeType="1"/>
                </p:cNvSpPr>
                <p:nvPr/>
              </p:nvSpPr>
              <p:spPr bwMode="auto">
                <a:xfrm>
                  <a:off x="3216" y="2928"/>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70" name="Line 177"/>
                <p:cNvSpPr>
                  <a:spLocks noChangeShapeType="1"/>
                </p:cNvSpPr>
                <p:nvPr/>
              </p:nvSpPr>
              <p:spPr bwMode="auto">
                <a:xfrm>
                  <a:off x="3600" y="2544"/>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71" name="Line 178"/>
                <p:cNvSpPr>
                  <a:spLocks noChangeShapeType="1"/>
                </p:cNvSpPr>
                <p:nvPr/>
              </p:nvSpPr>
              <p:spPr bwMode="auto">
                <a:xfrm flipV="1">
                  <a:off x="3888" y="2592"/>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72" name="Line 179"/>
                <p:cNvSpPr>
                  <a:spLocks noChangeShapeType="1"/>
                </p:cNvSpPr>
                <p:nvPr/>
              </p:nvSpPr>
              <p:spPr bwMode="auto">
                <a:xfrm flipV="1">
                  <a:off x="3696" y="2784"/>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73" name="Line 180"/>
                <p:cNvSpPr>
                  <a:spLocks noChangeShapeType="1"/>
                </p:cNvSpPr>
                <p:nvPr/>
              </p:nvSpPr>
              <p:spPr bwMode="auto">
                <a:xfrm flipV="1">
                  <a:off x="3504" y="2976"/>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74" name="Line 181"/>
                <p:cNvSpPr>
                  <a:spLocks noChangeShapeType="1"/>
                </p:cNvSpPr>
                <p:nvPr/>
              </p:nvSpPr>
              <p:spPr bwMode="auto">
                <a:xfrm flipV="1">
                  <a:off x="3312" y="3168"/>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75" name="Line 182"/>
                <p:cNvSpPr>
                  <a:spLocks noChangeShapeType="1"/>
                </p:cNvSpPr>
                <p:nvPr/>
              </p:nvSpPr>
              <p:spPr bwMode="auto">
                <a:xfrm flipV="1">
                  <a:off x="3120" y="3360"/>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76" name="Line 183"/>
                <p:cNvSpPr>
                  <a:spLocks noChangeShapeType="1"/>
                </p:cNvSpPr>
                <p:nvPr/>
              </p:nvSpPr>
              <p:spPr bwMode="auto">
                <a:xfrm flipV="1">
                  <a:off x="2928" y="3552"/>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77" name="Line 184"/>
                <p:cNvSpPr>
                  <a:spLocks noChangeShapeType="1"/>
                </p:cNvSpPr>
                <p:nvPr/>
              </p:nvSpPr>
              <p:spPr bwMode="auto">
                <a:xfrm>
                  <a:off x="3024" y="3696"/>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78" name="Line 185"/>
                <p:cNvSpPr>
                  <a:spLocks noChangeShapeType="1"/>
                </p:cNvSpPr>
                <p:nvPr/>
              </p:nvSpPr>
              <p:spPr bwMode="auto">
                <a:xfrm>
                  <a:off x="3408" y="3312"/>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79" name="Line 186"/>
                <p:cNvSpPr>
                  <a:spLocks noChangeShapeType="1"/>
                </p:cNvSpPr>
                <p:nvPr/>
              </p:nvSpPr>
              <p:spPr bwMode="auto">
                <a:xfrm>
                  <a:off x="3792" y="2928"/>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80" name="Line 187"/>
                <p:cNvSpPr>
                  <a:spLocks noChangeShapeType="1"/>
                </p:cNvSpPr>
                <p:nvPr/>
              </p:nvSpPr>
              <p:spPr bwMode="auto">
                <a:xfrm>
                  <a:off x="4176" y="2544"/>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81" name="AutoShape 188"/>
                <p:cNvSpPr>
                  <a:spLocks noChangeArrowheads="1"/>
                </p:cNvSpPr>
                <p:nvPr/>
              </p:nvSpPr>
              <p:spPr bwMode="auto">
                <a:xfrm>
                  <a:off x="4608" y="2880"/>
                  <a:ext cx="384" cy="96"/>
                </a:xfrm>
                <a:prstGeom prst="parallelogram">
                  <a:avLst>
                    <a:gd name="adj" fmla="val 100000"/>
                  </a:avLst>
                </a:prstGeom>
                <a:solidFill>
                  <a:srgbClr val="80808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082" name="AutoShape 189"/>
                <p:cNvSpPr>
                  <a:spLocks noChangeArrowheads="1"/>
                </p:cNvSpPr>
                <p:nvPr/>
              </p:nvSpPr>
              <p:spPr bwMode="auto">
                <a:xfrm>
                  <a:off x="4800" y="2688"/>
                  <a:ext cx="384" cy="96"/>
                </a:xfrm>
                <a:prstGeom prst="parallelogram">
                  <a:avLst>
                    <a:gd name="adj" fmla="val 100000"/>
                  </a:avLst>
                </a:prstGeom>
                <a:solidFill>
                  <a:srgbClr val="80808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083" name="AutoShape 190"/>
                <p:cNvSpPr>
                  <a:spLocks noChangeArrowheads="1"/>
                </p:cNvSpPr>
                <p:nvPr/>
              </p:nvSpPr>
              <p:spPr bwMode="auto">
                <a:xfrm>
                  <a:off x="4992" y="2496"/>
                  <a:ext cx="384" cy="96"/>
                </a:xfrm>
                <a:prstGeom prst="parallelogram">
                  <a:avLst>
                    <a:gd name="adj" fmla="val 100000"/>
                  </a:avLst>
                </a:prstGeom>
                <a:solidFill>
                  <a:srgbClr val="80808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084" name="AutoShape 191"/>
                <p:cNvSpPr>
                  <a:spLocks noChangeArrowheads="1"/>
                </p:cNvSpPr>
                <p:nvPr/>
              </p:nvSpPr>
              <p:spPr bwMode="auto">
                <a:xfrm>
                  <a:off x="4224" y="3264"/>
                  <a:ext cx="384" cy="96"/>
                </a:xfrm>
                <a:prstGeom prst="parallelogram">
                  <a:avLst>
                    <a:gd name="adj" fmla="val 100000"/>
                  </a:avLst>
                </a:prstGeom>
                <a:solidFill>
                  <a:srgbClr val="80808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085" name="AutoShape 192"/>
                <p:cNvSpPr>
                  <a:spLocks noChangeArrowheads="1"/>
                </p:cNvSpPr>
                <p:nvPr/>
              </p:nvSpPr>
              <p:spPr bwMode="auto">
                <a:xfrm>
                  <a:off x="4416" y="3072"/>
                  <a:ext cx="384" cy="96"/>
                </a:xfrm>
                <a:prstGeom prst="parallelogram">
                  <a:avLst>
                    <a:gd name="adj" fmla="val 100000"/>
                  </a:avLst>
                </a:prstGeom>
                <a:solidFill>
                  <a:srgbClr val="80808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086" name="AutoShape 193"/>
                <p:cNvSpPr>
                  <a:spLocks noChangeArrowheads="1"/>
                </p:cNvSpPr>
                <p:nvPr/>
              </p:nvSpPr>
              <p:spPr bwMode="auto">
                <a:xfrm>
                  <a:off x="3840" y="3648"/>
                  <a:ext cx="384" cy="96"/>
                </a:xfrm>
                <a:prstGeom prst="parallelogram">
                  <a:avLst>
                    <a:gd name="adj" fmla="val 100000"/>
                  </a:avLst>
                </a:prstGeom>
                <a:solidFill>
                  <a:srgbClr val="80808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087" name="AutoShape 194"/>
                <p:cNvSpPr>
                  <a:spLocks noChangeArrowheads="1"/>
                </p:cNvSpPr>
                <p:nvPr/>
              </p:nvSpPr>
              <p:spPr bwMode="auto">
                <a:xfrm>
                  <a:off x="4032" y="3456"/>
                  <a:ext cx="384" cy="96"/>
                </a:xfrm>
                <a:prstGeom prst="parallelogram">
                  <a:avLst>
                    <a:gd name="adj" fmla="val 100000"/>
                  </a:avLst>
                </a:prstGeom>
                <a:solidFill>
                  <a:srgbClr val="80808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8088" name="Line 195"/>
                <p:cNvSpPr>
                  <a:spLocks noChangeShapeType="1"/>
                </p:cNvSpPr>
                <p:nvPr/>
              </p:nvSpPr>
              <p:spPr bwMode="auto">
                <a:xfrm>
                  <a:off x="3600" y="3696"/>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89" name="Line 196"/>
                <p:cNvSpPr>
                  <a:spLocks noChangeShapeType="1"/>
                </p:cNvSpPr>
                <p:nvPr/>
              </p:nvSpPr>
              <p:spPr bwMode="auto">
                <a:xfrm>
                  <a:off x="3984" y="3312"/>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90" name="Line 197"/>
                <p:cNvSpPr>
                  <a:spLocks noChangeShapeType="1"/>
                </p:cNvSpPr>
                <p:nvPr/>
              </p:nvSpPr>
              <p:spPr bwMode="auto">
                <a:xfrm>
                  <a:off x="4368" y="2928"/>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91" name="Line 198"/>
                <p:cNvSpPr>
                  <a:spLocks noChangeShapeType="1"/>
                </p:cNvSpPr>
                <p:nvPr/>
              </p:nvSpPr>
              <p:spPr bwMode="auto">
                <a:xfrm>
                  <a:off x="4752" y="2544"/>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92" name="Line 199"/>
                <p:cNvSpPr>
                  <a:spLocks noChangeShapeType="1"/>
                </p:cNvSpPr>
                <p:nvPr/>
              </p:nvSpPr>
              <p:spPr bwMode="auto">
                <a:xfrm flipV="1">
                  <a:off x="5040" y="2592"/>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93" name="Line 200"/>
                <p:cNvSpPr>
                  <a:spLocks noChangeShapeType="1"/>
                </p:cNvSpPr>
                <p:nvPr/>
              </p:nvSpPr>
              <p:spPr bwMode="auto">
                <a:xfrm flipV="1">
                  <a:off x="4848" y="2784"/>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94" name="Line 201"/>
                <p:cNvSpPr>
                  <a:spLocks noChangeShapeType="1"/>
                </p:cNvSpPr>
                <p:nvPr/>
              </p:nvSpPr>
              <p:spPr bwMode="auto">
                <a:xfrm flipV="1">
                  <a:off x="4656" y="2976"/>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95" name="Line 202"/>
                <p:cNvSpPr>
                  <a:spLocks noChangeShapeType="1"/>
                </p:cNvSpPr>
                <p:nvPr/>
              </p:nvSpPr>
              <p:spPr bwMode="auto">
                <a:xfrm flipV="1">
                  <a:off x="4464" y="3168"/>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96" name="Line 203"/>
                <p:cNvSpPr>
                  <a:spLocks noChangeShapeType="1"/>
                </p:cNvSpPr>
                <p:nvPr/>
              </p:nvSpPr>
              <p:spPr bwMode="auto">
                <a:xfrm flipV="1">
                  <a:off x="4272" y="3360"/>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97" name="Line 204"/>
                <p:cNvSpPr>
                  <a:spLocks noChangeShapeType="1"/>
                </p:cNvSpPr>
                <p:nvPr/>
              </p:nvSpPr>
              <p:spPr bwMode="auto">
                <a:xfrm flipV="1">
                  <a:off x="4080" y="3552"/>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919" name="Group 300"/>
              <p:cNvGrpSpPr>
                <a:grpSpLocks/>
              </p:cNvGrpSpPr>
              <p:nvPr/>
            </p:nvGrpSpPr>
            <p:grpSpPr bwMode="auto">
              <a:xfrm>
                <a:off x="2544" y="672"/>
                <a:ext cx="3216" cy="717"/>
                <a:chOff x="2544" y="672"/>
                <a:chExt cx="3216" cy="717"/>
              </a:xfrm>
            </p:grpSpPr>
            <p:sp>
              <p:nvSpPr>
                <p:cNvPr id="37920" name="AutoShape 207"/>
                <p:cNvSpPr>
                  <a:spLocks noChangeArrowheads="1"/>
                </p:cNvSpPr>
                <p:nvPr/>
              </p:nvSpPr>
              <p:spPr bwMode="auto">
                <a:xfrm>
                  <a:off x="2544" y="672"/>
                  <a:ext cx="3216" cy="717"/>
                </a:xfrm>
                <a:prstGeom prst="parallelogram">
                  <a:avLst>
                    <a:gd name="adj" fmla="val 112134"/>
                  </a:avLst>
                </a:prstGeom>
                <a:solidFill>
                  <a:srgbClr val="CCFFCC"/>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7921" name="AutoShape 209"/>
                <p:cNvSpPr>
                  <a:spLocks noChangeArrowheads="1"/>
                </p:cNvSpPr>
                <p:nvPr/>
              </p:nvSpPr>
              <p:spPr bwMode="auto">
                <a:xfrm>
                  <a:off x="3039" y="893"/>
                  <a:ext cx="247" cy="55"/>
                </a:xfrm>
                <a:prstGeom prst="parallelogram">
                  <a:avLst>
                    <a:gd name="adj" fmla="val 112273"/>
                  </a:avLst>
                </a:prstGeom>
                <a:solidFill>
                  <a:srgbClr val="C0C0C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7922" name="AutoShape 210"/>
                <p:cNvSpPr>
                  <a:spLocks noChangeArrowheads="1"/>
                </p:cNvSpPr>
                <p:nvPr/>
              </p:nvSpPr>
              <p:spPr bwMode="auto">
                <a:xfrm>
                  <a:off x="3162" y="782"/>
                  <a:ext cx="248" cy="56"/>
                </a:xfrm>
                <a:prstGeom prst="parallelogram">
                  <a:avLst>
                    <a:gd name="adj" fmla="val 110714"/>
                  </a:avLst>
                </a:prstGeom>
                <a:solidFill>
                  <a:srgbClr val="C0C0C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7923" name="AutoShape 211"/>
                <p:cNvSpPr>
                  <a:spLocks noChangeArrowheads="1"/>
                </p:cNvSpPr>
                <p:nvPr/>
              </p:nvSpPr>
              <p:spPr bwMode="auto">
                <a:xfrm>
                  <a:off x="3286" y="672"/>
                  <a:ext cx="248" cy="55"/>
                </a:xfrm>
                <a:prstGeom prst="parallelogram">
                  <a:avLst>
                    <a:gd name="adj" fmla="val 112727"/>
                  </a:avLst>
                </a:prstGeom>
                <a:solidFill>
                  <a:srgbClr val="C0C0C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7924" name="AutoShape 212"/>
                <p:cNvSpPr>
                  <a:spLocks noChangeArrowheads="1"/>
                </p:cNvSpPr>
                <p:nvPr/>
              </p:nvSpPr>
              <p:spPr bwMode="auto">
                <a:xfrm>
                  <a:off x="3410" y="893"/>
                  <a:ext cx="247" cy="55"/>
                </a:xfrm>
                <a:prstGeom prst="parallelogram">
                  <a:avLst>
                    <a:gd name="adj" fmla="val 112273"/>
                  </a:avLst>
                </a:prstGeom>
                <a:solidFill>
                  <a:srgbClr val="C0C0C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7925" name="AutoShape 213"/>
                <p:cNvSpPr>
                  <a:spLocks noChangeArrowheads="1"/>
                </p:cNvSpPr>
                <p:nvPr/>
              </p:nvSpPr>
              <p:spPr bwMode="auto">
                <a:xfrm>
                  <a:off x="3657" y="672"/>
                  <a:ext cx="248" cy="55"/>
                </a:xfrm>
                <a:prstGeom prst="parallelogram">
                  <a:avLst>
                    <a:gd name="adj" fmla="val 112727"/>
                  </a:avLst>
                </a:prstGeom>
                <a:solidFill>
                  <a:srgbClr val="C0C0C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7926" name="AutoShape 214"/>
                <p:cNvSpPr>
                  <a:spLocks noChangeArrowheads="1"/>
                </p:cNvSpPr>
                <p:nvPr/>
              </p:nvSpPr>
              <p:spPr bwMode="auto">
                <a:xfrm>
                  <a:off x="3781" y="893"/>
                  <a:ext cx="247" cy="55"/>
                </a:xfrm>
                <a:prstGeom prst="parallelogram">
                  <a:avLst>
                    <a:gd name="adj" fmla="val 112273"/>
                  </a:avLst>
                </a:prstGeom>
                <a:solidFill>
                  <a:srgbClr val="C0C0C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7927" name="AutoShape 215"/>
                <p:cNvSpPr>
                  <a:spLocks noChangeArrowheads="1"/>
                </p:cNvSpPr>
                <p:nvPr/>
              </p:nvSpPr>
              <p:spPr bwMode="auto">
                <a:xfrm>
                  <a:off x="3905" y="782"/>
                  <a:ext cx="247" cy="56"/>
                </a:xfrm>
                <a:prstGeom prst="parallelogram">
                  <a:avLst>
                    <a:gd name="adj" fmla="val 110268"/>
                  </a:avLst>
                </a:prstGeom>
                <a:solidFill>
                  <a:srgbClr val="C0C0C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7928" name="AutoShape 216"/>
                <p:cNvSpPr>
                  <a:spLocks noChangeArrowheads="1"/>
                </p:cNvSpPr>
                <p:nvPr/>
              </p:nvSpPr>
              <p:spPr bwMode="auto">
                <a:xfrm>
                  <a:off x="4028" y="672"/>
                  <a:ext cx="248" cy="55"/>
                </a:xfrm>
                <a:prstGeom prst="parallelogram">
                  <a:avLst>
                    <a:gd name="adj" fmla="val 112727"/>
                  </a:avLst>
                </a:prstGeom>
                <a:solidFill>
                  <a:srgbClr val="C0C0C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7929" name="AutoShape 217"/>
                <p:cNvSpPr>
                  <a:spLocks noChangeArrowheads="1"/>
                </p:cNvSpPr>
                <p:nvPr/>
              </p:nvSpPr>
              <p:spPr bwMode="auto">
                <a:xfrm>
                  <a:off x="4152" y="893"/>
                  <a:ext cx="247" cy="55"/>
                </a:xfrm>
                <a:prstGeom prst="parallelogram">
                  <a:avLst>
                    <a:gd name="adj" fmla="val 112273"/>
                  </a:avLst>
                </a:prstGeom>
                <a:solidFill>
                  <a:srgbClr val="C0C0C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7930" name="AutoShape 218"/>
                <p:cNvSpPr>
                  <a:spLocks noChangeArrowheads="1"/>
                </p:cNvSpPr>
                <p:nvPr/>
              </p:nvSpPr>
              <p:spPr bwMode="auto">
                <a:xfrm>
                  <a:off x="4399" y="672"/>
                  <a:ext cx="248" cy="55"/>
                </a:xfrm>
                <a:prstGeom prst="parallelogram">
                  <a:avLst>
                    <a:gd name="adj" fmla="val 112727"/>
                  </a:avLst>
                </a:prstGeom>
                <a:solidFill>
                  <a:srgbClr val="C0C0C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7931" name="AutoShape 219"/>
                <p:cNvSpPr>
                  <a:spLocks noChangeArrowheads="1"/>
                </p:cNvSpPr>
                <p:nvPr/>
              </p:nvSpPr>
              <p:spPr bwMode="auto">
                <a:xfrm>
                  <a:off x="4523" y="893"/>
                  <a:ext cx="247" cy="55"/>
                </a:xfrm>
                <a:prstGeom prst="parallelogram">
                  <a:avLst>
                    <a:gd name="adj" fmla="val 112273"/>
                  </a:avLst>
                </a:prstGeom>
                <a:solidFill>
                  <a:srgbClr val="C0C0C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7932" name="AutoShape 220"/>
                <p:cNvSpPr>
                  <a:spLocks noChangeArrowheads="1"/>
                </p:cNvSpPr>
                <p:nvPr/>
              </p:nvSpPr>
              <p:spPr bwMode="auto">
                <a:xfrm>
                  <a:off x="4647" y="782"/>
                  <a:ext cx="247" cy="56"/>
                </a:xfrm>
                <a:prstGeom prst="parallelogram">
                  <a:avLst>
                    <a:gd name="adj" fmla="val 110268"/>
                  </a:avLst>
                </a:prstGeom>
                <a:solidFill>
                  <a:srgbClr val="C0C0C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7933" name="AutoShape 221"/>
                <p:cNvSpPr>
                  <a:spLocks noChangeArrowheads="1"/>
                </p:cNvSpPr>
                <p:nvPr/>
              </p:nvSpPr>
              <p:spPr bwMode="auto">
                <a:xfrm>
                  <a:off x="4770" y="672"/>
                  <a:ext cx="248" cy="55"/>
                </a:xfrm>
                <a:prstGeom prst="parallelogram">
                  <a:avLst>
                    <a:gd name="adj" fmla="val 112727"/>
                  </a:avLst>
                </a:prstGeom>
                <a:solidFill>
                  <a:srgbClr val="C0C0C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7934" name="AutoShape 222"/>
                <p:cNvSpPr>
                  <a:spLocks noChangeArrowheads="1"/>
                </p:cNvSpPr>
                <p:nvPr/>
              </p:nvSpPr>
              <p:spPr bwMode="auto">
                <a:xfrm>
                  <a:off x="4894" y="893"/>
                  <a:ext cx="248" cy="55"/>
                </a:xfrm>
                <a:prstGeom prst="parallelogram">
                  <a:avLst>
                    <a:gd name="adj" fmla="val 112727"/>
                  </a:avLst>
                </a:prstGeom>
                <a:solidFill>
                  <a:srgbClr val="C0C0C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7935" name="AutoShape 223"/>
                <p:cNvSpPr>
                  <a:spLocks noChangeArrowheads="1"/>
                </p:cNvSpPr>
                <p:nvPr/>
              </p:nvSpPr>
              <p:spPr bwMode="auto">
                <a:xfrm>
                  <a:off x="5142" y="672"/>
                  <a:ext cx="247" cy="55"/>
                </a:xfrm>
                <a:prstGeom prst="parallelogram">
                  <a:avLst>
                    <a:gd name="adj" fmla="val 112273"/>
                  </a:avLst>
                </a:prstGeom>
                <a:solidFill>
                  <a:srgbClr val="C0C0C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7936" name="AutoShape 224"/>
                <p:cNvSpPr>
                  <a:spLocks noChangeArrowheads="1"/>
                </p:cNvSpPr>
                <p:nvPr/>
              </p:nvSpPr>
              <p:spPr bwMode="auto">
                <a:xfrm>
                  <a:off x="2791" y="1113"/>
                  <a:ext cx="248" cy="56"/>
                </a:xfrm>
                <a:prstGeom prst="parallelogram">
                  <a:avLst>
                    <a:gd name="adj" fmla="val 110714"/>
                  </a:avLst>
                </a:prstGeom>
                <a:solidFill>
                  <a:srgbClr val="C0C0C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7937" name="AutoShape 225"/>
                <p:cNvSpPr>
                  <a:spLocks noChangeArrowheads="1"/>
                </p:cNvSpPr>
                <p:nvPr/>
              </p:nvSpPr>
              <p:spPr bwMode="auto">
                <a:xfrm>
                  <a:off x="2915" y="1003"/>
                  <a:ext cx="247" cy="55"/>
                </a:xfrm>
                <a:prstGeom prst="parallelogram">
                  <a:avLst>
                    <a:gd name="adj" fmla="val 112273"/>
                  </a:avLst>
                </a:prstGeom>
                <a:solidFill>
                  <a:srgbClr val="C0C0C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7938" name="AutoShape 226"/>
                <p:cNvSpPr>
                  <a:spLocks noChangeArrowheads="1"/>
                </p:cNvSpPr>
                <p:nvPr/>
              </p:nvSpPr>
              <p:spPr bwMode="auto">
                <a:xfrm>
                  <a:off x="3162" y="1113"/>
                  <a:ext cx="248" cy="56"/>
                </a:xfrm>
                <a:prstGeom prst="parallelogram">
                  <a:avLst>
                    <a:gd name="adj" fmla="val 110714"/>
                  </a:avLst>
                </a:prstGeom>
                <a:solidFill>
                  <a:srgbClr val="C0C0C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7939" name="AutoShape 227"/>
                <p:cNvSpPr>
                  <a:spLocks noChangeArrowheads="1"/>
                </p:cNvSpPr>
                <p:nvPr/>
              </p:nvSpPr>
              <p:spPr bwMode="auto">
                <a:xfrm>
                  <a:off x="3534" y="1113"/>
                  <a:ext cx="247" cy="56"/>
                </a:xfrm>
                <a:prstGeom prst="parallelogram">
                  <a:avLst>
                    <a:gd name="adj" fmla="val 110268"/>
                  </a:avLst>
                </a:prstGeom>
                <a:solidFill>
                  <a:srgbClr val="C0C0C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7940" name="AutoShape 228"/>
                <p:cNvSpPr>
                  <a:spLocks noChangeArrowheads="1"/>
                </p:cNvSpPr>
                <p:nvPr/>
              </p:nvSpPr>
              <p:spPr bwMode="auto">
                <a:xfrm>
                  <a:off x="3657" y="1003"/>
                  <a:ext cx="248" cy="55"/>
                </a:xfrm>
                <a:prstGeom prst="parallelogram">
                  <a:avLst>
                    <a:gd name="adj" fmla="val 112727"/>
                  </a:avLst>
                </a:prstGeom>
                <a:solidFill>
                  <a:srgbClr val="C0C0C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7941" name="AutoShape 229"/>
                <p:cNvSpPr>
                  <a:spLocks noChangeArrowheads="1"/>
                </p:cNvSpPr>
                <p:nvPr/>
              </p:nvSpPr>
              <p:spPr bwMode="auto">
                <a:xfrm>
                  <a:off x="3905" y="1113"/>
                  <a:ext cx="247" cy="56"/>
                </a:xfrm>
                <a:prstGeom prst="parallelogram">
                  <a:avLst>
                    <a:gd name="adj" fmla="val 110268"/>
                  </a:avLst>
                </a:prstGeom>
                <a:solidFill>
                  <a:srgbClr val="C0C0C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7942" name="AutoShape 230"/>
                <p:cNvSpPr>
                  <a:spLocks noChangeArrowheads="1"/>
                </p:cNvSpPr>
                <p:nvPr/>
              </p:nvSpPr>
              <p:spPr bwMode="auto">
                <a:xfrm>
                  <a:off x="4276" y="1113"/>
                  <a:ext cx="247" cy="56"/>
                </a:xfrm>
                <a:prstGeom prst="parallelogram">
                  <a:avLst>
                    <a:gd name="adj" fmla="val 110268"/>
                  </a:avLst>
                </a:prstGeom>
                <a:solidFill>
                  <a:srgbClr val="C0C0C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7943" name="AutoShape 231"/>
                <p:cNvSpPr>
                  <a:spLocks noChangeArrowheads="1"/>
                </p:cNvSpPr>
                <p:nvPr/>
              </p:nvSpPr>
              <p:spPr bwMode="auto">
                <a:xfrm>
                  <a:off x="4399" y="1003"/>
                  <a:ext cx="248" cy="55"/>
                </a:xfrm>
                <a:prstGeom prst="parallelogram">
                  <a:avLst>
                    <a:gd name="adj" fmla="val 112727"/>
                  </a:avLst>
                </a:prstGeom>
                <a:solidFill>
                  <a:srgbClr val="C0C0C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7944" name="AutoShape 232"/>
                <p:cNvSpPr>
                  <a:spLocks noChangeArrowheads="1"/>
                </p:cNvSpPr>
                <p:nvPr/>
              </p:nvSpPr>
              <p:spPr bwMode="auto">
                <a:xfrm>
                  <a:off x="4647" y="1113"/>
                  <a:ext cx="247" cy="56"/>
                </a:xfrm>
                <a:prstGeom prst="parallelogram">
                  <a:avLst>
                    <a:gd name="adj" fmla="val 110268"/>
                  </a:avLst>
                </a:prstGeom>
                <a:solidFill>
                  <a:srgbClr val="C0C0C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7945" name="AutoShape 233"/>
                <p:cNvSpPr>
                  <a:spLocks noChangeArrowheads="1"/>
                </p:cNvSpPr>
                <p:nvPr/>
              </p:nvSpPr>
              <p:spPr bwMode="auto">
                <a:xfrm>
                  <a:off x="2544" y="1334"/>
                  <a:ext cx="247" cy="55"/>
                </a:xfrm>
                <a:prstGeom prst="parallelogram">
                  <a:avLst>
                    <a:gd name="adj" fmla="val 112273"/>
                  </a:avLst>
                </a:prstGeom>
                <a:solidFill>
                  <a:srgbClr val="C0C0C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7946" name="AutoShape 234"/>
                <p:cNvSpPr>
                  <a:spLocks noChangeArrowheads="1"/>
                </p:cNvSpPr>
                <p:nvPr/>
              </p:nvSpPr>
              <p:spPr bwMode="auto">
                <a:xfrm>
                  <a:off x="2668" y="1224"/>
                  <a:ext cx="247" cy="55"/>
                </a:xfrm>
                <a:prstGeom prst="parallelogram">
                  <a:avLst>
                    <a:gd name="adj" fmla="val 112273"/>
                  </a:avLst>
                </a:prstGeom>
                <a:solidFill>
                  <a:srgbClr val="C0C0C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7947" name="AutoShape 235"/>
                <p:cNvSpPr>
                  <a:spLocks noChangeArrowheads="1"/>
                </p:cNvSpPr>
                <p:nvPr/>
              </p:nvSpPr>
              <p:spPr bwMode="auto">
                <a:xfrm>
                  <a:off x="2915" y="1334"/>
                  <a:ext cx="247" cy="55"/>
                </a:xfrm>
                <a:prstGeom prst="parallelogram">
                  <a:avLst>
                    <a:gd name="adj" fmla="val 112273"/>
                  </a:avLst>
                </a:prstGeom>
                <a:solidFill>
                  <a:srgbClr val="C0C0C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7948" name="AutoShape 236"/>
                <p:cNvSpPr>
                  <a:spLocks noChangeArrowheads="1"/>
                </p:cNvSpPr>
                <p:nvPr/>
              </p:nvSpPr>
              <p:spPr bwMode="auto">
                <a:xfrm>
                  <a:off x="3286" y="1334"/>
                  <a:ext cx="248" cy="55"/>
                </a:xfrm>
                <a:prstGeom prst="parallelogram">
                  <a:avLst>
                    <a:gd name="adj" fmla="val 112727"/>
                  </a:avLst>
                </a:prstGeom>
                <a:solidFill>
                  <a:srgbClr val="C0C0C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7949" name="AutoShape 237"/>
                <p:cNvSpPr>
                  <a:spLocks noChangeArrowheads="1"/>
                </p:cNvSpPr>
                <p:nvPr/>
              </p:nvSpPr>
              <p:spPr bwMode="auto">
                <a:xfrm>
                  <a:off x="3410" y="1224"/>
                  <a:ext cx="247" cy="55"/>
                </a:xfrm>
                <a:prstGeom prst="parallelogram">
                  <a:avLst>
                    <a:gd name="adj" fmla="val 112273"/>
                  </a:avLst>
                </a:prstGeom>
                <a:solidFill>
                  <a:srgbClr val="C0C0C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7950" name="AutoShape 238"/>
                <p:cNvSpPr>
                  <a:spLocks noChangeArrowheads="1"/>
                </p:cNvSpPr>
                <p:nvPr/>
              </p:nvSpPr>
              <p:spPr bwMode="auto">
                <a:xfrm>
                  <a:off x="3657" y="1334"/>
                  <a:ext cx="248" cy="55"/>
                </a:xfrm>
                <a:prstGeom prst="parallelogram">
                  <a:avLst>
                    <a:gd name="adj" fmla="val 112727"/>
                  </a:avLst>
                </a:prstGeom>
                <a:solidFill>
                  <a:srgbClr val="C0C0C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7951" name="AutoShape 239"/>
                <p:cNvSpPr>
                  <a:spLocks noChangeArrowheads="1"/>
                </p:cNvSpPr>
                <p:nvPr/>
              </p:nvSpPr>
              <p:spPr bwMode="auto">
                <a:xfrm>
                  <a:off x="4028" y="1334"/>
                  <a:ext cx="248" cy="55"/>
                </a:xfrm>
                <a:prstGeom prst="parallelogram">
                  <a:avLst>
                    <a:gd name="adj" fmla="val 112727"/>
                  </a:avLst>
                </a:prstGeom>
                <a:solidFill>
                  <a:srgbClr val="C0C0C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7952" name="AutoShape 240"/>
                <p:cNvSpPr>
                  <a:spLocks noChangeArrowheads="1"/>
                </p:cNvSpPr>
                <p:nvPr/>
              </p:nvSpPr>
              <p:spPr bwMode="auto">
                <a:xfrm>
                  <a:off x="4152" y="1224"/>
                  <a:ext cx="247" cy="55"/>
                </a:xfrm>
                <a:prstGeom prst="parallelogram">
                  <a:avLst>
                    <a:gd name="adj" fmla="val 112273"/>
                  </a:avLst>
                </a:prstGeom>
                <a:solidFill>
                  <a:srgbClr val="C0C0C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7953" name="AutoShape 241"/>
                <p:cNvSpPr>
                  <a:spLocks noChangeArrowheads="1"/>
                </p:cNvSpPr>
                <p:nvPr/>
              </p:nvSpPr>
              <p:spPr bwMode="auto">
                <a:xfrm>
                  <a:off x="4399" y="1334"/>
                  <a:ext cx="248" cy="55"/>
                </a:xfrm>
                <a:prstGeom prst="parallelogram">
                  <a:avLst>
                    <a:gd name="adj" fmla="val 112727"/>
                  </a:avLst>
                </a:prstGeom>
                <a:solidFill>
                  <a:srgbClr val="C0C0C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7954" name="Line 242"/>
                <p:cNvSpPr>
                  <a:spLocks noChangeShapeType="1"/>
                </p:cNvSpPr>
                <p:nvPr/>
              </p:nvSpPr>
              <p:spPr bwMode="auto">
                <a:xfrm flipV="1">
                  <a:off x="3317" y="727"/>
                  <a:ext cx="62"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55" name="Line 243"/>
                <p:cNvSpPr>
                  <a:spLocks noChangeShapeType="1"/>
                </p:cNvSpPr>
                <p:nvPr/>
              </p:nvSpPr>
              <p:spPr bwMode="auto">
                <a:xfrm flipV="1">
                  <a:off x="3193" y="838"/>
                  <a:ext cx="62"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56" name="Line 244"/>
                <p:cNvSpPr>
                  <a:spLocks noChangeShapeType="1"/>
                </p:cNvSpPr>
                <p:nvPr/>
              </p:nvSpPr>
              <p:spPr bwMode="auto">
                <a:xfrm flipV="1">
                  <a:off x="3070" y="948"/>
                  <a:ext cx="62"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57" name="Line 245"/>
                <p:cNvSpPr>
                  <a:spLocks noChangeShapeType="1"/>
                </p:cNvSpPr>
                <p:nvPr/>
              </p:nvSpPr>
              <p:spPr bwMode="auto">
                <a:xfrm flipV="1">
                  <a:off x="2946" y="1058"/>
                  <a:ext cx="62"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58" name="Line 246"/>
                <p:cNvSpPr>
                  <a:spLocks noChangeShapeType="1"/>
                </p:cNvSpPr>
                <p:nvPr/>
              </p:nvSpPr>
              <p:spPr bwMode="auto">
                <a:xfrm flipV="1">
                  <a:off x="2822" y="1169"/>
                  <a:ext cx="62"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59" name="Line 247"/>
                <p:cNvSpPr>
                  <a:spLocks noChangeShapeType="1"/>
                </p:cNvSpPr>
                <p:nvPr/>
              </p:nvSpPr>
              <p:spPr bwMode="auto">
                <a:xfrm flipV="1">
                  <a:off x="2699" y="1279"/>
                  <a:ext cx="61"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60" name="Line 248"/>
                <p:cNvSpPr>
                  <a:spLocks noChangeShapeType="1"/>
                </p:cNvSpPr>
                <p:nvPr/>
              </p:nvSpPr>
              <p:spPr bwMode="auto">
                <a:xfrm>
                  <a:off x="2760" y="1362"/>
                  <a:ext cx="18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61" name="Line 249"/>
                <p:cNvSpPr>
                  <a:spLocks noChangeShapeType="1"/>
                </p:cNvSpPr>
                <p:nvPr/>
              </p:nvSpPr>
              <p:spPr bwMode="auto">
                <a:xfrm>
                  <a:off x="3008" y="1141"/>
                  <a:ext cx="1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62" name="Line 250"/>
                <p:cNvSpPr>
                  <a:spLocks noChangeShapeType="1"/>
                </p:cNvSpPr>
                <p:nvPr/>
              </p:nvSpPr>
              <p:spPr bwMode="auto">
                <a:xfrm>
                  <a:off x="3255" y="920"/>
                  <a:ext cx="18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63" name="Line 251"/>
                <p:cNvSpPr>
                  <a:spLocks noChangeShapeType="1"/>
                </p:cNvSpPr>
                <p:nvPr/>
              </p:nvSpPr>
              <p:spPr bwMode="auto">
                <a:xfrm>
                  <a:off x="3503" y="700"/>
                  <a:ext cx="1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64" name="Line 252"/>
                <p:cNvSpPr>
                  <a:spLocks noChangeShapeType="1"/>
                </p:cNvSpPr>
                <p:nvPr/>
              </p:nvSpPr>
              <p:spPr bwMode="auto">
                <a:xfrm>
                  <a:off x="3132" y="1362"/>
                  <a:ext cx="1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65" name="Line 253"/>
                <p:cNvSpPr>
                  <a:spLocks noChangeShapeType="1"/>
                </p:cNvSpPr>
                <p:nvPr/>
              </p:nvSpPr>
              <p:spPr bwMode="auto">
                <a:xfrm>
                  <a:off x="3379" y="1141"/>
                  <a:ext cx="1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66" name="Line 254"/>
                <p:cNvSpPr>
                  <a:spLocks noChangeShapeType="1"/>
                </p:cNvSpPr>
                <p:nvPr/>
              </p:nvSpPr>
              <p:spPr bwMode="auto">
                <a:xfrm>
                  <a:off x="3626" y="920"/>
                  <a:ext cx="18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67" name="Line 255"/>
                <p:cNvSpPr>
                  <a:spLocks noChangeShapeType="1"/>
                </p:cNvSpPr>
                <p:nvPr/>
              </p:nvSpPr>
              <p:spPr bwMode="auto">
                <a:xfrm>
                  <a:off x="3874" y="700"/>
                  <a:ext cx="1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68" name="Line 256"/>
                <p:cNvSpPr>
                  <a:spLocks noChangeShapeType="1"/>
                </p:cNvSpPr>
                <p:nvPr/>
              </p:nvSpPr>
              <p:spPr bwMode="auto">
                <a:xfrm flipV="1">
                  <a:off x="4059" y="727"/>
                  <a:ext cx="62"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69" name="Line 257"/>
                <p:cNvSpPr>
                  <a:spLocks noChangeShapeType="1"/>
                </p:cNvSpPr>
                <p:nvPr/>
              </p:nvSpPr>
              <p:spPr bwMode="auto">
                <a:xfrm flipV="1">
                  <a:off x="3936" y="838"/>
                  <a:ext cx="61"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70" name="Line 258"/>
                <p:cNvSpPr>
                  <a:spLocks noChangeShapeType="1"/>
                </p:cNvSpPr>
                <p:nvPr/>
              </p:nvSpPr>
              <p:spPr bwMode="auto">
                <a:xfrm flipV="1">
                  <a:off x="3812" y="948"/>
                  <a:ext cx="62"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71" name="Line 259"/>
                <p:cNvSpPr>
                  <a:spLocks noChangeShapeType="1"/>
                </p:cNvSpPr>
                <p:nvPr/>
              </p:nvSpPr>
              <p:spPr bwMode="auto">
                <a:xfrm flipV="1">
                  <a:off x="3688" y="1058"/>
                  <a:ext cx="62"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72" name="Line 260"/>
                <p:cNvSpPr>
                  <a:spLocks noChangeShapeType="1"/>
                </p:cNvSpPr>
                <p:nvPr/>
              </p:nvSpPr>
              <p:spPr bwMode="auto">
                <a:xfrm flipV="1">
                  <a:off x="3564" y="1169"/>
                  <a:ext cx="62"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73" name="Line 261"/>
                <p:cNvSpPr>
                  <a:spLocks noChangeShapeType="1"/>
                </p:cNvSpPr>
                <p:nvPr/>
              </p:nvSpPr>
              <p:spPr bwMode="auto">
                <a:xfrm flipV="1">
                  <a:off x="3441" y="1279"/>
                  <a:ext cx="62"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74" name="Line 262"/>
                <p:cNvSpPr>
                  <a:spLocks noChangeShapeType="1"/>
                </p:cNvSpPr>
                <p:nvPr/>
              </p:nvSpPr>
              <p:spPr bwMode="auto">
                <a:xfrm>
                  <a:off x="3503" y="1362"/>
                  <a:ext cx="1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75" name="Line 263"/>
                <p:cNvSpPr>
                  <a:spLocks noChangeShapeType="1"/>
                </p:cNvSpPr>
                <p:nvPr/>
              </p:nvSpPr>
              <p:spPr bwMode="auto">
                <a:xfrm>
                  <a:off x="3750" y="1141"/>
                  <a:ext cx="18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76" name="Line 264"/>
                <p:cNvSpPr>
                  <a:spLocks noChangeShapeType="1"/>
                </p:cNvSpPr>
                <p:nvPr/>
              </p:nvSpPr>
              <p:spPr bwMode="auto">
                <a:xfrm>
                  <a:off x="3997" y="920"/>
                  <a:ext cx="18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77" name="Line 265"/>
                <p:cNvSpPr>
                  <a:spLocks noChangeShapeType="1"/>
                </p:cNvSpPr>
                <p:nvPr/>
              </p:nvSpPr>
              <p:spPr bwMode="auto">
                <a:xfrm>
                  <a:off x="4245" y="700"/>
                  <a:ext cx="1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78" name="Line 266"/>
                <p:cNvSpPr>
                  <a:spLocks noChangeShapeType="1"/>
                </p:cNvSpPr>
                <p:nvPr/>
              </p:nvSpPr>
              <p:spPr bwMode="auto">
                <a:xfrm>
                  <a:off x="3874" y="1362"/>
                  <a:ext cx="1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79" name="Line 267"/>
                <p:cNvSpPr>
                  <a:spLocks noChangeShapeType="1"/>
                </p:cNvSpPr>
                <p:nvPr/>
              </p:nvSpPr>
              <p:spPr bwMode="auto">
                <a:xfrm>
                  <a:off x="4121" y="1141"/>
                  <a:ext cx="18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80" name="Line 268"/>
                <p:cNvSpPr>
                  <a:spLocks noChangeShapeType="1"/>
                </p:cNvSpPr>
                <p:nvPr/>
              </p:nvSpPr>
              <p:spPr bwMode="auto">
                <a:xfrm>
                  <a:off x="4368" y="920"/>
                  <a:ext cx="18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81" name="Line 269"/>
                <p:cNvSpPr>
                  <a:spLocks noChangeShapeType="1"/>
                </p:cNvSpPr>
                <p:nvPr/>
              </p:nvSpPr>
              <p:spPr bwMode="auto">
                <a:xfrm>
                  <a:off x="4616" y="700"/>
                  <a:ext cx="1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82" name="Line 270"/>
                <p:cNvSpPr>
                  <a:spLocks noChangeShapeType="1"/>
                </p:cNvSpPr>
                <p:nvPr/>
              </p:nvSpPr>
              <p:spPr bwMode="auto">
                <a:xfrm flipV="1">
                  <a:off x="4801" y="727"/>
                  <a:ext cx="62"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83" name="Line 271"/>
                <p:cNvSpPr>
                  <a:spLocks noChangeShapeType="1"/>
                </p:cNvSpPr>
                <p:nvPr/>
              </p:nvSpPr>
              <p:spPr bwMode="auto">
                <a:xfrm flipV="1">
                  <a:off x="4678" y="838"/>
                  <a:ext cx="62"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84" name="Line 272"/>
                <p:cNvSpPr>
                  <a:spLocks noChangeShapeType="1"/>
                </p:cNvSpPr>
                <p:nvPr/>
              </p:nvSpPr>
              <p:spPr bwMode="auto">
                <a:xfrm flipV="1">
                  <a:off x="4554" y="948"/>
                  <a:ext cx="62"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85" name="Line 273"/>
                <p:cNvSpPr>
                  <a:spLocks noChangeShapeType="1"/>
                </p:cNvSpPr>
                <p:nvPr/>
              </p:nvSpPr>
              <p:spPr bwMode="auto">
                <a:xfrm flipV="1">
                  <a:off x="4430" y="1058"/>
                  <a:ext cx="62"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86" name="Line 274"/>
                <p:cNvSpPr>
                  <a:spLocks noChangeShapeType="1"/>
                </p:cNvSpPr>
                <p:nvPr/>
              </p:nvSpPr>
              <p:spPr bwMode="auto">
                <a:xfrm flipV="1">
                  <a:off x="4307" y="1169"/>
                  <a:ext cx="61"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87" name="Line 275"/>
                <p:cNvSpPr>
                  <a:spLocks noChangeShapeType="1"/>
                </p:cNvSpPr>
                <p:nvPr/>
              </p:nvSpPr>
              <p:spPr bwMode="auto">
                <a:xfrm flipV="1">
                  <a:off x="4183" y="1279"/>
                  <a:ext cx="62"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88" name="Line 276"/>
                <p:cNvSpPr>
                  <a:spLocks noChangeShapeType="1"/>
                </p:cNvSpPr>
                <p:nvPr/>
              </p:nvSpPr>
              <p:spPr bwMode="auto">
                <a:xfrm>
                  <a:off x="4245" y="1362"/>
                  <a:ext cx="1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89" name="Line 277"/>
                <p:cNvSpPr>
                  <a:spLocks noChangeShapeType="1"/>
                </p:cNvSpPr>
                <p:nvPr/>
              </p:nvSpPr>
              <p:spPr bwMode="auto">
                <a:xfrm>
                  <a:off x="4492" y="1141"/>
                  <a:ext cx="18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90" name="Line 278"/>
                <p:cNvSpPr>
                  <a:spLocks noChangeShapeType="1"/>
                </p:cNvSpPr>
                <p:nvPr/>
              </p:nvSpPr>
              <p:spPr bwMode="auto">
                <a:xfrm>
                  <a:off x="4740" y="920"/>
                  <a:ext cx="1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91" name="Line 279"/>
                <p:cNvSpPr>
                  <a:spLocks noChangeShapeType="1"/>
                </p:cNvSpPr>
                <p:nvPr/>
              </p:nvSpPr>
              <p:spPr bwMode="auto">
                <a:xfrm>
                  <a:off x="4987" y="700"/>
                  <a:ext cx="1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92" name="AutoShape 280"/>
                <p:cNvSpPr>
                  <a:spLocks noChangeArrowheads="1"/>
                </p:cNvSpPr>
                <p:nvPr/>
              </p:nvSpPr>
              <p:spPr bwMode="auto">
                <a:xfrm>
                  <a:off x="5265" y="893"/>
                  <a:ext cx="248" cy="55"/>
                </a:xfrm>
                <a:prstGeom prst="parallelogram">
                  <a:avLst>
                    <a:gd name="adj" fmla="val 112727"/>
                  </a:avLst>
                </a:prstGeom>
                <a:solidFill>
                  <a:srgbClr val="C0C0C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7993" name="AutoShape 281"/>
                <p:cNvSpPr>
                  <a:spLocks noChangeArrowheads="1"/>
                </p:cNvSpPr>
                <p:nvPr/>
              </p:nvSpPr>
              <p:spPr bwMode="auto">
                <a:xfrm>
                  <a:off x="5389" y="782"/>
                  <a:ext cx="247" cy="56"/>
                </a:xfrm>
                <a:prstGeom prst="parallelogram">
                  <a:avLst>
                    <a:gd name="adj" fmla="val 110268"/>
                  </a:avLst>
                </a:prstGeom>
                <a:solidFill>
                  <a:srgbClr val="C0C0C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7994" name="AutoShape 282"/>
                <p:cNvSpPr>
                  <a:spLocks noChangeArrowheads="1"/>
                </p:cNvSpPr>
                <p:nvPr/>
              </p:nvSpPr>
              <p:spPr bwMode="auto">
                <a:xfrm>
                  <a:off x="5513" y="672"/>
                  <a:ext cx="247" cy="55"/>
                </a:xfrm>
                <a:prstGeom prst="parallelogram">
                  <a:avLst>
                    <a:gd name="adj" fmla="val 112273"/>
                  </a:avLst>
                </a:prstGeom>
                <a:solidFill>
                  <a:srgbClr val="C0C0C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7995" name="AutoShape 283"/>
                <p:cNvSpPr>
                  <a:spLocks noChangeArrowheads="1"/>
                </p:cNvSpPr>
                <p:nvPr/>
              </p:nvSpPr>
              <p:spPr bwMode="auto">
                <a:xfrm>
                  <a:off x="5018" y="1113"/>
                  <a:ext cx="247" cy="56"/>
                </a:xfrm>
                <a:prstGeom prst="parallelogram">
                  <a:avLst>
                    <a:gd name="adj" fmla="val 110268"/>
                  </a:avLst>
                </a:prstGeom>
                <a:solidFill>
                  <a:srgbClr val="C0C0C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7996" name="AutoShape 284"/>
                <p:cNvSpPr>
                  <a:spLocks noChangeArrowheads="1"/>
                </p:cNvSpPr>
                <p:nvPr/>
              </p:nvSpPr>
              <p:spPr bwMode="auto">
                <a:xfrm>
                  <a:off x="5142" y="1003"/>
                  <a:ext cx="247" cy="55"/>
                </a:xfrm>
                <a:prstGeom prst="parallelogram">
                  <a:avLst>
                    <a:gd name="adj" fmla="val 112273"/>
                  </a:avLst>
                </a:prstGeom>
                <a:solidFill>
                  <a:srgbClr val="C0C0C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7997" name="AutoShape 285"/>
                <p:cNvSpPr>
                  <a:spLocks noChangeArrowheads="1"/>
                </p:cNvSpPr>
                <p:nvPr/>
              </p:nvSpPr>
              <p:spPr bwMode="auto">
                <a:xfrm>
                  <a:off x="4770" y="1334"/>
                  <a:ext cx="248" cy="55"/>
                </a:xfrm>
                <a:prstGeom prst="parallelogram">
                  <a:avLst>
                    <a:gd name="adj" fmla="val 112727"/>
                  </a:avLst>
                </a:prstGeom>
                <a:solidFill>
                  <a:srgbClr val="C0C0C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7998" name="AutoShape 286"/>
                <p:cNvSpPr>
                  <a:spLocks noChangeArrowheads="1"/>
                </p:cNvSpPr>
                <p:nvPr/>
              </p:nvSpPr>
              <p:spPr bwMode="auto">
                <a:xfrm>
                  <a:off x="4894" y="1224"/>
                  <a:ext cx="248" cy="55"/>
                </a:xfrm>
                <a:prstGeom prst="parallelogram">
                  <a:avLst>
                    <a:gd name="adj" fmla="val 112727"/>
                  </a:avLst>
                </a:prstGeom>
                <a:solidFill>
                  <a:srgbClr val="C0C0C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37999" name="Line 287"/>
                <p:cNvSpPr>
                  <a:spLocks noChangeShapeType="1"/>
                </p:cNvSpPr>
                <p:nvPr/>
              </p:nvSpPr>
              <p:spPr bwMode="auto">
                <a:xfrm>
                  <a:off x="4616" y="1362"/>
                  <a:ext cx="1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00" name="Line 288"/>
                <p:cNvSpPr>
                  <a:spLocks noChangeShapeType="1"/>
                </p:cNvSpPr>
                <p:nvPr/>
              </p:nvSpPr>
              <p:spPr bwMode="auto">
                <a:xfrm>
                  <a:off x="4863" y="1141"/>
                  <a:ext cx="18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01" name="Line 289"/>
                <p:cNvSpPr>
                  <a:spLocks noChangeShapeType="1"/>
                </p:cNvSpPr>
                <p:nvPr/>
              </p:nvSpPr>
              <p:spPr bwMode="auto">
                <a:xfrm>
                  <a:off x="5111" y="920"/>
                  <a:ext cx="1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02" name="Line 290"/>
                <p:cNvSpPr>
                  <a:spLocks noChangeShapeType="1"/>
                </p:cNvSpPr>
                <p:nvPr/>
              </p:nvSpPr>
              <p:spPr bwMode="auto">
                <a:xfrm>
                  <a:off x="5358" y="700"/>
                  <a:ext cx="18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03" name="Line 291"/>
                <p:cNvSpPr>
                  <a:spLocks noChangeShapeType="1"/>
                </p:cNvSpPr>
                <p:nvPr/>
              </p:nvSpPr>
              <p:spPr bwMode="auto">
                <a:xfrm flipV="1">
                  <a:off x="5544" y="727"/>
                  <a:ext cx="61"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04" name="Line 292"/>
                <p:cNvSpPr>
                  <a:spLocks noChangeShapeType="1"/>
                </p:cNvSpPr>
                <p:nvPr/>
              </p:nvSpPr>
              <p:spPr bwMode="auto">
                <a:xfrm flipV="1">
                  <a:off x="5420" y="838"/>
                  <a:ext cx="62"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05" name="Line 293"/>
                <p:cNvSpPr>
                  <a:spLocks noChangeShapeType="1"/>
                </p:cNvSpPr>
                <p:nvPr/>
              </p:nvSpPr>
              <p:spPr bwMode="auto">
                <a:xfrm flipV="1">
                  <a:off x="5296" y="948"/>
                  <a:ext cx="62"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06" name="Line 294"/>
                <p:cNvSpPr>
                  <a:spLocks noChangeShapeType="1"/>
                </p:cNvSpPr>
                <p:nvPr/>
              </p:nvSpPr>
              <p:spPr bwMode="auto">
                <a:xfrm flipV="1">
                  <a:off x="5172" y="1058"/>
                  <a:ext cx="62"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07" name="Line 295"/>
                <p:cNvSpPr>
                  <a:spLocks noChangeShapeType="1"/>
                </p:cNvSpPr>
                <p:nvPr/>
              </p:nvSpPr>
              <p:spPr bwMode="auto">
                <a:xfrm flipV="1">
                  <a:off x="5049" y="1169"/>
                  <a:ext cx="62"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08" name="Line 296"/>
                <p:cNvSpPr>
                  <a:spLocks noChangeShapeType="1"/>
                </p:cNvSpPr>
                <p:nvPr/>
              </p:nvSpPr>
              <p:spPr bwMode="auto">
                <a:xfrm flipV="1">
                  <a:off x="4925" y="1279"/>
                  <a:ext cx="62"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37916" name="Text Box 460"/>
            <p:cNvSpPr txBox="1">
              <a:spLocks noChangeArrowheads="1"/>
            </p:cNvSpPr>
            <p:nvPr/>
          </p:nvSpPr>
          <p:spPr bwMode="auto">
            <a:xfrm>
              <a:off x="3744" y="1632"/>
              <a:ext cx="169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r>
                <a:rPr lang="en-US" sz="1800" b="1">
                  <a:solidFill>
                    <a:srgbClr val="000000"/>
                  </a:solidFill>
                  <a:latin typeface="Comic Sans MS" pitchFamily="66" charset="0"/>
                </a:rPr>
                <a:t>Classical Control</a:t>
              </a:r>
            </a:p>
            <a:p>
              <a:pPr algn="ctr"/>
              <a:r>
                <a:rPr lang="en-US" sz="1800" b="1">
                  <a:solidFill>
                    <a:srgbClr val="000000"/>
                  </a:solidFill>
                  <a:latin typeface="Comic Sans MS" pitchFamily="66" charset="0"/>
                </a:rPr>
                <a:t>Teleportation Network</a:t>
              </a:r>
            </a:p>
          </p:txBody>
        </p:sp>
      </p:grpSp>
      <p:sp>
        <p:nvSpPr>
          <p:cNvPr id="37891" name="Rectangle 2"/>
          <p:cNvSpPr>
            <a:spLocks noGrp="1" noChangeArrowheads="1"/>
          </p:cNvSpPr>
          <p:nvPr>
            <p:ph type="title"/>
          </p:nvPr>
        </p:nvSpPr>
        <p:spPr>
          <a:xfrm>
            <a:off x="685800" y="152400"/>
            <a:ext cx="7772400" cy="685800"/>
          </a:xfrm>
        </p:spPr>
        <p:txBody>
          <a:bodyPr/>
          <a:lstStyle/>
          <a:p>
            <a:r>
              <a:rPr lang="en-US" dirty="0" smtClean="0"/>
              <a:t>Vision of Quantum Circuit Design</a:t>
            </a:r>
          </a:p>
        </p:txBody>
      </p:sp>
      <p:grpSp>
        <p:nvGrpSpPr>
          <p:cNvPr id="8" name="Group 14"/>
          <p:cNvGrpSpPr>
            <a:grpSpLocks/>
          </p:cNvGrpSpPr>
          <p:nvPr/>
        </p:nvGrpSpPr>
        <p:grpSpPr bwMode="auto">
          <a:xfrm>
            <a:off x="76200" y="914400"/>
            <a:ext cx="3200400" cy="2393950"/>
            <a:chOff x="816" y="672"/>
            <a:chExt cx="2064" cy="1508"/>
          </a:xfrm>
        </p:grpSpPr>
        <p:grpSp>
          <p:nvGrpSpPr>
            <p:cNvPr id="37911" name="Group 6"/>
            <p:cNvGrpSpPr>
              <a:grpSpLocks/>
            </p:cNvGrpSpPr>
            <p:nvPr/>
          </p:nvGrpSpPr>
          <p:grpSpPr bwMode="auto">
            <a:xfrm>
              <a:off x="816" y="672"/>
              <a:ext cx="2064" cy="1104"/>
              <a:chOff x="1584" y="768"/>
              <a:chExt cx="2064" cy="1104"/>
            </a:xfrm>
          </p:grpSpPr>
          <p:sp>
            <p:nvSpPr>
              <p:cNvPr id="37913" name="Rectangle 4"/>
              <p:cNvSpPr>
                <a:spLocks noChangeArrowheads="1"/>
              </p:cNvSpPr>
              <p:nvPr/>
            </p:nvSpPr>
            <p:spPr bwMode="auto">
              <a:xfrm>
                <a:off x="1584" y="768"/>
                <a:ext cx="2064" cy="1104"/>
              </a:xfrm>
              <a:prstGeom prst="rect">
                <a:avLst/>
              </a:prstGeom>
              <a:solidFill>
                <a:srgbClr val="00FFFF"/>
              </a:solidFill>
              <a:ln w="28575" algn="ctr">
                <a:solidFill>
                  <a:schemeClr val="tx1"/>
                </a:solidFill>
                <a:miter lim="800000"/>
                <a:headEnd type="none" w="lg" len="lg"/>
                <a:tailEnd type="none" w="lg" len="lg"/>
              </a:ln>
            </p:spPr>
            <p:txBody>
              <a:bodyPr wrap="none" anchor="ctr"/>
              <a:lstStyle/>
              <a:p>
                <a:pPr algn="ctr"/>
                <a:endParaRPr lang="en-US" sz="1200" b="1">
                  <a:solidFill>
                    <a:srgbClr val="000000"/>
                  </a:solidFill>
                  <a:latin typeface="Times New Roman" pitchFamily="18" charset="0"/>
                </a:endParaRPr>
              </a:p>
            </p:txBody>
          </p:sp>
          <p:pic>
            <p:nvPicPr>
              <p:cNvPr id="3791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0" y="816"/>
                <a:ext cx="1872" cy="1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type="none" w="lg" len="lg"/>
                    <a:tailEnd type="none" w="lg" len="lg"/>
                  </a14:hiddenLine>
                </a:ext>
              </a:extLst>
            </p:spPr>
          </p:pic>
        </p:grpSp>
        <p:sp>
          <p:nvSpPr>
            <p:cNvPr id="37912" name="Text Box 11"/>
            <p:cNvSpPr txBox="1">
              <a:spLocks noChangeArrowheads="1"/>
            </p:cNvSpPr>
            <p:nvPr/>
          </p:nvSpPr>
          <p:spPr bwMode="auto">
            <a:xfrm>
              <a:off x="1135" y="1776"/>
              <a:ext cx="1463"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type="none" w="lg" len="lg"/>
                  <a:tailEnd type="none" w="lg" len="lg"/>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r>
                <a:rPr lang="en-US" sz="1800" b="1">
                  <a:solidFill>
                    <a:srgbClr val="000000"/>
                  </a:solidFill>
                  <a:latin typeface="Comic Sans MS" pitchFamily="66" charset="0"/>
                </a:rPr>
                <a:t>Schematic Capture</a:t>
              </a:r>
              <a:br>
                <a:rPr lang="en-US" sz="1800" b="1">
                  <a:solidFill>
                    <a:srgbClr val="000000"/>
                  </a:solidFill>
                  <a:latin typeface="Comic Sans MS" pitchFamily="66" charset="0"/>
                </a:rPr>
              </a:br>
              <a:r>
                <a:rPr lang="en-US" sz="1800" b="1">
                  <a:solidFill>
                    <a:srgbClr val="000000"/>
                  </a:solidFill>
                  <a:latin typeface="Comic Sans MS" pitchFamily="66" charset="0"/>
                </a:rPr>
                <a:t>(Graphical Entry)</a:t>
              </a:r>
            </a:p>
          </p:txBody>
        </p:sp>
      </p:grpSp>
      <p:grpSp>
        <p:nvGrpSpPr>
          <p:cNvPr id="10" name="Group 463"/>
          <p:cNvGrpSpPr>
            <a:grpSpLocks/>
          </p:cNvGrpSpPr>
          <p:nvPr/>
        </p:nvGrpSpPr>
        <p:grpSpPr bwMode="auto">
          <a:xfrm>
            <a:off x="471488" y="4114800"/>
            <a:ext cx="2271712" cy="2470150"/>
            <a:chOff x="336" y="2620"/>
            <a:chExt cx="1431" cy="1556"/>
          </a:xfrm>
        </p:grpSpPr>
        <p:sp>
          <p:nvSpPr>
            <p:cNvPr id="37908" name="Rectangle 8"/>
            <p:cNvSpPr>
              <a:spLocks noChangeArrowheads="1"/>
            </p:cNvSpPr>
            <p:nvPr/>
          </p:nvSpPr>
          <p:spPr bwMode="auto">
            <a:xfrm>
              <a:off x="570" y="2620"/>
              <a:ext cx="960" cy="1152"/>
            </a:xfrm>
            <a:prstGeom prst="rect">
              <a:avLst/>
            </a:prstGeom>
            <a:solidFill>
              <a:srgbClr val="00FFFF"/>
            </a:solidFill>
            <a:ln w="28575" algn="ctr">
              <a:solidFill>
                <a:schemeClr val="tx1"/>
              </a:solidFill>
              <a:miter lim="800000"/>
              <a:headEnd type="none" w="lg" len="lg"/>
              <a:tailEnd type="none" w="lg" len="lg"/>
            </a:ln>
          </p:spPr>
          <p:txBody>
            <a:bodyPr wrap="none" anchor="ctr"/>
            <a:lstStyle/>
            <a:p>
              <a:pPr algn="ctr"/>
              <a:endParaRPr lang="en-US" sz="1800">
                <a:solidFill>
                  <a:srgbClr val="000000"/>
                </a:solidFill>
                <a:latin typeface="Comic Sans MS" pitchFamily="66" charset="0"/>
              </a:endParaRPr>
            </a:p>
          </p:txBody>
        </p:sp>
        <p:pic>
          <p:nvPicPr>
            <p:cNvPr id="37909" name="Picture 9"/>
            <p:cNvPicPr>
              <a:picLocks noChangeAspect="1" noChangeArrowheads="1"/>
            </p:cNvPicPr>
            <p:nvPr/>
          </p:nvPicPr>
          <p:blipFill>
            <a:blip r:embed="rId3">
              <a:extLst>
                <a:ext uri="{28A0092B-C50C-407E-A947-70E740481C1C}">
                  <a14:useLocalDpi xmlns:a14="http://schemas.microsoft.com/office/drawing/2010/main" val="0"/>
                </a:ext>
              </a:extLst>
            </a:blip>
            <a:srcRect b="3467"/>
            <a:stretch>
              <a:fillRect/>
            </a:stretch>
          </p:blipFill>
          <p:spPr bwMode="auto">
            <a:xfrm>
              <a:off x="612" y="2660"/>
              <a:ext cx="856" cy="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type="none" w="lg" len="lg"/>
                  <a:tailEnd type="none" w="lg" len="lg"/>
                </a14:hiddenLine>
              </a:ext>
            </a:extLst>
          </p:spPr>
        </p:pic>
        <p:sp>
          <p:nvSpPr>
            <p:cNvPr id="37910" name="Text Box 12"/>
            <p:cNvSpPr txBox="1">
              <a:spLocks noChangeArrowheads="1"/>
            </p:cNvSpPr>
            <p:nvPr/>
          </p:nvSpPr>
          <p:spPr bwMode="auto">
            <a:xfrm>
              <a:off x="336" y="3772"/>
              <a:ext cx="1431"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type="none" w="lg" len="lg"/>
                  <a:tailEnd type="none" w="lg" len="lg"/>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r>
                <a:rPr lang="en-US" sz="1800" b="1">
                  <a:solidFill>
                    <a:srgbClr val="000000"/>
                  </a:solidFill>
                  <a:latin typeface="Comic Sans MS" pitchFamily="66" charset="0"/>
                </a:rPr>
                <a:t>Quantum Assembly</a:t>
              </a:r>
            </a:p>
            <a:p>
              <a:pPr algn="ctr"/>
              <a:r>
                <a:rPr lang="en-US" sz="1800" b="1">
                  <a:solidFill>
                    <a:srgbClr val="000000"/>
                  </a:solidFill>
                  <a:latin typeface="Comic Sans MS" pitchFamily="66" charset="0"/>
                </a:rPr>
                <a:t>(QASM)</a:t>
              </a:r>
            </a:p>
          </p:txBody>
        </p:sp>
      </p:grpSp>
      <p:sp>
        <p:nvSpPr>
          <p:cNvPr id="452625" name="Text Box 17"/>
          <p:cNvSpPr txBox="1">
            <a:spLocks noChangeArrowheads="1"/>
          </p:cNvSpPr>
          <p:nvPr/>
        </p:nvSpPr>
        <p:spPr bwMode="auto">
          <a:xfrm>
            <a:off x="1301750" y="3384550"/>
            <a:ext cx="6953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r>
              <a:rPr lang="en-US" sz="2800" b="1">
                <a:solidFill>
                  <a:srgbClr val="000000"/>
                </a:solidFill>
                <a:latin typeface="Comic Sans MS" pitchFamily="66" charset="0"/>
              </a:rPr>
              <a:t>OR</a:t>
            </a:r>
          </a:p>
        </p:txBody>
      </p:sp>
      <p:grpSp>
        <p:nvGrpSpPr>
          <p:cNvPr id="11" name="Group 21"/>
          <p:cNvGrpSpPr>
            <a:grpSpLocks/>
          </p:cNvGrpSpPr>
          <p:nvPr/>
        </p:nvGrpSpPr>
        <p:grpSpPr bwMode="auto">
          <a:xfrm>
            <a:off x="3429000" y="2667000"/>
            <a:ext cx="2057400" cy="2657475"/>
            <a:chOff x="2496" y="1680"/>
            <a:chExt cx="1296" cy="1645"/>
          </a:xfrm>
        </p:grpSpPr>
        <p:sp>
          <p:nvSpPr>
            <p:cNvPr id="37906" name="Rectangle 18"/>
            <p:cNvSpPr>
              <a:spLocks noChangeArrowheads="1"/>
            </p:cNvSpPr>
            <p:nvPr/>
          </p:nvSpPr>
          <p:spPr bwMode="auto">
            <a:xfrm>
              <a:off x="2496" y="1680"/>
              <a:ext cx="1296" cy="1248"/>
            </a:xfrm>
            <a:prstGeom prst="rect">
              <a:avLst/>
            </a:prstGeom>
            <a:solidFill>
              <a:schemeClr val="accent2"/>
            </a:solidFill>
            <a:ln w="28575" algn="ctr">
              <a:solidFill>
                <a:schemeClr val="tx1"/>
              </a:solidFill>
              <a:miter lim="800000"/>
              <a:headEnd/>
              <a:tailEnd/>
            </a:ln>
          </p:spPr>
          <p:txBody>
            <a:bodyPr anchor="ctr"/>
            <a:lstStyle/>
            <a:p>
              <a:pPr algn="ctr"/>
              <a:r>
                <a:rPr lang="en-US" sz="1600" b="1">
                  <a:solidFill>
                    <a:srgbClr val="000000"/>
                  </a:solidFill>
                  <a:latin typeface="Comic Sans MS" pitchFamily="66" charset="0"/>
                </a:rPr>
                <a:t>QEC Insertion</a:t>
              </a:r>
            </a:p>
            <a:p>
              <a:pPr algn="ctr"/>
              <a:r>
                <a:rPr lang="en-US" sz="1600" b="1">
                  <a:solidFill>
                    <a:srgbClr val="000000"/>
                  </a:solidFill>
                  <a:latin typeface="Comic Sans MS" pitchFamily="66" charset="0"/>
                </a:rPr>
                <a:t>Partitioning</a:t>
              </a:r>
            </a:p>
            <a:p>
              <a:pPr algn="ctr"/>
              <a:r>
                <a:rPr lang="en-US" sz="1600" b="1">
                  <a:solidFill>
                    <a:srgbClr val="000000"/>
                  </a:solidFill>
                  <a:latin typeface="Comic Sans MS" pitchFamily="66" charset="0"/>
                </a:rPr>
                <a:t>Layout</a:t>
              </a:r>
            </a:p>
            <a:p>
              <a:pPr algn="ctr"/>
              <a:r>
                <a:rPr lang="en-US" sz="1600" b="1">
                  <a:solidFill>
                    <a:srgbClr val="000000"/>
                  </a:solidFill>
                  <a:latin typeface="Comic Sans MS" pitchFamily="66" charset="0"/>
                </a:rPr>
                <a:t>Network Insertion</a:t>
              </a:r>
            </a:p>
            <a:p>
              <a:pPr algn="ctr"/>
              <a:r>
                <a:rPr lang="en-US" sz="1600" b="1">
                  <a:solidFill>
                    <a:srgbClr val="000000"/>
                  </a:solidFill>
                  <a:latin typeface="Comic Sans MS" pitchFamily="66" charset="0"/>
                </a:rPr>
                <a:t>Error Analysis</a:t>
              </a:r>
            </a:p>
            <a:p>
              <a:pPr algn="ctr"/>
              <a:r>
                <a:rPr lang="en-US" sz="1600" b="1">
                  <a:solidFill>
                    <a:srgbClr val="000000"/>
                  </a:solidFill>
                  <a:latin typeface="Comic Sans MS" pitchFamily="66" charset="0"/>
                </a:rPr>
                <a:t>…</a:t>
              </a:r>
            </a:p>
            <a:p>
              <a:pPr algn="ctr"/>
              <a:r>
                <a:rPr lang="en-US" sz="1600" b="1">
                  <a:solidFill>
                    <a:srgbClr val="000000"/>
                  </a:solidFill>
                  <a:latin typeface="Comic Sans MS" pitchFamily="66" charset="0"/>
                </a:rPr>
                <a:t>Optimization</a:t>
              </a:r>
            </a:p>
          </p:txBody>
        </p:sp>
        <p:sp>
          <p:nvSpPr>
            <p:cNvPr id="37907" name="Text Box 20"/>
            <p:cNvSpPr txBox="1">
              <a:spLocks noChangeArrowheads="1"/>
            </p:cNvSpPr>
            <p:nvPr/>
          </p:nvSpPr>
          <p:spPr bwMode="auto">
            <a:xfrm>
              <a:off x="2554" y="2928"/>
              <a:ext cx="1179"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r>
                <a:rPr lang="en-US" sz="1800" b="1">
                  <a:solidFill>
                    <a:srgbClr val="000000"/>
                  </a:solidFill>
                  <a:latin typeface="Comic Sans MS" pitchFamily="66" charset="0"/>
                </a:rPr>
                <a:t>CAD Tool</a:t>
              </a:r>
              <a:br>
                <a:rPr lang="en-US" sz="1800" b="1">
                  <a:solidFill>
                    <a:srgbClr val="000000"/>
                  </a:solidFill>
                  <a:latin typeface="Comic Sans MS" pitchFamily="66" charset="0"/>
                </a:rPr>
              </a:br>
              <a:r>
                <a:rPr lang="en-US" sz="1800" b="1">
                  <a:solidFill>
                    <a:srgbClr val="000000"/>
                  </a:solidFill>
                  <a:latin typeface="Comic Sans MS" pitchFamily="66" charset="0"/>
                </a:rPr>
                <a:t>Implementation</a:t>
              </a:r>
            </a:p>
          </p:txBody>
        </p:sp>
      </p:grpSp>
      <p:sp>
        <p:nvSpPr>
          <p:cNvPr id="453067" name="AutoShape 459"/>
          <p:cNvSpPr>
            <a:spLocks noChangeArrowheads="1"/>
          </p:cNvSpPr>
          <p:nvPr/>
        </p:nvSpPr>
        <p:spPr bwMode="auto">
          <a:xfrm rot="18760095">
            <a:off x="5181600" y="1981200"/>
            <a:ext cx="1143000" cy="838200"/>
          </a:xfrm>
          <a:prstGeom prst="rightArrow">
            <a:avLst>
              <a:gd name="adj1" fmla="val 50000"/>
              <a:gd name="adj2" fmla="val 34091"/>
            </a:avLst>
          </a:prstGeom>
          <a:solidFill>
            <a:srgbClr val="FF6699"/>
          </a:solidFill>
          <a:ln w="28575" algn="ctr">
            <a:solidFill>
              <a:schemeClr val="tx1"/>
            </a:solidFill>
            <a:miter lim="800000"/>
            <a:headEnd/>
            <a:tailEnd/>
          </a:ln>
        </p:spPr>
        <p:txBody>
          <a:bodyPr wrap="none" anchor="ctr">
            <a:spAutoFit/>
          </a:bodyPr>
          <a:lstStyle/>
          <a:p>
            <a:pPr algn="ctr"/>
            <a:endParaRPr lang="en-US" sz="1800">
              <a:solidFill>
                <a:srgbClr val="000000"/>
              </a:solidFill>
              <a:latin typeface="Comic Sans MS" pitchFamily="66" charset="0"/>
            </a:endParaRPr>
          </a:p>
        </p:txBody>
      </p:sp>
      <p:grpSp>
        <p:nvGrpSpPr>
          <p:cNvPr id="12" name="Group 464"/>
          <p:cNvGrpSpPr>
            <a:grpSpLocks/>
          </p:cNvGrpSpPr>
          <p:nvPr/>
        </p:nvGrpSpPr>
        <p:grpSpPr bwMode="auto">
          <a:xfrm>
            <a:off x="6096000" y="4038600"/>
            <a:ext cx="2438400" cy="2582863"/>
            <a:chOff x="3840" y="2544"/>
            <a:chExt cx="1536" cy="1627"/>
          </a:xfrm>
        </p:grpSpPr>
        <p:sp>
          <p:nvSpPr>
            <p:cNvPr id="37904" name="Text Box 461"/>
            <p:cNvSpPr txBox="1">
              <a:spLocks noChangeArrowheads="1"/>
            </p:cNvSpPr>
            <p:nvPr/>
          </p:nvSpPr>
          <p:spPr bwMode="auto">
            <a:xfrm>
              <a:off x="3888" y="2544"/>
              <a:ext cx="142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r>
                <a:rPr lang="en-US" sz="1800" b="1">
                  <a:solidFill>
                    <a:srgbClr val="000000"/>
                  </a:solidFill>
                  <a:latin typeface="Comic Sans MS" pitchFamily="66" charset="0"/>
                </a:rPr>
                <a:t>Custom Layout and</a:t>
              </a:r>
            </a:p>
            <a:p>
              <a:pPr algn="ctr"/>
              <a:r>
                <a:rPr lang="en-US" sz="1800" b="1">
                  <a:solidFill>
                    <a:srgbClr val="000000"/>
                  </a:solidFill>
                  <a:latin typeface="Comic Sans MS" pitchFamily="66" charset="0"/>
                </a:rPr>
                <a:t>Scheduling</a:t>
              </a:r>
            </a:p>
          </p:txBody>
        </p:sp>
        <p:pic>
          <p:nvPicPr>
            <p:cNvPr id="37905" name="Picture 462"/>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40" y="2976"/>
              <a:ext cx="1536" cy="1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sp>
        <p:nvSpPr>
          <p:cNvPr id="452630" name="AutoShape 22"/>
          <p:cNvSpPr>
            <a:spLocks noChangeArrowheads="1"/>
          </p:cNvSpPr>
          <p:nvPr/>
        </p:nvSpPr>
        <p:spPr bwMode="auto">
          <a:xfrm rot="2367685">
            <a:off x="5222875" y="4471988"/>
            <a:ext cx="1143000" cy="838200"/>
          </a:xfrm>
          <a:prstGeom prst="rightArrow">
            <a:avLst>
              <a:gd name="adj1" fmla="val 50000"/>
              <a:gd name="adj2" fmla="val 34091"/>
            </a:avLst>
          </a:prstGeom>
          <a:solidFill>
            <a:srgbClr val="FF6699"/>
          </a:solidFill>
          <a:ln w="28575" algn="ctr">
            <a:solidFill>
              <a:schemeClr val="tx1"/>
            </a:solidFill>
            <a:miter lim="800000"/>
            <a:headEnd/>
            <a:tailEnd/>
          </a:ln>
        </p:spPr>
        <p:txBody>
          <a:bodyPr wrap="none" anchor="ctr">
            <a:spAutoFit/>
          </a:bodyPr>
          <a:lstStyle/>
          <a:p>
            <a:pPr algn="ctr"/>
            <a:endParaRPr lang="en-US" sz="1800">
              <a:solidFill>
                <a:srgbClr val="000000"/>
              </a:solidFill>
              <a:latin typeface="Comic Sans MS" pitchFamily="66" charset="0"/>
            </a:endParaRPr>
          </a:p>
        </p:txBody>
      </p:sp>
      <p:sp>
        <p:nvSpPr>
          <p:cNvPr id="452624" name="AutoShape 16"/>
          <p:cNvSpPr>
            <a:spLocks noChangeArrowheads="1"/>
          </p:cNvSpPr>
          <p:nvPr/>
        </p:nvSpPr>
        <p:spPr bwMode="auto">
          <a:xfrm>
            <a:off x="2438400" y="3276600"/>
            <a:ext cx="1066800" cy="838200"/>
          </a:xfrm>
          <a:prstGeom prst="rightArrow">
            <a:avLst>
              <a:gd name="adj1" fmla="val 50000"/>
              <a:gd name="adj2" fmla="val 31818"/>
            </a:avLst>
          </a:prstGeom>
          <a:solidFill>
            <a:srgbClr val="FF6699"/>
          </a:solidFill>
          <a:ln w="28575" algn="ctr">
            <a:solidFill>
              <a:schemeClr val="tx1"/>
            </a:solidFill>
            <a:miter lim="800000"/>
            <a:headEnd/>
            <a:tailEnd/>
          </a:ln>
        </p:spPr>
        <p:txBody>
          <a:bodyPr anchor="ctr">
            <a:spAutoFit/>
          </a:bodyPr>
          <a:lstStyle/>
          <a:p>
            <a:pPr algn="ctr"/>
            <a:endParaRPr lang="en-US" sz="1800">
              <a:solidFill>
                <a:srgbClr val="000000"/>
              </a:solidFill>
              <a:latin typeface="Comic Sans MS" pitchFamily="66" charset="0"/>
            </a:endParaRPr>
          </a:p>
        </p:txBody>
      </p:sp>
      <p:sp>
        <p:nvSpPr>
          <p:cNvPr id="453074" name="AutoShape 466"/>
          <p:cNvSpPr>
            <a:spLocks noChangeArrowheads="1"/>
          </p:cNvSpPr>
          <p:nvPr/>
        </p:nvSpPr>
        <p:spPr bwMode="auto">
          <a:xfrm>
            <a:off x="7007225" y="3236913"/>
            <a:ext cx="520700" cy="838200"/>
          </a:xfrm>
          <a:prstGeom prst="upDownArrow">
            <a:avLst>
              <a:gd name="adj1" fmla="val 50000"/>
              <a:gd name="adj2" fmla="val 32195"/>
            </a:avLst>
          </a:prstGeom>
          <a:solidFill>
            <a:schemeClr val="accent1"/>
          </a:solidFill>
          <a:ln w="28575" algn="ctr">
            <a:solidFill>
              <a:schemeClr val="tx1"/>
            </a:solidFill>
            <a:miter lim="800000"/>
            <a:headEnd/>
            <a:tailEnd/>
          </a:ln>
        </p:spPr>
        <p:txBody>
          <a:bodyPr anchor="ctr">
            <a:spAutoFit/>
          </a:bodyPr>
          <a:lstStyle/>
          <a:p>
            <a:pPr algn="ctr"/>
            <a:endParaRPr lang="en-US" sz="1800">
              <a:solidFill>
                <a:srgbClr val="000000"/>
              </a:solidFill>
              <a:latin typeface="Comic Sans MS" pitchFamily="66" charset="0"/>
            </a:endParaRPr>
          </a:p>
        </p:txBody>
      </p:sp>
    </p:spTree>
    <p:extLst>
      <p:ext uri="{BB962C8B-B14F-4D97-AF65-F5344CB8AC3E}">
        <p14:creationId xmlns:p14="http://schemas.microsoft.com/office/powerpoint/2010/main" val="20243761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262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452624"/>
                                        </p:tgtEl>
                                        <p:attrNameLst>
                                          <p:attrName>style.visibility</p:attrName>
                                        </p:attrNameLst>
                                      </p:cBhvr>
                                      <p:to>
                                        <p:strVal val="visible"/>
                                      </p:to>
                                    </p:set>
                                    <p:animEffect transition="in" filter="wipe(left)">
                                      <p:cBhvr>
                                        <p:cTn id="19" dur="500"/>
                                        <p:tgtEl>
                                          <p:spTgt spid="452624"/>
                                        </p:tgtEl>
                                      </p:cBhvr>
                                    </p:animEffect>
                                  </p:childTnLst>
                                </p:cTn>
                              </p:par>
                            </p:childTnLst>
                          </p:cTn>
                        </p:par>
                        <p:par>
                          <p:cTn id="20" fill="hold" nodeType="afterGroup">
                            <p:stCondLst>
                              <p:cond delay="500"/>
                            </p:stCondLst>
                            <p:childTnLst>
                              <p:par>
                                <p:cTn id="21" presetID="1"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53067"/>
                                        </p:tgtEl>
                                        <p:attrNameLst>
                                          <p:attrName>style.visibility</p:attrName>
                                        </p:attrNameLst>
                                      </p:cBhvr>
                                      <p:to>
                                        <p:strVal val="visible"/>
                                      </p:to>
                                    </p:set>
                                    <p:animEffect transition="in" filter="wipe(down)">
                                      <p:cBhvr>
                                        <p:cTn id="27" dur="500"/>
                                        <p:tgtEl>
                                          <p:spTgt spid="453067"/>
                                        </p:tgtEl>
                                      </p:cBhvr>
                                    </p:animEffect>
                                  </p:childTnLst>
                                </p:cTn>
                              </p:par>
                            </p:childTnLst>
                          </p:cTn>
                        </p:par>
                        <p:par>
                          <p:cTn id="28" fill="hold" nodeType="afterGroup">
                            <p:stCondLst>
                              <p:cond delay="500"/>
                            </p:stCondLst>
                            <p:childTnLst>
                              <p:par>
                                <p:cTn id="29" presetID="1" presetClass="entr" presetSubtype="0"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452630"/>
                                        </p:tgtEl>
                                        <p:attrNameLst>
                                          <p:attrName>style.visibility</p:attrName>
                                        </p:attrNameLst>
                                      </p:cBhvr>
                                      <p:to>
                                        <p:strVal val="visible"/>
                                      </p:to>
                                    </p:set>
                                    <p:animEffect transition="in" filter="wipe(up)">
                                      <p:cBhvr>
                                        <p:cTn id="35" dur="500"/>
                                        <p:tgtEl>
                                          <p:spTgt spid="452630"/>
                                        </p:tgtEl>
                                      </p:cBhvr>
                                    </p:animEffect>
                                  </p:childTnLst>
                                </p:cTn>
                              </p:par>
                            </p:childTnLst>
                          </p:cTn>
                        </p:par>
                        <p:par>
                          <p:cTn id="36" fill="hold" nodeType="afterGroup">
                            <p:stCondLst>
                              <p:cond delay="500"/>
                            </p:stCondLst>
                            <p:childTnLst>
                              <p:par>
                                <p:cTn id="37" presetID="1" presetClass="entr" presetSubtype="0" fill="hold" nodeType="after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par>
                          <p:cTn id="39" fill="hold" nodeType="afterGroup">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45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2625" grpId="0"/>
      <p:bldP spid="453067" grpId="0" animBg="1"/>
      <p:bldP spid="452630" grpId="0" animBg="1"/>
      <p:bldP spid="452624" grpId="0" animBg="1"/>
      <p:bldP spid="45307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7620000" cy="783335"/>
          </a:xfrm>
        </p:spPr>
        <p:txBody>
          <a:bodyPr>
            <a:normAutofit/>
          </a:bodyPr>
          <a:lstStyle/>
          <a:p>
            <a:r>
              <a:rPr lang="en-US" dirty="0" smtClean="0"/>
              <a:t>Resources in a Smart </a:t>
            </a:r>
            <a:r>
              <a:rPr lang="en-US" dirty="0" smtClean="0"/>
              <a:t>Space (2011)</a:t>
            </a:r>
            <a:endParaRPr lang="en-US" dirty="0"/>
          </a:p>
        </p:txBody>
      </p:sp>
      <p:sp>
        <p:nvSpPr>
          <p:cNvPr id="3" name="Content Placeholder 2"/>
          <p:cNvSpPr>
            <a:spLocks noGrp="1"/>
          </p:cNvSpPr>
          <p:nvPr>
            <p:ph idx="1"/>
          </p:nvPr>
        </p:nvSpPr>
        <p:spPr>
          <a:xfrm>
            <a:off x="0" y="1066800"/>
            <a:ext cx="8839200" cy="5943600"/>
          </a:xfrm>
        </p:spPr>
        <p:txBody>
          <a:bodyPr>
            <a:normAutofit/>
          </a:bodyPr>
          <a:lstStyle/>
          <a:p>
            <a:r>
              <a:rPr lang="en-US" dirty="0" smtClean="0"/>
              <a:t>Potential Displays Everywhere</a:t>
            </a:r>
          </a:p>
          <a:p>
            <a:pPr lvl="1"/>
            <a:r>
              <a:rPr lang="en-US" dirty="0" smtClean="0"/>
              <a:t>Walls, Tables, Appliances, Smart Phones, Google Glasses….</a:t>
            </a:r>
          </a:p>
          <a:p>
            <a:r>
              <a:rPr lang="en-US" dirty="0" smtClean="0"/>
              <a:t>Audio Output Everywhere</a:t>
            </a:r>
          </a:p>
          <a:p>
            <a:r>
              <a:rPr lang="en-US" dirty="0" smtClean="0"/>
              <a:t>Inputs Everywhere</a:t>
            </a:r>
          </a:p>
          <a:p>
            <a:pPr lvl="1"/>
            <a:r>
              <a:rPr lang="en-US" dirty="0" smtClean="0"/>
              <a:t>Touch Surfaces </a:t>
            </a:r>
            <a:endParaRPr lang="en-US" dirty="0"/>
          </a:p>
          <a:p>
            <a:pPr lvl="1"/>
            <a:r>
              <a:rPr lang="en-US" dirty="0" smtClean="0"/>
              <a:t>Cameras/</a:t>
            </a:r>
            <a:br>
              <a:rPr lang="en-US" dirty="0" smtClean="0"/>
            </a:br>
            <a:r>
              <a:rPr lang="en-US" dirty="0" smtClean="0"/>
              <a:t>Gesture Tracking</a:t>
            </a:r>
          </a:p>
          <a:p>
            <a:pPr lvl="1"/>
            <a:r>
              <a:rPr lang="en-US" dirty="0" smtClean="0"/>
              <a:t>Voice</a:t>
            </a:r>
          </a:p>
          <a:p>
            <a:r>
              <a:rPr lang="en-US" dirty="0" smtClean="0"/>
              <a:t>Context Tracking</a:t>
            </a:r>
          </a:p>
          <a:p>
            <a:pPr lvl="1"/>
            <a:r>
              <a:rPr lang="en-US" dirty="0" smtClean="0"/>
              <a:t>Who is Where</a:t>
            </a:r>
          </a:p>
          <a:p>
            <a:pPr lvl="1"/>
            <a:r>
              <a:rPr lang="en-US" dirty="0" smtClean="0"/>
              <a:t>What do they want</a:t>
            </a:r>
          </a:p>
          <a:p>
            <a:pPr lvl="1"/>
            <a:r>
              <a:rPr lang="en-US" dirty="0" smtClean="0"/>
              <a:t>Which Inputs map to which applications</a:t>
            </a:r>
            <a:endParaRPr lang="en-US" dirty="0"/>
          </a:p>
        </p:txBody>
      </p:sp>
      <p:pic>
        <p:nvPicPr>
          <p:cNvPr id="4" name="Picture 3">
            <a:hlinkClick r:id="rId2"/>
          </p:cNvPr>
          <p:cNvPicPr>
            <a:picLocks noChangeAspect="1"/>
          </p:cNvPicPr>
          <p:nvPr/>
        </p:nvPicPr>
        <p:blipFill rotWithShape="1">
          <a:blip r:embed="rId3"/>
          <a:srcRect l="925" t="14588" r="772" b="1412"/>
          <a:stretch/>
        </p:blipFill>
        <p:spPr>
          <a:xfrm>
            <a:off x="3733800" y="2667000"/>
            <a:ext cx="5098677" cy="2857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674806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tmplLst>
          <p:tmpl lvl="2">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4">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5">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1">
            <p:tnLst>
              <p:par>
                <p:cTn presetID="2" presetClass="entr" presetSubtype="2"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85800" y="76200"/>
            <a:ext cx="8229600" cy="685800"/>
          </a:xfrm>
        </p:spPr>
        <p:txBody>
          <a:bodyPr/>
          <a:lstStyle/>
          <a:p>
            <a:r>
              <a:rPr lang="en-US" dirty="0" smtClean="0"/>
              <a:t>Important Measurement Metrics</a:t>
            </a:r>
          </a:p>
        </p:txBody>
      </p:sp>
      <p:sp>
        <p:nvSpPr>
          <p:cNvPr id="462851" name="Rectangle 3"/>
          <p:cNvSpPr>
            <a:spLocks noGrp="1" noChangeArrowheads="1"/>
          </p:cNvSpPr>
          <p:nvPr>
            <p:ph type="body" sz="half" idx="1"/>
          </p:nvPr>
        </p:nvSpPr>
        <p:spPr>
          <a:xfrm>
            <a:off x="228600" y="838200"/>
            <a:ext cx="8763000" cy="5715000"/>
          </a:xfrm>
        </p:spPr>
        <p:txBody>
          <a:bodyPr>
            <a:normAutofit fontScale="92500" lnSpcReduction="10000"/>
          </a:bodyPr>
          <a:lstStyle/>
          <a:p>
            <a:pPr>
              <a:lnSpc>
                <a:spcPct val="80000"/>
              </a:lnSpc>
            </a:pPr>
            <a:r>
              <a:rPr lang="en-US" sz="2400" dirty="0" smtClean="0"/>
              <a:t>Traditional CAD Metrics:</a:t>
            </a:r>
          </a:p>
          <a:p>
            <a:pPr lvl="1">
              <a:lnSpc>
                <a:spcPct val="80000"/>
              </a:lnSpc>
            </a:pPr>
            <a:r>
              <a:rPr lang="en-US" sz="2000" dirty="0" smtClean="0"/>
              <a:t>Area</a:t>
            </a:r>
          </a:p>
          <a:p>
            <a:pPr lvl="2">
              <a:lnSpc>
                <a:spcPct val="80000"/>
              </a:lnSpc>
            </a:pPr>
            <a:r>
              <a:rPr lang="en-US" sz="2000" dirty="0" smtClean="0"/>
              <a:t>What is the total area of a circuit?</a:t>
            </a:r>
          </a:p>
          <a:p>
            <a:pPr lvl="2">
              <a:lnSpc>
                <a:spcPct val="80000"/>
              </a:lnSpc>
            </a:pPr>
            <a:r>
              <a:rPr lang="en-US" sz="2000" dirty="0" smtClean="0"/>
              <a:t>Measured in </a:t>
            </a:r>
            <a:r>
              <a:rPr lang="en-US" sz="2000" dirty="0" err="1" smtClean="0"/>
              <a:t>macroblocks</a:t>
            </a:r>
            <a:r>
              <a:rPr lang="en-US" sz="2000" dirty="0" smtClean="0"/>
              <a:t> (ultimately </a:t>
            </a:r>
            <a:r>
              <a:rPr lang="en-US" sz="2000" dirty="0" smtClean="0">
                <a:sym typeface="Symbol" pitchFamily="18" charset="2"/>
              </a:rPr>
              <a:t>m</a:t>
            </a:r>
            <a:r>
              <a:rPr lang="en-US" sz="2000" baseline="30000" dirty="0" smtClean="0">
                <a:sym typeface="Symbol" pitchFamily="18" charset="2"/>
              </a:rPr>
              <a:t>2</a:t>
            </a:r>
            <a:r>
              <a:rPr lang="en-US" sz="2000" dirty="0" smtClean="0">
                <a:sym typeface="Symbol" pitchFamily="18" charset="2"/>
              </a:rPr>
              <a:t> or similar)</a:t>
            </a:r>
          </a:p>
          <a:p>
            <a:pPr lvl="1">
              <a:lnSpc>
                <a:spcPct val="80000"/>
              </a:lnSpc>
            </a:pPr>
            <a:r>
              <a:rPr lang="en-US" sz="2000" dirty="0" smtClean="0"/>
              <a:t>Latency (</a:t>
            </a:r>
            <a:r>
              <a:rPr lang="en-US" sz="2000" dirty="0" err="1" smtClean="0"/>
              <a:t>Latency</a:t>
            </a:r>
            <a:r>
              <a:rPr lang="en-US" sz="2000" baseline="-25000" dirty="0" err="1" smtClean="0"/>
              <a:t>single</a:t>
            </a:r>
            <a:r>
              <a:rPr lang="en-US" sz="2000" dirty="0" smtClean="0"/>
              <a:t>)</a:t>
            </a:r>
          </a:p>
          <a:p>
            <a:pPr lvl="2">
              <a:lnSpc>
                <a:spcPct val="80000"/>
              </a:lnSpc>
            </a:pPr>
            <a:r>
              <a:rPr lang="en-US" sz="2000" dirty="0" smtClean="0"/>
              <a:t>What is the total latency to compute circuit </a:t>
            </a:r>
            <a:r>
              <a:rPr lang="en-US" sz="2000" i="1" dirty="0" smtClean="0"/>
              <a:t>once</a:t>
            </a:r>
            <a:endParaRPr lang="en-US" sz="2000" dirty="0" smtClean="0"/>
          </a:p>
          <a:p>
            <a:pPr lvl="2">
              <a:lnSpc>
                <a:spcPct val="80000"/>
              </a:lnSpc>
            </a:pPr>
            <a:r>
              <a:rPr lang="en-US" sz="2000" dirty="0" smtClean="0"/>
              <a:t>Measured in seconds (or </a:t>
            </a:r>
            <a:r>
              <a:rPr lang="en-US" sz="2000" dirty="0" smtClean="0">
                <a:sym typeface="Symbol" pitchFamily="18" charset="2"/>
              </a:rPr>
              <a:t>s)</a:t>
            </a:r>
          </a:p>
          <a:p>
            <a:pPr lvl="1">
              <a:lnSpc>
                <a:spcPct val="80000"/>
              </a:lnSpc>
            </a:pPr>
            <a:r>
              <a:rPr lang="en-US" sz="2000" dirty="0" smtClean="0">
                <a:sym typeface="Symbol" pitchFamily="18" charset="2"/>
              </a:rPr>
              <a:t>Probability of Success (</a:t>
            </a:r>
            <a:r>
              <a:rPr lang="en-US" sz="2000" dirty="0" err="1" smtClean="0">
                <a:sym typeface="Symbol" pitchFamily="18" charset="2"/>
              </a:rPr>
              <a:t>P</a:t>
            </a:r>
            <a:r>
              <a:rPr lang="en-US" sz="2000" baseline="-25000" dirty="0" err="1" smtClean="0">
                <a:sym typeface="Symbol" pitchFamily="18" charset="2"/>
              </a:rPr>
              <a:t>success</a:t>
            </a:r>
            <a:r>
              <a:rPr lang="en-US" sz="2000" dirty="0" smtClean="0">
                <a:sym typeface="Symbol" pitchFamily="18" charset="2"/>
              </a:rPr>
              <a:t>)</a:t>
            </a:r>
          </a:p>
          <a:p>
            <a:pPr lvl="2">
              <a:lnSpc>
                <a:spcPct val="80000"/>
              </a:lnSpc>
            </a:pPr>
            <a:r>
              <a:rPr lang="en-US" sz="2000" dirty="0" smtClean="0">
                <a:sym typeface="Symbol" pitchFamily="18" charset="2"/>
              </a:rPr>
              <a:t>Not common metric for classical circuits</a:t>
            </a:r>
          </a:p>
          <a:p>
            <a:pPr lvl="2">
              <a:lnSpc>
                <a:spcPct val="80000"/>
              </a:lnSpc>
            </a:pPr>
            <a:r>
              <a:rPr lang="en-US" sz="2000" dirty="0" smtClean="0">
                <a:sym typeface="Symbol" pitchFamily="18" charset="2"/>
              </a:rPr>
              <a:t>Account for occurrence of errors and error correction</a:t>
            </a:r>
          </a:p>
          <a:p>
            <a:pPr>
              <a:lnSpc>
                <a:spcPct val="80000"/>
              </a:lnSpc>
            </a:pPr>
            <a:r>
              <a:rPr lang="en-US" sz="2400" dirty="0" smtClean="0">
                <a:sym typeface="Symbol" pitchFamily="18" charset="2"/>
              </a:rPr>
              <a:t>Quantum Circuit Metric: ADCR </a:t>
            </a:r>
          </a:p>
          <a:p>
            <a:pPr lvl="1">
              <a:lnSpc>
                <a:spcPct val="80000"/>
              </a:lnSpc>
            </a:pPr>
            <a:r>
              <a:rPr lang="en-US" sz="2000" dirty="0" smtClean="0">
                <a:sym typeface="Symbol" pitchFamily="18" charset="2"/>
              </a:rPr>
              <a:t>Area-Delay to Correct Result: Probabilistic Area-Delay metric</a:t>
            </a:r>
            <a:br>
              <a:rPr lang="en-US" sz="2000" dirty="0" smtClean="0">
                <a:sym typeface="Symbol" pitchFamily="18" charset="2"/>
              </a:rPr>
            </a:br>
            <a:endParaRPr lang="en-US" sz="2000" dirty="0" smtClean="0">
              <a:sym typeface="Symbol" pitchFamily="18" charset="2"/>
            </a:endParaRPr>
          </a:p>
          <a:p>
            <a:pPr lvl="1">
              <a:lnSpc>
                <a:spcPct val="80000"/>
              </a:lnSpc>
            </a:pPr>
            <a:r>
              <a:rPr lang="en-US" sz="2000" dirty="0" smtClean="0">
                <a:sym typeface="Symbol" pitchFamily="18" charset="2"/>
              </a:rPr>
              <a:t>ADCR = Area  E(Latency) =</a:t>
            </a:r>
          </a:p>
          <a:p>
            <a:pPr lvl="1">
              <a:lnSpc>
                <a:spcPct val="80000"/>
              </a:lnSpc>
            </a:pPr>
            <a:endParaRPr lang="en-US" sz="2000" dirty="0" smtClean="0">
              <a:sym typeface="Symbol" pitchFamily="18" charset="2"/>
            </a:endParaRPr>
          </a:p>
          <a:p>
            <a:pPr lvl="1">
              <a:lnSpc>
                <a:spcPct val="80000"/>
              </a:lnSpc>
            </a:pPr>
            <a:r>
              <a:rPr lang="en-US" sz="2000" dirty="0" err="1" smtClean="0">
                <a:sym typeface="Symbol" pitchFamily="18" charset="2"/>
              </a:rPr>
              <a:t>ADCR</a:t>
            </a:r>
            <a:r>
              <a:rPr lang="en-US" sz="2000" baseline="-25000" dirty="0" err="1" smtClean="0">
                <a:sym typeface="Symbol" pitchFamily="18" charset="2"/>
              </a:rPr>
              <a:t>optimal</a:t>
            </a:r>
            <a:r>
              <a:rPr lang="en-US" sz="2000" dirty="0" smtClean="0">
                <a:sym typeface="Symbol" pitchFamily="18" charset="2"/>
              </a:rPr>
              <a:t>: Best ADCR over all configurations</a:t>
            </a:r>
          </a:p>
          <a:p>
            <a:pPr>
              <a:lnSpc>
                <a:spcPct val="80000"/>
              </a:lnSpc>
            </a:pPr>
            <a:r>
              <a:rPr lang="en-US" sz="2400" dirty="0" smtClean="0">
                <a:sym typeface="Symbol" pitchFamily="18" charset="2"/>
              </a:rPr>
              <a:t>Optimization potential: Equipotential designs</a:t>
            </a:r>
          </a:p>
          <a:p>
            <a:pPr lvl="1">
              <a:lnSpc>
                <a:spcPct val="80000"/>
              </a:lnSpc>
            </a:pPr>
            <a:r>
              <a:rPr lang="en-US" sz="2000" dirty="0" smtClean="0">
                <a:sym typeface="Symbol" pitchFamily="18" charset="2"/>
              </a:rPr>
              <a:t>Trade Area for lower latency</a:t>
            </a:r>
          </a:p>
          <a:p>
            <a:pPr lvl="1">
              <a:lnSpc>
                <a:spcPct val="80000"/>
              </a:lnSpc>
            </a:pPr>
            <a:r>
              <a:rPr lang="en-US" sz="2000" dirty="0" smtClean="0">
                <a:sym typeface="Symbol" pitchFamily="18" charset="2"/>
              </a:rPr>
              <a:t>Trade lower probability of success for lower latency</a:t>
            </a:r>
          </a:p>
        </p:txBody>
      </p:sp>
      <p:graphicFrame>
        <p:nvGraphicFramePr>
          <p:cNvPr id="462852" name="Object 2"/>
          <p:cNvGraphicFramePr>
            <a:graphicFrameLocks noGrp="1" noChangeAspect="1"/>
          </p:cNvGraphicFramePr>
          <p:nvPr>
            <p:ph sz="half" idx="2"/>
            <p:extLst>
              <p:ext uri="{D42A27DB-BD31-4B8C-83A1-F6EECF244321}">
                <p14:modId xmlns:p14="http://schemas.microsoft.com/office/powerpoint/2010/main" val="3399666889"/>
              </p:ext>
            </p:extLst>
          </p:nvPr>
        </p:nvGraphicFramePr>
        <p:xfrm>
          <a:off x="4419600" y="4343400"/>
          <a:ext cx="2209800" cy="750888"/>
        </p:xfrm>
        <a:graphic>
          <a:graphicData uri="http://schemas.openxmlformats.org/presentationml/2006/ole">
            <mc:AlternateContent xmlns:mc="http://schemas.openxmlformats.org/markup-compatibility/2006">
              <mc:Choice xmlns:v="urn:schemas-microsoft-com:vml" Requires="v">
                <p:oleObj spid="_x0000_s6154" name="Equation" r:id="rId3" imgW="1346200" imgH="457200" progId="Equation.3">
                  <p:embed/>
                </p:oleObj>
              </mc:Choice>
              <mc:Fallback>
                <p:oleObj name="Equation" r:id="rId3" imgW="134620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4343400"/>
                        <a:ext cx="2209800" cy="750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4372681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62851">
                                            <p:txEl>
                                              <p:pRg st="0" end="0"/>
                                            </p:txEl>
                                          </p:spTgt>
                                        </p:tgtEl>
                                        <p:attrNameLst>
                                          <p:attrName>style.visibility</p:attrName>
                                        </p:attrNameLst>
                                      </p:cBhvr>
                                      <p:to>
                                        <p:strVal val="visible"/>
                                      </p:to>
                                    </p:set>
                                    <p:anim calcmode="lin" valueType="num">
                                      <p:cBhvr additive="base">
                                        <p:cTn id="7" dur="500" fill="hold"/>
                                        <p:tgtEl>
                                          <p:spTgt spid="462851">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6285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62851">
                                            <p:txEl>
                                              <p:pRg st="1" end="1"/>
                                            </p:txEl>
                                          </p:spTgt>
                                        </p:tgtEl>
                                        <p:attrNameLst>
                                          <p:attrName>style.visibility</p:attrName>
                                        </p:attrNameLst>
                                      </p:cBhvr>
                                      <p:to>
                                        <p:strVal val="visible"/>
                                      </p:to>
                                    </p:set>
                                    <p:anim calcmode="lin" valueType="num">
                                      <p:cBhvr additive="base">
                                        <p:cTn id="13" dur="500" fill="hold"/>
                                        <p:tgtEl>
                                          <p:spTgt spid="462851">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462851">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462851">
                                            <p:txEl>
                                              <p:pRg st="2" end="2"/>
                                            </p:txEl>
                                          </p:spTgt>
                                        </p:tgtEl>
                                        <p:attrNameLst>
                                          <p:attrName>style.visibility</p:attrName>
                                        </p:attrNameLst>
                                      </p:cBhvr>
                                      <p:to>
                                        <p:strVal val="visible"/>
                                      </p:to>
                                    </p:set>
                                    <p:anim calcmode="lin" valueType="num">
                                      <p:cBhvr additive="base">
                                        <p:cTn id="17" dur="500" fill="hold"/>
                                        <p:tgtEl>
                                          <p:spTgt spid="462851">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462851">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462851">
                                            <p:txEl>
                                              <p:pRg st="3" end="3"/>
                                            </p:txEl>
                                          </p:spTgt>
                                        </p:tgtEl>
                                        <p:attrNameLst>
                                          <p:attrName>style.visibility</p:attrName>
                                        </p:attrNameLst>
                                      </p:cBhvr>
                                      <p:to>
                                        <p:strVal val="visible"/>
                                      </p:to>
                                    </p:set>
                                    <p:anim calcmode="lin" valueType="num">
                                      <p:cBhvr additive="base">
                                        <p:cTn id="21" dur="500" fill="hold"/>
                                        <p:tgtEl>
                                          <p:spTgt spid="462851">
                                            <p:txEl>
                                              <p:pRg st="3" end="3"/>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46285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462851">
                                            <p:txEl>
                                              <p:pRg st="4" end="4"/>
                                            </p:txEl>
                                          </p:spTgt>
                                        </p:tgtEl>
                                        <p:attrNameLst>
                                          <p:attrName>style.visibility</p:attrName>
                                        </p:attrNameLst>
                                      </p:cBhvr>
                                      <p:to>
                                        <p:strVal val="visible"/>
                                      </p:to>
                                    </p:set>
                                    <p:anim calcmode="lin" valueType="num">
                                      <p:cBhvr additive="base">
                                        <p:cTn id="27" dur="500" fill="hold"/>
                                        <p:tgtEl>
                                          <p:spTgt spid="462851">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462851">
                                            <p:txEl>
                                              <p:pRg st="4" end="4"/>
                                            </p:txEl>
                                          </p:spTgt>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462851">
                                            <p:txEl>
                                              <p:pRg st="5" end="5"/>
                                            </p:txEl>
                                          </p:spTgt>
                                        </p:tgtEl>
                                        <p:attrNameLst>
                                          <p:attrName>style.visibility</p:attrName>
                                        </p:attrNameLst>
                                      </p:cBhvr>
                                      <p:to>
                                        <p:strVal val="visible"/>
                                      </p:to>
                                    </p:set>
                                    <p:anim calcmode="lin" valueType="num">
                                      <p:cBhvr additive="base">
                                        <p:cTn id="31" dur="500" fill="hold"/>
                                        <p:tgtEl>
                                          <p:spTgt spid="462851">
                                            <p:txEl>
                                              <p:pRg st="5" end="5"/>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462851">
                                            <p:txEl>
                                              <p:pRg st="5" end="5"/>
                                            </p:txEl>
                                          </p:spTgt>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462851">
                                            <p:txEl>
                                              <p:pRg st="6" end="6"/>
                                            </p:txEl>
                                          </p:spTgt>
                                        </p:tgtEl>
                                        <p:attrNameLst>
                                          <p:attrName>style.visibility</p:attrName>
                                        </p:attrNameLst>
                                      </p:cBhvr>
                                      <p:to>
                                        <p:strVal val="visible"/>
                                      </p:to>
                                    </p:set>
                                    <p:anim calcmode="lin" valueType="num">
                                      <p:cBhvr additive="base">
                                        <p:cTn id="35" dur="500" fill="hold"/>
                                        <p:tgtEl>
                                          <p:spTgt spid="462851">
                                            <p:txEl>
                                              <p:pRg st="6" end="6"/>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462851">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462851">
                                            <p:txEl>
                                              <p:pRg st="7" end="7"/>
                                            </p:txEl>
                                          </p:spTgt>
                                        </p:tgtEl>
                                        <p:attrNameLst>
                                          <p:attrName>style.visibility</p:attrName>
                                        </p:attrNameLst>
                                      </p:cBhvr>
                                      <p:to>
                                        <p:strVal val="visible"/>
                                      </p:to>
                                    </p:set>
                                    <p:anim calcmode="lin" valueType="num">
                                      <p:cBhvr additive="base">
                                        <p:cTn id="41" dur="500" fill="hold"/>
                                        <p:tgtEl>
                                          <p:spTgt spid="462851">
                                            <p:txEl>
                                              <p:pRg st="7" end="7"/>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462851">
                                            <p:txEl>
                                              <p:pRg st="7" end="7"/>
                                            </p:txEl>
                                          </p:spTgt>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462851">
                                            <p:txEl>
                                              <p:pRg st="8" end="8"/>
                                            </p:txEl>
                                          </p:spTgt>
                                        </p:tgtEl>
                                        <p:attrNameLst>
                                          <p:attrName>style.visibility</p:attrName>
                                        </p:attrNameLst>
                                      </p:cBhvr>
                                      <p:to>
                                        <p:strVal val="visible"/>
                                      </p:to>
                                    </p:set>
                                    <p:anim calcmode="lin" valueType="num">
                                      <p:cBhvr additive="base">
                                        <p:cTn id="45" dur="500" fill="hold"/>
                                        <p:tgtEl>
                                          <p:spTgt spid="462851">
                                            <p:txEl>
                                              <p:pRg st="8" end="8"/>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462851">
                                            <p:txEl>
                                              <p:pRg st="8" end="8"/>
                                            </p:txEl>
                                          </p:spTgt>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462851">
                                            <p:txEl>
                                              <p:pRg st="9" end="9"/>
                                            </p:txEl>
                                          </p:spTgt>
                                        </p:tgtEl>
                                        <p:attrNameLst>
                                          <p:attrName>style.visibility</p:attrName>
                                        </p:attrNameLst>
                                      </p:cBhvr>
                                      <p:to>
                                        <p:strVal val="visible"/>
                                      </p:to>
                                    </p:set>
                                    <p:anim calcmode="lin" valueType="num">
                                      <p:cBhvr additive="base">
                                        <p:cTn id="49" dur="500" fill="hold"/>
                                        <p:tgtEl>
                                          <p:spTgt spid="462851">
                                            <p:txEl>
                                              <p:pRg st="9" end="9"/>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462851">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462851">
                                            <p:txEl>
                                              <p:pRg st="10" end="10"/>
                                            </p:txEl>
                                          </p:spTgt>
                                        </p:tgtEl>
                                        <p:attrNameLst>
                                          <p:attrName>style.visibility</p:attrName>
                                        </p:attrNameLst>
                                      </p:cBhvr>
                                      <p:to>
                                        <p:strVal val="visible"/>
                                      </p:to>
                                    </p:set>
                                    <p:anim calcmode="lin" valueType="num">
                                      <p:cBhvr additive="base">
                                        <p:cTn id="55" dur="500" fill="hold"/>
                                        <p:tgtEl>
                                          <p:spTgt spid="462851">
                                            <p:txEl>
                                              <p:pRg st="10" end="1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462851">
                                            <p:txEl>
                                              <p:pRg st="10" end="10"/>
                                            </p:txEl>
                                          </p:spTgt>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462851">
                                            <p:txEl>
                                              <p:pRg st="11" end="11"/>
                                            </p:txEl>
                                          </p:spTgt>
                                        </p:tgtEl>
                                        <p:attrNameLst>
                                          <p:attrName>style.visibility</p:attrName>
                                        </p:attrNameLst>
                                      </p:cBhvr>
                                      <p:to>
                                        <p:strVal val="visible"/>
                                      </p:to>
                                    </p:set>
                                    <p:anim calcmode="lin" valueType="num">
                                      <p:cBhvr additive="base">
                                        <p:cTn id="59" dur="500" fill="hold"/>
                                        <p:tgtEl>
                                          <p:spTgt spid="462851">
                                            <p:txEl>
                                              <p:pRg st="11" end="11"/>
                                            </p:txEl>
                                          </p:spTgt>
                                        </p:tgtEl>
                                        <p:attrNameLst>
                                          <p:attrName>ppt_x</p:attrName>
                                        </p:attrNameLst>
                                      </p:cBhvr>
                                      <p:tavLst>
                                        <p:tav tm="0">
                                          <p:val>
                                            <p:strVal val="1+#ppt_w/2"/>
                                          </p:val>
                                        </p:tav>
                                        <p:tav tm="100000">
                                          <p:val>
                                            <p:strVal val="#ppt_x"/>
                                          </p:val>
                                        </p:tav>
                                      </p:tavLst>
                                    </p:anim>
                                    <p:anim calcmode="lin" valueType="num">
                                      <p:cBhvr additive="base">
                                        <p:cTn id="60" dur="500" fill="hold"/>
                                        <p:tgtEl>
                                          <p:spTgt spid="462851">
                                            <p:txEl>
                                              <p:pRg st="11" end="11"/>
                                            </p:txEl>
                                          </p:spTgt>
                                        </p:tgtEl>
                                        <p:attrNameLst>
                                          <p:attrName>ppt_y</p:attrName>
                                        </p:attrNameLst>
                                      </p:cBhvr>
                                      <p:tavLst>
                                        <p:tav tm="0">
                                          <p:val>
                                            <p:strVal val="#ppt_y"/>
                                          </p:val>
                                        </p:tav>
                                        <p:tav tm="100000">
                                          <p:val>
                                            <p:strVal val="#ppt_y"/>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2" presetClass="entr" presetSubtype="2" fill="hold" grpId="0" nodeType="clickEffect">
                                  <p:stCondLst>
                                    <p:cond delay="0"/>
                                  </p:stCondLst>
                                  <p:childTnLst>
                                    <p:set>
                                      <p:cBhvr>
                                        <p:cTn id="64" dur="1" fill="hold">
                                          <p:stCondLst>
                                            <p:cond delay="0"/>
                                          </p:stCondLst>
                                        </p:cTn>
                                        <p:tgtEl>
                                          <p:spTgt spid="462851">
                                            <p:txEl>
                                              <p:pRg st="12" end="12"/>
                                            </p:txEl>
                                          </p:spTgt>
                                        </p:tgtEl>
                                        <p:attrNameLst>
                                          <p:attrName>style.visibility</p:attrName>
                                        </p:attrNameLst>
                                      </p:cBhvr>
                                      <p:to>
                                        <p:strVal val="visible"/>
                                      </p:to>
                                    </p:set>
                                    <p:anim calcmode="lin" valueType="num">
                                      <p:cBhvr additive="base">
                                        <p:cTn id="65" dur="500" fill="hold"/>
                                        <p:tgtEl>
                                          <p:spTgt spid="462851">
                                            <p:txEl>
                                              <p:pRg st="12" end="12"/>
                                            </p:txEl>
                                          </p:spTgt>
                                        </p:tgtEl>
                                        <p:attrNameLst>
                                          <p:attrName>ppt_x</p:attrName>
                                        </p:attrNameLst>
                                      </p:cBhvr>
                                      <p:tavLst>
                                        <p:tav tm="0">
                                          <p:val>
                                            <p:strVal val="1+#ppt_w/2"/>
                                          </p:val>
                                        </p:tav>
                                        <p:tav tm="100000">
                                          <p:val>
                                            <p:strVal val="#ppt_x"/>
                                          </p:val>
                                        </p:tav>
                                      </p:tavLst>
                                    </p:anim>
                                    <p:anim calcmode="lin" valueType="num">
                                      <p:cBhvr additive="base">
                                        <p:cTn id="66" dur="500" fill="hold"/>
                                        <p:tgtEl>
                                          <p:spTgt spid="462851">
                                            <p:txEl>
                                              <p:pRg st="12" end="12"/>
                                            </p:txEl>
                                          </p:spTgt>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0"/>
                                  </p:stCondLst>
                                  <p:childTnLst>
                                    <p:set>
                                      <p:cBhvr>
                                        <p:cTn id="68" dur="1" fill="hold">
                                          <p:stCondLst>
                                            <p:cond delay="0"/>
                                          </p:stCondLst>
                                        </p:cTn>
                                        <p:tgtEl>
                                          <p:spTgt spid="462852">
                                            <p:bg/>
                                          </p:spTgt>
                                        </p:tgtEl>
                                        <p:attrNameLst>
                                          <p:attrName>style.visibility</p:attrName>
                                        </p:attrNameLst>
                                      </p:cBhvr>
                                      <p:to>
                                        <p:strVal val="visible"/>
                                      </p:to>
                                    </p:set>
                                    <p:anim calcmode="lin" valueType="num">
                                      <p:cBhvr additive="base">
                                        <p:cTn id="69" dur="500" fill="hold"/>
                                        <p:tgtEl>
                                          <p:spTgt spid="462852">
                                            <p:bg/>
                                          </p:spTgt>
                                        </p:tgtEl>
                                        <p:attrNameLst>
                                          <p:attrName>ppt_x</p:attrName>
                                        </p:attrNameLst>
                                      </p:cBhvr>
                                      <p:tavLst>
                                        <p:tav tm="0">
                                          <p:val>
                                            <p:strVal val="1+#ppt_w/2"/>
                                          </p:val>
                                        </p:tav>
                                        <p:tav tm="100000">
                                          <p:val>
                                            <p:strVal val="#ppt_x"/>
                                          </p:val>
                                        </p:tav>
                                      </p:tavLst>
                                    </p:anim>
                                    <p:anim calcmode="lin" valueType="num">
                                      <p:cBhvr additive="base">
                                        <p:cTn id="70" dur="500" fill="hold"/>
                                        <p:tgtEl>
                                          <p:spTgt spid="462852">
                                            <p:bg/>
                                          </p:spTgt>
                                        </p:tgtEl>
                                        <p:attrNameLst>
                                          <p:attrName>ppt_y</p:attrName>
                                        </p:attrNameLst>
                                      </p:cBhvr>
                                      <p:tavLst>
                                        <p:tav tm="0">
                                          <p:val>
                                            <p:strVal val="#ppt_y"/>
                                          </p:val>
                                        </p:tav>
                                        <p:tav tm="100000">
                                          <p:val>
                                            <p:strVal val="#ppt_y"/>
                                          </p:val>
                                        </p:tav>
                                      </p:tavLst>
                                    </p:anim>
                                  </p:childTnLst>
                                </p:cTn>
                              </p:par>
                            </p:childTnLst>
                          </p:cTn>
                        </p:par>
                      </p:childTnLst>
                    </p:cTn>
                  </p:par>
                  <p:par>
                    <p:cTn id="71" fill="hold" nodeType="clickPar">
                      <p:stCondLst>
                        <p:cond delay="indefinite"/>
                      </p:stCondLst>
                      <p:childTnLst>
                        <p:par>
                          <p:cTn id="72" fill="hold" nodeType="withGroup">
                            <p:stCondLst>
                              <p:cond delay="0"/>
                            </p:stCondLst>
                            <p:childTnLst>
                              <p:par>
                                <p:cTn id="73" presetID="2" presetClass="entr" presetSubtype="2" fill="hold" grpId="0" nodeType="clickEffect">
                                  <p:stCondLst>
                                    <p:cond delay="0"/>
                                  </p:stCondLst>
                                  <p:childTnLst>
                                    <p:set>
                                      <p:cBhvr>
                                        <p:cTn id="74" dur="1" fill="hold">
                                          <p:stCondLst>
                                            <p:cond delay="0"/>
                                          </p:stCondLst>
                                        </p:cTn>
                                        <p:tgtEl>
                                          <p:spTgt spid="462851">
                                            <p:txEl>
                                              <p:pRg st="14" end="14"/>
                                            </p:txEl>
                                          </p:spTgt>
                                        </p:tgtEl>
                                        <p:attrNameLst>
                                          <p:attrName>style.visibility</p:attrName>
                                        </p:attrNameLst>
                                      </p:cBhvr>
                                      <p:to>
                                        <p:strVal val="visible"/>
                                      </p:to>
                                    </p:set>
                                    <p:anim calcmode="lin" valueType="num">
                                      <p:cBhvr additive="base">
                                        <p:cTn id="75" dur="500" fill="hold"/>
                                        <p:tgtEl>
                                          <p:spTgt spid="462851">
                                            <p:txEl>
                                              <p:pRg st="14" end="14"/>
                                            </p:txEl>
                                          </p:spTgt>
                                        </p:tgtEl>
                                        <p:attrNameLst>
                                          <p:attrName>ppt_x</p:attrName>
                                        </p:attrNameLst>
                                      </p:cBhvr>
                                      <p:tavLst>
                                        <p:tav tm="0">
                                          <p:val>
                                            <p:strVal val="1+#ppt_w/2"/>
                                          </p:val>
                                        </p:tav>
                                        <p:tav tm="100000">
                                          <p:val>
                                            <p:strVal val="#ppt_x"/>
                                          </p:val>
                                        </p:tav>
                                      </p:tavLst>
                                    </p:anim>
                                    <p:anim calcmode="lin" valueType="num">
                                      <p:cBhvr additive="base">
                                        <p:cTn id="76" dur="500" fill="hold"/>
                                        <p:tgtEl>
                                          <p:spTgt spid="462851">
                                            <p:txEl>
                                              <p:pRg st="14" end="14"/>
                                            </p:txEl>
                                          </p:spTgt>
                                        </p:tgtEl>
                                        <p:attrNameLst>
                                          <p:attrName>ppt_y</p:attrName>
                                        </p:attrNameLst>
                                      </p:cBhvr>
                                      <p:tavLst>
                                        <p:tav tm="0">
                                          <p:val>
                                            <p:strVal val="#ppt_y"/>
                                          </p:val>
                                        </p:tav>
                                        <p:tav tm="100000">
                                          <p:val>
                                            <p:strVal val="#ppt_y"/>
                                          </p:val>
                                        </p:tav>
                                      </p:tavLst>
                                    </p:anim>
                                  </p:childTnLst>
                                </p:cTn>
                              </p:par>
                            </p:childTnLst>
                          </p:cTn>
                        </p:par>
                      </p:childTnLst>
                    </p:cTn>
                  </p:par>
                  <p:par>
                    <p:cTn id="77" fill="hold" nodeType="clickPar">
                      <p:stCondLst>
                        <p:cond delay="indefinite"/>
                      </p:stCondLst>
                      <p:childTnLst>
                        <p:par>
                          <p:cTn id="78" fill="hold" nodeType="withGroup">
                            <p:stCondLst>
                              <p:cond delay="0"/>
                            </p:stCondLst>
                            <p:childTnLst>
                              <p:par>
                                <p:cTn id="79" presetID="2" presetClass="entr" presetSubtype="2" fill="hold" grpId="0" nodeType="clickEffect">
                                  <p:stCondLst>
                                    <p:cond delay="0"/>
                                  </p:stCondLst>
                                  <p:childTnLst>
                                    <p:set>
                                      <p:cBhvr>
                                        <p:cTn id="80" dur="1" fill="hold">
                                          <p:stCondLst>
                                            <p:cond delay="0"/>
                                          </p:stCondLst>
                                        </p:cTn>
                                        <p:tgtEl>
                                          <p:spTgt spid="462851">
                                            <p:txEl>
                                              <p:pRg st="15" end="15"/>
                                            </p:txEl>
                                          </p:spTgt>
                                        </p:tgtEl>
                                        <p:attrNameLst>
                                          <p:attrName>style.visibility</p:attrName>
                                        </p:attrNameLst>
                                      </p:cBhvr>
                                      <p:to>
                                        <p:strVal val="visible"/>
                                      </p:to>
                                    </p:set>
                                    <p:anim calcmode="lin" valueType="num">
                                      <p:cBhvr additive="base">
                                        <p:cTn id="81" dur="500" fill="hold"/>
                                        <p:tgtEl>
                                          <p:spTgt spid="462851">
                                            <p:txEl>
                                              <p:pRg st="15" end="15"/>
                                            </p:txEl>
                                          </p:spTgt>
                                        </p:tgtEl>
                                        <p:attrNameLst>
                                          <p:attrName>ppt_x</p:attrName>
                                        </p:attrNameLst>
                                      </p:cBhvr>
                                      <p:tavLst>
                                        <p:tav tm="0">
                                          <p:val>
                                            <p:strVal val="1+#ppt_w/2"/>
                                          </p:val>
                                        </p:tav>
                                        <p:tav tm="100000">
                                          <p:val>
                                            <p:strVal val="#ppt_x"/>
                                          </p:val>
                                        </p:tav>
                                      </p:tavLst>
                                    </p:anim>
                                    <p:anim calcmode="lin" valueType="num">
                                      <p:cBhvr additive="base">
                                        <p:cTn id="82" dur="500" fill="hold"/>
                                        <p:tgtEl>
                                          <p:spTgt spid="462851">
                                            <p:txEl>
                                              <p:pRg st="15" end="15"/>
                                            </p:txEl>
                                          </p:spTgt>
                                        </p:tgtEl>
                                        <p:attrNameLst>
                                          <p:attrName>ppt_y</p:attrName>
                                        </p:attrNameLst>
                                      </p:cBhvr>
                                      <p:tavLst>
                                        <p:tav tm="0">
                                          <p:val>
                                            <p:strVal val="#ppt_y"/>
                                          </p:val>
                                        </p:tav>
                                        <p:tav tm="100000">
                                          <p:val>
                                            <p:strVal val="#ppt_y"/>
                                          </p:val>
                                        </p:tav>
                                      </p:tavLst>
                                    </p:anim>
                                  </p:childTnLst>
                                </p:cTn>
                              </p:par>
                              <p:par>
                                <p:cTn id="83" presetID="2" presetClass="entr" presetSubtype="2" fill="hold" grpId="0" nodeType="withEffect">
                                  <p:stCondLst>
                                    <p:cond delay="0"/>
                                  </p:stCondLst>
                                  <p:childTnLst>
                                    <p:set>
                                      <p:cBhvr>
                                        <p:cTn id="84" dur="1" fill="hold">
                                          <p:stCondLst>
                                            <p:cond delay="0"/>
                                          </p:stCondLst>
                                        </p:cTn>
                                        <p:tgtEl>
                                          <p:spTgt spid="462851">
                                            <p:txEl>
                                              <p:pRg st="16" end="16"/>
                                            </p:txEl>
                                          </p:spTgt>
                                        </p:tgtEl>
                                        <p:attrNameLst>
                                          <p:attrName>style.visibility</p:attrName>
                                        </p:attrNameLst>
                                      </p:cBhvr>
                                      <p:to>
                                        <p:strVal val="visible"/>
                                      </p:to>
                                    </p:set>
                                    <p:anim calcmode="lin" valueType="num">
                                      <p:cBhvr additive="base">
                                        <p:cTn id="85" dur="500" fill="hold"/>
                                        <p:tgtEl>
                                          <p:spTgt spid="462851">
                                            <p:txEl>
                                              <p:pRg st="16" end="16"/>
                                            </p:txEl>
                                          </p:spTgt>
                                        </p:tgtEl>
                                        <p:attrNameLst>
                                          <p:attrName>ppt_x</p:attrName>
                                        </p:attrNameLst>
                                      </p:cBhvr>
                                      <p:tavLst>
                                        <p:tav tm="0">
                                          <p:val>
                                            <p:strVal val="1+#ppt_w/2"/>
                                          </p:val>
                                        </p:tav>
                                        <p:tav tm="100000">
                                          <p:val>
                                            <p:strVal val="#ppt_x"/>
                                          </p:val>
                                        </p:tav>
                                      </p:tavLst>
                                    </p:anim>
                                    <p:anim calcmode="lin" valueType="num">
                                      <p:cBhvr additive="base">
                                        <p:cTn id="86" dur="500" fill="hold"/>
                                        <p:tgtEl>
                                          <p:spTgt spid="462851">
                                            <p:txEl>
                                              <p:pRg st="16" end="16"/>
                                            </p:txEl>
                                          </p:spTgt>
                                        </p:tgtEl>
                                        <p:attrNameLst>
                                          <p:attrName>ppt_y</p:attrName>
                                        </p:attrNameLst>
                                      </p:cBhvr>
                                      <p:tavLst>
                                        <p:tav tm="0">
                                          <p:val>
                                            <p:strVal val="#ppt_y"/>
                                          </p:val>
                                        </p:tav>
                                        <p:tav tm="100000">
                                          <p:val>
                                            <p:strVal val="#ppt_y"/>
                                          </p:val>
                                        </p:tav>
                                      </p:tavLst>
                                    </p:anim>
                                  </p:childTnLst>
                                </p:cTn>
                              </p:par>
                              <p:par>
                                <p:cTn id="87" presetID="2" presetClass="entr" presetSubtype="2" fill="hold" grpId="0" nodeType="withEffect">
                                  <p:stCondLst>
                                    <p:cond delay="0"/>
                                  </p:stCondLst>
                                  <p:childTnLst>
                                    <p:set>
                                      <p:cBhvr>
                                        <p:cTn id="88" dur="1" fill="hold">
                                          <p:stCondLst>
                                            <p:cond delay="0"/>
                                          </p:stCondLst>
                                        </p:cTn>
                                        <p:tgtEl>
                                          <p:spTgt spid="462851">
                                            <p:txEl>
                                              <p:pRg st="17" end="17"/>
                                            </p:txEl>
                                          </p:spTgt>
                                        </p:tgtEl>
                                        <p:attrNameLst>
                                          <p:attrName>style.visibility</p:attrName>
                                        </p:attrNameLst>
                                      </p:cBhvr>
                                      <p:to>
                                        <p:strVal val="visible"/>
                                      </p:to>
                                    </p:set>
                                    <p:anim calcmode="lin" valueType="num">
                                      <p:cBhvr additive="base">
                                        <p:cTn id="89" dur="500" fill="hold"/>
                                        <p:tgtEl>
                                          <p:spTgt spid="462851">
                                            <p:txEl>
                                              <p:pRg st="17" end="17"/>
                                            </p:txEl>
                                          </p:spTgt>
                                        </p:tgtEl>
                                        <p:attrNameLst>
                                          <p:attrName>ppt_x</p:attrName>
                                        </p:attrNameLst>
                                      </p:cBhvr>
                                      <p:tavLst>
                                        <p:tav tm="0">
                                          <p:val>
                                            <p:strVal val="1+#ppt_w/2"/>
                                          </p:val>
                                        </p:tav>
                                        <p:tav tm="100000">
                                          <p:val>
                                            <p:strVal val="#ppt_x"/>
                                          </p:val>
                                        </p:tav>
                                      </p:tavLst>
                                    </p:anim>
                                    <p:anim calcmode="lin" valueType="num">
                                      <p:cBhvr additive="base">
                                        <p:cTn id="90" dur="500" fill="hold"/>
                                        <p:tgtEl>
                                          <p:spTgt spid="462851">
                                            <p:txEl>
                                              <p:pRg st="17" end="1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2851" grpId="0" build="p" autoUpdateAnimBg="0"/>
      <p:bldP spid="462852" grpId="0" build="p"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0019" name="Rectangle 3"/>
          <p:cNvSpPr>
            <a:spLocks noGrp="1" noChangeArrowheads="1"/>
          </p:cNvSpPr>
          <p:nvPr>
            <p:ph type="body" idx="1"/>
          </p:nvPr>
        </p:nvSpPr>
        <p:spPr>
          <a:xfrm>
            <a:off x="76200" y="762000"/>
            <a:ext cx="8991600" cy="5867400"/>
          </a:xfrm>
        </p:spPr>
        <p:txBody>
          <a:bodyPr>
            <a:normAutofit lnSpcReduction="10000"/>
          </a:bodyPr>
          <a:lstStyle/>
          <a:p>
            <a:pPr>
              <a:lnSpc>
                <a:spcPct val="75000"/>
              </a:lnSpc>
              <a:spcBef>
                <a:spcPct val="15000"/>
              </a:spcBef>
            </a:pPr>
            <a:r>
              <a:rPr lang="en-US" sz="2400" dirty="0" smtClean="0"/>
              <a:t>First, generate a physical instance of circuit</a:t>
            </a:r>
          </a:p>
          <a:p>
            <a:pPr lvl="1">
              <a:lnSpc>
                <a:spcPct val="75000"/>
              </a:lnSpc>
              <a:spcBef>
                <a:spcPct val="15000"/>
              </a:spcBef>
            </a:pPr>
            <a:r>
              <a:rPr lang="en-US" sz="2000" dirty="0" smtClean="0"/>
              <a:t>Encode the circuit in one or more QEC codes</a:t>
            </a:r>
          </a:p>
          <a:p>
            <a:pPr lvl="1">
              <a:lnSpc>
                <a:spcPct val="75000"/>
              </a:lnSpc>
              <a:spcBef>
                <a:spcPct val="15000"/>
              </a:spcBef>
            </a:pPr>
            <a:r>
              <a:rPr lang="en-US" sz="2000" dirty="0" smtClean="0"/>
              <a:t>Partition and layout circuit: Highly </a:t>
            </a:r>
            <a:r>
              <a:rPr lang="en-US" sz="2000" dirty="0" err="1" smtClean="0"/>
              <a:t>dependant</a:t>
            </a:r>
            <a:r>
              <a:rPr lang="en-US" sz="2000" dirty="0" smtClean="0"/>
              <a:t> of layout heuristics!</a:t>
            </a:r>
          </a:p>
          <a:p>
            <a:pPr lvl="2">
              <a:lnSpc>
                <a:spcPct val="75000"/>
              </a:lnSpc>
              <a:spcBef>
                <a:spcPct val="15000"/>
              </a:spcBef>
            </a:pPr>
            <a:r>
              <a:rPr lang="en-US" sz="2000" dirty="0" smtClean="0"/>
              <a:t>Create a physical layout and scheduling of bits</a:t>
            </a:r>
          </a:p>
          <a:p>
            <a:pPr lvl="2">
              <a:lnSpc>
                <a:spcPct val="75000"/>
              </a:lnSpc>
              <a:spcBef>
                <a:spcPct val="15000"/>
              </a:spcBef>
            </a:pPr>
            <a:r>
              <a:rPr lang="en-US" sz="2000" dirty="0" smtClean="0"/>
              <a:t>Yields area and communication </a:t>
            </a:r>
            <a:r>
              <a:rPr lang="en-US" sz="2000" dirty="0" smtClean="0"/>
              <a:t>cost</a:t>
            </a:r>
          </a:p>
          <a:p>
            <a:pPr lvl="2">
              <a:lnSpc>
                <a:spcPct val="75000"/>
              </a:lnSpc>
              <a:spcBef>
                <a:spcPct val="15000"/>
              </a:spcBef>
            </a:pPr>
            <a:endParaRPr lang="en-US" sz="2000" dirty="0" smtClean="0"/>
          </a:p>
          <a:p>
            <a:pPr>
              <a:lnSpc>
                <a:spcPct val="75000"/>
              </a:lnSpc>
              <a:spcBef>
                <a:spcPct val="15000"/>
              </a:spcBef>
            </a:pPr>
            <a:endParaRPr lang="en-US" sz="2400" dirty="0" smtClean="0"/>
          </a:p>
          <a:p>
            <a:pPr>
              <a:lnSpc>
                <a:spcPct val="75000"/>
              </a:lnSpc>
              <a:spcBef>
                <a:spcPct val="15000"/>
              </a:spcBef>
            </a:pPr>
            <a:endParaRPr lang="en-US" sz="2400" dirty="0" smtClean="0"/>
          </a:p>
          <a:p>
            <a:pPr>
              <a:lnSpc>
                <a:spcPct val="75000"/>
              </a:lnSpc>
              <a:spcBef>
                <a:spcPct val="15000"/>
              </a:spcBef>
            </a:pPr>
            <a:endParaRPr lang="en-US" sz="2400" dirty="0" smtClean="0"/>
          </a:p>
          <a:p>
            <a:pPr>
              <a:lnSpc>
                <a:spcPct val="75000"/>
              </a:lnSpc>
              <a:spcBef>
                <a:spcPct val="15000"/>
              </a:spcBef>
            </a:pPr>
            <a:endParaRPr lang="en-US" sz="2400" dirty="0" smtClean="0"/>
          </a:p>
          <a:p>
            <a:pPr>
              <a:lnSpc>
                <a:spcPct val="75000"/>
              </a:lnSpc>
              <a:spcBef>
                <a:spcPct val="15000"/>
              </a:spcBef>
            </a:pPr>
            <a:endParaRPr lang="en-US" sz="2400" dirty="0" smtClean="0"/>
          </a:p>
          <a:p>
            <a:pPr>
              <a:lnSpc>
                <a:spcPct val="75000"/>
              </a:lnSpc>
              <a:spcBef>
                <a:spcPct val="15000"/>
              </a:spcBef>
            </a:pPr>
            <a:endParaRPr lang="en-US" sz="2400" dirty="0" smtClean="0"/>
          </a:p>
          <a:p>
            <a:pPr>
              <a:lnSpc>
                <a:spcPct val="75000"/>
              </a:lnSpc>
              <a:spcBef>
                <a:spcPct val="15000"/>
              </a:spcBef>
            </a:pPr>
            <a:r>
              <a:rPr lang="en-US" sz="2400" dirty="0" smtClean="0"/>
              <a:t>Then, evaluate probability of success</a:t>
            </a:r>
          </a:p>
          <a:p>
            <a:pPr lvl="1">
              <a:lnSpc>
                <a:spcPct val="75000"/>
              </a:lnSpc>
              <a:spcBef>
                <a:spcPct val="15000"/>
              </a:spcBef>
            </a:pPr>
            <a:r>
              <a:rPr lang="en-US" sz="2000" dirty="0" smtClean="0"/>
              <a:t>Technique that works well for depolarizing errors: Monte Carlo</a:t>
            </a:r>
          </a:p>
          <a:p>
            <a:pPr lvl="2">
              <a:lnSpc>
                <a:spcPct val="75000"/>
              </a:lnSpc>
              <a:spcBef>
                <a:spcPct val="15000"/>
              </a:spcBef>
            </a:pPr>
            <a:r>
              <a:rPr lang="en-US" sz="2000" dirty="0" smtClean="0"/>
              <a:t>Possible error points: Operations, Idle Bits, Communications</a:t>
            </a:r>
          </a:p>
          <a:p>
            <a:pPr lvl="1">
              <a:lnSpc>
                <a:spcPct val="75000"/>
              </a:lnSpc>
              <a:spcBef>
                <a:spcPct val="15000"/>
              </a:spcBef>
            </a:pPr>
            <a:r>
              <a:rPr lang="en-US" sz="2000" dirty="0" err="1" smtClean="0"/>
              <a:t>Vectorized</a:t>
            </a:r>
            <a:r>
              <a:rPr lang="en-US" sz="2000" dirty="0" smtClean="0"/>
              <a:t> Monte Carlo: n experiments with one pass</a:t>
            </a:r>
          </a:p>
          <a:p>
            <a:pPr lvl="1">
              <a:lnSpc>
                <a:spcPct val="75000"/>
              </a:lnSpc>
              <a:spcBef>
                <a:spcPct val="15000"/>
              </a:spcBef>
            </a:pPr>
            <a:r>
              <a:rPr lang="en-US" sz="2000" dirty="0" smtClean="0"/>
              <a:t>Need to perform hybrid error analysis for larger circuits</a:t>
            </a:r>
          </a:p>
          <a:p>
            <a:pPr lvl="2">
              <a:lnSpc>
                <a:spcPct val="75000"/>
              </a:lnSpc>
              <a:spcBef>
                <a:spcPct val="15000"/>
              </a:spcBef>
            </a:pPr>
            <a:r>
              <a:rPr lang="en-US" sz="2000" dirty="0" smtClean="0"/>
              <a:t>Smaller modules evaluated via vector Monte Carlo</a:t>
            </a:r>
          </a:p>
          <a:p>
            <a:pPr lvl="2">
              <a:lnSpc>
                <a:spcPct val="75000"/>
              </a:lnSpc>
              <a:spcBef>
                <a:spcPct val="15000"/>
              </a:spcBef>
            </a:pPr>
            <a:r>
              <a:rPr lang="en-US" sz="2000" dirty="0" smtClean="0"/>
              <a:t>Teleportation infrastructure evaluated via fidelity of EPR bits</a:t>
            </a:r>
          </a:p>
          <a:p>
            <a:pPr>
              <a:lnSpc>
                <a:spcPct val="75000"/>
              </a:lnSpc>
              <a:spcBef>
                <a:spcPct val="15000"/>
              </a:spcBef>
            </a:pPr>
            <a:r>
              <a:rPr lang="en-US" sz="2400" dirty="0" smtClean="0"/>
              <a:t>Finally – Compute ADCR for particular result</a:t>
            </a:r>
          </a:p>
        </p:txBody>
      </p:sp>
      <p:sp>
        <p:nvSpPr>
          <p:cNvPr id="39939" name="Rectangle 2"/>
          <p:cNvSpPr>
            <a:spLocks noGrp="1" noChangeArrowheads="1"/>
          </p:cNvSpPr>
          <p:nvPr>
            <p:ph type="title"/>
          </p:nvPr>
        </p:nvSpPr>
        <p:spPr>
          <a:xfrm>
            <a:off x="990600" y="152400"/>
            <a:ext cx="7086600" cy="609600"/>
          </a:xfrm>
        </p:spPr>
        <p:txBody>
          <a:bodyPr/>
          <a:lstStyle/>
          <a:p>
            <a:r>
              <a:rPr lang="en-US" dirty="0" smtClean="0"/>
              <a:t>How to evaluate a circuit?</a:t>
            </a:r>
          </a:p>
        </p:txBody>
      </p:sp>
      <p:grpSp>
        <p:nvGrpSpPr>
          <p:cNvPr id="2" name="Group 14"/>
          <p:cNvGrpSpPr>
            <a:grpSpLocks/>
          </p:cNvGrpSpPr>
          <p:nvPr/>
        </p:nvGrpSpPr>
        <p:grpSpPr bwMode="auto">
          <a:xfrm>
            <a:off x="285750" y="2209800"/>
            <a:ext cx="4438650" cy="1909763"/>
            <a:chOff x="132" y="1332"/>
            <a:chExt cx="2796" cy="1203"/>
          </a:xfrm>
        </p:grpSpPr>
        <p:sp>
          <p:nvSpPr>
            <p:cNvPr id="39947" name="Text Box 6"/>
            <p:cNvSpPr txBox="1">
              <a:spLocks noChangeArrowheads="1"/>
            </p:cNvSpPr>
            <p:nvPr/>
          </p:nvSpPr>
          <p:spPr bwMode="auto">
            <a:xfrm>
              <a:off x="132" y="1645"/>
              <a:ext cx="1020"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r>
                <a:rPr lang="en-US" sz="1800" b="1">
                  <a:solidFill>
                    <a:srgbClr val="000000"/>
                  </a:solidFill>
                  <a:latin typeface="Comic Sans MS" pitchFamily="66" charset="0"/>
                </a:rPr>
                <a:t>Normal </a:t>
              </a:r>
            </a:p>
            <a:p>
              <a:pPr algn="ctr"/>
              <a:r>
                <a:rPr lang="en-US" sz="1800" b="1">
                  <a:solidFill>
                    <a:srgbClr val="000000"/>
                  </a:solidFill>
                  <a:latin typeface="Comic Sans MS" pitchFamily="66" charset="0"/>
                </a:rPr>
                <a:t>Monte Carlo:</a:t>
              </a:r>
            </a:p>
            <a:p>
              <a:pPr algn="ctr"/>
              <a:r>
                <a:rPr lang="en-US" sz="1800" b="1">
                  <a:solidFill>
                    <a:srgbClr val="000000"/>
                  </a:solidFill>
                  <a:latin typeface="Comic Sans MS" pitchFamily="66" charset="0"/>
                </a:rPr>
                <a:t>n times</a:t>
              </a:r>
            </a:p>
          </p:txBody>
        </p:sp>
        <p:pic>
          <p:nvPicPr>
            <p:cNvPr id="39948"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 y="1332"/>
              <a:ext cx="1824"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grpSp>
      <p:grpSp>
        <p:nvGrpSpPr>
          <p:cNvPr id="3" name="Group 15"/>
          <p:cNvGrpSpPr>
            <a:grpSpLocks/>
          </p:cNvGrpSpPr>
          <p:nvPr/>
        </p:nvGrpSpPr>
        <p:grpSpPr bwMode="auto">
          <a:xfrm>
            <a:off x="4876800" y="2228850"/>
            <a:ext cx="3873500" cy="1873250"/>
            <a:chOff x="3128" y="1344"/>
            <a:chExt cx="2440" cy="1180"/>
          </a:xfrm>
        </p:grpSpPr>
        <p:sp>
          <p:nvSpPr>
            <p:cNvPr id="39945" name="Text Box 9"/>
            <p:cNvSpPr txBox="1">
              <a:spLocks noChangeArrowheads="1"/>
            </p:cNvSpPr>
            <p:nvPr/>
          </p:nvSpPr>
          <p:spPr bwMode="auto">
            <a:xfrm>
              <a:off x="3128" y="1645"/>
              <a:ext cx="1020"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r>
                <a:rPr lang="en-US" sz="1800" b="1">
                  <a:solidFill>
                    <a:srgbClr val="000000"/>
                  </a:solidFill>
                  <a:latin typeface="Comic Sans MS" pitchFamily="66" charset="0"/>
                </a:rPr>
                <a:t>Vector</a:t>
              </a:r>
            </a:p>
            <a:p>
              <a:pPr algn="ctr"/>
              <a:r>
                <a:rPr lang="en-US" sz="1800" b="1">
                  <a:solidFill>
                    <a:srgbClr val="000000"/>
                  </a:solidFill>
                  <a:latin typeface="Comic Sans MS" pitchFamily="66" charset="0"/>
                </a:rPr>
                <a:t>Monte Carlo:</a:t>
              </a:r>
            </a:p>
            <a:p>
              <a:pPr algn="ctr"/>
              <a:r>
                <a:rPr lang="en-US" sz="1800" b="1">
                  <a:solidFill>
                    <a:srgbClr val="000000"/>
                  </a:solidFill>
                  <a:latin typeface="Comic Sans MS" pitchFamily="66" charset="0"/>
                </a:rPr>
                <a:t>single pass</a:t>
              </a:r>
            </a:p>
          </p:txBody>
        </p:sp>
        <p:pic>
          <p:nvPicPr>
            <p:cNvPr id="39946"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0" y="1344"/>
              <a:ext cx="1488" cy="1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grpSp>
    </p:spTree>
    <p:extLst>
      <p:ext uri="{BB962C8B-B14F-4D97-AF65-F5344CB8AC3E}">
        <p14:creationId xmlns:p14="http://schemas.microsoft.com/office/powerpoint/2010/main" val="6351072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70019">
                                            <p:txEl>
                                              <p:pRg st="0" end="0"/>
                                            </p:txEl>
                                          </p:spTgt>
                                        </p:tgtEl>
                                        <p:attrNameLst>
                                          <p:attrName>style.visibility</p:attrName>
                                        </p:attrNameLst>
                                      </p:cBhvr>
                                      <p:to>
                                        <p:strVal val="visible"/>
                                      </p:to>
                                    </p:set>
                                    <p:anim calcmode="lin" valueType="num">
                                      <p:cBhvr additive="base">
                                        <p:cTn id="7" dur="500" fill="hold"/>
                                        <p:tgtEl>
                                          <p:spTgt spid="47001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7001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70019">
                                            <p:txEl>
                                              <p:pRg st="1" end="1"/>
                                            </p:txEl>
                                          </p:spTgt>
                                        </p:tgtEl>
                                        <p:attrNameLst>
                                          <p:attrName>style.visibility</p:attrName>
                                        </p:attrNameLst>
                                      </p:cBhvr>
                                      <p:to>
                                        <p:strVal val="visible"/>
                                      </p:to>
                                    </p:set>
                                    <p:anim calcmode="lin" valueType="num">
                                      <p:cBhvr additive="base">
                                        <p:cTn id="11" dur="500" fill="hold"/>
                                        <p:tgtEl>
                                          <p:spTgt spid="470019">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470019">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70019">
                                            <p:txEl>
                                              <p:pRg st="2" end="2"/>
                                            </p:txEl>
                                          </p:spTgt>
                                        </p:tgtEl>
                                        <p:attrNameLst>
                                          <p:attrName>style.visibility</p:attrName>
                                        </p:attrNameLst>
                                      </p:cBhvr>
                                      <p:to>
                                        <p:strVal val="visible"/>
                                      </p:to>
                                    </p:set>
                                    <p:anim calcmode="lin" valueType="num">
                                      <p:cBhvr additive="base">
                                        <p:cTn id="15" dur="500" fill="hold"/>
                                        <p:tgtEl>
                                          <p:spTgt spid="470019">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470019">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470019">
                                            <p:txEl>
                                              <p:pRg st="3" end="3"/>
                                            </p:txEl>
                                          </p:spTgt>
                                        </p:tgtEl>
                                        <p:attrNameLst>
                                          <p:attrName>style.visibility</p:attrName>
                                        </p:attrNameLst>
                                      </p:cBhvr>
                                      <p:to>
                                        <p:strVal val="visible"/>
                                      </p:to>
                                    </p:set>
                                    <p:anim calcmode="lin" valueType="num">
                                      <p:cBhvr additive="base">
                                        <p:cTn id="19" dur="500" fill="hold"/>
                                        <p:tgtEl>
                                          <p:spTgt spid="470019">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70019">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470019">
                                            <p:txEl>
                                              <p:pRg st="4" end="4"/>
                                            </p:txEl>
                                          </p:spTgt>
                                        </p:tgtEl>
                                        <p:attrNameLst>
                                          <p:attrName>style.visibility</p:attrName>
                                        </p:attrNameLst>
                                      </p:cBhvr>
                                      <p:to>
                                        <p:strVal val="visible"/>
                                      </p:to>
                                    </p:set>
                                    <p:anim calcmode="lin" valueType="num">
                                      <p:cBhvr additive="base">
                                        <p:cTn id="23" dur="500" fill="hold"/>
                                        <p:tgtEl>
                                          <p:spTgt spid="470019">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47001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470019">
                                            <p:txEl>
                                              <p:pRg st="12" end="12"/>
                                            </p:txEl>
                                          </p:spTgt>
                                        </p:tgtEl>
                                        <p:attrNameLst>
                                          <p:attrName>style.visibility</p:attrName>
                                        </p:attrNameLst>
                                      </p:cBhvr>
                                      <p:to>
                                        <p:strVal val="visible"/>
                                      </p:to>
                                    </p:set>
                                    <p:anim calcmode="lin" valueType="num">
                                      <p:cBhvr additive="base">
                                        <p:cTn id="29" dur="500" fill="hold"/>
                                        <p:tgtEl>
                                          <p:spTgt spid="470019">
                                            <p:txEl>
                                              <p:pRg st="12" end="12"/>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470019">
                                            <p:txEl>
                                              <p:pRg st="12" end="12"/>
                                            </p:txEl>
                                          </p:spTgt>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470019">
                                            <p:txEl>
                                              <p:pRg st="13" end="13"/>
                                            </p:txEl>
                                          </p:spTgt>
                                        </p:tgtEl>
                                        <p:attrNameLst>
                                          <p:attrName>style.visibility</p:attrName>
                                        </p:attrNameLst>
                                      </p:cBhvr>
                                      <p:to>
                                        <p:strVal val="visible"/>
                                      </p:to>
                                    </p:set>
                                    <p:anim calcmode="lin" valueType="num">
                                      <p:cBhvr additive="base">
                                        <p:cTn id="33" dur="500" fill="hold"/>
                                        <p:tgtEl>
                                          <p:spTgt spid="470019">
                                            <p:txEl>
                                              <p:pRg st="13" end="13"/>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470019">
                                            <p:txEl>
                                              <p:pRg st="13" end="13"/>
                                            </p:txEl>
                                          </p:spTgt>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470019">
                                            <p:txEl>
                                              <p:pRg st="14" end="14"/>
                                            </p:txEl>
                                          </p:spTgt>
                                        </p:tgtEl>
                                        <p:attrNameLst>
                                          <p:attrName>style.visibility</p:attrName>
                                        </p:attrNameLst>
                                      </p:cBhvr>
                                      <p:to>
                                        <p:strVal val="visible"/>
                                      </p:to>
                                    </p:set>
                                    <p:anim calcmode="lin" valueType="num">
                                      <p:cBhvr additive="base">
                                        <p:cTn id="37" dur="500" fill="hold"/>
                                        <p:tgtEl>
                                          <p:spTgt spid="470019">
                                            <p:txEl>
                                              <p:pRg st="14" end="14"/>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470019">
                                            <p:txEl>
                                              <p:pRg st="14" end="14"/>
                                            </p:txEl>
                                          </p:spTgt>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0"/>
                                  </p:stCondLst>
                                  <p:childTnLst>
                                    <p:set>
                                      <p:cBhvr>
                                        <p:cTn id="40" dur="1" fill="hold">
                                          <p:stCondLst>
                                            <p:cond delay="0"/>
                                          </p:stCondLst>
                                        </p:cTn>
                                        <p:tgtEl>
                                          <p:spTgt spid="2"/>
                                        </p:tgtEl>
                                        <p:attrNameLst>
                                          <p:attrName>style.visibility</p:attrName>
                                        </p:attrNameLst>
                                      </p:cBhvr>
                                      <p:to>
                                        <p:strVal val="visible"/>
                                      </p:to>
                                    </p:set>
                                    <p:anim calcmode="lin" valueType="num">
                                      <p:cBhvr additive="base">
                                        <p:cTn id="41" dur="500" fill="hold"/>
                                        <p:tgtEl>
                                          <p:spTgt spid="2"/>
                                        </p:tgtEl>
                                        <p:attrNameLst>
                                          <p:attrName>ppt_x</p:attrName>
                                        </p:attrNameLst>
                                      </p:cBhvr>
                                      <p:tavLst>
                                        <p:tav tm="0">
                                          <p:val>
                                            <p:strVal val="1+#ppt_w/2"/>
                                          </p:val>
                                        </p:tav>
                                        <p:tav tm="100000">
                                          <p:val>
                                            <p:strVal val="#ppt_x"/>
                                          </p:val>
                                        </p:tav>
                                      </p:tavLst>
                                    </p:anim>
                                    <p:anim calcmode="lin" valueType="num">
                                      <p:cBhvr additive="base">
                                        <p:cTn id="4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2" fill="hold" grpId="0" nodeType="clickEffect">
                                  <p:stCondLst>
                                    <p:cond delay="0"/>
                                  </p:stCondLst>
                                  <p:childTnLst>
                                    <p:set>
                                      <p:cBhvr>
                                        <p:cTn id="46" dur="1" fill="hold">
                                          <p:stCondLst>
                                            <p:cond delay="0"/>
                                          </p:stCondLst>
                                        </p:cTn>
                                        <p:tgtEl>
                                          <p:spTgt spid="470019">
                                            <p:txEl>
                                              <p:pRg st="15" end="15"/>
                                            </p:txEl>
                                          </p:spTgt>
                                        </p:tgtEl>
                                        <p:attrNameLst>
                                          <p:attrName>style.visibility</p:attrName>
                                        </p:attrNameLst>
                                      </p:cBhvr>
                                      <p:to>
                                        <p:strVal val="visible"/>
                                      </p:to>
                                    </p:set>
                                    <p:anim calcmode="lin" valueType="num">
                                      <p:cBhvr additive="base">
                                        <p:cTn id="47" dur="500" fill="hold"/>
                                        <p:tgtEl>
                                          <p:spTgt spid="470019">
                                            <p:txEl>
                                              <p:pRg st="15" end="15"/>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470019">
                                            <p:txEl>
                                              <p:pRg st="15" end="15"/>
                                            </p:txEl>
                                          </p:spTgt>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0"/>
                                  </p:stCondLst>
                                  <p:childTnLst>
                                    <p:set>
                                      <p:cBhvr>
                                        <p:cTn id="50" dur="1" fill="hold">
                                          <p:stCondLst>
                                            <p:cond delay="0"/>
                                          </p:stCondLst>
                                        </p:cTn>
                                        <p:tgtEl>
                                          <p:spTgt spid="3"/>
                                        </p:tgtEl>
                                        <p:attrNameLst>
                                          <p:attrName>style.visibility</p:attrName>
                                        </p:attrNameLst>
                                      </p:cBhvr>
                                      <p:to>
                                        <p:strVal val="visible"/>
                                      </p:to>
                                    </p:set>
                                    <p:anim calcmode="lin" valueType="num">
                                      <p:cBhvr additive="base">
                                        <p:cTn id="51" dur="500" fill="hold"/>
                                        <p:tgtEl>
                                          <p:spTgt spid="3"/>
                                        </p:tgtEl>
                                        <p:attrNameLst>
                                          <p:attrName>ppt_x</p:attrName>
                                        </p:attrNameLst>
                                      </p:cBhvr>
                                      <p:tavLst>
                                        <p:tav tm="0">
                                          <p:val>
                                            <p:strVal val="1+#ppt_w/2"/>
                                          </p:val>
                                        </p:tav>
                                        <p:tav tm="100000">
                                          <p:val>
                                            <p:strVal val="#ppt_x"/>
                                          </p:val>
                                        </p:tav>
                                      </p:tavLst>
                                    </p:anim>
                                    <p:anim calcmode="lin" valueType="num">
                                      <p:cBhvr additive="base">
                                        <p:cTn id="5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2" fill="hold" grpId="0" nodeType="clickEffect">
                                  <p:stCondLst>
                                    <p:cond delay="0"/>
                                  </p:stCondLst>
                                  <p:childTnLst>
                                    <p:set>
                                      <p:cBhvr>
                                        <p:cTn id="56" dur="1" fill="hold">
                                          <p:stCondLst>
                                            <p:cond delay="0"/>
                                          </p:stCondLst>
                                        </p:cTn>
                                        <p:tgtEl>
                                          <p:spTgt spid="470019">
                                            <p:txEl>
                                              <p:pRg st="16" end="16"/>
                                            </p:txEl>
                                          </p:spTgt>
                                        </p:tgtEl>
                                        <p:attrNameLst>
                                          <p:attrName>style.visibility</p:attrName>
                                        </p:attrNameLst>
                                      </p:cBhvr>
                                      <p:to>
                                        <p:strVal val="visible"/>
                                      </p:to>
                                    </p:set>
                                    <p:anim calcmode="lin" valueType="num">
                                      <p:cBhvr additive="base">
                                        <p:cTn id="57" dur="500" fill="hold"/>
                                        <p:tgtEl>
                                          <p:spTgt spid="470019">
                                            <p:txEl>
                                              <p:pRg st="16" end="16"/>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470019">
                                            <p:txEl>
                                              <p:pRg st="16" end="16"/>
                                            </p:txEl>
                                          </p:spTgt>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470019">
                                            <p:txEl>
                                              <p:pRg st="17" end="17"/>
                                            </p:txEl>
                                          </p:spTgt>
                                        </p:tgtEl>
                                        <p:attrNameLst>
                                          <p:attrName>style.visibility</p:attrName>
                                        </p:attrNameLst>
                                      </p:cBhvr>
                                      <p:to>
                                        <p:strVal val="visible"/>
                                      </p:to>
                                    </p:set>
                                    <p:anim calcmode="lin" valueType="num">
                                      <p:cBhvr additive="base">
                                        <p:cTn id="61" dur="500" fill="hold"/>
                                        <p:tgtEl>
                                          <p:spTgt spid="470019">
                                            <p:txEl>
                                              <p:pRg st="17" end="17"/>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470019">
                                            <p:txEl>
                                              <p:pRg st="17" end="17"/>
                                            </p:txEl>
                                          </p:spTgt>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0"/>
                                  </p:stCondLst>
                                  <p:childTnLst>
                                    <p:set>
                                      <p:cBhvr>
                                        <p:cTn id="64" dur="1" fill="hold">
                                          <p:stCondLst>
                                            <p:cond delay="0"/>
                                          </p:stCondLst>
                                        </p:cTn>
                                        <p:tgtEl>
                                          <p:spTgt spid="470019">
                                            <p:txEl>
                                              <p:pRg st="18" end="18"/>
                                            </p:txEl>
                                          </p:spTgt>
                                        </p:tgtEl>
                                        <p:attrNameLst>
                                          <p:attrName>style.visibility</p:attrName>
                                        </p:attrNameLst>
                                      </p:cBhvr>
                                      <p:to>
                                        <p:strVal val="visible"/>
                                      </p:to>
                                    </p:set>
                                    <p:anim calcmode="lin" valueType="num">
                                      <p:cBhvr additive="base">
                                        <p:cTn id="65" dur="500" fill="hold"/>
                                        <p:tgtEl>
                                          <p:spTgt spid="470019">
                                            <p:txEl>
                                              <p:pRg st="18" end="18"/>
                                            </p:txEl>
                                          </p:spTgt>
                                        </p:tgtEl>
                                        <p:attrNameLst>
                                          <p:attrName>ppt_x</p:attrName>
                                        </p:attrNameLst>
                                      </p:cBhvr>
                                      <p:tavLst>
                                        <p:tav tm="0">
                                          <p:val>
                                            <p:strVal val="1+#ppt_w/2"/>
                                          </p:val>
                                        </p:tav>
                                        <p:tav tm="100000">
                                          <p:val>
                                            <p:strVal val="#ppt_x"/>
                                          </p:val>
                                        </p:tav>
                                      </p:tavLst>
                                    </p:anim>
                                    <p:anim calcmode="lin" valueType="num">
                                      <p:cBhvr additive="base">
                                        <p:cTn id="66" dur="500" fill="hold"/>
                                        <p:tgtEl>
                                          <p:spTgt spid="470019">
                                            <p:txEl>
                                              <p:pRg st="18" end="18"/>
                                            </p:txEl>
                                          </p:spTgt>
                                        </p:tgtEl>
                                        <p:attrNameLst>
                                          <p:attrName>ppt_y</p:attrName>
                                        </p:attrNameLst>
                                      </p:cBhvr>
                                      <p:tavLst>
                                        <p:tav tm="0">
                                          <p:val>
                                            <p:strVal val="#ppt_y"/>
                                          </p:val>
                                        </p:tav>
                                        <p:tav tm="100000">
                                          <p:val>
                                            <p:strVal val="#ppt_y"/>
                                          </p:val>
                                        </p:tav>
                                      </p:tavLst>
                                    </p:anim>
                                  </p:childTnLst>
                                </p:cTn>
                              </p:par>
                            </p:childTnLst>
                          </p:cTn>
                        </p:par>
                      </p:childTnLst>
                    </p:cTn>
                  </p:par>
                  <p:par>
                    <p:cTn id="67" fill="hold" nodeType="clickPar">
                      <p:stCondLst>
                        <p:cond delay="indefinite"/>
                      </p:stCondLst>
                      <p:childTnLst>
                        <p:par>
                          <p:cTn id="68" fill="hold" nodeType="withGroup">
                            <p:stCondLst>
                              <p:cond delay="0"/>
                            </p:stCondLst>
                            <p:childTnLst>
                              <p:par>
                                <p:cTn id="69" presetID="2" presetClass="entr" presetSubtype="2" fill="hold" grpId="0" nodeType="clickEffect">
                                  <p:stCondLst>
                                    <p:cond delay="0"/>
                                  </p:stCondLst>
                                  <p:childTnLst>
                                    <p:set>
                                      <p:cBhvr>
                                        <p:cTn id="70" dur="1" fill="hold">
                                          <p:stCondLst>
                                            <p:cond delay="0"/>
                                          </p:stCondLst>
                                        </p:cTn>
                                        <p:tgtEl>
                                          <p:spTgt spid="470019">
                                            <p:txEl>
                                              <p:pRg st="19" end="19"/>
                                            </p:txEl>
                                          </p:spTgt>
                                        </p:tgtEl>
                                        <p:attrNameLst>
                                          <p:attrName>style.visibility</p:attrName>
                                        </p:attrNameLst>
                                      </p:cBhvr>
                                      <p:to>
                                        <p:strVal val="visible"/>
                                      </p:to>
                                    </p:set>
                                    <p:anim calcmode="lin" valueType="num">
                                      <p:cBhvr additive="base">
                                        <p:cTn id="71" dur="500" fill="hold"/>
                                        <p:tgtEl>
                                          <p:spTgt spid="470019">
                                            <p:txEl>
                                              <p:pRg st="19" end="19"/>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70019">
                                            <p:txEl>
                                              <p:pRg st="19" end="1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19" grpId="0" build="p"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1066800" y="228600"/>
            <a:ext cx="7086600" cy="499270"/>
          </a:xfrm>
        </p:spPr>
        <p:txBody>
          <a:bodyPr/>
          <a:lstStyle/>
          <a:p>
            <a:r>
              <a:rPr lang="en-US" dirty="0" smtClean="0"/>
              <a:t>Quantum CAD flow</a:t>
            </a:r>
          </a:p>
        </p:txBody>
      </p:sp>
      <p:sp>
        <p:nvSpPr>
          <p:cNvPr id="432143" name="Rectangle 15"/>
          <p:cNvSpPr>
            <a:spLocks noChangeArrowheads="1"/>
          </p:cNvSpPr>
          <p:nvPr/>
        </p:nvSpPr>
        <p:spPr bwMode="auto">
          <a:xfrm>
            <a:off x="2743200" y="990600"/>
            <a:ext cx="1447800" cy="838200"/>
          </a:xfrm>
          <a:prstGeom prst="rect">
            <a:avLst/>
          </a:prstGeom>
          <a:solidFill>
            <a:srgbClr val="99CCFF"/>
          </a:solidFill>
          <a:ln w="28575" algn="ctr">
            <a:solidFill>
              <a:schemeClr val="tx1"/>
            </a:solidFill>
            <a:miter lim="800000"/>
            <a:headEnd/>
            <a:tailEnd/>
          </a:ln>
        </p:spPr>
        <p:txBody>
          <a:bodyPr wrap="none" anchor="ctr"/>
          <a:lstStyle/>
          <a:p>
            <a:pPr algn="ctr"/>
            <a:r>
              <a:rPr lang="en-US" sz="1800">
                <a:solidFill>
                  <a:srgbClr val="000000"/>
                </a:solidFill>
                <a:latin typeface="Comic Sans MS" pitchFamily="66" charset="0"/>
              </a:rPr>
              <a:t>QEC Insert</a:t>
            </a:r>
          </a:p>
          <a:p>
            <a:pPr algn="ctr"/>
            <a:r>
              <a:rPr lang="en-US" sz="1800">
                <a:solidFill>
                  <a:srgbClr val="000000"/>
                </a:solidFill>
                <a:latin typeface="Comic Sans MS" pitchFamily="66" charset="0"/>
              </a:rPr>
              <a:t>Circuit</a:t>
            </a:r>
            <a:br>
              <a:rPr lang="en-US" sz="1800">
                <a:solidFill>
                  <a:srgbClr val="000000"/>
                </a:solidFill>
                <a:latin typeface="Comic Sans MS" pitchFamily="66" charset="0"/>
              </a:rPr>
            </a:br>
            <a:r>
              <a:rPr lang="en-US" sz="1800">
                <a:solidFill>
                  <a:srgbClr val="000000"/>
                </a:solidFill>
                <a:latin typeface="Comic Sans MS" pitchFamily="66" charset="0"/>
              </a:rPr>
              <a:t>Synthesis</a:t>
            </a:r>
            <a:endParaRPr lang="en-US" sz="1800" b="1">
              <a:solidFill>
                <a:srgbClr val="000000"/>
              </a:solidFill>
              <a:latin typeface="Comic Sans MS" pitchFamily="66" charset="0"/>
            </a:endParaRPr>
          </a:p>
        </p:txBody>
      </p:sp>
      <p:sp>
        <p:nvSpPr>
          <p:cNvPr id="432155" name="Rectangle 27"/>
          <p:cNvSpPr>
            <a:spLocks noChangeArrowheads="1"/>
          </p:cNvSpPr>
          <p:nvPr/>
        </p:nvSpPr>
        <p:spPr bwMode="auto">
          <a:xfrm>
            <a:off x="3962400" y="4876800"/>
            <a:ext cx="1447800" cy="838200"/>
          </a:xfrm>
          <a:prstGeom prst="rect">
            <a:avLst/>
          </a:prstGeom>
          <a:solidFill>
            <a:srgbClr val="99CCFF"/>
          </a:solidFill>
          <a:ln w="28575" algn="ctr">
            <a:solidFill>
              <a:schemeClr val="tx1"/>
            </a:solidFill>
            <a:miter lim="800000"/>
            <a:headEnd/>
            <a:tailEnd/>
          </a:ln>
        </p:spPr>
        <p:txBody>
          <a:bodyPr wrap="none" anchor="ctr"/>
          <a:lstStyle/>
          <a:p>
            <a:pPr algn="ctr"/>
            <a:r>
              <a:rPr lang="en-US" sz="1800">
                <a:solidFill>
                  <a:srgbClr val="000000"/>
                </a:solidFill>
                <a:latin typeface="Comic Sans MS" pitchFamily="66" charset="0"/>
              </a:rPr>
              <a:t>Hybrid Fault</a:t>
            </a:r>
          </a:p>
          <a:p>
            <a:pPr algn="ctr"/>
            <a:r>
              <a:rPr lang="en-US" sz="1800">
                <a:solidFill>
                  <a:srgbClr val="000000"/>
                </a:solidFill>
                <a:latin typeface="Comic Sans MS" pitchFamily="66" charset="0"/>
              </a:rPr>
              <a:t>Analysis</a:t>
            </a:r>
            <a:endParaRPr lang="en-US" sz="1800" b="1">
              <a:solidFill>
                <a:srgbClr val="000000"/>
              </a:solidFill>
              <a:latin typeface="Comic Sans MS" pitchFamily="66" charset="0"/>
            </a:endParaRPr>
          </a:p>
        </p:txBody>
      </p:sp>
      <p:sp>
        <p:nvSpPr>
          <p:cNvPr id="432135" name="Rectangle 7" descr="Wide downward diagonal"/>
          <p:cNvSpPr>
            <a:spLocks noChangeArrowheads="1"/>
          </p:cNvSpPr>
          <p:nvPr/>
        </p:nvSpPr>
        <p:spPr bwMode="auto">
          <a:xfrm>
            <a:off x="1219200" y="3276600"/>
            <a:ext cx="1447800" cy="838200"/>
          </a:xfrm>
          <a:prstGeom prst="rect">
            <a:avLst/>
          </a:prstGeom>
          <a:pattFill prst="wdDnDiag">
            <a:fgClr>
              <a:srgbClr val="99CCFF"/>
            </a:fgClr>
            <a:bgClr>
              <a:schemeClr val="bg1"/>
            </a:bgClr>
          </a:pattFill>
          <a:ln w="28575" algn="ctr">
            <a:solidFill>
              <a:schemeClr val="tx1"/>
            </a:solidFill>
            <a:miter lim="800000"/>
            <a:headEnd/>
            <a:tailEnd/>
          </a:ln>
        </p:spPr>
        <p:txBody>
          <a:bodyPr wrap="none" anchor="ctr"/>
          <a:lstStyle/>
          <a:p>
            <a:pPr algn="ctr"/>
            <a:r>
              <a:rPr lang="en-US" sz="1600">
                <a:solidFill>
                  <a:srgbClr val="000000"/>
                </a:solidFill>
                <a:latin typeface="Comic Sans MS" pitchFamily="66" charset="0"/>
              </a:rPr>
              <a:t>Circuit</a:t>
            </a:r>
          </a:p>
          <a:p>
            <a:pPr algn="ctr"/>
            <a:r>
              <a:rPr lang="en-US" sz="1600">
                <a:solidFill>
                  <a:srgbClr val="000000"/>
                </a:solidFill>
                <a:latin typeface="Comic Sans MS" pitchFamily="66" charset="0"/>
              </a:rPr>
              <a:t>Partitioning</a:t>
            </a:r>
            <a:endParaRPr lang="en-US" sz="1600" b="1">
              <a:solidFill>
                <a:srgbClr val="000000"/>
              </a:solidFill>
              <a:latin typeface="Comic Sans MS" pitchFamily="66" charset="0"/>
            </a:endParaRPr>
          </a:p>
        </p:txBody>
      </p:sp>
      <p:sp>
        <p:nvSpPr>
          <p:cNvPr id="432141" name="Rectangle 13"/>
          <p:cNvSpPr>
            <a:spLocks noChangeArrowheads="1"/>
          </p:cNvSpPr>
          <p:nvPr/>
        </p:nvSpPr>
        <p:spPr bwMode="auto">
          <a:xfrm>
            <a:off x="7391400" y="3276600"/>
            <a:ext cx="1600200" cy="838200"/>
          </a:xfrm>
          <a:prstGeom prst="rect">
            <a:avLst/>
          </a:prstGeom>
          <a:solidFill>
            <a:srgbClr val="99CCFF"/>
          </a:solidFill>
          <a:ln w="28575" algn="ctr">
            <a:solidFill>
              <a:schemeClr val="tx1"/>
            </a:solidFill>
            <a:miter lim="800000"/>
            <a:headEnd/>
            <a:tailEnd/>
          </a:ln>
        </p:spPr>
        <p:txBody>
          <a:bodyPr wrap="none" anchor="ctr"/>
          <a:lstStyle/>
          <a:p>
            <a:pPr algn="ctr"/>
            <a:r>
              <a:rPr lang="en-US" sz="1600">
                <a:solidFill>
                  <a:srgbClr val="000000"/>
                </a:solidFill>
                <a:latin typeface="Comic Sans MS" pitchFamily="66" charset="0"/>
              </a:rPr>
              <a:t>Mapping,</a:t>
            </a:r>
            <a:br>
              <a:rPr lang="en-US" sz="1600">
                <a:solidFill>
                  <a:srgbClr val="000000"/>
                </a:solidFill>
                <a:latin typeface="Comic Sans MS" pitchFamily="66" charset="0"/>
              </a:rPr>
            </a:br>
            <a:r>
              <a:rPr lang="en-US" sz="1600">
                <a:solidFill>
                  <a:srgbClr val="000000"/>
                </a:solidFill>
                <a:latin typeface="Comic Sans MS" pitchFamily="66" charset="0"/>
              </a:rPr>
              <a:t>Scheduling,</a:t>
            </a:r>
          </a:p>
          <a:p>
            <a:pPr algn="ctr"/>
            <a:r>
              <a:rPr lang="en-US" sz="1600">
                <a:solidFill>
                  <a:srgbClr val="000000"/>
                </a:solidFill>
                <a:latin typeface="Comic Sans MS" pitchFamily="66" charset="0"/>
              </a:rPr>
              <a:t>Classical control</a:t>
            </a:r>
            <a:endParaRPr lang="en-US" sz="1600" b="1">
              <a:solidFill>
                <a:srgbClr val="000000"/>
              </a:solidFill>
              <a:latin typeface="Comic Sans MS" pitchFamily="66" charset="0"/>
            </a:endParaRPr>
          </a:p>
        </p:txBody>
      </p:sp>
      <p:grpSp>
        <p:nvGrpSpPr>
          <p:cNvPr id="2" name="Group 67"/>
          <p:cNvGrpSpPr>
            <a:grpSpLocks/>
          </p:cNvGrpSpPr>
          <p:nvPr/>
        </p:nvGrpSpPr>
        <p:grpSpPr bwMode="auto">
          <a:xfrm>
            <a:off x="3276600" y="3276600"/>
            <a:ext cx="3505200" cy="838200"/>
            <a:chOff x="2064" y="2064"/>
            <a:chExt cx="2208" cy="528"/>
          </a:xfrm>
        </p:grpSpPr>
        <p:sp>
          <p:nvSpPr>
            <p:cNvPr id="40999" name="Rectangle 8"/>
            <p:cNvSpPr>
              <a:spLocks noChangeArrowheads="1"/>
            </p:cNvSpPr>
            <p:nvPr/>
          </p:nvSpPr>
          <p:spPr bwMode="auto">
            <a:xfrm>
              <a:off x="2064" y="2064"/>
              <a:ext cx="912" cy="528"/>
            </a:xfrm>
            <a:prstGeom prst="rect">
              <a:avLst/>
            </a:prstGeom>
            <a:solidFill>
              <a:srgbClr val="99CCFF"/>
            </a:solidFill>
            <a:ln w="28575" algn="ctr">
              <a:solidFill>
                <a:schemeClr val="tx1"/>
              </a:solidFill>
              <a:miter lim="800000"/>
              <a:headEnd/>
              <a:tailEnd/>
            </a:ln>
          </p:spPr>
          <p:txBody>
            <a:bodyPr wrap="none" anchor="ctr"/>
            <a:lstStyle/>
            <a:p>
              <a:pPr algn="ctr"/>
              <a:r>
                <a:rPr lang="en-US" sz="1600">
                  <a:solidFill>
                    <a:srgbClr val="000000"/>
                  </a:solidFill>
                  <a:latin typeface="Comic Sans MS" pitchFamily="66" charset="0"/>
                </a:rPr>
                <a:t>Communication</a:t>
              </a:r>
            </a:p>
            <a:p>
              <a:pPr algn="ctr"/>
              <a:r>
                <a:rPr lang="en-US" sz="1600">
                  <a:solidFill>
                    <a:srgbClr val="000000"/>
                  </a:solidFill>
                  <a:latin typeface="Comic Sans MS" pitchFamily="66" charset="0"/>
                </a:rPr>
                <a:t>Estimation</a:t>
              </a:r>
              <a:endParaRPr lang="en-US" sz="1600" b="1">
                <a:solidFill>
                  <a:srgbClr val="000000"/>
                </a:solidFill>
                <a:latin typeface="Comic Sans MS" pitchFamily="66" charset="0"/>
              </a:endParaRPr>
            </a:p>
          </p:txBody>
        </p:sp>
        <p:sp>
          <p:nvSpPr>
            <p:cNvPr id="41000" name="Rectangle 9" descr="Wide downward diagonal"/>
            <p:cNvSpPr>
              <a:spLocks noChangeArrowheads="1"/>
            </p:cNvSpPr>
            <p:nvPr/>
          </p:nvSpPr>
          <p:spPr bwMode="auto">
            <a:xfrm>
              <a:off x="3360" y="2064"/>
              <a:ext cx="912" cy="528"/>
            </a:xfrm>
            <a:prstGeom prst="rect">
              <a:avLst/>
            </a:prstGeom>
            <a:pattFill prst="wdDnDiag">
              <a:fgClr>
                <a:srgbClr val="99CCFF"/>
              </a:fgClr>
              <a:bgClr>
                <a:schemeClr val="bg1"/>
              </a:bgClr>
            </a:pattFill>
            <a:ln w="28575" algn="ctr">
              <a:solidFill>
                <a:schemeClr val="tx1"/>
              </a:solidFill>
              <a:miter lim="800000"/>
              <a:headEnd/>
              <a:tailEnd/>
            </a:ln>
          </p:spPr>
          <p:txBody>
            <a:bodyPr wrap="none" anchor="ctr"/>
            <a:lstStyle/>
            <a:p>
              <a:pPr algn="ctr"/>
              <a:r>
                <a:rPr lang="en-US" sz="1600">
                  <a:solidFill>
                    <a:srgbClr val="000000"/>
                  </a:solidFill>
                  <a:latin typeface="Comic Sans MS" pitchFamily="66" charset="0"/>
                </a:rPr>
                <a:t>Teleportation</a:t>
              </a:r>
            </a:p>
            <a:p>
              <a:pPr algn="ctr"/>
              <a:r>
                <a:rPr lang="en-US" sz="1600">
                  <a:solidFill>
                    <a:srgbClr val="000000"/>
                  </a:solidFill>
                  <a:latin typeface="Comic Sans MS" pitchFamily="66" charset="0"/>
                </a:rPr>
                <a:t>Network</a:t>
              </a:r>
              <a:br>
                <a:rPr lang="en-US" sz="1600">
                  <a:solidFill>
                    <a:srgbClr val="000000"/>
                  </a:solidFill>
                  <a:latin typeface="Comic Sans MS" pitchFamily="66" charset="0"/>
                </a:rPr>
              </a:br>
              <a:r>
                <a:rPr lang="en-US" sz="1600">
                  <a:solidFill>
                    <a:srgbClr val="000000"/>
                  </a:solidFill>
                  <a:latin typeface="Comic Sans MS" pitchFamily="66" charset="0"/>
                </a:rPr>
                <a:t>Insertion</a:t>
              </a:r>
              <a:endParaRPr lang="en-US" sz="1600" b="1">
                <a:solidFill>
                  <a:srgbClr val="000000"/>
                </a:solidFill>
                <a:latin typeface="Comic Sans MS" pitchFamily="66" charset="0"/>
              </a:endParaRPr>
            </a:p>
          </p:txBody>
        </p:sp>
        <p:sp>
          <p:nvSpPr>
            <p:cNvPr id="41001" name="Line 39"/>
            <p:cNvSpPr>
              <a:spLocks noChangeShapeType="1"/>
            </p:cNvSpPr>
            <p:nvPr/>
          </p:nvSpPr>
          <p:spPr bwMode="auto">
            <a:xfrm>
              <a:off x="2976" y="2328"/>
              <a:ext cx="384"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32170" name="AutoShape 42"/>
          <p:cNvSpPr>
            <a:spLocks noChangeArrowheads="1"/>
          </p:cNvSpPr>
          <p:nvPr/>
        </p:nvSpPr>
        <p:spPr bwMode="auto">
          <a:xfrm>
            <a:off x="609600" y="1066800"/>
            <a:ext cx="2057400" cy="609600"/>
          </a:xfrm>
          <a:prstGeom prst="rightArrow">
            <a:avLst>
              <a:gd name="adj1" fmla="val 50000"/>
              <a:gd name="adj2" fmla="val 84375"/>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sz="1800" b="1">
                <a:solidFill>
                  <a:srgbClr val="000000"/>
                </a:solidFill>
                <a:latin typeface="Comic Sans MS" pitchFamily="66" charset="0"/>
              </a:rPr>
              <a:t>Input Circuit</a:t>
            </a:r>
          </a:p>
        </p:txBody>
      </p:sp>
      <p:sp>
        <p:nvSpPr>
          <p:cNvPr id="432171" name="AutoShape 43"/>
          <p:cNvSpPr>
            <a:spLocks noChangeArrowheads="1"/>
          </p:cNvSpPr>
          <p:nvPr/>
        </p:nvSpPr>
        <p:spPr bwMode="auto">
          <a:xfrm rot="5400000">
            <a:off x="7086600" y="4953000"/>
            <a:ext cx="2286000" cy="609600"/>
          </a:xfrm>
          <a:prstGeom prst="rightArrow">
            <a:avLst>
              <a:gd name="adj1" fmla="val 50000"/>
              <a:gd name="adj2" fmla="val 93750"/>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sz="1800" b="1">
                <a:solidFill>
                  <a:srgbClr val="000000"/>
                </a:solidFill>
                <a:latin typeface="Comic Sans MS" pitchFamily="66" charset="0"/>
              </a:rPr>
              <a:t>Output Layout</a:t>
            </a:r>
          </a:p>
        </p:txBody>
      </p:sp>
      <p:grpSp>
        <p:nvGrpSpPr>
          <p:cNvPr id="3" name="Group 72"/>
          <p:cNvGrpSpPr>
            <a:grpSpLocks/>
          </p:cNvGrpSpPr>
          <p:nvPr/>
        </p:nvGrpSpPr>
        <p:grpSpPr bwMode="auto">
          <a:xfrm>
            <a:off x="381000" y="1828800"/>
            <a:ext cx="3057525" cy="1981200"/>
            <a:chOff x="240" y="1152"/>
            <a:chExt cx="1926" cy="1248"/>
          </a:xfrm>
        </p:grpSpPr>
        <p:sp>
          <p:nvSpPr>
            <p:cNvPr id="40997" name="Freeform 50"/>
            <p:cNvSpPr>
              <a:spLocks/>
            </p:cNvSpPr>
            <p:nvPr/>
          </p:nvSpPr>
          <p:spPr bwMode="auto">
            <a:xfrm>
              <a:off x="240" y="1152"/>
              <a:ext cx="1926" cy="1248"/>
            </a:xfrm>
            <a:custGeom>
              <a:avLst/>
              <a:gdLst>
                <a:gd name="T0" fmla="*/ 0 w 1920"/>
                <a:gd name="T1" fmla="*/ 1248 h 912"/>
                <a:gd name="T2" fmla="*/ 0 w 1920"/>
                <a:gd name="T3" fmla="*/ 328 h 912"/>
                <a:gd name="T4" fmla="*/ 1926 w 1920"/>
                <a:gd name="T5" fmla="*/ 328 h 912"/>
                <a:gd name="T6" fmla="*/ 1926 w 1920"/>
                <a:gd name="T7" fmla="*/ 0 h 912"/>
                <a:gd name="T8" fmla="*/ 0 60000 65536"/>
                <a:gd name="T9" fmla="*/ 0 60000 65536"/>
                <a:gd name="T10" fmla="*/ 0 60000 65536"/>
                <a:gd name="T11" fmla="*/ 0 60000 65536"/>
                <a:gd name="T12" fmla="*/ 0 w 1920"/>
                <a:gd name="T13" fmla="*/ 0 h 912"/>
                <a:gd name="T14" fmla="*/ 1920 w 1920"/>
                <a:gd name="T15" fmla="*/ 912 h 912"/>
              </a:gdLst>
              <a:ahLst/>
              <a:cxnLst>
                <a:cxn ang="T8">
                  <a:pos x="T0" y="T1"/>
                </a:cxn>
                <a:cxn ang="T9">
                  <a:pos x="T2" y="T3"/>
                </a:cxn>
                <a:cxn ang="T10">
                  <a:pos x="T4" y="T5"/>
                </a:cxn>
                <a:cxn ang="T11">
                  <a:pos x="T6" y="T7"/>
                </a:cxn>
              </a:cxnLst>
              <a:rect l="T12" t="T13" r="T14" b="T15"/>
              <a:pathLst>
                <a:path w="1920" h="912">
                  <a:moveTo>
                    <a:pt x="0" y="912"/>
                  </a:moveTo>
                  <a:lnTo>
                    <a:pt x="0" y="240"/>
                  </a:lnTo>
                  <a:lnTo>
                    <a:pt x="1920" y="240"/>
                  </a:lnTo>
                  <a:lnTo>
                    <a:pt x="1920" y="0"/>
                  </a:lnTo>
                </a:path>
              </a:pathLst>
            </a:custGeom>
            <a:noFill/>
            <a:ln w="76200" cap="flat" cmpd="sng">
              <a:solidFill>
                <a:schemeClr val="tx1"/>
              </a:solidFill>
              <a:prstDash val="sysDot"/>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998" name="Text Box 52"/>
            <p:cNvSpPr txBox="1">
              <a:spLocks noChangeArrowheads="1"/>
            </p:cNvSpPr>
            <p:nvPr/>
          </p:nvSpPr>
          <p:spPr bwMode="auto">
            <a:xfrm>
              <a:off x="319" y="1209"/>
              <a:ext cx="184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r>
                <a:rPr lang="en-US" sz="1800" b="1">
                  <a:solidFill>
                    <a:srgbClr val="000000"/>
                  </a:solidFill>
                  <a:latin typeface="Comic Sans MS" pitchFamily="66" charset="0"/>
                </a:rPr>
                <a:t>ReSynthesis (ADCR</a:t>
              </a:r>
              <a:r>
                <a:rPr lang="en-US" sz="1800" b="1" baseline="-25000">
                  <a:solidFill>
                    <a:srgbClr val="000000"/>
                  </a:solidFill>
                  <a:latin typeface="Comic Sans MS" pitchFamily="66" charset="0"/>
                </a:rPr>
                <a:t>optimal</a:t>
              </a:r>
              <a:r>
                <a:rPr lang="en-US" sz="1800" b="1">
                  <a:solidFill>
                    <a:srgbClr val="000000"/>
                  </a:solidFill>
                  <a:latin typeface="Comic Sans MS" pitchFamily="66" charset="0"/>
                </a:rPr>
                <a:t>)</a:t>
              </a:r>
            </a:p>
          </p:txBody>
        </p:sp>
      </p:grpSp>
      <p:sp>
        <p:nvSpPr>
          <p:cNvPr id="432182" name="AutoShape 54"/>
          <p:cNvSpPr>
            <a:spLocks noChangeArrowheads="1"/>
          </p:cNvSpPr>
          <p:nvPr/>
        </p:nvSpPr>
        <p:spPr bwMode="auto">
          <a:xfrm>
            <a:off x="4305300" y="5715000"/>
            <a:ext cx="723900" cy="838200"/>
          </a:xfrm>
          <a:prstGeom prst="downArrow">
            <a:avLst>
              <a:gd name="adj1" fmla="val 50000"/>
              <a:gd name="adj2" fmla="val 28947"/>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eaVert" wrap="none" anchor="ctr"/>
          <a:lstStyle/>
          <a:p>
            <a:pPr algn="ctr"/>
            <a:r>
              <a:rPr lang="en-US" sz="1800" b="1">
                <a:solidFill>
                  <a:srgbClr val="000000"/>
                </a:solidFill>
                <a:latin typeface="Comic Sans MS" pitchFamily="66" charset="0"/>
              </a:rPr>
              <a:t>P</a:t>
            </a:r>
            <a:r>
              <a:rPr lang="en-US" sz="1800" b="1" baseline="-25000">
                <a:solidFill>
                  <a:srgbClr val="000000"/>
                </a:solidFill>
                <a:latin typeface="Comic Sans MS" pitchFamily="66" charset="0"/>
              </a:rPr>
              <a:t>success</a:t>
            </a:r>
            <a:endParaRPr lang="en-US" sz="1800" b="1">
              <a:solidFill>
                <a:srgbClr val="000000"/>
              </a:solidFill>
              <a:latin typeface="Comic Sans MS" pitchFamily="66" charset="0"/>
            </a:endParaRPr>
          </a:p>
        </p:txBody>
      </p:sp>
      <p:grpSp>
        <p:nvGrpSpPr>
          <p:cNvPr id="4" name="Group 69"/>
          <p:cNvGrpSpPr>
            <a:grpSpLocks/>
          </p:cNvGrpSpPr>
          <p:nvPr/>
        </p:nvGrpSpPr>
        <p:grpSpPr bwMode="auto">
          <a:xfrm>
            <a:off x="5410200" y="4114800"/>
            <a:ext cx="2362200" cy="1585913"/>
            <a:chOff x="3408" y="2592"/>
            <a:chExt cx="1488" cy="999"/>
          </a:xfrm>
        </p:grpSpPr>
        <p:sp>
          <p:nvSpPr>
            <p:cNvPr id="40995" name="Freeform 47"/>
            <p:cNvSpPr>
              <a:spLocks/>
            </p:cNvSpPr>
            <p:nvPr/>
          </p:nvSpPr>
          <p:spPr bwMode="auto">
            <a:xfrm>
              <a:off x="3408" y="2592"/>
              <a:ext cx="1488" cy="768"/>
            </a:xfrm>
            <a:custGeom>
              <a:avLst/>
              <a:gdLst>
                <a:gd name="T0" fmla="*/ 1488 w 1392"/>
                <a:gd name="T1" fmla="*/ 0 h 912"/>
                <a:gd name="T2" fmla="*/ 1488 w 1392"/>
                <a:gd name="T3" fmla="*/ 768 h 912"/>
                <a:gd name="T4" fmla="*/ 0 w 1392"/>
                <a:gd name="T5" fmla="*/ 768 h 912"/>
                <a:gd name="T6" fmla="*/ 0 60000 65536"/>
                <a:gd name="T7" fmla="*/ 0 60000 65536"/>
                <a:gd name="T8" fmla="*/ 0 60000 65536"/>
                <a:gd name="T9" fmla="*/ 0 w 1392"/>
                <a:gd name="T10" fmla="*/ 0 h 912"/>
                <a:gd name="T11" fmla="*/ 1392 w 1392"/>
                <a:gd name="T12" fmla="*/ 912 h 912"/>
              </a:gdLst>
              <a:ahLst/>
              <a:cxnLst>
                <a:cxn ang="T6">
                  <a:pos x="T0" y="T1"/>
                </a:cxn>
                <a:cxn ang="T7">
                  <a:pos x="T2" y="T3"/>
                </a:cxn>
                <a:cxn ang="T8">
                  <a:pos x="T4" y="T5"/>
                </a:cxn>
              </a:cxnLst>
              <a:rect l="T9" t="T10" r="T11" b="T12"/>
              <a:pathLst>
                <a:path w="1392" h="912">
                  <a:moveTo>
                    <a:pt x="1392" y="0"/>
                  </a:moveTo>
                  <a:lnTo>
                    <a:pt x="1392" y="912"/>
                  </a:lnTo>
                  <a:lnTo>
                    <a:pt x="0" y="912"/>
                  </a:lnTo>
                </a:path>
              </a:pathLst>
            </a:custGeom>
            <a:noFill/>
            <a:ln w="76200"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996" name="Text Box 55"/>
            <p:cNvSpPr txBox="1">
              <a:spLocks noChangeArrowheads="1"/>
            </p:cNvSpPr>
            <p:nvPr/>
          </p:nvSpPr>
          <p:spPr bwMode="auto">
            <a:xfrm>
              <a:off x="3552" y="3360"/>
              <a:ext cx="125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r>
                <a:rPr lang="en-US" sz="1800" b="1">
                  <a:solidFill>
                    <a:srgbClr val="000000"/>
                  </a:solidFill>
                  <a:latin typeface="Comic Sans MS" pitchFamily="66" charset="0"/>
                </a:rPr>
                <a:t>Complete Layout</a:t>
              </a:r>
            </a:p>
          </p:txBody>
        </p:sp>
      </p:grpSp>
      <p:grpSp>
        <p:nvGrpSpPr>
          <p:cNvPr id="5" name="Group 71"/>
          <p:cNvGrpSpPr>
            <a:grpSpLocks/>
          </p:cNvGrpSpPr>
          <p:nvPr/>
        </p:nvGrpSpPr>
        <p:grpSpPr bwMode="auto">
          <a:xfrm>
            <a:off x="381000" y="3810000"/>
            <a:ext cx="3505200" cy="2165350"/>
            <a:chOff x="240" y="2400"/>
            <a:chExt cx="2208" cy="1364"/>
          </a:xfrm>
        </p:grpSpPr>
        <p:sp>
          <p:nvSpPr>
            <p:cNvPr id="40991" name="Text Box 51"/>
            <p:cNvSpPr txBox="1">
              <a:spLocks noChangeArrowheads="1"/>
            </p:cNvSpPr>
            <p:nvPr/>
          </p:nvSpPr>
          <p:spPr bwMode="auto">
            <a:xfrm rot="-5400000">
              <a:off x="-65" y="2705"/>
              <a:ext cx="84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r>
                <a:rPr lang="en-US" sz="1800" b="1">
                  <a:solidFill>
                    <a:srgbClr val="000000"/>
                  </a:solidFill>
                  <a:latin typeface="Comic Sans MS" pitchFamily="66" charset="0"/>
                </a:rPr>
                <a:t>ReMapping</a:t>
              </a:r>
            </a:p>
          </p:txBody>
        </p:sp>
        <p:grpSp>
          <p:nvGrpSpPr>
            <p:cNvPr id="40992" name="Group 70"/>
            <p:cNvGrpSpPr>
              <a:grpSpLocks/>
            </p:cNvGrpSpPr>
            <p:nvPr/>
          </p:nvGrpSpPr>
          <p:grpSpPr bwMode="auto">
            <a:xfrm>
              <a:off x="240" y="2400"/>
              <a:ext cx="2208" cy="1364"/>
              <a:chOff x="240" y="2400"/>
              <a:chExt cx="2208" cy="1364"/>
            </a:xfrm>
          </p:grpSpPr>
          <p:sp>
            <p:nvSpPr>
              <p:cNvPr id="40993" name="Freeform 48"/>
              <p:cNvSpPr>
                <a:spLocks/>
              </p:cNvSpPr>
              <p:nvPr/>
            </p:nvSpPr>
            <p:spPr bwMode="auto">
              <a:xfrm>
                <a:off x="240" y="2400"/>
                <a:ext cx="2208" cy="960"/>
              </a:xfrm>
              <a:custGeom>
                <a:avLst/>
                <a:gdLst>
                  <a:gd name="T0" fmla="*/ 2208 w 2256"/>
                  <a:gd name="T1" fmla="*/ 960 h 1200"/>
                  <a:gd name="T2" fmla="*/ 0 w 2256"/>
                  <a:gd name="T3" fmla="*/ 960 h 1200"/>
                  <a:gd name="T4" fmla="*/ 0 w 2256"/>
                  <a:gd name="T5" fmla="*/ 0 h 1200"/>
                  <a:gd name="T6" fmla="*/ 512 w 2256"/>
                  <a:gd name="T7" fmla="*/ 2 h 1200"/>
                  <a:gd name="T8" fmla="*/ 0 60000 65536"/>
                  <a:gd name="T9" fmla="*/ 0 60000 65536"/>
                  <a:gd name="T10" fmla="*/ 0 60000 65536"/>
                  <a:gd name="T11" fmla="*/ 0 60000 65536"/>
                  <a:gd name="T12" fmla="*/ 0 w 2256"/>
                  <a:gd name="T13" fmla="*/ 0 h 1200"/>
                  <a:gd name="T14" fmla="*/ 2256 w 2256"/>
                  <a:gd name="T15" fmla="*/ 1200 h 1200"/>
                </a:gdLst>
                <a:ahLst/>
                <a:cxnLst>
                  <a:cxn ang="T8">
                    <a:pos x="T0" y="T1"/>
                  </a:cxn>
                  <a:cxn ang="T9">
                    <a:pos x="T2" y="T3"/>
                  </a:cxn>
                  <a:cxn ang="T10">
                    <a:pos x="T4" y="T5"/>
                  </a:cxn>
                  <a:cxn ang="T11">
                    <a:pos x="T6" y="T7"/>
                  </a:cxn>
                </a:cxnLst>
                <a:rect l="T12" t="T13" r="T14" b="T15"/>
                <a:pathLst>
                  <a:path w="2256" h="1200">
                    <a:moveTo>
                      <a:pt x="2256" y="1200"/>
                    </a:moveTo>
                    <a:lnTo>
                      <a:pt x="0" y="1200"/>
                    </a:lnTo>
                    <a:lnTo>
                      <a:pt x="0" y="0"/>
                    </a:lnTo>
                    <a:lnTo>
                      <a:pt x="523" y="2"/>
                    </a:lnTo>
                  </a:path>
                </a:pathLst>
              </a:custGeom>
              <a:noFill/>
              <a:ln w="76200" cap="flat" cmpd="sng">
                <a:solidFill>
                  <a:schemeClr val="tx1"/>
                </a:solidFill>
                <a:prstDash val="sysDot"/>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994" name="Text Box 56"/>
              <p:cNvSpPr txBox="1">
                <a:spLocks noChangeArrowheads="1"/>
              </p:cNvSpPr>
              <p:nvPr/>
            </p:nvSpPr>
            <p:spPr bwMode="auto">
              <a:xfrm>
                <a:off x="432" y="3360"/>
                <a:ext cx="1827"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r>
                  <a:rPr lang="en-US" sz="1800" b="1">
                    <a:solidFill>
                      <a:srgbClr val="000000"/>
                    </a:solidFill>
                    <a:latin typeface="Comic Sans MS" pitchFamily="66" charset="0"/>
                  </a:rPr>
                  <a:t>Error Analysis</a:t>
                </a:r>
              </a:p>
              <a:p>
                <a:pPr algn="ctr"/>
                <a:r>
                  <a:rPr lang="en-US" sz="1800" b="1">
                    <a:solidFill>
                      <a:srgbClr val="000000"/>
                    </a:solidFill>
                    <a:latin typeface="Comic Sans MS" pitchFamily="66" charset="0"/>
                  </a:rPr>
                  <a:t>Most Vulnerable Circuits</a:t>
                </a:r>
              </a:p>
            </p:txBody>
          </p:sp>
        </p:grpSp>
      </p:grpSp>
      <p:grpSp>
        <p:nvGrpSpPr>
          <p:cNvPr id="7" name="Group 65"/>
          <p:cNvGrpSpPr>
            <a:grpSpLocks/>
          </p:cNvGrpSpPr>
          <p:nvPr/>
        </p:nvGrpSpPr>
        <p:grpSpPr bwMode="auto">
          <a:xfrm>
            <a:off x="1905000" y="1371600"/>
            <a:ext cx="6938963" cy="1905000"/>
            <a:chOff x="1200" y="864"/>
            <a:chExt cx="4371" cy="1200"/>
          </a:xfrm>
        </p:grpSpPr>
        <p:sp>
          <p:nvSpPr>
            <p:cNvPr id="40989" name="Freeform 49"/>
            <p:cNvSpPr>
              <a:spLocks/>
            </p:cNvSpPr>
            <p:nvPr/>
          </p:nvSpPr>
          <p:spPr bwMode="auto">
            <a:xfrm>
              <a:off x="1200" y="864"/>
              <a:ext cx="3120" cy="1200"/>
            </a:xfrm>
            <a:custGeom>
              <a:avLst/>
              <a:gdLst>
                <a:gd name="T0" fmla="*/ 2758 w 3312"/>
                <a:gd name="T1" fmla="*/ 0 h 960"/>
                <a:gd name="T2" fmla="*/ 3120 w 3312"/>
                <a:gd name="T3" fmla="*/ 0 h 960"/>
                <a:gd name="T4" fmla="*/ 3120 w 3312"/>
                <a:gd name="T5" fmla="*/ 900 h 960"/>
                <a:gd name="T6" fmla="*/ 0 w 3312"/>
                <a:gd name="T7" fmla="*/ 900 h 960"/>
                <a:gd name="T8" fmla="*/ 0 w 3312"/>
                <a:gd name="T9" fmla="*/ 1200 h 960"/>
                <a:gd name="T10" fmla="*/ 0 60000 65536"/>
                <a:gd name="T11" fmla="*/ 0 60000 65536"/>
                <a:gd name="T12" fmla="*/ 0 60000 65536"/>
                <a:gd name="T13" fmla="*/ 0 60000 65536"/>
                <a:gd name="T14" fmla="*/ 0 60000 65536"/>
                <a:gd name="T15" fmla="*/ 0 w 3312"/>
                <a:gd name="T16" fmla="*/ 0 h 960"/>
                <a:gd name="T17" fmla="*/ 3312 w 3312"/>
                <a:gd name="T18" fmla="*/ 960 h 960"/>
              </a:gdLst>
              <a:ahLst/>
              <a:cxnLst>
                <a:cxn ang="T10">
                  <a:pos x="T0" y="T1"/>
                </a:cxn>
                <a:cxn ang="T11">
                  <a:pos x="T2" y="T3"/>
                </a:cxn>
                <a:cxn ang="T12">
                  <a:pos x="T4" y="T5"/>
                </a:cxn>
                <a:cxn ang="T13">
                  <a:pos x="T6" y="T7"/>
                </a:cxn>
                <a:cxn ang="T14">
                  <a:pos x="T8" y="T9"/>
                </a:cxn>
              </a:cxnLst>
              <a:rect l="T15" t="T16" r="T17" b="T18"/>
              <a:pathLst>
                <a:path w="3312" h="960">
                  <a:moveTo>
                    <a:pt x="2928" y="0"/>
                  </a:moveTo>
                  <a:lnTo>
                    <a:pt x="3312" y="0"/>
                  </a:lnTo>
                  <a:lnTo>
                    <a:pt x="3312" y="720"/>
                  </a:lnTo>
                  <a:lnTo>
                    <a:pt x="0" y="720"/>
                  </a:lnTo>
                  <a:lnTo>
                    <a:pt x="0" y="960"/>
                  </a:lnTo>
                </a:path>
              </a:pathLst>
            </a:custGeom>
            <a:noFill/>
            <a:ln w="76200"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990" name="Text Box 57"/>
            <p:cNvSpPr txBox="1">
              <a:spLocks noChangeArrowheads="1"/>
            </p:cNvSpPr>
            <p:nvPr/>
          </p:nvSpPr>
          <p:spPr bwMode="auto">
            <a:xfrm>
              <a:off x="4368" y="960"/>
              <a:ext cx="1203"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r>
                <a:rPr lang="en-US" sz="1800" b="1">
                  <a:solidFill>
                    <a:srgbClr val="000000"/>
                  </a:solidFill>
                  <a:latin typeface="Comic Sans MS" pitchFamily="66" charset="0"/>
                </a:rPr>
                <a:t>Fault-Tolerant </a:t>
              </a:r>
            </a:p>
            <a:p>
              <a:pPr algn="ctr"/>
              <a:r>
                <a:rPr lang="en-US" sz="1800" b="1">
                  <a:solidFill>
                    <a:srgbClr val="000000"/>
                  </a:solidFill>
                  <a:latin typeface="Comic Sans MS" pitchFamily="66" charset="0"/>
                </a:rPr>
                <a:t>Circuit</a:t>
              </a:r>
            </a:p>
            <a:p>
              <a:pPr algn="ctr"/>
              <a:r>
                <a:rPr lang="en-US" sz="1800" b="1">
                  <a:solidFill>
                    <a:srgbClr val="000000"/>
                  </a:solidFill>
                  <a:latin typeface="Comic Sans MS" pitchFamily="66" charset="0"/>
                </a:rPr>
                <a:t>(No layout)</a:t>
              </a:r>
            </a:p>
          </p:txBody>
        </p:sp>
      </p:grpSp>
      <p:grpSp>
        <p:nvGrpSpPr>
          <p:cNvPr id="8" name="Group 66"/>
          <p:cNvGrpSpPr>
            <a:grpSpLocks/>
          </p:cNvGrpSpPr>
          <p:nvPr/>
        </p:nvGrpSpPr>
        <p:grpSpPr bwMode="auto">
          <a:xfrm>
            <a:off x="2616200" y="3695700"/>
            <a:ext cx="660400" cy="1485900"/>
            <a:chOff x="1648" y="2328"/>
            <a:chExt cx="416" cy="936"/>
          </a:xfrm>
        </p:grpSpPr>
        <p:sp>
          <p:nvSpPr>
            <p:cNvPr id="40987" name="Line 41"/>
            <p:cNvSpPr>
              <a:spLocks noChangeShapeType="1"/>
            </p:cNvSpPr>
            <p:nvPr/>
          </p:nvSpPr>
          <p:spPr bwMode="auto">
            <a:xfrm>
              <a:off x="1680" y="2328"/>
              <a:ext cx="384"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0988" name="Text Box 58"/>
            <p:cNvSpPr txBox="1">
              <a:spLocks noChangeArrowheads="1"/>
            </p:cNvSpPr>
            <p:nvPr/>
          </p:nvSpPr>
          <p:spPr bwMode="auto">
            <a:xfrm rot="5400000">
              <a:off x="1395" y="2642"/>
              <a:ext cx="875" cy="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lnSpc>
                  <a:spcPct val="90000"/>
                </a:lnSpc>
              </a:pPr>
              <a:r>
                <a:rPr lang="en-US" sz="1800" b="1">
                  <a:solidFill>
                    <a:srgbClr val="000000"/>
                  </a:solidFill>
                  <a:latin typeface="Comic Sans MS" pitchFamily="66" charset="0"/>
                </a:rPr>
                <a:t>Partitioned</a:t>
              </a:r>
            </a:p>
            <a:p>
              <a:pPr algn="ctr">
                <a:lnSpc>
                  <a:spcPct val="90000"/>
                </a:lnSpc>
              </a:pPr>
              <a:r>
                <a:rPr lang="en-US" sz="1800" b="1">
                  <a:solidFill>
                    <a:srgbClr val="000000"/>
                  </a:solidFill>
                  <a:latin typeface="Comic Sans MS" pitchFamily="66" charset="0"/>
                </a:rPr>
                <a:t>Circuit</a:t>
              </a:r>
            </a:p>
          </p:txBody>
        </p:sp>
      </p:grpSp>
      <p:grpSp>
        <p:nvGrpSpPr>
          <p:cNvPr id="9" name="Group 68"/>
          <p:cNvGrpSpPr>
            <a:grpSpLocks/>
          </p:cNvGrpSpPr>
          <p:nvPr/>
        </p:nvGrpSpPr>
        <p:grpSpPr bwMode="auto">
          <a:xfrm>
            <a:off x="6770688" y="3695700"/>
            <a:ext cx="620712" cy="1374775"/>
            <a:chOff x="4265" y="2328"/>
            <a:chExt cx="391" cy="866"/>
          </a:xfrm>
        </p:grpSpPr>
        <p:sp>
          <p:nvSpPr>
            <p:cNvPr id="40985" name="Line 40"/>
            <p:cNvSpPr>
              <a:spLocks noChangeShapeType="1"/>
            </p:cNvSpPr>
            <p:nvPr/>
          </p:nvSpPr>
          <p:spPr bwMode="auto">
            <a:xfrm>
              <a:off x="4272" y="2328"/>
              <a:ext cx="384"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0986" name="Text Box 59"/>
            <p:cNvSpPr txBox="1">
              <a:spLocks noChangeArrowheads="1"/>
            </p:cNvSpPr>
            <p:nvPr/>
          </p:nvSpPr>
          <p:spPr bwMode="auto">
            <a:xfrm rot="5400000">
              <a:off x="4047" y="2607"/>
              <a:ext cx="805" cy="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lnSpc>
                  <a:spcPct val="90000"/>
                </a:lnSpc>
              </a:pPr>
              <a:r>
                <a:rPr lang="en-US" sz="1800" b="1">
                  <a:solidFill>
                    <a:srgbClr val="000000"/>
                  </a:solidFill>
                  <a:latin typeface="Comic Sans MS" pitchFamily="66" charset="0"/>
                </a:rPr>
                <a:t>Functional</a:t>
              </a:r>
              <a:br>
                <a:rPr lang="en-US" sz="1800" b="1">
                  <a:solidFill>
                    <a:srgbClr val="000000"/>
                  </a:solidFill>
                  <a:latin typeface="Comic Sans MS" pitchFamily="66" charset="0"/>
                </a:rPr>
              </a:br>
              <a:r>
                <a:rPr lang="en-US" sz="1800" b="1">
                  <a:solidFill>
                    <a:srgbClr val="000000"/>
                  </a:solidFill>
                  <a:latin typeface="Comic Sans MS" pitchFamily="66" charset="0"/>
                </a:rPr>
                <a:t>System</a:t>
              </a:r>
            </a:p>
          </p:txBody>
        </p:sp>
      </p:grpSp>
      <p:sp>
        <p:nvSpPr>
          <p:cNvPr id="432144" name="Rectangle 16" descr="Wide downward diagonal"/>
          <p:cNvSpPr>
            <a:spLocks noChangeArrowheads="1"/>
          </p:cNvSpPr>
          <p:nvPr/>
        </p:nvSpPr>
        <p:spPr bwMode="auto">
          <a:xfrm>
            <a:off x="4800600" y="990600"/>
            <a:ext cx="1447800" cy="838200"/>
          </a:xfrm>
          <a:prstGeom prst="rect">
            <a:avLst/>
          </a:prstGeom>
          <a:pattFill prst="wdDnDiag">
            <a:fgClr>
              <a:srgbClr val="99CCFF"/>
            </a:fgClr>
            <a:bgClr>
              <a:schemeClr val="bg1"/>
            </a:bgClr>
          </a:pattFill>
          <a:ln w="28575" algn="ctr">
            <a:solidFill>
              <a:schemeClr val="tx1"/>
            </a:solidFill>
            <a:miter lim="800000"/>
            <a:headEnd/>
            <a:tailEnd/>
          </a:ln>
        </p:spPr>
        <p:txBody>
          <a:bodyPr wrap="none" anchor="ctr"/>
          <a:lstStyle/>
          <a:p>
            <a:pPr algn="ctr"/>
            <a:r>
              <a:rPr lang="en-US" sz="1800">
                <a:solidFill>
                  <a:srgbClr val="000000"/>
                </a:solidFill>
                <a:latin typeface="Comic Sans MS" pitchFamily="66" charset="0"/>
              </a:rPr>
              <a:t>QEC </a:t>
            </a:r>
            <a:br>
              <a:rPr lang="en-US" sz="1800">
                <a:solidFill>
                  <a:srgbClr val="000000"/>
                </a:solidFill>
                <a:latin typeface="Comic Sans MS" pitchFamily="66" charset="0"/>
              </a:rPr>
            </a:br>
            <a:r>
              <a:rPr lang="en-US" sz="1800">
                <a:solidFill>
                  <a:srgbClr val="000000"/>
                </a:solidFill>
                <a:latin typeface="Comic Sans MS" pitchFamily="66" charset="0"/>
              </a:rPr>
              <a:t>Optimization</a:t>
            </a:r>
            <a:endParaRPr lang="en-US" sz="1800" b="1">
              <a:solidFill>
                <a:srgbClr val="000000"/>
              </a:solidFill>
              <a:latin typeface="Comic Sans MS" pitchFamily="66" charset="0"/>
            </a:endParaRPr>
          </a:p>
        </p:txBody>
      </p:sp>
      <p:grpSp>
        <p:nvGrpSpPr>
          <p:cNvPr id="10" name="Group 63"/>
          <p:cNvGrpSpPr>
            <a:grpSpLocks/>
          </p:cNvGrpSpPr>
          <p:nvPr/>
        </p:nvGrpSpPr>
        <p:grpSpPr bwMode="auto">
          <a:xfrm>
            <a:off x="4191000" y="1371600"/>
            <a:ext cx="609600" cy="1193800"/>
            <a:chOff x="2640" y="864"/>
            <a:chExt cx="384" cy="752"/>
          </a:xfrm>
        </p:grpSpPr>
        <p:sp>
          <p:nvSpPr>
            <p:cNvPr id="40983" name="Line 38"/>
            <p:cNvSpPr>
              <a:spLocks noChangeShapeType="1"/>
            </p:cNvSpPr>
            <p:nvPr/>
          </p:nvSpPr>
          <p:spPr bwMode="auto">
            <a:xfrm>
              <a:off x="2640" y="864"/>
              <a:ext cx="384"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0984" name="Text Box 60"/>
            <p:cNvSpPr txBox="1">
              <a:spLocks noChangeArrowheads="1"/>
            </p:cNvSpPr>
            <p:nvPr/>
          </p:nvSpPr>
          <p:spPr bwMode="auto">
            <a:xfrm rot="5400000">
              <a:off x="2473" y="1079"/>
              <a:ext cx="704" cy="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lnSpc>
                  <a:spcPct val="90000"/>
                </a:lnSpc>
              </a:pPr>
              <a:r>
                <a:rPr lang="en-US" sz="1800" b="1">
                  <a:solidFill>
                    <a:srgbClr val="000000"/>
                  </a:solidFill>
                  <a:latin typeface="Comic Sans MS" pitchFamily="66" charset="0"/>
                </a:rPr>
                <a:t>Fault</a:t>
              </a:r>
              <a:br>
                <a:rPr lang="en-US" sz="1800" b="1">
                  <a:solidFill>
                    <a:srgbClr val="000000"/>
                  </a:solidFill>
                  <a:latin typeface="Comic Sans MS" pitchFamily="66" charset="0"/>
                </a:rPr>
              </a:br>
              <a:r>
                <a:rPr lang="en-US" sz="1800" b="1">
                  <a:solidFill>
                    <a:srgbClr val="000000"/>
                  </a:solidFill>
                  <a:latin typeface="Comic Sans MS" pitchFamily="66" charset="0"/>
                </a:rPr>
                <a:t>Tolerant</a:t>
              </a:r>
            </a:p>
          </p:txBody>
        </p:sp>
      </p:grpSp>
      <p:sp>
        <p:nvSpPr>
          <p:cNvPr id="432189" name="Text Box 61"/>
          <p:cNvSpPr txBox="1">
            <a:spLocks noChangeArrowheads="1"/>
          </p:cNvSpPr>
          <p:nvPr/>
        </p:nvSpPr>
        <p:spPr bwMode="auto">
          <a:xfrm>
            <a:off x="5486400" y="6096000"/>
            <a:ext cx="22050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r>
              <a:rPr lang="en-US" sz="1800" b="1">
                <a:solidFill>
                  <a:srgbClr val="000000"/>
                </a:solidFill>
                <a:latin typeface="Comic Sans MS" pitchFamily="66" charset="0"/>
              </a:rPr>
              <a:t>ADCR computation</a:t>
            </a:r>
          </a:p>
        </p:txBody>
      </p:sp>
    </p:spTree>
    <p:extLst>
      <p:ext uri="{BB962C8B-B14F-4D97-AF65-F5344CB8AC3E}">
        <p14:creationId xmlns:p14="http://schemas.microsoft.com/office/powerpoint/2010/main" val="36503887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2170"/>
                                        </p:tgtEl>
                                        <p:attrNameLst>
                                          <p:attrName>style.visibility</p:attrName>
                                        </p:attrNameLst>
                                      </p:cBhvr>
                                      <p:to>
                                        <p:strVal val="visible"/>
                                      </p:to>
                                    </p:set>
                                    <p:animEffect transition="in" filter="wipe(left)">
                                      <p:cBhvr>
                                        <p:cTn id="7" dur="500"/>
                                        <p:tgtEl>
                                          <p:spTgt spid="432170"/>
                                        </p:tgtEl>
                                      </p:cBhvr>
                                    </p:animEffect>
                                  </p:childTnLst>
                                </p:cTn>
                              </p:par>
                            </p:childTnLst>
                          </p:cTn>
                        </p:par>
                        <p:par>
                          <p:cTn id="8" fill="hold" nodeType="afterGroup">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43214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nodeType="afterGroup">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43214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1"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up)">
                                      <p:cBhvr>
                                        <p:cTn id="23" dur="500"/>
                                        <p:tgtEl>
                                          <p:spTgt spid="7"/>
                                        </p:tgtEl>
                                      </p:cBhvr>
                                    </p:animEffect>
                                  </p:childTnLst>
                                </p:cTn>
                              </p:par>
                            </p:childTnLst>
                          </p:cTn>
                        </p:par>
                        <p:par>
                          <p:cTn id="24" fill="hold" nodeType="afterGroup">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43213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par>
                          <p:cTn id="32" fill="hold" nodeType="afterGroup">
                            <p:stCondLst>
                              <p:cond delay="500"/>
                            </p:stCondLst>
                            <p:childTnLst>
                              <p:par>
                                <p:cTn id="33" presetID="1" presetClass="entr" presetSubtype="0"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left)">
                                      <p:cBhvr>
                                        <p:cTn id="39" dur="500"/>
                                        <p:tgtEl>
                                          <p:spTgt spid="9"/>
                                        </p:tgtEl>
                                      </p:cBhvr>
                                    </p:animEffect>
                                  </p:childTnLst>
                                </p:cTn>
                              </p:par>
                            </p:childTnLst>
                          </p:cTn>
                        </p:par>
                        <p:par>
                          <p:cTn id="40" fill="hold" nodeType="afterGroup">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432141"/>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432171"/>
                                        </p:tgtEl>
                                        <p:attrNameLst>
                                          <p:attrName>style.visibility</p:attrName>
                                        </p:attrNameLst>
                                      </p:cBhvr>
                                      <p:to>
                                        <p:strVal val="visible"/>
                                      </p:to>
                                    </p:set>
                                    <p:animEffect transition="in" filter="wipe(up)">
                                      <p:cBhvr>
                                        <p:cTn id="47" dur="500"/>
                                        <p:tgtEl>
                                          <p:spTgt spid="43217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2" fill="hold"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wipe(right)">
                                      <p:cBhvr>
                                        <p:cTn id="52" dur="500"/>
                                        <p:tgtEl>
                                          <p:spTgt spid="4"/>
                                        </p:tgtEl>
                                      </p:cBhvr>
                                    </p:animEffect>
                                  </p:childTnLst>
                                </p:cTn>
                              </p:par>
                            </p:childTnLst>
                          </p:cTn>
                        </p:par>
                        <p:par>
                          <p:cTn id="53" fill="hold" nodeType="afterGroup">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432155"/>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1" fill="hold" grpId="0" nodeType="clickEffect">
                                  <p:stCondLst>
                                    <p:cond delay="0"/>
                                  </p:stCondLst>
                                  <p:childTnLst>
                                    <p:set>
                                      <p:cBhvr>
                                        <p:cTn id="59" dur="1" fill="hold">
                                          <p:stCondLst>
                                            <p:cond delay="0"/>
                                          </p:stCondLst>
                                        </p:cTn>
                                        <p:tgtEl>
                                          <p:spTgt spid="432182"/>
                                        </p:tgtEl>
                                        <p:attrNameLst>
                                          <p:attrName>style.visibility</p:attrName>
                                        </p:attrNameLst>
                                      </p:cBhvr>
                                      <p:to>
                                        <p:strVal val="visible"/>
                                      </p:to>
                                    </p:set>
                                    <p:animEffect transition="in" filter="wipe(up)">
                                      <p:cBhvr>
                                        <p:cTn id="60" dur="500"/>
                                        <p:tgtEl>
                                          <p:spTgt spid="432182"/>
                                        </p:tgtEl>
                                      </p:cBhvr>
                                    </p:animEffect>
                                  </p:childTnLst>
                                </p:cTn>
                              </p:par>
                            </p:childTnLst>
                          </p:cTn>
                        </p:par>
                        <p:par>
                          <p:cTn id="61" fill="hold" nodeType="afterGroup">
                            <p:stCondLst>
                              <p:cond delay="500"/>
                            </p:stCondLst>
                            <p:childTnLst>
                              <p:par>
                                <p:cTn id="62" presetID="1" presetClass="entr" presetSubtype="0" fill="hold" grpId="0" nodeType="afterEffect">
                                  <p:stCondLst>
                                    <p:cond delay="0"/>
                                  </p:stCondLst>
                                  <p:childTnLst>
                                    <p:set>
                                      <p:cBhvr>
                                        <p:cTn id="63" dur="1" fill="hold">
                                          <p:stCondLst>
                                            <p:cond delay="0"/>
                                          </p:stCondLst>
                                        </p:cTn>
                                        <p:tgtEl>
                                          <p:spTgt spid="432189"/>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2" fill="hold" nodeType="clickEffect">
                                  <p:stCondLst>
                                    <p:cond delay="0"/>
                                  </p:stCondLst>
                                  <p:childTnLst>
                                    <p:set>
                                      <p:cBhvr>
                                        <p:cTn id="67" dur="1" fill="hold">
                                          <p:stCondLst>
                                            <p:cond delay="0"/>
                                          </p:stCondLst>
                                        </p:cTn>
                                        <p:tgtEl>
                                          <p:spTgt spid="5"/>
                                        </p:tgtEl>
                                        <p:attrNameLst>
                                          <p:attrName>style.visibility</p:attrName>
                                        </p:attrNameLst>
                                      </p:cBhvr>
                                      <p:to>
                                        <p:strVal val="visible"/>
                                      </p:to>
                                    </p:set>
                                    <p:animEffect transition="in" filter="wipe(right)">
                                      <p:cBhvr>
                                        <p:cTn id="68" dur="500"/>
                                        <p:tgtEl>
                                          <p:spTgt spid="5"/>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4" fill="hold" nodeType="clickEffect">
                                  <p:stCondLst>
                                    <p:cond delay="0"/>
                                  </p:stCondLst>
                                  <p:childTnLst>
                                    <p:set>
                                      <p:cBhvr>
                                        <p:cTn id="72" dur="1" fill="hold">
                                          <p:stCondLst>
                                            <p:cond delay="0"/>
                                          </p:stCondLst>
                                        </p:cTn>
                                        <p:tgtEl>
                                          <p:spTgt spid="3"/>
                                        </p:tgtEl>
                                        <p:attrNameLst>
                                          <p:attrName>style.visibility</p:attrName>
                                        </p:attrNameLst>
                                      </p:cBhvr>
                                      <p:to>
                                        <p:strVal val="visible"/>
                                      </p:to>
                                    </p:set>
                                    <p:animEffect transition="in" filter="wipe(down)">
                                      <p:cBhvr>
                                        <p:cTn id="7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143" grpId="0" animBg="1"/>
      <p:bldP spid="432155" grpId="0" animBg="1"/>
      <p:bldP spid="432135" grpId="0" animBg="1"/>
      <p:bldP spid="432141" grpId="0" animBg="1"/>
      <p:bldP spid="432170" grpId="0" animBg="1"/>
      <p:bldP spid="432171" grpId="0" animBg="1"/>
      <p:bldP spid="432182" grpId="0" animBg="1"/>
      <p:bldP spid="432144" grpId="0" animBg="1"/>
      <p:bldP spid="432189" grpId="0"/>
    </p:bld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495618" name="Object 2"/>
          <p:cNvGraphicFramePr>
            <a:graphicFrameLocks noChangeAspect="1"/>
          </p:cNvGraphicFramePr>
          <p:nvPr>
            <p:extLst>
              <p:ext uri="{D42A27DB-BD31-4B8C-83A1-F6EECF244321}">
                <p14:modId xmlns:p14="http://schemas.microsoft.com/office/powerpoint/2010/main" val="1403179024"/>
              </p:ext>
            </p:extLst>
          </p:nvPr>
        </p:nvGraphicFramePr>
        <p:xfrm>
          <a:off x="5826125" y="4108450"/>
          <a:ext cx="2719388" cy="1938338"/>
        </p:xfrm>
        <a:graphic>
          <a:graphicData uri="http://schemas.openxmlformats.org/presentationml/2006/ole">
            <mc:AlternateContent xmlns:mc="http://schemas.openxmlformats.org/markup-compatibility/2006">
              <mc:Choice xmlns:v="urn:schemas-microsoft-com:vml" Requires="v">
                <p:oleObj spid="_x0000_s7378" name="Visio" r:id="rId5" imgW="5754929" imgH="4098950" progId="Visio.Drawing.11">
                  <p:embed/>
                </p:oleObj>
              </mc:Choice>
              <mc:Fallback>
                <p:oleObj name="Visio" r:id="rId5" imgW="5754929" imgH="4098950"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26125" y="4108450"/>
                        <a:ext cx="2719388" cy="193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5619" name="Object 3"/>
          <p:cNvGraphicFramePr>
            <a:graphicFrameLocks noChangeAspect="1"/>
          </p:cNvGraphicFramePr>
          <p:nvPr>
            <p:extLst>
              <p:ext uri="{D42A27DB-BD31-4B8C-83A1-F6EECF244321}">
                <p14:modId xmlns:p14="http://schemas.microsoft.com/office/powerpoint/2010/main" val="2453343593"/>
              </p:ext>
            </p:extLst>
          </p:nvPr>
        </p:nvGraphicFramePr>
        <p:xfrm>
          <a:off x="5826125" y="4103688"/>
          <a:ext cx="2717800" cy="1935162"/>
        </p:xfrm>
        <a:graphic>
          <a:graphicData uri="http://schemas.openxmlformats.org/presentationml/2006/ole">
            <mc:AlternateContent xmlns:mc="http://schemas.openxmlformats.org/markup-compatibility/2006">
              <mc:Choice xmlns:v="urn:schemas-microsoft-com:vml" Requires="v">
                <p:oleObj spid="_x0000_s7379" name="Visio" r:id="rId7" imgW="5754929" imgH="4098950" progId="Visio.Drawing.11">
                  <p:embed/>
                </p:oleObj>
              </mc:Choice>
              <mc:Fallback>
                <p:oleObj name="Visio" r:id="rId7" imgW="5754929" imgH="4098950"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26125" y="4103688"/>
                        <a:ext cx="2717800" cy="1935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9562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4850" y="4737100"/>
            <a:ext cx="3502025" cy="167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41989" name="Rectangle 5"/>
          <p:cNvSpPr>
            <a:spLocks noGrp="1" noChangeArrowheads="1"/>
          </p:cNvSpPr>
          <p:nvPr>
            <p:ph type="title"/>
          </p:nvPr>
        </p:nvSpPr>
        <p:spPr>
          <a:xfrm>
            <a:off x="457200" y="-29620"/>
            <a:ext cx="8229600" cy="791620"/>
          </a:xfrm>
          <a:noFill/>
        </p:spPr>
        <p:txBody>
          <a:bodyPr lIns="0" tIns="0" rIns="0" bIns="0"/>
          <a:lstStyle/>
          <a:p>
            <a:pPr defTabSz="1008063">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dirty="0" smtClean="0"/>
              <a:t>Example Place and Route Heuristic:</a:t>
            </a:r>
            <a:br>
              <a:rPr lang="en-GB" dirty="0" smtClean="0"/>
            </a:br>
            <a:r>
              <a:rPr lang="en-GB" dirty="0" smtClean="0"/>
              <a:t>Collapsed Dataflow</a:t>
            </a:r>
          </a:p>
        </p:txBody>
      </p:sp>
      <p:sp>
        <p:nvSpPr>
          <p:cNvPr id="495622" name="Rectangle 6"/>
          <p:cNvSpPr>
            <a:spLocks noGrp="1" noChangeArrowheads="1"/>
          </p:cNvSpPr>
          <p:nvPr>
            <p:ph type="body" sz="half" idx="1"/>
          </p:nvPr>
        </p:nvSpPr>
        <p:spPr>
          <a:xfrm>
            <a:off x="381000" y="930275"/>
            <a:ext cx="8534400" cy="3124200"/>
          </a:xfrm>
        </p:spPr>
        <p:txBody>
          <a:bodyPr lIns="0" tIns="0" rIns="0" bIns="0"/>
          <a:lstStyle/>
          <a:p>
            <a:pPr marL="377825" indent="-377825" defTabSz="1008063">
              <a:lnSpc>
                <a:spcPct val="8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400" smtClean="0"/>
              <a:t>Gate locations placed in dataflow order</a:t>
            </a:r>
          </a:p>
          <a:p>
            <a:pPr marL="819150" lvl="1" indent="-315913" defTabSz="1008063">
              <a:lnSpc>
                <a:spcPct val="8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smtClean="0"/>
              <a:t>Qubits flow left to right</a:t>
            </a:r>
          </a:p>
          <a:p>
            <a:pPr marL="819150" lvl="1" indent="-315913" defTabSz="1008063">
              <a:lnSpc>
                <a:spcPct val="8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smtClean="0"/>
              <a:t>Initial dataflow geometry folded and sorted</a:t>
            </a:r>
          </a:p>
          <a:p>
            <a:pPr marL="819150" lvl="1" indent="-315913" defTabSz="1008063">
              <a:lnSpc>
                <a:spcPct val="8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smtClean="0"/>
              <a:t>Channels routed to reflect dataflow edges</a:t>
            </a:r>
          </a:p>
          <a:p>
            <a:pPr marL="377825" indent="-377825" defTabSz="1008063">
              <a:lnSpc>
                <a:spcPct val="8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400" smtClean="0"/>
              <a:t>Too many gate locations, collapse dataflow</a:t>
            </a:r>
          </a:p>
          <a:p>
            <a:pPr marL="819150" lvl="1" indent="-315913" defTabSz="1008063">
              <a:lnSpc>
                <a:spcPct val="8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smtClean="0"/>
              <a:t>Using scheduler feedback, identify latency critical edges</a:t>
            </a:r>
          </a:p>
          <a:p>
            <a:pPr marL="819150" lvl="1" indent="-315913" defTabSz="1008063">
              <a:lnSpc>
                <a:spcPct val="8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smtClean="0"/>
              <a:t>Merge critical node pairs</a:t>
            </a:r>
          </a:p>
          <a:p>
            <a:pPr marL="819150" lvl="1" indent="-315913" defTabSz="1008063">
              <a:lnSpc>
                <a:spcPct val="8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smtClean="0"/>
              <a:t>Reroute channels</a:t>
            </a:r>
          </a:p>
          <a:p>
            <a:pPr marL="377825" indent="-377825" defTabSz="1008063">
              <a:lnSpc>
                <a:spcPct val="8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400" smtClean="0">
                <a:solidFill>
                  <a:srgbClr val="FF0000"/>
                </a:solidFill>
              </a:rPr>
              <a:t>Dataflow mapping allows pipelining of computation!</a:t>
            </a:r>
            <a:endParaRPr lang="en-GB" sz="2400" smtClean="0"/>
          </a:p>
        </p:txBody>
      </p:sp>
      <p:sp>
        <p:nvSpPr>
          <p:cNvPr id="495623" name="Line 7"/>
          <p:cNvSpPr>
            <a:spLocks noChangeShapeType="1"/>
          </p:cNvSpPr>
          <p:nvPr/>
        </p:nvSpPr>
        <p:spPr bwMode="auto">
          <a:xfrm>
            <a:off x="4414838" y="5543550"/>
            <a:ext cx="628650" cy="0"/>
          </a:xfrm>
          <a:prstGeom prst="line">
            <a:avLst/>
          </a:prstGeom>
          <a:noFill/>
          <a:ln w="57150">
            <a:solidFill>
              <a:schemeClr val="tx1"/>
            </a:solidFill>
            <a:round/>
            <a:headEnd/>
            <a:tailEnd type="triangle" w="lg"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95624" name="Rectangle 8"/>
          <p:cNvSpPr>
            <a:spLocks noChangeArrowheads="1"/>
          </p:cNvSpPr>
          <p:nvPr/>
        </p:nvSpPr>
        <p:spPr bwMode="auto">
          <a:xfrm>
            <a:off x="1960563" y="4633913"/>
            <a:ext cx="365125" cy="1778000"/>
          </a:xfrm>
          <a:prstGeom prst="rect">
            <a:avLst/>
          </a:prstGeom>
          <a:noFill/>
          <a:ln w="63500" algn="ctr">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endParaRPr lang="en-US" sz="1800">
              <a:solidFill>
                <a:srgbClr val="000000"/>
              </a:solidFill>
              <a:latin typeface="Comic Sans MS" pitchFamily="66" charset="0"/>
            </a:endParaRPr>
          </a:p>
        </p:txBody>
      </p:sp>
      <p:sp>
        <p:nvSpPr>
          <p:cNvPr id="495625" name="Rectangle 9"/>
          <p:cNvSpPr>
            <a:spLocks noChangeArrowheads="1"/>
          </p:cNvSpPr>
          <p:nvPr/>
        </p:nvSpPr>
        <p:spPr bwMode="auto">
          <a:xfrm>
            <a:off x="2743200" y="4897438"/>
            <a:ext cx="365125" cy="1254125"/>
          </a:xfrm>
          <a:prstGeom prst="rect">
            <a:avLst/>
          </a:prstGeom>
          <a:noFill/>
          <a:ln w="63500" algn="ctr">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endParaRPr lang="en-US" sz="1800">
              <a:solidFill>
                <a:srgbClr val="000000"/>
              </a:solidFill>
              <a:latin typeface="Comic Sans MS" pitchFamily="66" charset="0"/>
            </a:endParaRPr>
          </a:p>
        </p:txBody>
      </p:sp>
      <p:graphicFrame>
        <p:nvGraphicFramePr>
          <p:cNvPr id="495626" name="Object 4"/>
          <p:cNvGraphicFramePr>
            <a:graphicFrameLocks noChangeAspect="1"/>
          </p:cNvGraphicFramePr>
          <p:nvPr>
            <p:extLst>
              <p:ext uri="{D42A27DB-BD31-4B8C-83A1-F6EECF244321}">
                <p14:modId xmlns:p14="http://schemas.microsoft.com/office/powerpoint/2010/main" val="1311526927"/>
              </p:ext>
            </p:extLst>
          </p:nvPr>
        </p:nvGraphicFramePr>
        <p:xfrm>
          <a:off x="7467600" y="5291138"/>
          <a:ext cx="344488" cy="344487"/>
        </p:xfrm>
        <a:graphic>
          <a:graphicData uri="http://schemas.openxmlformats.org/presentationml/2006/ole">
            <mc:AlternateContent xmlns:mc="http://schemas.openxmlformats.org/markup-compatibility/2006">
              <mc:Choice xmlns:v="urn:schemas-microsoft-com:vml" Requires="v">
                <p:oleObj spid="_x0000_s7380" name="Visio" r:id="rId10" imgW="783336" imgH="783336" progId="Visio.Drawing.11">
                  <p:embed/>
                </p:oleObj>
              </mc:Choice>
              <mc:Fallback>
                <p:oleObj name="Visio" r:id="rId10" imgW="783336" imgH="783336" progId="Visio.Drawing.11">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67600" y="5291138"/>
                        <a:ext cx="344488" cy="34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5627" name="Object 5"/>
          <p:cNvGraphicFramePr>
            <a:graphicFrameLocks noChangeAspect="1"/>
          </p:cNvGraphicFramePr>
          <p:nvPr>
            <p:extLst>
              <p:ext uri="{D42A27DB-BD31-4B8C-83A1-F6EECF244321}">
                <p14:modId xmlns:p14="http://schemas.microsoft.com/office/powerpoint/2010/main" val="1291639452"/>
              </p:ext>
            </p:extLst>
          </p:nvPr>
        </p:nvGraphicFramePr>
        <p:xfrm>
          <a:off x="8137525" y="5953125"/>
          <a:ext cx="354013" cy="355600"/>
        </p:xfrm>
        <a:graphic>
          <a:graphicData uri="http://schemas.openxmlformats.org/presentationml/2006/ole">
            <mc:AlternateContent xmlns:mc="http://schemas.openxmlformats.org/markup-compatibility/2006">
              <mc:Choice xmlns:v="urn:schemas-microsoft-com:vml" Requires="v">
                <p:oleObj spid="_x0000_s7381" name="Visio" r:id="rId12" imgW="783336" imgH="783336" progId="Visio.Drawing.11">
                  <p:embed/>
                </p:oleObj>
              </mc:Choice>
              <mc:Fallback>
                <p:oleObj name="Visio" r:id="rId12" imgW="783336" imgH="783336" progId="Visio.Drawing.11">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37525" y="5953125"/>
                        <a:ext cx="354013"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5628" name="Object 6"/>
          <p:cNvGraphicFramePr>
            <a:graphicFrameLocks noChangeAspect="1"/>
          </p:cNvGraphicFramePr>
          <p:nvPr>
            <p:extLst>
              <p:ext uri="{D42A27DB-BD31-4B8C-83A1-F6EECF244321}">
                <p14:modId xmlns:p14="http://schemas.microsoft.com/office/powerpoint/2010/main" val="3467697041"/>
              </p:ext>
            </p:extLst>
          </p:nvPr>
        </p:nvGraphicFramePr>
        <p:xfrm>
          <a:off x="8726488" y="4897438"/>
          <a:ext cx="339725" cy="339725"/>
        </p:xfrm>
        <a:graphic>
          <a:graphicData uri="http://schemas.openxmlformats.org/presentationml/2006/ole">
            <mc:AlternateContent xmlns:mc="http://schemas.openxmlformats.org/markup-compatibility/2006">
              <mc:Choice xmlns:v="urn:schemas-microsoft-com:vml" Requires="v">
                <p:oleObj spid="_x0000_s7382" name="Visio" r:id="rId13" imgW="783336" imgH="783336" progId="Visio.Drawing.11">
                  <p:embed/>
                </p:oleObj>
              </mc:Choice>
              <mc:Fallback>
                <p:oleObj name="Visio" r:id="rId13" imgW="783336" imgH="783336" progId="Visio.Drawing.11">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26488" y="4897438"/>
                        <a:ext cx="339725"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5629" name="Rectangle 13"/>
          <p:cNvSpPr>
            <a:spLocks noChangeArrowheads="1"/>
          </p:cNvSpPr>
          <p:nvPr/>
        </p:nvSpPr>
        <p:spPr bwMode="auto">
          <a:xfrm>
            <a:off x="3370263" y="5157788"/>
            <a:ext cx="365125" cy="574675"/>
          </a:xfrm>
          <a:prstGeom prst="rect">
            <a:avLst/>
          </a:prstGeom>
          <a:noFill/>
          <a:ln w="63500" algn="ctr">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endParaRPr lang="en-US" sz="1800">
              <a:solidFill>
                <a:srgbClr val="000000"/>
              </a:solidFill>
              <a:latin typeface="Comic Sans MS" pitchFamily="66" charset="0"/>
            </a:endParaRPr>
          </a:p>
        </p:txBody>
      </p:sp>
      <p:sp>
        <p:nvSpPr>
          <p:cNvPr id="495630" name="Rectangle 14"/>
          <p:cNvSpPr>
            <a:spLocks noChangeArrowheads="1"/>
          </p:cNvSpPr>
          <p:nvPr/>
        </p:nvSpPr>
        <p:spPr bwMode="auto">
          <a:xfrm>
            <a:off x="3892550" y="5734050"/>
            <a:ext cx="365125" cy="574675"/>
          </a:xfrm>
          <a:prstGeom prst="rect">
            <a:avLst/>
          </a:prstGeom>
          <a:noFill/>
          <a:ln w="63500" algn="ctr">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endParaRPr lang="en-US" sz="1800">
              <a:solidFill>
                <a:srgbClr val="000000"/>
              </a:solidFill>
              <a:latin typeface="Comic Sans MS" pitchFamily="66" charset="0"/>
            </a:endParaRPr>
          </a:p>
        </p:txBody>
      </p:sp>
      <p:sp>
        <p:nvSpPr>
          <p:cNvPr id="495631" name="Rectangle 15"/>
          <p:cNvSpPr>
            <a:spLocks noChangeArrowheads="1"/>
          </p:cNvSpPr>
          <p:nvPr/>
        </p:nvSpPr>
        <p:spPr bwMode="auto">
          <a:xfrm>
            <a:off x="4362450" y="4948238"/>
            <a:ext cx="366713" cy="574675"/>
          </a:xfrm>
          <a:prstGeom prst="rect">
            <a:avLst/>
          </a:prstGeom>
          <a:noFill/>
          <a:ln w="63500" algn="ctr">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endParaRPr lang="en-US" sz="1800">
              <a:solidFill>
                <a:srgbClr val="000000"/>
              </a:solidFill>
              <a:latin typeface="Comic Sans MS" pitchFamily="66" charset="0"/>
            </a:endParaRPr>
          </a:p>
        </p:txBody>
      </p:sp>
      <p:graphicFrame>
        <p:nvGraphicFramePr>
          <p:cNvPr id="495632" name="Object 7"/>
          <p:cNvGraphicFramePr>
            <a:graphicFrameLocks noChangeAspect="1"/>
          </p:cNvGraphicFramePr>
          <p:nvPr>
            <p:extLst>
              <p:ext uri="{D42A27DB-BD31-4B8C-83A1-F6EECF244321}">
                <p14:modId xmlns:p14="http://schemas.microsoft.com/office/powerpoint/2010/main" val="3576467283"/>
              </p:ext>
            </p:extLst>
          </p:nvPr>
        </p:nvGraphicFramePr>
        <p:xfrm>
          <a:off x="5826125" y="4113213"/>
          <a:ext cx="365125" cy="365125"/>
        </p:xfrm>
        <a:graphic>
          <a:graphicData uri="http://schemas.openxmlformats.org/presentationml/2006/ole">
            <mc:AlternateContent xmlns:mc="http://schemas.openxmlformats.org/markup-compatibility/2006">
              <mc:Choice xmlns:v="urn:schemas-microsoft-com:vml" Requires="v">
                <p:oleObj spid="_x0000_s7383" name="Visio" r:id="rId15" imgW="783336" imgH="783336" progId="Visio.Drawing.11">
                  <p:embed/>
                </p:oleObj>
              </mc:Choice>
              <mc:Fallback>
                <p:oleObj name="Visio" r:id="rId15" imgW="783336" imgH="783336" progId="Visio.Drawing.11">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826125" y="4113213"/>
                        <a:ext cx="365125"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5633" name="Object 8"/>
          <p:cNvGraphicFramePr>
            <a:graphicFrameLocks noChangeAspect="1"/>
          </p:cNvGraphicFramePr>
          <p:nvPr>
            <p:extLst>
              <p:ext uri="{D42A27DB-BD31-4B8C-83A1-F6EECF244321}">
                <p14:modId xmlns:p14="http://schemas.microsoft.com/office/powerpoint/2010/main" val="590331438"/>
              </p:ext>
            </p:extLst>
          </p:nvPr>
        </p:nvGraphicFramePr>
        <p:xfrm>
          <a:off x="5826125" y="4897438"/>
          <a:ext cx="365125" cy="365125"/>
        </p:xfrm>
        <a:graphic>
          <a:graphicData uri="http://schemas.openxmlformats.org/presentationml/2006/ole">
            <mc:AlternateContent xmlns:mc="http://schemas.openxmlformats.org/markup-compatibility/2006">
              <mc:Choice xmlns:v="urn:schemas-microsoft-com:vml" Requires="v">
                <p:oleObj spid="_x0000_s7384" name="Visio" r:id="rId17" imgW="783336" imgH="783336" progId="Visio.Drawing.11">
                  <p:embed/>
                </p:oleObj>
              </mc:Choice>
              <mc:Fallback>
                <p:oleObj name="Visio" r:id="rId17" imgW="783336" imgH="783336" progId="Visio.Drawing.11">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826125" y="4897438"/>
                        <a:ext cx="365125"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5634" name="Object 9"/>
          <p:cNvGraphicFramePr>
            <a:graphicFrameLocks noChangeAspect="1"/>
          </p:cNvGraphicFramePr>
          <p:nvPr>
            <p:extLst>
              <p:ext uri="{D42A27DB-BD31-4B8C-83A1-F6EECF244321}">
                <p14:modId xmlns:p14="http://schemas.microsoft.com/office/powerpoint/2010/main" val="94838553"/>
              </p:ext>
            </p:extLst>
          </p:nvPr>
        </p:nvGraphicFramePr>
        <p:xfrm>
          <a:off x="5826125" y="5680075"/>
          <a:ext cx="365125" cy="366713"/>
        </p:xfrm>
        <a:graphic>
          <a:graphicData uri="http://schemas.openxmlformats.org/presentationml/2006/ole">
            <mc:AlternateContent xmlns:mc="http://schemas.openxmlformats.org/markup-compatibility/2006">
              <mc:Choice xmlns:v="urn:schemas-microsoft-com:vml" Requires="v">
                <p:oleObj spid="_x0000_s7385" name="Visio" r:id="rId19" imgW="783336" imgH="783336" progId="Visio.Drawing.11">
                  <p:embed/>
                </p:oleObj>
              </mc:Choice>
              <mc:Fallback>
                <p:oleObj name="Visio" r:id="rId19" imgW="783336" imgH="783336" progId="Visio.Drawing.11">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826125" y="5680075"/>
                        <a:ext cx="3651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5635" name="Object 10"/>
          <p:cNvGraphicFramePr>
            <a:graphicFrameLocks noChangeAspect="1"/>
          </p:cNvGraphicFramePr>
          <p:nvPr>
            <p:extLst>
              <p:ext uri="{D42A27DB-BD31-4B8C-83A1-F6EECF244321}">
                <p14:modId xmlns:p14="http://schemas.microsoft.com/office/powerpoint/2010/main" val="1667081561"/>
              </p:ext>
            </p:extLst>
          </p:nvPr>
        </p:nvGraphicFramePr>
        <p:xfrm>
          <a:off x="5826125" y="6308725"/>
          <a:ext cx="365125" cy="365125"/>
        </p:xfrm>
        <a:graphic>
          <a:graphicData uri="http://schemas.openxmlformats.org/presentationml/2006/ole">
            <mc:AlternateContent xmlns:mc="http://schemas.openxmlformats.org/markup-compatibility/2006">
              <mc:Choice xmlns:v="urn:schemas-microsoft-com:vml" Requires="v">
                <p:oleObj spid="_x0000_s7386" name="Visio" r:id="rId21" imgW="783336" imgH="783336" progId="Visio.Drawing.11">
                  <p:embed/>
                </p:oleObj>
              </mc:Choice>
              <mc:Fallback>
                <p:oleObj name="Visio" r:id="rId21" imgW="783336" imgH="783336" progId="Visio.Drawing.11">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826125" y="6308725"/>
                        <a:ext cx="365125"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5636" name="Object 11"/>
          <p:cNvGraphicFramePr>
            <a:graphicFrameLocks noChangeAspect="1"/>
          </p:cNvGraphicFramePr>
          <p:nvPr>
            <p:extLst>
              <p:ext uri="{D42A27DB-BD31-4B8C-83A1-F6EECF244321}">
                <p14:modId xmlns:p14="http://schemas.microsoft.com/office/powerpoint/2010/main" val="3086852455"/>
              </p:ext>
            </p:extLst>
          </p:nvPr>
        </p:nvGraphicFramePr>
        <p:xfrm>
          <a:off x="6662738" y="4505325"/>
          <a:ext cx="365125" cy="365125"/>
        </p:xfrm>
        <a:graphic>
          <a:graphicData uri="http://schemas.openxmlformats.org/presentationml/2006/ole">
            <mc:AlternateContent xmlns:mc="http://schemas.openxmlformats.org/markup-compatibility/2006">
              <mc:Choice xmlns:v="urn:schemas-microsoft-com:vml" Requires="v">
                <p:oleObj spid="_x0000_s7387" name="Visio" r:id="rId22" imgW="783336" imgH="783336" progId="Visio.Drawing.11">
                  <p:embed/>
                </p:oleObj>
              </mc:Choice>
              <mc:Fallback>
                <p:oleObj name="Visio" r:id="rId22" imgW="783336" imgH="783336" progId="Visio.Drawing.11">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62738" y="4505325"/>
                        <a:ext cx="365125"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5637" name="Object 12"/>
          <p:cNvGraphicFramePr>
            <a:graphicFrameLocks noChangeAspect="1"/>
          </p:cNvGraphicFramePr>
          <p:nvPr>
            <p:extLst>
              <p:ext uri="{D42A27DB-BD31-4B8C-83A1-F6EECF244321}">
                <p14:modId xmlns:p14="http://schemas.microsoft.com/office/powerpoint/2010/main" val="2948601329"/>
              </p:ext>
            </p:extLst>
          </p:nvPr>
        </p:nvGraphicFramePr>
        <p:xfrm>
          <a:off x="6662738" y="5969000"/>
          <a:ext cx="365125" cy="365125"/>
        </p:xfrm>
        <a:graphic>
          <a:graphicData uri="http://schemas.openxmlformats.org/presentationml/2006/ole">
            <mc:AlternateContent xmlns:mc="http://schemas.openxmlformats.org/markup-compatibility/2006">
              <mc:Choice xmlns:v="urn:schemas-microsoft-com:vml" Requires="v">
                <p:oleObj spid="_x0000_s7388" name="Visio" r:id="rId23" imgW="783336" imgH="783336" progId="Visio.Drawing.11">
                  <p:embed/>
                </p:oleObj>
              </mc:Choice>
              <mc:Fallback>
                <p:oleObj name="Visio" r:id="rId23" imgW="783336" imgH="783336" progId="Visio.Drawing.11">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62738" y="5969000"/>
                        <a:ext cx="365125"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5638" name="Object 13"/>
          <p:cNvGraphicFramePr>
            <a:graphicFrameLocks noChangeAspect="1"/>
          </p:cNvGraphicFramePr>
          <p:nvPr>
            <p:extLst>
              <p:ext uri="{D42A27DB-BD31-4B8C-83A1-F6EECF244321}">
                <p14:modId xmlns:p14="http://schemas.microsoft.com/office/powerpoint/2010/main" val="2032306600"/>
              </p:ext>
            </p:extLst>
          </p:nvPr>
        </p:nvGraphicFramePr>
        <p:xfrm>
          <a:off x="6940550" y="4922838"/>
          <a:ext cx="366713" cy="365125"/>
        </p:xfrm>
        <a:graphic>
          <a:graphicData uri="http://schemas.openxmlformats.org/presentationml/2006/ole">
            <mc:AlternateContent xmlns:mc="http://schemas.openxmlformats.org/markup-compatibility/2006">
              <mc:Choice xmlns:v="urn:schemas-microsoft-com:vml" Requires="v">
                <p:oleObj spid="_x0000_s7389" name="Visio" r:id="rId24" imgW="783336" imgH="783336" progId="Visio.Drawing.11">
                  <p:embed/>
                </p:oleObj>
              </mc:Choice>
              <mc:Fallback>
                <p:oleObj name="Visio" r:id="rId24" imgW="783336" imgH="783336" progId="Visio.Drawing.11">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940550" y="4922838"/>
                        <a:ext cx="366713"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23"/>
          <p:cNvGrpSpPr>
            <a:grpSpLocks/>
          </p:cNvGrpSpPr>
          <p:nvPr/>
        </p:nvGrpSpPr>
        <p:grpSpPr bwMode="auto">
          <a:xfrm>
            <a:off x="5251450" y="4530725"/>
            <a:ext cx="3684588" cy="1965325"/>
            <a:chOff x="506" y="1764"/>
            <a:chExt cx="2814" cy="1574"/>
          </a:xfrm>
        </p:grpSpPr>
        <p:sp>
          <p:nvSpPr>
            <p:cNvPr id="42101" name="Oval 24"/>
            <p:cNvSpPr>
              <a:spLocks noChangeArrowheads="1"/>
            </p:cNvSpPr>
            <p:nvPr/>
          </p:nvSpPr>
          <p:spPr bwMode="auto">
            <a:xfrm>
              <a:off x="1024" y="1837"/>
              <a:ext cx="229" cy="21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endParaRPr lang="en-US" sz="1800">
                <a:solidFill>
                  <a:srgbClr val="000000"/>
                </a:solidFill>
                <a:latin typeface="Comic Sans MS" pitchFamily="66" charset="0"/>
              </a:endParaRPr>
            </a:p>
          </p:txBody>
        </p:sp>
        <p:sp>
          <p:nvSpPr>
            <p:cNvPr id="42102" name="Oval 25"/>
            <p:cNvSpPr>
              <a:spLocks noChangeArrowheads="1"/>
            </p:cNvSpPr>
            <p:nvPr/>
          </p:nvSpPr>
          <p:spPr bwMode="auto">
            <a:xfrm>
              <a:off x="1024" y="2236"/>
              <a:ext cx="229" cy="216"/>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endParaRPr lang="en-US" sz="1800">
                <a:solidFill>
                  <a:srgbClr val="000000"/>
                </a:solidFill>
                <a:latin typeface="Comic Sans MS" pitchFamily="66" charset="0"/>
              </a:endParaRPr>
            </a:p>
          </p:txBody>
        </p:sp>
        <p:sp>
          <p:nvSpPr>
            <p:cNvPr id="42103" name="Oval 26"/>
            <p:cNvSpPr>
              <a:spLocks noChangeArrowheads="1"/>
            </p:cNvSpPr>
            <p:nvPr/>
          </p:nvSpPr>
          <p:spPr bwMode="auto">
            <a:xfrm>
              <a:off x="1024" y="2636"/>
              <a:ext cx="229" cy="216"/>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endParaRPr lang="en-US" sz="1800">
                <a:solidFill>
                  <a:srgbClr val="000000"/>
                </a:solidFill>
                <a:latin typeface="Comic Sans MS" pitchFamily="66" charset="0"/>
              </a:endParaRPr>
            </a:p>
          </p:txBody>
        </p:sp>
        <p:sp>
          <p:nvSpPr>
            <p:cNvPr id="42104" name="Oval 27"/>
            <p:cNvSpPr>
              <a:spLocks noChangeArrowheads="1"/>
            </p:cNvSpPr>
            <p:nvPr/>
          </p:nvSpPr>
          <p:spPr bwMode="auto">
            <a:xfrm>
              <a:off x="1024" y="3037"/>
              <a:ext cx="229" cy="21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endParaRPr lang="en-US" sz="1800">
                <a:solidFill>
                  <a:srgbClr val="000000"/>
                </a:solidFill>
                <a:latin typeface="Comic Sans MS" pitchFamily="66" charset="0"/>
              </a:endParaRPr>
            </a:p>
          </p:txBody>
        </p:sp>
        <p:sp>
          <p:nvSpPr>
            <p:cNvPr id="42105" name="Oval 28"/>
            <p:cNvSpPr>
              <a:spLocks noChangeArrowheads="1"/>
            </p:cNvSpPr>
            <p:nvPr/>
          </p:nvSpPr>
          <p:spPr bwMode="auto">
            <a:xfrm>
              <a:off x="1614" y="2821"/>
              <a:ext cx="230" cy="216"/>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endParaRPr lang="en-US" sz="1800">
                <a:solidFill>
                  <a:srgbClr val="000000"/>
                </a:solidFill>
                <a:latin typeface="Comic Sans MS" pitchFamily="66" charset="0"/>
              </a:endParaRPr>
            </a:p>
          </p:txBody>
        </p:sp>
        <p:sp>
          <p:nvSpPr>
            <p:cNvPr id="42106" name="Oval 29"/>
            <p:cNvSpPr>
              <a:spLocks noChangeArrowheads="1"/>
            </p:cNvSpPr>
            <p:nvPr/>
          </p:nvSpPr>
          <p:spPr bwMode="auto">
            <a:xfrm>
              <a:off x="1614" y="2021"/>
              <a:ext cx="230" cy="21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endParaRPr lang="en-US" sz="1800">
                <a:solidFill>
                  <a:srgbClr val="000000"/>
                </a:solidFill>
                <a:latin typeface="Comic Sans MS" pitchFamily="66" charset="0"/>
              </a:endParaRPr>
            </a:p>
          </p:txBody>
        </p:sp>
        <p:sp>
          <p:nvSpPr>
            <p:cNvPr id="42107" name="Oval 30"/>
            <p:cNvSpPr>
              <a:spLocks noChangeArrowheads="1"/>
            </p:cNvSpPr>
            <p:nvPr/>
          </p:nvSpPr>
          <p:spPr bwMode="auto">
            <a:xfrm>
              <a:off x="2073" y="2391"/>
              <a:ext cx="230" cy="21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endParaRPr lang="en-US" sz="1800">
                <a:solidFill>
                  <a:srgbClr val="000000"/>
                </a:solidFill>
                <a:latin typeface="Comic Sans MS" pitchFamily="66" charset="0"/>
              </a:endParaRPr>
            </a:p>
          </p:txBody>
        </p:sp>
        <p:sp>
          <p:nvSpPr>
            <p:cNvPr id="42108" name="Oval 31"/>
            <p:cNvSpPr>
              <a:spLocks noChangeArrowheads="1"/>
            </p:cNvSpPr>
            <p:nvPr/>
          </p:nvSpPr>
          <p:spPr bwMode="auto">
            <a:xfrm>
              <a:off x="2467" y="2821"/>
              <a:ext cx="230" cy="216"/>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endParaRPr lang="en-US" sz="1800">
                <a:solidFill>
                  <a:srgbClr val="000000"/>
                </a:solidFill>
                <a:latin typeface="Comic Sans MS" pitchFamily="66" charset="0"/>
              </a:endParaRPr>
            </a:p>
          </p:txBody>
        </p:sp>
        <p:sp>
          <p:nvSpPr>
            <p:cNvPr id="42109" name="Oval 32"/>
            <p:cNvSpPr>
              <a:spLocks noChangeArrowheads="1"/>
            </p:cNvSpPr>
            <p:nvPr/>
          </p:nvSpPr>
          <p:spPr bwMode="auto">
            <a:xfrm>
              <a:off x="2861" y="2236"/>
              <a:ext cx="229" cy="216"/>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endParaRPr lang="en-US" sz="1800">
                <a:solidFill>
                  <a:srgbClr val="000000"/>
                </a:solidFill>
                <a:latin typeface="Comic Sans MS" pitchFamily="66" charset="0"/>
              </a:endParaRPr>
            </a:p>
          </p:txBody>
        </p:sp>
        <p:sp>
          <p:nvSpPr>
            <p:cNvPr id="42110" name="Line 33"/>
            <p:cNvSpPr>
              <a:spLocks noChangeShapeType="1"/>
            </p:cNvSpPr>
            <p:nvPr/>
          </p:nvSpPr>
          <p:spPr bwMode="auto">
            <a:xfrm>
              <a:off x="1253" y="1929"/>
              <a:ext cx="361" cy="123"/>
            </a:xfrm>
            <a:prstGeom prst="line">
              <a:avLst/>
            </a:prstGeom>
            <a:noFill/>
            <a:ln w="25400">
              <a:solidFill>
                <a:srgbClr val="FF0000"/>
              </a:solidFill>
              <a:round/>
              <a:headEnd/>
              <a:tailEnd type="triangle" w="lg"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2111" name="Line 34"/>
            <p:cNvSpPr>
              <a:spLocks noChangeShapeType="1"/>
            </p:cNvSpPr>
            <p:nvPr/>
          </p:nvSpPr>
          <p:spPr bwMode="auto">
            <a:xfrm>
              <a:off x="1844" y="2113"/>
              <a:ext cx="1017" cy="185"/>
            </a:xfrm>
            <a:prstGeom prst="line">
              <a:avLst/>
            </a:prstGeom>
            <a:noFill/>
            <a:ln w="25400">
              <a:solidFill>
                <a:srgbClr val="FF0000"/>
              </a:solidFill>
              <a:round/>
              <a:headEnd/>
              <a:tailEnd type="triangle" w="lg"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2112" name="Line 35"/>
            <p:cNvSpPr>
              <a:spLocks noChangeShapeType="1"/>
            </p:cNvSpPr>
            <p:nvPr/>
          </p:nvSpPr>
          <p:spPr bwMode="auto">
            <a:xfrm flipV="1">
              <a:off x="3090" y="1990"/>
              <a:ext cx="230" cy="308"/>
            </a:xfrm>
            <a:prstGeom prst="line">
              <a:avLst/>
            </a:prstGeom>
            <a:noFill/>
            <a:ln w="25400">
              <a:solidFill>
                <a:srgbClr val="FF0000"/>
              </a:solidFill>
              <a:round/>
              <a:headEnd/>
              <a:tailEnd type="triangle" w="lg"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2113" name="Line 36"/>
            <p:cNvSpPr>
              <a:spLocks noChangeShapeType="1"/>
            </p:cNvSpPr>
            <p:nvPr/>
          </p:nvSpPr>
          <p:spPr bwMode="auto">
            <a:xfrm>
              <a:off x="925" y="1929"/>
              <a:ext cx="99" cy="0"/>
            </a:xfrm>
            <a:prstGeom prst="line">
              <a:avLst/>
            </a:prstGeom>
            <a:noFill/>
            <a:ln w="25400">
              <a:solidFill>
                <a:srgbClr val="FF0000"/>
              </a:solidFill>
              <a:round/>
              <a:headEnd/>
              <a:tailEnd type="triangle" w="lg"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2114" name="Line 37"/>
            <p:cNvSpPr>
              <a:spLocks noChangeShapeType="1"/>
            </p:cNvSpPr>
            <p:nvPr/>
          </p:nvSpPr>
          <p:spPr bwMode="auto">
            <a:xfrm>
              <a:off x="925" y="2339"/>
              <a:ext cx="99" cy="0"/>
            </a:xfrm>
            <a:prstGeom prst="line">
              <a:avLst/>
            </a:prstGeom>
            <a:noFill/>
            <a:ln w="25400">
              <a:solidFill>
                <a:srgbClr val="00FF00"/>
              </a:solidFill>
              <a:round/>
              <a:headEnd/>
              <a:tailEnd type="triangle" w="lg"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2115" name="Line 38"/>
            <p:cNvSpPr>
              <a:spLocks noChangeShapeType="1"/>
            </p:cNvSpPr>
            <p:nvPr/>
          </p:nvSpPr>
          <p:spPr bwMode="auto">
            <a:xfrm flipV="1">
              <a:off x="1253" y="2145"/>
              <a:ext cx="361" cy="215"/>
            </a:xfrm>
            <a:prstGeom prst="line">
              <a:avLst/>
            </a:prstGeom>
            <a:noFill/>
            <a:ln w="25400">
              <a:solidFill>
                <a:srgbClr val="00FF00"/>
              </a:solidFill>
              <a:round/>
              <a:headEnd/>
              <a:tailEnd type="triangle" w="lg"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2116" name="Line 39"/>
            <p:cNvSpPr>
              <a:spLocks noChangeShapeType="1"/>
            </p:cNvSpPr>
            <p:nvPr/>
          </p:nvSpPr>
          <p:spPr bwMode="auto">
            <a:xfrm>
              <a:off x="1844" y="2175"/>
              <a:ext cx="229" cy="246"/>
            </a:xfrm>
            <a:prstGeom prst="line">
              <a:avLst/>
            </a:prstGeom>
            <a:noFill/>
            <a:ln w="25400">
              <a:solidFill>
                <a:srgbClr val="00FF00"/>
              </a:solidFill>
              <a:round/>
              <a:headEnd/>
              <a:tailEnd type="triangle" w="lg"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2117" name="Line 40"/>
            <p:cNvSpPr>
              <a:spLocks noChangeShapeType="1"/>
            </p:cNvSpPr>
            <p:nvPr/>
          </p:nvSpPr>
          <p:spPr bwMode="auto">
            <a:xfrm flipV="1">
              <a:off x="2303" y="2483"/>
              <a:ext cx="1017" cy="31"/>
            </a:xfrm>
            <a:prstGeom prst="line">
              <a:avLst/>
            </a:prstGeom>
            <a:noFill/>
            <a:ln w="25400">
              <a:solidFill>
                <a:srgbClr val="00FF00"/>
              </a:solidFill>
              <a:round/>
              <a:headEnd/>
              <a:tailEnd type="triangle" w="lg"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42118" name="Line 41"/>
            <p:cNvSpPr>
              <a:spLocks noChangeShapeType="1"/>
            </p:cNvSpPr>
            <p:nvPr/>
          </p:nvSpPr>
          <p:spPr bwMode="auto">
            <a:xfrm>
              <a:off x="925" y="2739"/>
              <a:ext cx="99" cy="0"/>
            </a:xfrm>
            <a:prstGeom prst="line">
              <a:avLst/>
            </a:prstGeom>
            <a:noFill/>
            <a:ln w="25400">
              <a:solidFill>
                <a:srgbClr val="0000FF"/>
              </a:solidFill>
              <a:round/>
              <a:headEnd/>
              <a:tailEnd type="triangle" w="lg"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2119" name="Line 42"/>
            <p:cNvSpPr>
              <a:spLocks noChangeShapeType="1"/>
            </p:cNvSpPr>
            <p:nvPr/>
          </p:nvSpPr>
          <p:spPr bwMode="auto">
            <a:xfrm>
              <a:off x="1253" y="2729"/>
              <a:ext cx="361" cy="153"/>
            </a:xfrm>
            <a:prstGeom prst="line">
              <a:avLst/>
            </a:prstGeom>
            <a:noFill/>
            <a:ln w="25400">
              <a:solidFill>
                <a:srgbClr val="0000FF"/>
              </a:solidFill>
              <a:round/>
              <a:headEnd/>
              <a:tailEnd type="triangle" w="lg"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2120" name="Line 43"/>
            <p:cNvSpPr>
              <a:spLocks noChangeShapeType="1"/>
            </p:cNvSpPr>
            <p:nvPr/>
          </p:nvSpPr>
          <p:spPr bwMode="auto">
            <a:xfrm flipV="1">
              <a:off x="1844" y="2544"/>
              <a:ext cx="229" cy="338"/>
            </a:xfrm>
            <a:prstGeom prst="line">
              <a:avLst/>
            </a:prstGeom>
            <a:noFill/>
            <a:ln w="25400">
              <a:solidFill>
                <a:srgbClr val="0000FF"/>
              </a:solidFill>
              <a:round/>
              <a:headEnd/>
              <a:tailEnd type="triangle" w="lg"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2121" name="Line 44"/>
            <p:cNvSpPr>
              <a:spLocks noChangeShapeType="1"/>
            </p:cNvSpPr>
            <p:nvPr/>
          </p:nvSpPr>
          <p:spPr bwMode="auto">
            <a:xfrm>
              <a:off x="2270" y="2544"/>
              <a:ext cx="197" cy="338"/>
            </a:xfrm>
            <a:prstGeom prst="line">
              <a:avLst/>
            </a:prstGeom>
            <a:noFill/>
            <a:ln w="25400">
              <a:solidFill>
                <a:srgbClr val="0000FF"/>
              </a:solidFill>
              <a:round/>
              <a:headEnd/>
              <a:tailEnd type="triangle" w="lg"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2122" name="Line 45"/>
            <p:cNvSpPr>
              <a:spLocks noChangeShapeType="1"/>
            </p:cNvSpPr>
            <p:nvPr/>
          </p:nvSpPr>
          <p:spPr bwMode="auto">
            <a:xfrm flipV="1">
              <a:off x="2697" y="2391"/>
              <a:ext cx="164" cy="491"/>
            </a:xfrm>
            <a:prstGeom prst="line">
              <a:avLst/>
            </a:prstGeom>
            <a:noFill/>
            <a:ln w="25400">
              <a:solidFill>
                <a:srgbClr val="0000FF"/>
              </a:solidFill>
              <a:round/>
              <a:headEnd/>
              <a:tailEnd type="triangle" w="lg"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42123" name="Line 46"/>
            <p:cNvSpPr>
              <a:spLocks noChangeShapeType="1"/>
            </p:cNvSpPr>
            <p:nvPr/>
          </p:nvSpPr>
          <p:spPr bwMode="auto">
            <a:xfrm>
              <a:off x="925" y="3139"/>
              <a:ext cx="99" cy="0"/>
            </a:xfrm>
            <a:prstGeom prst="line">
              <a:avLst/>
            </a:prstGeom>
            <a:noFill/>
            <a:ln w="25400">
              <a:solidFill>
                <a:srgbClr val="FFCC00"/>
              </a:solidFill>
              <a:round/>
              <a:headEnd/>
              <a:tailEnd type="triangle" w="lg"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2124" name="Line 47"/>
            <p:cNvSpPr>
              <a:spLocks noChangeShapeType="1"/>
            </p:cNvSpPr>
            <p:nvPr/>
          </p:nvSpPr>
          <p:spPr bwMode="auto">
            <a:xfrm flipV="1">
              <a:off x="1253" y="2975"/>
              <a:ext cx="361" cy="185"/>
            </a:xfrm>
            <a:prstGeom prst="line">
              <a:avLst/>
            </a:prstGeom>
            <a:noFill/>
            <a:ln w="25400">
              <a:solidFill>
                <a:srgbClr val="FFCC00"/>
              </a:solidFill>
              <a:round/>
              <a:headEnd/>
              <a:tailEnd type="triangle" w="lg"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2125" name="Line 48"/>
            <p:cNvSpPr>
              <a:spLocks noChangeShapeType="1"/>
            </p:cNvSpPr>
            <p:nvPr/>
          </p:nvSpPr>
          <p:spPr bwMode="auto">
            <a:xfrm>
              <a:off x="1844" y="2975"/>
              <a:ext cx="623" cy="0"/>
            </a:xfrm>
            <a:prstGeom prst="line">
              <a:avLst/>
            </a:prstGeom>
            <a:noFill/>
            <a:ln w="25400">
              <a:solidFill>
                <a:srgbClr val="FFCC00"/>
              </a:solidFill>
              <a:round/>
              <a:headEnd/>
              <a:tailEnd type="triangle" w="lg"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2126" name="Line 49"/>
            <p:cNvSpPr>
              <a:spLocks noChangeShapeType="1"/>
            </p:cNvSpPr>
            <p:nvPr/>
          </p:nvSpPr>
          <p:spPr bwMode="auto">
            <a:xfrm>
              <a:off x="2697" y="2975"/>
              <a:ext cx="558" cy="123"/>
            </a:xfrm>
            <a:prstGeom prst="line">
              <a:avLst/>
            </a:prstGeom>
            <a:noFill/>
            <a:ln w="25400">
              <a:solidFill>
                <a:srgbClr val="FFCC00"/>
              </a:solidFill>
              <a:round/>
              <a:headEnd/>
              <a:tailEnd type="triangle" w="lg"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2127" name="Line 50"/>
            <p:cNvSpPr>
              <a:spLocks noChangeShapeType="1"/>
            </p:cNvSpPr>
            <p:nvPr/>
          </p:nvSpPr>
          <p:spPr bwMode="auto">
            <a:xfrm>
              <a:off x="3058" y="2391"/>
              <a:ext cx="197" cy="400"/>
            </a:xfrm>
            <a:prstGeom prst="line">
              <a:avLst/>
            </a:prstGeom>
            <a:noFill/>
            <a:ln w="25400">
              <a:solidFill>
                <a:srgbClr val="0000FF"/>
              </a:solidFill>
              <a:round/>
              <a:headEnd/>
              <a:tailEnd type="triangle" w="lg"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42128" name="Text Box 51"/>
            <p:cNvSpPr txBox="1">
              <a:spLocks noChangeArrowheads="1"/>
            </p:cNvSpPr>
            <p:nvPr/>
          </p:nvSpPr>
          <p:spPr bwMode="auto">
            <a:xfrm>
              <a:off x="506" y="1764"/>
              <a:ext cx="402"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82945" tIns="41473" rIns="82945" bIns="41473">
              <a:spAutoFit/>
            </a:bodyPr>
            <a:lstStyle>
              <a:lvl1pPr defTabSz="828675">
                <a:defRPr sz="1400">
                  <a:solidFill>
                    <a:schemeClr val="tx1"/>
                  </a:solidFill>
                  <a:latin typeface="Arial" charset="0"/>
                </a:defRPr>
              </a:lvl1pPr>
              <a:lvl2pPr marL="742950" indent="-285750" defTabSz="828675">
                <a:defRPr sz="1400">
                  <a:solidFill>
                    <a:schemeClr val="tx1"/>
                  </a:solidFill>
                  <a:latin typeface="Arial" charset="0"/>
                </a:defRPr>
              </a:lvl2pPr>
              <a:lvl3pPr marL="1143000" indent="-228600" defTabSz="828675">
                <a:defRPr sz="1400">
                  <a:solidFill>
                    <a:schemeClr val="tx1"/>
                  </a:solidFill>
                  <a:latin typeface="Arial" charset="0"/>
                </a:defRPr>
              </a:lvl3pPr>
              <a:lvl4pPr marL="1600200" indent="-228600" defTabSz="828675">
                <a:defRPr sz="1400">
                  <a:solidFill>
                    <a:schemeClr val="tx1"/>
                  </a:solidFill>
                  <a:latin typeface="Arial" charset="0"/>
                </a:defRPr>
              </a:lvl4pPr>
              <a:lvl5pPr marL="2057400" indent="-228600" defTabSz="828675">
                <a:defRPr sz="1400">
                  <a:solidFill>
                    <a:schemeClr val="tx1"/>
                  </a:solidFill>
                  <a:latin typeface="Arial" charset="0"/>
                </a:defRPr>
              </a:lvl5pPr>
              <a:lvl6pPr marL="2514600" indent="-228600" defTabSz="828675" eaLnBrk="0" fontAlgn="base" hangingPunct="0">
                <a:spcBef>
                  <a:spcPct val="0"/>
                </a:spcBef>
                <a:spcAft>
                  <a:spcPct val="0"/>
                </a:spcAft>
                <a:defRPr sz="1400">
                  <a:solidFill>
                    <a:schemeClr val="tx1"/>
                  </a:solidFill>
                  <a:latin typeface="Arial" charset="0"/>
                </a:defRPr>
              </a:lvl6pPr>
              <a:lvl7pPr marL="2971800" indent="-228600" defTabSz="828675" eaLnBrk="0" fontAlgn="base" hangingPunct="0">
                <a:spcBef>
                  <a:spcPct val="0"/>
                </a:spcBef>
                <a:spcAft>
                  <a:spcPct val="0"/>
                </a:spcAft>
                <a:defRPr sz="1400">
                  <a:solidFill>
                    <a:schemeClr val="tx1"/>
                  </a:solidFill>
                  <a:latin typeface="Arial" charset="0"/>
                </a:defRPr>
              </a:lvl7pPr>
              <a:lvl8pPr marL="3429000" indent="-228600" defTabSz="828675" eaLnBrk="0" fontAlgn="base" hangingPunct="0">
                <a:spcBef>
                  <a:spcPct val="0"/>
                </a:spcBef>
                <a:spcAft>
                  <a:spcPct val="0"/>
                </a:spcAft>
                <a:defRPr sz="1400">
                  <a:solidFill>
                    <a:schemeClr val="tx1"/>
                  </a:solidFill>
                  <a:latin typeface="Arial" charset="0"/>
                </a:defRPr>
              </a:lvl8pPr>
              <a:lvl9pPr marL="3886200" indent="-228600" defTabSz="828675" eaLnBrk="0" fontAlgn="base" hangingPunct="0">
                <a:spcBef>
                  <a:spcPct val="0"/>
                </a:spcBef>
                <a:spcAft>
                  <a:spcPct val="0"/>
                </a:spcAft>
                <a:defRPr sz="1400">
                  <a:solidFill>
                    <a:schemeClr val="tx1"/>
                  </a:solidFill>
                  <a:latin typeface="Arial" charset="0"/>
                </a:defRPr>
              </a:lvl9pPr>
            </a:lstStyle>
            <a:p>
              <a:pPr algn="ctr"/>
              <a:r>
                <a:rPr lang="en-US" sz="2500">
                  <a:solidFill>
                    <a:srgbClr val="000000"/>
                  </a:solidFill>
                </a:rPr>
                <a:t>q0</a:t>
              </a:r>
            </a:p>
          </p:txBody>
        </p:sp>
        <p:sp>
          <p:nvSpPr>
            <p:cNvPr id="42129" name="Text Box 52"/>
            <p:cNvSpPr txBox="1">
              <a:spLocks noChangeArrowheads="1"/>
            </p:cNvSpPr>
            <p:nvPr/>
          </p:nvSpPr>
          <p:spPr bwMode="auto">
            <a:xfrm>
              <a:off x="506" y="2163"/>
              <a:ext cx="402"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82945" tIns="41473" rIns="82945" bIns="41473">
              <a:spAutoFit/>
            </a:bodyPr>
            <a:lstStyle>
              <a:lvl1pPr defTabSz="828675">
                <a:defRPr sz="1400">
                  <a:solidFill>
                    <a:schemeClr val="tx1"/>
                  </a:solidFill>
                  <a:latin typeface="Arial" charset="0"/>
                </a:defRPr>
              </a:lvl1pPr>
              <a:lvl2pPr marL="742950" indent="-285750" defTabSz="828675">
                <a:defRPr sz="1400">
                  <a:solidFill>
                    <a:schemeClr val="tx1"/>
                  </a:solidFill>
                  <a:latin typeface="Arial" charset="0"/>
                </a:defRPr>
              </a:lvl2pPr>
              <a:lvl3pPr marL="1143000" indent="-228600" defTabSz="828675">
                <a:defRPr sz="1400">
                  <a:solidFill>
                    <a:schemeClr val="tx1"/>
                  </a:solidFill>
                  <a:latin typeface="Arial" charset="0"/>
                </a:defRPr>
              </a:lvl3pPr>
              <a:lvl4pPr marL="1600200" indent="-228600" defTabSz="828675">
                <a:defRPr sz="1400">
                  <a:solidFill>
                    <a:schemeClr val="tx1"/>
                  </a:solidFill>
                  <a:latin typeface="Arial" charset="0"/>
                </a:defRPr>
              </a:lvl4pPr>
              <a:lvl5pPr marL="2057400" indent="-228600" defTabSz="828675">
                <a:defRPr sz="1400">
                  <a:solidFill>
                    <a:schemeClr val="tx1"/>
                  </a:solidFill>
                  <a:latin typeface="Arial" charset="0"/>
                </a:defRPr>
              </a:lvl5pPr>
              <a:lvl6pPr marL="2514600" indent="-228600" defTabSz="828675" eaLnBrk="0" fontAlgn="base" hangingPunct="0">
                <a:spcBef>
                  <a:spcPct val="0"/>
                </a:spcBef>
                <a:spcAft>
                  <a:spcPct val="0"/>
                </a:spcAft>
                <a:defRPr sz="1400">
                  <a:solidFill>
                    <a:schemeClr val="tx1"/>
                  </a:solidFill>
                  <a:latin typeface="Arial" charset="0"/>
                </a:defRPr>
              </a:lvl6pPr>
              <a:lvl7pPr marL="2971800" indent="-228600" defTabSz="828675" eaLnBrk="0" fontAlgn="base" hangingPunct="0">
                <a:spcBef>
                  <a:spcPct val="0"/>
                </a:spcBef>
                <a:spcAft>
                  <a:spcPct val="0"/>
                </a:spcAft>
                <a:defRPr sz="1400">
                  <a:solidFill>
                    <a:schemeClr val="tx1"/>
                  </a:solidFill>
                  <a:latin typeface="Arial" charset="0"/>
                </a:defRPr>
              </a:lvl7pPr>
              <a:lvl8pPr marL="3429000" indent="-228600" defTabSz="828675" eaLnBrk="0" fontAlgn="base" hangingPunct="0">
                <a:spcBef>
                  <a:spcPct val="0"/>
                </a:spcBef>
                <a:spcAft>
                  <a:spcPct val="0"/>
                </a:spcAft>
                <a:defRPr sz="1400">
                  <a:solidFill>
                    <a:schemeClr val="tx1"/>
                  </a:solidFill>
                  <a:latin typeface="Arial" charset="0"/>
                </a:defRPr>
              </a:lvl8pPr>
              <a:lvl9pPr marL="3886200" indent="-228600" defTabSz="828675" eaLnBrk="0" fontAlgn="base" hangingPunct="0">
                <a:spcBef>
                  <a:spcPct val="0"/>
                </a:spcBef>
                <a:spcAft>
                  <a:spcPct val="0"/>
                </a:spcAft>
                <a:defRPr sz="1400">
                  <a:solidFill>
                    <a:schemeClr val="tx1"/>
                  </a:solidFill>
                  <a:latin typeface="Arial" charset="0"/>
                </a:defRPr>
              </a:lvl9pPr>
            </a:lstStyle>
            <a:p>
              <a:pPr algn="ctr"/>
              <a:r>
                <a:rPr lang="en-US" sz="2500">
                  <a:solidFill>
                    <a:srgbClr val="000000"/>
                  </a:solidFill>
                </a:rPr>
                <a:t>q1</a:t>
              </a:r>
            </a:p>
          </p:txBody>
        </p:sp>
        <p:sp>
          <p:nvSpPr>
            <p:cNvPr id="42130" name="Text Box 53"/>
            <p:cNvSpPr txBox="1">
              <a:spLocks noChangeArrowheads="1"/>
            </p:cNvSpPr>
            <p:nvPr/>
          </p:nvSpPr>
          <p:spPr bwMode="auto">
            <a:xfrm>
              <a:off x="506" y="2562"/>
              <a:ext cx="402"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82945" tIns="41473" rIns="82945" bIns="41473">
              <a:spAutoFit/>
            </a:bodyPr>
            <a:lstStyle>
              <a:lvl1pPr defTabSz="828675">
                <a:defRPr sz="1400">
                  <a:solidFill>
                    <a:schemeClr val="tx1"/>
                  </a:solidFill>
                  <a:latin typeface="Arial" charset="0"/>
                </a:defRPr>
              </a:lvl1pPr>
              <a:lvl2pPr marL="742950" indent="-285750" defTabSz="828675">
                <a:defRPr sz="1400">
                  <a:solidFill>
                    <a:schemeClr val="tx1"/>
                  </a:solidFill>
                  <a:latin typeface="Arial" charset="0"/>
                </a:defRPr>
              </a:lvl2pPr>
              <a:lvl3pPr marL="1143000" indent="-228600" defTabSz="828675">
                <a:defRPr sz="1400">
                  <a:solidFill>
                    <a:schemeClr val="tx1"/>
                  </a:solidFill>
                  <a:latin typeface="Arial" charset="0"/>
                </a:defRPr>
              </a:lvl3pPr>
              <a:lvl4pPr marL="1600200" indent="-228600" defTabSz="828675">
                <a:defRPr sz="1400">
                  <a:solidFill>
                    <a:schemeClr val="tx1"/>
                  </a:solidFill>
                  <a:latin typeface="Arial" charset="0"/>
                </a:defRPr>
              </a:lvl4pPr>
              <a:lvl5pPr marL="2057400" indent="-228600" defTabSz="828675">
                <a:defRPr sz="1400">
                  <a:solidFill>
                    <a:schemeClr val="tx1"/>
                  </a:solidFill>
                  <a:latin typeface="Arial" charset="0"/>
                </a:defRPr>
              </a:lvl5pPr>
              <a:lvl6pPr marL="2514600" indent="-228600" defTabSz="828675" eaLnBrk="0" fontAlgn="base" hangingPunct="0">
                <a:spcBef>
                  <a:spcPct val="0"/>
                </a:spcBef>
                <a:spcAft>
                  <a:spcPct val="0"/>
                </a:spcAft>
                <a:defRPr sz="1400">
                  <a:solidFill>
                    <a:schemeClr val="tx1"/>
                  </a:solidFill>
                  <a:latin typeface="Arial" charset="0"/>
                </a:defRPr>
              </a:lvl6pPr>
              <a:lvl7pPr marL="2971800" indent="-228600" defTabSz="828675" eaLnBrk="0" fontAlgn="base" hangingPunct="0">
                <a:spcBef>
                  <a:spcPct val="0"/>
                </a:spcBef>
                <a:spcAft>
                  <a:spcPct val="0"/>
                </a:spcAft>
                <a:defRPr sz="1400">
                  <a:solidFill>
                    <a:schemeClr val="tx1"/>
                  </a:solidFill>
                  <a:latin typeface="Arial" charset="0"/>
                </a:defRPr>
              </a:lvl7pPr>
              <a:lvl8pPr marL="3429000" indent="-228600" defTabSz="828675" eaLnBrk="0" fontAlgn="base" hangingPunct="0">
                <a:spcBef>
                  <a:spcPct val="0"/>
                </a:spcBef>
                <a:spcAft>
                  <a:spcPct val="0"/>
                </a:spcAft>
                <a:defRPr sz="1400">
                  <a:solidFill>
                    <a:schemeClr val="tx1"/>
                  </a:solidFill>
                  <a:latin typeface="Arial" charset="0"/>
                </a:defRPr>
              </a:lvl8pPr>
              <a:lvl9pPr marL="3886200" indent="-228600" defTabSz="828675" eaLnBrk="0" fontAlgn="base" hangingPunct="0">
                <a:spcBef>
                  <a:spcPct val="0"/>
                </a:spcBef>
                <a:spcAft>
                  <a:spcPct val="0"/>
                </a:spcAft>
                <a:defRPr sz="1400">
                  <a:solidFill>
                    <a:schemeClr val="tx1"/>
                  </a:solidFill>
                  <a:latin typeface="Arial" charset="0"/>
                </a:defRPr>
              </a:lvl9pPr>
            </a:lstStyle>
            <a:p>
              <a:pPr algn="ctr"/>
              <a:r>
                <a:rPr lang="en-US" sz="2500">
                  <a:solidFill>
                    <a:srgbClr val="000000"/>
                  </a:solidFill>
                </a:rPr>
                <a:t>q2</a:t>
              </a:r>
            </a:p>
          </p:txBody>
        </p:sp>
        <p:sp>
          <p:nvSpPr>
            <p:cNvPr id="42131" name="Text Box 54"/>
            <p:cNvSpPr txBox="1">
              <a:spLocks noChangeArrowheads="1"/>
            </p:cNvSpPr>
            <p:nvPr/>
          </p:nvSpPr>
          <p:spPr bwMode="auto">
            <a:xfrm>
              <a:off x="506" y="2961"/>
              <a:ext cx="403"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82945" tIns="41473" rIns="82945" bIns="41473">
              <a:spAutoFit/>
            </a:bodyPr>
            <a:lstStyle>
              <a:lvl1pPr defTabSz="828675">
                <a:defRPr sz="1400">
                  <a:solidFill>
                    <a:schemeClr val="tx1"/>
                  </a:solidFill>
                  <a:latin typeface="Arial" charset="0"/>
                </a:defRPr>
              </a:lvl1pPr>
              <a:lvl2pPr marL="742950" indent="-285750" defTabSz="828675">
                <a:defRPr sz="1400">
                  <a:solidFill>
                    <a:schemeClr val="tx1"/>
                  </a:solidFill>
                  <a:latin typeface="Arial" charset="0"/>
                </a:defRPr>
              </a:lvl2pPr>
              <a:lvl3pPr marL="1143000" indent="-228600" defTabSz="828675">
                <a:defRPr sz="1400">
                  <a:solidFill>
                    <a:schemeClr val="tx1"/>
                  </a:solidFill>
                  <a:latin typeface="Arial" charset="0"/>
                </a:defRPr>
              </a:lvl3pPr>
              <a:lvl4pPr marL="1600200" indent="-228600" defTabSz="828675">
                <a:defRPr sz="1400">
                  <a:solidFill>
                    <a:schemeClr val="tx1"/>
                  </a:solidFill>
                  <a:latin typeface="Arial" charset="0"/>
                </a:defRPr>
              </a:lvl4pPr>
              <a:lvl5pPr marL="2057400" indent="-228600" defTabSz="828675">
                <a:defRPr sz="1400">
                  <a:solidFill>
                    <a:schemeClr val="tx1"/>
                  </a:solidFill>
                  <a:latin typeface="Arial" charset="0"/>
                </a:defRPr>
              </a:lvl5pPr>
              <a:lvl6pPr marL="2514600" indent="-228600" defTabSz="828675" eaLnBrk="0" fontAlgn="base" hangingPunct="0">
                <a:spcBef>
                  <a:spcPct val="0"/>
                </a:spcBef>
                <a:spcAft>
                  <a:spcPct val="0"/>
                </a:spcAft>
                <a:defRPr sz="1400">
                  <a:solidFill>
                    <a:schemeClr val="tx1"/>
                  </a:solidFill>
                  <a:latin typeface="Arial" charset="0"/>
                </a:defRPr>
              </a:lvl6pPr>
              <a:lvl7pPr marL="2971800" indent="-228600" defTabSz="828675" eaLnBrk="0" fontAlgn="base" hangingPunct="0">
                <a:spcBef>
                  <a:spcPct val="0"/>
                </a:spcBef>
                <a:spcAft>
                  <a:spcPct val="0"/>
                </a:spcAft>
                <a:defRPr sz="1400">
                  <a:solidFill>
                    <a:schemeClr val="tx1"/>
                  </a:solidFill>
                  <a:latin typeface="Arial" charset="0"/>
                </a:defRPr>
              </a:lvl7pPr>
              <a:lvl8pPr marL="3429000" indent="-228600" defTabSz="828675" eaLnBrk="0" fontAlgn="base" hangingPunct="0">
                <a:spcBef>
                  <a:spcPct val="0"/>
                </a:spcBef>
                <a:spcAft>
                  <a:spcPct val="0"/>
                </a:spcAft>
                <a:defRPr sz="1400">
                  <a:solidFill>
                    <a:schemeClr val="tx1"/>
                  </a:solidFill>
                  <a:latin typeface="Arial" charset="0"/>
                </a:defRPr>
              </a:lvl8pPr>
              <a:lvl9pPr marL="3886200" indent="-228600" defTabSz="828675" eaLnBrk="0" fontAlgn="base" hangingPunct="0">
                <a:spcBef>
                  <a:spcPct val="0"/>
                </a:spcBef>
                <a:spcAft>
                  <a:spcPct val="0"/>
                </a:spcAft>
                <a:defRPr sz="1400">
                  <a:solidFill>
                    <a:schemeClr val="tx1"/>
                  </a:solidFill>
                  <a:latin typeface="Arial" charset="0"/>
                </a:defRPr>
              </a:lvl9pPr>
            </a:lstStyle>
            <a:p>
              <a:pPr algn="ctr"/>
              <a:r>
                <a:rPr lang="en-US" sz="2500">
                  <a:solidFill>
                    <a:srgbClr val="000000"/>
                  </a:solidFill>
                </a:rPr>
                <a:t>q3</a:t>
              </a:r>
            </a:p>
          </p:txBody>
        </p:sp>
      </p:grpSp>
      <p:sp>
        <p:nvSpPr>
          <p:cNvPr id="495671" name="Line 55"/>
          <p:cNvSpPr>
            <a:spLocks noChangeShapeType="1"/>
          </p:cNvSpPr>
          <p:nvPr/>
        </p:nvSpPr>
        <p:spPr bwMode="auto">
          <a:xfrm>
            <a:off x="2300288" y="4757738"/>
            <a:ext cx="473075" cy="153987"/>
          </a:xfrm>
          <a:prstGeom prst="line">
            <a:avLst/>
          </a:prstGeom>
          <a:noFill/>
          <a:ln w="50800">
            <a:solidFill>
              <a:srgbClr val="FF0000"/>
            </a:solidFill>
            <a:round/>
            <a:headEnd/>
            <a:tailEnd type="triangle" w="lg"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95672" name="Line 56"/>
          <p:cNvSpPr>
            <a:spLocks noChangeShapeType="1"/>
          </p:cNvSpPr>
          <p:nvPr/>
        </p:nvSpPr>
        <p:spPr bwMode="auto">
          <a:xfrm>
            <a:off x="3074988" y="4987925"/>
            <a:ext cx="1331912" cy="230188"/>
          </a:xfrm>
          <a:prstGeom prst="line">
            <a:avLst/>
          </a:prstGeom>
          <a:noFill/>
          <a:ln w="76200">
            <a:solidFill>
              <a:srgbClr val="FF0000"/>
            </a:solidFill>
            <a:round/>
            <a:headEnd/>
            <a:tailEnd type="triangle" w="lg"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95673" name="Line 57"/>
          <p:cNvSpPr>
            <a:spLocks noChangeShapeType="1"/>
          </p:cNvSpPr>
          <p:nvPr/>
        </p:nvSpPr>
        <p:spPr bwMode="auto">
          <a:xfrm flipV="1">
            <a:off x="2300288" y="5026025"/>
            <a:ext cx="473075" cy="269875"/>
          </a:xfrm>
          <a:prstGeom prst="line">
            <a:avLst/>
          </a:prstGeom>
          <a:noFill/>
          <a:ln w="76200">
            <a:solidFill>
              <a:srgbClr val="00FF00"/>
            </a:solidFill>
            <a:round/>
            <a:headEnd/>
            <a:tailEnd type="triangle" w="lg"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95674" name="Line 58"/>
          <p:cNvSpPr>
            <a:spLocks noChangeShapeType="1"/>
          </p:cNvSpPr>
          <p:nvPr/>
        </p:nvSpPr>
        <p:spPr bwMode="auto">
          <a:xfrm>
            <a:off x="3074988" y="5064125"/>
            <a:ext cx="298450" cy="307975"/>
          </a:xfrm>
          <a:prstGeom prst="line">
            <a:avLst/>
          </a:prstGeom>
          <a:noFill/>
          <a:ln w="76200">
            <a:solidFill>
              <a:srgbClr val="00FF00"/>
            </a:solidFill>
            <a:round/>
            <a:headEnd/>
            <a:tailEnd type="triangle" w="lg"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95675" name="Line 59"/>
          <p:cNvSpPr>
            <a:spLocks noChangeShapeType="1"/>
          </p:cNvSpPr>
          <p:nvPr/>
        </p:nvSpPr>
        <p:spPr bwMode="auto">
          <a:xfrm>
            <a:off x="2300288" y="5756275"/>
            <a:ext cx="473075" cy="192088"/>
          </a:xfrm>
          <a:prstGeom prst="line">
            <a:avLst/>
          </a:prstGeom>
          <a:noFill/>
          <a:ln w="76200">
            <a:solidFill>
              <a:srgbClr val="0000FF"/>
            </a:solidFill>
            <a:round/>
            <a:headEnd/>
            <a:tailEnd type="triangle" w="lg"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95676" name="Line 60"/>
          <p:cNvSpPr>
            <a:spLocks noChangeShapeType="1"/>
          </p:cNvSpPr>
          <p:nvPr/>
        </p:nvSpPr>
        <p:spPr bwMode="auto">
          <a:xfrm flipV="1">
            <a:off x="3074988" y="5524500"/>
            <a:ext cx="298450" cy="423863"/>
          </a:xfrm>
          <a:prstGeom prst="line">
            <a:avLst/>
          </a:prstGeom>
          <a:noFill/>
          <a:ln w="76200">
            <a:solidFill>
              <a:srgbClr val="0000FF"/>
            </a:solidFill>
            <a:round/>
            <a:headEnd/>
            <a:tailEnd type="triangle" w="lg"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95677" name="Line 61"/>
          <p:cNvSpPr>
            <a:spLocks noChangeShapeType="1"/>
          </p:cNvSpPr>
          <p:nvPr/>
        </p:nvSpPr>
        <p:spPr bwMode="auto">
          <a:xfrm>
            <a:off x="3632200" y="5524500"/>
            <a:ext cx="257175" cy="423863"/>
          </a:xfrm>
          <a:prstGeom prst="line">
            <a:avLst/>
          </a:prstGeom>
          <a:noFill/>
          <a:ln w="76200">
            <a:solidFill>
              <a:srgbClr val="0000FF"/>
            </a:solidFill>
            <a:round/>
            <a:headEnd/>
            <a:tailEnd type="triangle" w="lg"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95678" name="Line 62"/>
          <p:cNvSpPr>
            <a:spLocks noChangeShapeType="1"/>
          </p:cNvSpPr>
          <p:nvPr/>
        </p:nvSpPr>
        <p:spPr bwMode="auto">
          <a:xfrm flipV="1">
            <a:off x="4191000" y="5334000"/>
            <a:ext cx="215900" cy="614363"/>
          </a:xfrm>
          <a:prstGeom prst="line">
            <a:avLst/>
          </a:prstGeom>
          <a:noFill/>
          <a:ln w="76200">
            <a:solidFill>
              <a:srgbClr val="0000FF"/>
            </a:solidFill>
            <a:round/>
            <a:headEnd/>
            <a:tailEnd type="triangle" w="lg"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495679" name="Line 63"/>
          <p:cNvSpPr>
            <a:spLocks noChangeShapeType="1"/>
          </p:cNvSpPr>
          <p:nvPr/>
        </p:nvSpPr>
        <p:spPr bwMode="auto">
          <a:xfrm flipV="1">
            <a:off x="2300288" y="6062663"/>
            <a:ext cx="473075" cy="231775"/>
          </a:xfrm>
          <a:prstGeom prst="line">
            <a:avLst/>
          </a:prstGeom>
          <a:noFill/>
          <a:ln w="76200">
            <a:solidFill>
              <a:srgbClr val="FFCC00"/>
            </a:solidFill>
            <a:round/>
            <a:headEnd/>
            <a:tailEnd type="triangle" w="lg"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95680" name="Line 64"/>
          <p:cNvSpPr>
            <a:spLocks noChangeShapeType="1"/>
          </p:cNvSpPr>
          <p:nvPr/>
        </p:nvSpPr>
        <p:spPr bwMode="auto">
          <a:xfrm>
            <a:off x="3074988" y="6062663"/>
            <a:ext cx="814387" cy="0"/>
          </a:xfrm>
          <a:prstGeom prst="line">
            <a:avLst/>
          </a:prstGeom>
          <a:noFill/>
          <a:ln w="76200">
            <a:solidFill>
              <a:srgbClr val="FFCC00"/>
            </a:solidFill>
            <a:round/>
            <a:headEnd/>
            <a:tailEnd type="triangle" w="lg" len="med"/>
          </a:ln>
          <a:extLst>
            <a:ext uri="{909E8E84-426E-40DD-AFC4-6F175D3DCCD1}">
              <a14:hiddenFill xmlns:a14="http://schemas.microsoft.com/office/drawing/2010/main">
                <a:noFill/>
              </a14:hiddenFill>
            </a:ext>
          </a:extLst>
        </p:spPr>
        <p:txBody>
          <a:bodyPr wrap="none" anchor="ctr">
            <a:spAutoFit/>
          </a:bodyPr>
          <a:lstStyle/>
          <a:p>
            <a:endParaRPr lang="en-US"/>
          </a:p>
        </p:txBody>
      </p:sp>
      <p:graphicFrame>
        <p:nvGraphicFramePr>
          <p:cNvPr id="495681" name="Object 14"/>
          <p:cNvGraphicFramePr>
            <a:graphicFrameLocks noChangeAspect="1"/>
          </p:cNvGraphicFramePr>
          <p:nvPr>
            <p:extLst>
              <p:ext uri="{D42A27DB-BD31-4B8C-83A1-F6EECF244321}">
                <p14:modId xmlns:p14="http://schemas.microsoft.com/office/powerpoint/2010/main" val="3000424829"/>
              </p:ext>
            </p:extLst>
          </p:nvPr>
        </p:nvGraphicFramePr>
        <p:xfrm>
          <a:off x="5826125" y="4113213"/>
          <a:ext cx="2713038" cy="1933575"/>
        </p:xfrm>
        <a:graphic>
          <a:graphicData uri="http://schemas.openxmlformats.org/presentationml/2006/ole">
            <mc:AlternateContent xmlns:mc="http://schemas.openxmlformats.org/markup-compatibility/2006">
              <mc:Choice xmlns:v="urn:schemas-microsoft-com:vml" Requires="v">
                <p:oleObj spid="_x0000_s7390" name="Visio" r:id="rId26" imgW="5754929" imgH="4098950" progId="Visio.Drawing.11">
                  <p:embed/>
                </p:oleObj>
              </mc:Choice>
              <mc:Fallback>
                <p:oleObj name="Visio" r:id="rId26" imgW="5754929" imgH="4098950" progId="Visio.Drawing.11">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826125" y="4113213"/>
                        <a:ext cx="2713038" cy="193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5682" name="Object 15"/>
          <p:cNvGraphicFramePr>
            <a:graphicFrameLocks noChangeAspect="1"/>
          </p:cNvGraphicFramePr>
          <p:nvPr>
            <p:extLst>
              <p:ext uri="{D42A27DB-BD31-4B8C-83A1-F6EECF244321}">
                <p14:modId xmlns:p14="http://schemas.microsoft.com/office/powerpoint/2010/main" val="1525942087"/>
              </p:ext>
            </p:extLst>
          </p:nvPr>
        </p:nvGraphicFramePr>
        <p:xfrm>
          <a:off x="5826125" y="4113213"/>
          <a:ext cx="2717800" cy="1939925"/>
        </p:xfrm>
        <a:graphic>
          <a:graphicData uri="http://schemas.openxmlformats.org/presentationml/2006/ole">
            <mc:AlternateContent xmlns:mc="http://schemas.openxmlformats.org/markup-compatibility/2006">
              <mc:Choice xmlns:v="urn:schemas-microsoft-com:vml" Requires="v">
                <p:oleObj spid="_x0000_s7391" name="Visio" r:id="rId28" imgW="5754929" imgH="4105351" progId="Visio.Drawing.11">
                  <p:embed/>
                </p:oleObj>
              </mc:Choice>
              <mc:Fallback>
                <p:oleObj name="Visio" r:id="rId28" imgW="5754929" imgH="4105351" progId="Visio.Drawing.11">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826125" y="4113213"/>
                        <a:ext cx="2717800" cy="193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5683" name="Object 16"/>
          <p:cNvGraphicFramePr>
            <a:graphicFrameLocks noChangeAspect="1"/>
          </p:cNvGraphicFramePr>
          <p:nvPr>
            <p:extLst>
              <p:ext uri="{D42A27DB-BD31-4B8C-83A1-F6EECF244321}">
                <p14:modId xmlns:p14="http://schemas.microsoft.com/office/powerpoint/2010/main" val="478022913"/>
              </p:ext>
            </p:extLst>
          </p:nvPr>
        </p:nvGraphicFramePr>
        <p:xfrm>
          <a:off x="5826125" y="4113213"/>
          <a:ext cx="2711450" cy="1935162"/>
        </p:xfrm>
        <a:graphic>
          <a:graphicData uri="http://schemas.openxmlformats.org/presentationml/2006/ole">
            <mc:AlternateContent xmlns:mc="http://schemas.openxmlformats.org/markup-compatibility/2006">
              <mc:Choice xmlns:v="urn:schemas-microsoft-com:vml" Requires="v">
                <p:oleObj spid="_x0000_s7392" name="Visio" r:id="rId30" imgW="5754929" imgH="4105351" progId="Visio.Drawing.11">
                  <p:embed/>
                </p:oleObj>
              </mc:Choice>
              <mc:Fallback>
                <p:oleObj name="Visio" r:id="rId30" imgW="5754929" imgH="4105351" progId="Visio.Drawing.11">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826125" y="4113213"/>
                        <a:ext cx="2711450" cy="1935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5684" name="Object 17"/>
          <p:cNvGraphicFramePr>
            <a:graphicFrameLocks noChangeAspect="1"/>
          </p:cNvGraphicFramePr>
          <p:nvPr>
            <p:extLst>
              <p:ext uri="{D42A27DB-BD31-4B8C-83A1-F6EECF244321}">
                <p14:modId xmlns:p14="http://schemas.microsoft.com/office/powerpoint/2010/main" val="2507699596"/>
              </p:ext>
            </p:extLst>
          </p:nvPr>
        </p:nvGraphicFramePr>
        <p:xfrm>
          <a:off x="5826125" y="4113213"/>
          <a:ext cx="2711450" cy="1935162"/>
        </p:xfrm>
        <a:graphic>
          <a:graphicData uri="http://schemas.openxmlformats.org/presentationml/2006/ole">
            <mc:AlternateContent xmlns:mc="http://schemas.openxmlformats.org/markup-compatibility/2006">
              <mc:Choice xmlns:v="urn:schemas-microsoft-com:vml" Requires="v">
                <p:oleObj spid="_x0000_s7393" name="Visio" r:id="rId32" imgW="5754929" imgH="4105351" progId="Visio.Drawing.11">
                  <p:embed/>
                </p:oleObj>
              </mc:Choice>
              <mc:Fallback>
                <p:oleObj name="Visio" r:id="rId32" imgW="5754929" imgH="4105351" progId="Visio.Drawing.11">
                  <p:embed/>
                  <p:pic>
                    <p:nvPicPr>
                      <p:cNvPr id="0" name=""/>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5826125" y="4113213"/>
                        <a:ext cx="2711450" cy="1935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5685" name="Object 18"/>
          <p:cNvGraphicFramePr>
            <a:graphicFrameLocks noChangeAspect="1"/>
          </p:cNvGraphicFramePr>
          <p:nvPr>
            <p:extLst>
              <p:ext uri="{D42A27DB-BD31-4B8C-83A1-F6EECF244321}">
                <p14:modId xmlns:p14="http://schemas.microsoft.com/office/powerpoint/2010/main" val="1165728752"/>
              </p:ext>
            </p:extLst>
          </p:nvPr>
        </p:nvGraphicFramePr>
        <p:xfrm>
          <a:off x="5826125" y="4111625"/>
          <a:ext cx="2711450" cy="1935163"/>
        </p:xfrm>
        <a:graphic>
          <a:graphicData uri="http://schemas.openxmlformats.org/presentationml/2006/ole">
            <mc:AlternateContent xmlns:mc="http://schemas.openxmlformats.org/markup-compatibility/2006">
              <mc:Choice xmlns:v="urn:schemas-microsoft-com:vml" Requires="v">
                <p:oleObj spid="_x0000_s7394" name="Visio" r:id="rId34" imgW="5754929" imgH="4105351" progId="Visio.Drawing.11">
                  <p:embed/>
                </p:oleObj>
              </mc:Choice>
              <mc:Fallback>
                <p:oleObj name="Visio" r:id="rId34" imgW="5754929" imgH="4105351" progId="Visio.Drawing.11">
                  <p:embed/>
                  <p:pic>
                    <p:nvPicPr>
                      <p:cNvPr id="0" name=""/>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5826125" y="4111625"/>
                        <a:ext cx="2711450" cy="193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5686" name="Object 19"/>
          <p:cNvGraphicFramePr>
            <a:graphicFrameLocks noChangeAspect="1"/>
          </p:cNvGraphicFramePr>
          <p:nvPr>
            <p:extLst>
              <p:ext uri="{D42A27DB-BD31-4B8C-83A1-F6EECF244321}">
                <p14:modId xmlns:p14="http://schemas.microsoft.com/office/powerpoint/2010/main" val="1309256212"/>
              </p:ext>
            </p:extLst>
          </p:nvPr>
        </p:nvGraphicFramePr>
        <p:xfrm>
          <a:off x="5826125" y="4106863"/>
          <a:ext cx="2717800" cy="1939925"/>
        </p:xfrm>
        <a:graphic>
          <a:graphicData uri="http://schemas.openxmlformats.org/presentationml/2006/ole">
            <mc:AlternateContent xmlns:mc="http://schemas.openxmlformats.org/markup-compatibility/2006">
              <mc:Choice xmlns:v="urn:schemas-microsoft-com:vml" Requires="v">
                <p:oleObj spid="_x0000_s7395" name="Visio" r:id="rId36" imgW="5754929" imgH="4105351" progId="Visio.Drawing.11">
                  <p:embed/>
                </p:oleObj>
              </mc:Choice>
              <mc:Fallback>
                <p:oleObj name="Visio" r:id="rId36" imgW="5754929" imgH="4105351" progId="Visio.Drawing.11">
                  <p:embed/>
                  <p:pic>
                    <p:nvPicPr>
                      <p:cNvPr id="0" name=""/>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5826125" y="4106863"/>
                        <a:ext cx="2717800" cy="193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5687" name="Object 20"/>
          <p:cNvGraphicFramePr>
            <a:graphicFrameLocks noChangeAspect="1"/>
          </p:cNvGraphicFramePr>
          <p:nvPr>
            <p:extLst>
              <p:ext uri="{D42A27DB-BD31-4B8C-83A1-F6EECF244321}">
                <p14:modId xmlns:p14="http://schemas.microsoft.com/office/powerpoint/2010/main" val="3104190178"/>
              </p:ext>
            </p:extLst>
          </p:nvPr>
        </p:nvGraphicFramePr>
        <p:xfrm>
          <a:off x="5826125" y="4121150"/>
          <a:ext cx="2736850" cy="1952625"/>
        </p:xfrm>
        <a:graphic>
          <a:graphicData uri="http://schemas.openxmlformats.org/presentationml/2006/ole">
            <mc:AlternateContent xmlns:mc="http://schemas.openxmlformats.org/markup-compatibility/2006">
              <mc:Choice xmlns:v="urn:schemas-microsoft-com:vml" Requires="v">
                <p:oleObj spid="_x0000_s7396" name="Visio" r:id="rId38" imgW="5754929" imgH="4105351" progId="Visio.Drawing.11">
                  <p:embed/>
                </p:oleObj>
              </mc:Choice>
              <mc:Fallback>
                <p:oleObj name="Visio" r:id="rId38" imgW="5754929" imgH="4105351" progId="Visio.Drawing.11">
                  <p:embed/>
                  <p:pic>
                    <p:nvPicPr>
                      <p:cNvPr id="0" name=""/>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5826125" y="4121150"/>
                        <a:ext cx="2736850" cy="19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5688" name="Object 21"/>
          <p:cNvGraphicFramePr>
            <a:graphicFrameLocks noChangeAspect="1"/>
          </p:cNvGraphicFramePr>
          <p:nvPr>
            <p:extLst>
              <p:ext uri="{D42A27DB-BD31-4B8C-83A1-F6EECF244321}">
                <p14:modId xmlns:p14="http://schemas.microsoft.com/office/powerpoint/2010/main" val="1385757807"/>
              </p:ext>
            </p:extLst>
          </p:nvPr>
        </p:nvGraphicFramePr>
        <p:xfrm>
          <a:off x="5826125" y="4121150"/>
          <a:ext cx="2736850" cy="1952625"/>
        </p:xfrm>
        <a:graphic>
          <a:graphicData uri="http://schemas.openxmlformats.org/presentationml/2006/ole">
            <mc:AlternateContent xmlns:mc="http://schemas.openxmlformats.org/markup-compatibility/2006">
              <mc:Choice xmlns:v="urn:schemas-microsoft-com:vml" Requires="v">
                <p:oleObj spid="_x0000_s7397" name="Visio" r:id="rId40" imgW="5754929" imgH="4105351" progId="Visio.Drawing.11">
                  <p:embed/>
                </p:oleObj>
              </mc:Choice>
              <mc:Fallback>
                <p:oleObj name="Visio" r:id="rId40" imgW="5754929" imgH="4105351" progId="Visio.Drawing.11">
                  <p:embed/>
                  <p:pic>
                    <p:nvPicPr>
                      <p:cNvPr id="0" name=""/>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5826125" y="4121150"/>
                        <a:ext cx="2736850" cy="19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 name="Group 73"/>
          <p:cNvGrpSpPr>
            <a:grpSpLocks/>
          </p:cNvGrpSpPr>
          <p:nvPr/>
        </p:nvGrpSpPr>
        <p:grpSpPr bwMode="auto">
          <a:xfrm>
            <a:off x="2690813" y="5053013"/>
            <a:ext cx="1098550" cy="1255712"/>
            <a:chOff x="1869" y="3615"/>
            <a:chExt cx="762" cy="871"/>
          </a:xfrm>
        </p:grpSpPr>
        <p:sp>
          <p:nvSpPr>
            <p:cNvPr id="42097" name="Line 74"/>
            <p:cNvSpPr>
              <a:spLocks noChangeShapeType="1"/>
            </p:cNvSpPr>
            <p:nvPr/>
          </p:nvSpPr>
          <p:spPr bwMode="auto">
            <a:xfrm>
              <a:off x="2449" y="3615"/>
              <a:ext cx="182" cy="145"/>
            </a:xfrm>
            <a:prstGeom prst="line">
              <a:avLst/>
            </a:prstGeom>
            <a:noFill/>
            <a:ln w="50800">
              <a:solidFill>
                <a:srgbClr val="FF0000"/>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2098" name="Line 75"/>
            <p:cNvSpPr>
              <a:spLocks noChangeShapeType="1"/>
            </p:cNvSpPr>
            <p:nvPr/>
          </p:nvSpPr>
          <p:spPr bwMode="auto">
            <a:xfrm flipH="1">
              <a:off x="2086" y="3760"/>
              <a:ext cx="545" cy="726"/>
            </a:xfrm>
            <a:prstGeom prst="line">
              <a:avLst/>
            </a:prstGeom>
            <a:noFill/>
            <a:ln w="50800">
              <a:solidFill>
                <a:srgbClr val="FF0000"/>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2099" name="Line 76"/>
            <p:cNvSpPr>
              <a:spLocks noChangeShapeType="1"/>
            </p:cNvSpPr>
            <p:nvPr/>
          </p:nvSpPr>
          <p:spPr bwMode="auto">
            <a:xfrm flipH="1" flipV="1">
              <a:off x="1869" y="4304"/>
              <a:ext cx="217" cy="181"/>
            </a:xfrm>
            <a:prstGeom prst="line">
              <a:avLst/>
            </a:prstGeom>
            <a:noFill/>
            <a:ln w="50800">
              <a:solidFill>
                <a:srgbClr val="FF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2100" name="Line 77"/>
            <p:cNvSpPr>
              <a:spLocks noChangeShapeType="1"/>
            </p:cNvSpPr>
            <p:nvPr/>
          </p:nvSpPr>
          <p:spPr bwMode="auto">
            <a:xfrm flipV="1">
              <a:off x="1869" y="3615"/>
              <a:ext cx="580" cy="689"/>
            </a:xfrm>
            <a:prstGeom prst="line">
              <a:avLst/>
            </a:prstGeom>
            <a:noFill/>
            <a:ln w="50800">
              <a:solidFill>
                <a:srgbClr val="FF0000"/>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grpSp>
        <p:nvGrpSpPr>
          <p:cNvPr id="4" name="Group 78"/>
          <p:cNvGrpSpPr>
            <a:grpSpLocks/>
          </p:cNvGrpSpPr>
          <p:nvPr/>
        </p:nvGrpSpPr>
        <p:grpSpPr bwMode="auto">
          <a:xfrm>
            <a:off x="3789363" y="4897438"/>
            <a:ext cx="1096962" cy="1462087"/>
            <a:chOff x="2631" y="3506"/>
            <a:chExt cx="762" cy="1016"/>
          </a:xfrm>
        </p:grpSpPr>
        <p:sp>
          <p:nvSpPr>
            <p:cNvPr id="42093" name="Line 79"/>
            <p:cNvSpPr>
              <a:spLocks noChangeShapeType="1"/>
            </p:cNvSpPr>
            <p:nvPr/>
          </p:nvSpPr>
          <p:spPr bwMode="auto">
            <a:xfrm flipH="1">
              <a:off x="2631" y="3506"/>
              <a:ext cx="508" cy="907"/>
            </a:xfrm>
            <a:prstGeom prst="line">
              <a:avLst/>
            </a:prstGeom>
            <a:noFill/>
            <a:ln w="50800">
              <a:solidFill>
                <a:srgbClr val="FF0000"/>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2094" name="Line 80"/>
            <p:cNvSpPr>
              <a:spLocks noChangeShapeType="1"/>
            </p:cNvSpPr>
            <p:nvPr/>
          </p:nvSpPr>
          <p:spPr bwMode="auto">
            <a:xfrm>
              <a:off x="2631" y="4413"/>
              <a:ext cx="326" cy="109"/>
            </a:xfrm>
            <a:prstGeom prst="line">
              <a:avLst/>
            </a:prstGeom>
            <a:noFill/>
            <a:ln w="50800">
              <a:solidFill>
                <a:srgbClr val="FF0000"/>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42095" name="Line 81"/>
            <p:cNvSpPr>
              <a:spLocks noChangeShapeType="1"/>
            </p:cNvSpPr>
            <p:nvPr/>
          </p:nvSpPr>
          <p:spPr bwMode="auto">
            <a:xfrm flipV="1">
              <a:off x="2957" y="3651"/>
              <a:ext cx="436" cy="871"/>
            </a:xfrm>
            <a:prstGeom prst="line">
              <a:avLst/>
            </a:prstGeom>
            <a:noFill/>
            <a:ln w="50800">
              <a:solidFill>
                <a:srgbClr val="FF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2096" name="Line 82"/>
            <p:cNvSpPr>
              <a:spLocks noChangeShapeType="1"/>
            </p:cNvSpPr>
            <p:nvPr/>
          </p:nvSpPr>
          <p:spPr bwMode="auto">
            <a:xfrm flipH="1" flipV="1">
              <a:off x="3139" y="3506"/>
              <a:ext cx="254" cy="145"/>
            </a:xfrm>
            <a:prstGeom prst="line">
              <a:avLst/>
            </a:prstGeom>
            <a:noFill/>
            <a:ln w="50800">
              <a:solidFill>
                <a:srgbClr val="FF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graphicFrame>
        <p:nvGraphicFramePr>
          <p:cNvPr id="495699" name="Object 22"/>
          <p:cNvGraphicFramePr>
            <a:graphicFrameLocks noChangeAspect="1"/>
          </p:cNvGraphicFramePr>
          <p:nvPr>
            <p:extLst>
              <p:ext uri="{D42A27DB-BD31-4B8C-83A1-F6EECF244321}">
                <p14:modId xmlns:p14="http://schemas.microsoft.com/office/powerpoint/2010/main" val="1983479738"/>
              </p:ext>
            </p:extLst>
          </p:nvPr>
        </p:nvGraphicFramePr>
        <p:xfrm>
          <a:off x="5826125" y="4122738"/>
          <a:ext cx="2717800" cy="1938337"/>
        </p:xfrm>
        <a:graphic>
          <a:graphicData uri="http://schemas.openxmlformats.org/presentationml/2006/ole">
            <mc:AlternateContent xmlns:mc="http://schemas.openxmlformats.org/markup-compatibility/2006">
              <mc:Choice xmlns:v="urn:schemas-microsoft-com:vml" Requires="v">
                <p:oleObj spid="_x0000_s7398" name="Visio" r:id="rId42" imgW="5754929" imgH="4105351" progId="Visio.Drawing.11">
                  <p:embed/>
                </p:oleObj>
              </mc:Choice>
              <mc:Fallback>
                <p:oleObj name="Visio" r:id="rId42" imgW="5754929" imgH="4105351" progId="Visio.Drawing.11">
                  <p:embed/>
                  <p:pic>
                    <p:nvPicPr>
                      <p:cNvPr id="0" nam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5826125" y="4122738"/>
                        <a:ext cx="2717800" cy="193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5700" name="Object 23"/>
          <p:cNvGraphicFramePr>
            <a:graphicFrameLocks noChangeAspect="1"/>
          </p:cNvGraphicFramePr>
          <p:nvPr>
            <p:extLst>
              <p:ext uri="{D42A27DB-BD31-4B8C-83A1-F6EECF244321}">
                <p14:modId xmlns:p14="http://schemas.microsoft.com/office/powerpoint/2010/main" val="3107065904"/>
              </p:ext>
            </p:extLst>
          </p:nvPr>
        </p:nvGraphicFramePr>
        <p:xfrm>
          <a:off x="8177213" y="4897438"/>
          <a:ext cx="392112" cy="390525"/>
        </p:xfrm>
        <a:graphic>
          <a:graphicData uri="http://schemas.openxmlformats.org/presentationml/2006/ole">
            <mc:AlternateContent xmlns:mc="http://schemas.openxmlformats.org/markup-compatibility/2006">
              <mc:Choice xmlns:v="urn:schemas-microsoft-com:vml" Requires="v">
                <p:oleObj spid="_x0000_s7399" name="Visio" r:id="rId44" imgW="783336" imgH="783336" progId="Visio.Drawing.11">
                  <p:embed/>
                </p:oleObj>
              </mc:Choice>
              <mc:Fallback>
                <p:oleObj name="Visio" r:id="rId44" imgW="783336" imgH="783336" progId="Visio.Drawing.11">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77213" y="4897438"/>
                        <a:ext cx="392112"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5701" name="Object 24"/>
          <p:cNvGraphicFramePr>
            <a:graphicFrameLocks noChangeAspect="1"/>
          </p:cNvGraphicFramePr>
          <p:nvPr>
            <p:extLst>
              <p:ext uri="{D42A27DB-BD31-4B8C-83A1-F6EECF244321}">
                <p14:modId xmlns:p14="http://schemas.microsoft.com/office/powerpoint/2010/main" val="1347002694"/>
              </p:ext>
            </p:extLst>
          </p:nvPr>
        </p:nvGraphicFramePr>
        <p:xfrm>
          <a:off x="5826125" y="4116388"/>
          <a:ext cx="2724150" cy="1944687"/>
        </p:xfrm>
        <a:graphic>
          <a:graphicData uri="http://schemas.openxmlformats.org/presentationml/2006/ole">
            <mc:AlternateContent xmlns:mc="http://schemas.openxmlformats.org/markup-compatibility/2006">
              <mc:Choice xmlns:v="urn:schemas-microsoft-com:vml" Requires="v">
                <p:oleObj spid="_x0000_s7400" name="Visio" r:id="rId45" imgW="5754929" imgH="4105351" progId="Visio.Drawing.11">
                  <p:embed/>
                </p:oleObj>
              </mc:Choice>
              <mc:Fallback>
                <p:oleObj name="Visio" r:id="rId45" imgW="5754929" imgH="4105351" progId="Visio.Drawing.11">
                  <p:embed/>
                  <p:pic>
                    <p:nvPicPr>
                      <p:cNvPr id="0" name=""/>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5826125" y="4116388"/>
                        <a:ext cx="2724150" cy="1944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Group 86"/>
          <p:cNvGrpSpPr>
            <a:grpSpLocks/>
          </p:cNvGrpSpPr>
          <p:nvPr/>
        </p:nvGrpSpPr>
        <p:grpSpPr bwMode="auto">
          <a:xfrm>
            <a:off x="1304925" y="4530725"/>
            <a:ext cx="3684588" cy="1965325"/>
            <a:chOff x="2517" y="3242"/>
            <a:chExt cx="2559" cy="1365"/>
          </a:xfrm>
        </p:grpSpPr>
        <p:sp>
          <p:nvSpPr>
            <p:cNvPr id="42064" name="Oval 87"/>
            <p:cNvSpPr>
              <a:spLocks noChangeArrowheads="1"/>
            </p:cNvSpPr>
            <p:nvPr/>
          </p:nvSpPr>
          <p:spPr bwMode="auto">
            <a:xfrm>
              <a:off x="2988" y="3305"/>
              <a:ext cx="208" cy="187"/>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endParaRPr lang="en-US" sz="1800">
                <a:solidFill>
                  <a:srgbClr val="000000"/>
                </a:solidFill>
                <a:latin typeface="Comic Sans MS" pitchFamily="66" charset="0"/>
              </a:endParaRPr>
            </a:p>
          </p:txBody>
        </p:sp>
        <p:sp>
          <p:nvSpPr>
            <p:cNvPr id="42065" name="Oval 88"/>
            <p:cNvSpPr>
              <a:spLocks noChangeArrowheads="1"/>
            </p:cNvSpPr>
            <p:nvPr/>
          </p:nvSpPr>
          <p:spPr bwMode="auto">
            <a:xfrm>
              <a:off x="2988" y="3651"/>
              <a:ext cx="208" cy="188"/>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endParaRPr lang="en-US" sz="1800">
                <a:solidFill>
                  <a:srgbClr val="000000"/>
                </a:solidFill>
                <a:latin typeface="Comic Sans MS" pitchFamily="66" charset="0"/>
              </a:endParaRPr>
            </a:p>
          </p:txBody>
        </p:sp>
        <p:sp>
          <p:nvSpPr>
            <p:cNvPr id="42066" name="Oval 89"/>
            <p:cNvSpPr>
              <a:spLocks noChangeArrowheads="1"/>
            </p:cNvSpPr>
            <p:nvPr/>
          </p:nvSpPr>
          <p:spPr bwMode="auto">
            <a:xfrm>
              <a:off x="2988" y="3998"/>
              <a:ext cx="208" cy="188"/>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endParaRPr lang="en-US" sz="1800">
                <a:solidFill>
                  <a:srgbClr val="000000"/>
                </a:solidFill>
                <a:latin typeface="Comic Sans MS" pitchFamily="66" charset="0"/>
              </a:endParaRPr>
            </a:p>
          </p:txBody>
        </p:sp>
        <p:sp>
          <p:nvSpPr>
            <p:cNvPr id="42067" name="Oval 90"/>
            <p:cNvSpPr>
              <a:spLocks noChangeArrowheads="1"/>
            </p:cNvSpPr>
            <p:nvPr/>
          </p:nvSpPr>
          <p:spPr bwMode="auto">
            <a:xfrm>
              <a:off x="2988" y="4346"/>
              <a:ext cx="208" cy="186"/>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endParaRPr lang="en-US" sz="1800">
                <a:solidFill>
                  <a:srgbClr val="000000"/>
                </a:solidFill>
                <a:latin typeface="Comic Sans MS" pitchFamily="66" charset="0"/>
              </a:endParaRPr>
            </a:p>
          </p:txBody>
        </p:sp>
        <p:sp>
          <p:nvSpPr>
            <p:cNvPr id="42068" name="Oval 91"/>
            <p:cNvSpPr>
              <a:spLocks noChangeArrowheads="1"/>
            </p:cNvSpPr>
            <p:nvPr/>
          </p:nvSpPr>
          <p:spPr bwMode="auto">
            <a:xfrm>
              <a:off x="3525" y="4159"/>
              <a:ext cx="209" cy="187"/>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endParaRPr lang="en-US" sz="1800">
                <a:solidFill>
                  <a:srgbClr val="000000"/>
                </a:solidFill>
                <a:latin typeface="Comic Sans MS" pitchFamily="66" charset="0"/>
              </a:endParaRPr>
            </a:p>
          </p:txBody>
        </p:sp>
        <p:sp>
          <p:nvSpPr>
            <p:cNvPr id="42069" name="Oval 92"/>
            <p:cNvSpPr>
              <a:spLocks noChangeArrowheads="1"/>
            </p:cNvSpPr>
            <p:nvPr/>
          </p:nvSpPr>
          <p:spPr bwMode="auto">
            <a:xfrm>
              <a:off x="3525" y="3465"/>
              <a:ext cx="209" cy="186"/>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endParaRPr lang="en-US" sz="1800">
                <a:solidFill>
                  <a:srgbClr val="000000"/>
                </a:solidFill>
                <a:latin typeface="Comic Sans MS" pitchFamily="66" charset="0"/>
              </a:endParaRPr>
            </a:p>
          </p:txBody>
        </p:sp>
        <p:sp>
          <p:nvSpPr>
            <p:cNvPr id="42070" name="Oval 93"/>
            <p:cNvSpPr>
              <a:spLocks noChangeArrowheads="1"/>
            </p:cNvSpPr>
            <p:nvPr/>
          </p:nvSpPr>
          <p:spPr bwMode="auto">
            <a:xfrm>
              <a:off x="4300" y="4159"/>
              <a:ext cx="209" cy="187"/>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endParaRPr lang="en-US" sz="1800">
                <a:solidFill>
                  <a:srgbClr val="000000"/>
                </a:solidFill>
                <a:latin typeface="Comic Sans MS" pitchFamily="66" charset="0"/>
              </a:endParaRPr>
            </a:p>
          </p:txBody>
        </p:sp>
        <p:sp>
          <p:nvSpPr>
            <p:cNvPr id="42071" name="Oval 94"/>
            <p:cNvSpPr>
              <a:spLocks noChangeArrowheads="1"/>
            </p:cNvSpPr>
            <p:nvPr/>
          </p:nvSpPr>
          <p:spPr bwMode="auto">
            <a:xfrm>
              <a:off x="4659" y="3651"/>
              <a:ext cx="208" cy="188"/>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endParaRPr lang="en-US" sz="1800">
                <a:solidFill>
                  <a:srgbClr val="000000"/>
                </a:solidFill>
                <a:latin typeface="Comic Sans MS" pitchFamily="66" charset="0"/>
              </a:endParaRPr>
            </a:p>
          </p:txBody>
        </p:sp>
        <p:sp>
          <p:nvSpPr>
            <p:cNvPr id="42072" name="Line 95"/>
            <p:cNvSpPr>
              <a:spLocks noChangeShapeType="1"/>
            </p:cNvSpPr>
            <p:nvPr/>
          </p:nvSpPr>
          <p:spPr bwMode="auto">
            <a:xfrm>
              <a:off x="3196" y="3385"/>
              <a:ext cx="329" cy="107"/>
            </a:xfrm>
            <a:prstGeom prst="line">
              <a:avLst/>
            </a:prstGeom>
            <a:noFill/>
            <a:ln w="25400">
              <a:solidFill>
                <a:srgbClr val="FF0000"/>
              </a:solidFill>
              <a:round/>
              <a:headEnd/>
              <a:tailEnd type="triangle" w="lg"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2073" name="Line 96"/>
            <p:cNvSpPr>
              <a:spLocks noChangeShapeType="1"/>
            </p:cNvSpPr>
            <p:nvPr/>
          </p:nvSpPr>
          <p:spPr bwMode="auto">
            <a:xfrm>
              <a:off x="3734" y="3545"/>
              <a:ext cx="925" cy="160"/>
            </a:xfrm>
            <a:prstGeom prst="line">
              <a:avLst/>
            </a:prstGeom>
            <a:noFill/>
            <a:ln w="25400">
              <a:solidFill>
                <a:srgbClr val="FF0000"/>
              </a:solidFill>
              <a:round/>
              <a:headEnd/>
              <a:tailEnd type="triangle" w="lg"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2074" name="Line 97"/>
            <p:cNvSpPr>
              <a:spLocks noChangeShapeType="1"/>
            </p:cNvSpPr>
            <p:nvPr/>
          </p:nvSpPr>
          <p:spPr bwMode="auto">
            <a:xfrm flipV="1">
              <a:off x="4867" y="3438"/>
              <a:ext cx="209" cy="267"/>
            </a:xfrm>
            <a:prstGeom prst="line">
              <a:avLst/>
            </a:prstGeom>
            <a:noFill/>
            <a:ln w="25400">
              <a:solidFill>
                <a:srgbClr val="FF0000"/>
              </a:solidFill>
              <a:round/>
              <a:headEnd/>
              <a:tailEnd type="triangle" w="lg"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2075" name="Line 98"/>
            <p:cNvSpPr>
              <a:spLocks noChangeShapeType="1"/>
            </p:cNvSpPr>
            <p:nvPr/>
          </p:nvSpPr>
          <p:spPr bwMode="auto">
            <a:xfrm>
              <a:off x="2898" y="3385"/>
              <a:ext cx="90" cy="0"/>
            </a:xfrm>
            <a:prstGeom prst="line">
              <a:avLst/>
            </a:prstGeom>
            <a:noFill/>
            <a:ln w="25400">
              <a:solidFill>
                <a:srgbClr val="FF0000"/>
              </a:solidFill>
              <a:round/>
              <a:headEnd/>
              <a:tailEnd type="triangle" w="lg"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2076" name="Line 99"/>
            <p:cNvSpPr>
              <a:spLocks noChangeShapeType="1"/>
            </p:cNvSpPr>
            <p:nvPr/>
          </p:nvSpPr>
          <p:spPr bwMode="auto">
            <a:xfrm>
              <a:off x="2898" y="3741"/>
              <a:ext cx="90" cy="0"/>
            </a:xfrm>
            <a:prstGeom prst="line">
              <a:avLst/>
            </a:prstGeom>
            <a:noFill/>
            <a:ln w="25400">
              <a:solidFill>
                <a:srgbClr val="00FF00"/>
              </a:solidFill>
              <a:round/>
              <a:headEnd/>
              <a:tailEnd type="triangle" w="lg"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2077" name="Line 100"/>
            <p:cNvSpPr>
              <a:spLocks noChangeShapeType="1"/>
            </p:cNvSpPr>
            <p:nvPr/>
          </p:nvSpPr>
          <p:spPr bwMode="auto">
            <a:xfrm flipV="1">
              <a:off x="3196" y="3572"/>
              <a:ext cx="329" cy="187"/>
            </a:xfrm>
            <a:prstGeom prst="line">
              <a:avLst/>
            </a:prstGeom>
            <a:noFill/>
            <a:ln w="25400">
              <a:solidFill>
                <a:srgbClr val="00FF00"/>
              </a:solidFill>
              <a:round/>
              <a:headEnd/>
              <a:tailEnd type="triangle" w="lg"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2078" name="Line 101"/>
            <p:cNvSpPr>
              <a:spLocks noChangeShapeType="1"/>
            </p:cNvSpPr>
            <p:nvPr/>
          </p:nvSpPr>
          <p:spPr bwMode="auto">
            <a:xfrm flipH="1">
              <a:off x="3647" y="3598"/>
              <a:ext cx="87" cy="561"/>
            </a:xfrm>
            <a:prstGeom prst="line">
              <a:avLst/>
            </a:prstGeom>
            <a:noFill/>
            <a:ln w="25400">
              <a:solidFill>
                <a:srgbClr val="00FF00"/>
              </a:solidFill>
              <a:round/>
              <a:headEnd/>
              <a:tailEnd type="triangle" w="lg"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42079" name="Line 102"/>
            <p:cNvSpPr>
              <a:spLocks noChangeShapeType="1"/>
            </p:cNvSpPr>
            <p:nvPr/>
          </p:nvSpPr>
          <p:spPr bwMode="auto">
            <a:xfrm flipV="1">
              <a:off x="3719" y="3866"/>
              <a:ext cx="1357" cy="329"/>
            </a:xfrm>
            <a:prstGeom prst="line">
              <a:avLst/>
            </a:prstGeom>
            <a:noFill/>
            <a:ln w="25400">
              <a:solidFill>
                <a:srgbClr val="00FF00"/>
              </a:solidFill>
              <a:round/>
              <a:headEnd/>
              <a:tailEnd type="triangle" w="lg"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42080" name="Line 103"/>
            <p:cNvSpPr>
              <a:spLocks noChangeShapeType="1"/>
            </p:cNvSpPr>
            <p:nvPr/>
          </p:nvSpPr>
          <p:spPr bwMode="auto">
            <a:xfrm>
              <a:off x="2898" y="4088"/>
              <a:ext cx="90" cy="0"/>
            </a:xfrm>
            <a:prstGeom prst="line">
              <a:avLst/>
            </a:prstGeom>
            <a:noFill/>
            <a:ln w="25400">
              <a:solidFill>
                <a:srgbClr val="0000FF"/>
              </a:solidFill>
              <a:round/>
              <a:headEnd/>
              <a:tailEnd type="triangle" w="lg"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2081" name="Line 104"/>
            <p:cNvSpPr>
              <a:spLocks noChangeShapeType="1"/>
            </p:cNvSpPr>
            <p:nvPr/>
          </p:nvSpPr>
          <p:spPr bwMode="auto">
            <a:xfrm>
              <a:off x="3196" y="4079"/>
              <a:ext cx="329" cy="133"/>
            </a:xfrm>
            <a:prstGeom prst="line">
              <a:avLst/>
            </a:prstGeom>
            <a:noFill/>
            <a:ln w="25400">
              <a:solidFill>
                <a:srgbClr val="0000FF"/>
              </a:solidFill>
              <a:round/>
              <a:headEnd/>
              <a:tailEnd type="triangle" w="lg"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2082" name="Line 105"/>
            <p:cNvSpPr>
              <a:spLocks noChangeShapeType="1"/>
            </p:cNvSpPr>
            <p:nvPr/>
          </p:nvSpPr>
          <p:spPr bwMode="auto">
            <a:xfrm>
              <a:off x="3734" y="4212"/>
              <a:ext cx="566" cy="20"/>
            </a:xfrm>
            <a:prstGeom prst="line">
              <a:avLst/>
            </a:prstGeom>
            <a:noFill/>
            <a:ln w="25400">
              <a:solidFill>
                <a:srgbClr val="0000FF"/>
              </a:solidFill>
              <a:round/>
              <a:headEnd/>
              <a:tailEnd type="triangle" w="lg"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42083" name="Line 106"/>
            <p:cNvSpPr>
              <a:spLocks noChangeShapeType="1"/>
            </p:cNvSpPr>
            <p:nvPr/>
          </p:nvSpPr>
          <p:spPr bwMode="auto">
            <a:xfrm flipV="1">
              <a:off x="4509" y="3786"/>
              <a:ext cx="150" cy="426"/>
            </a:xfrm>
            <a:prstGeom prst="line">
              <a:avLst/>
            </a:prstGeom>
            <a:noFill/>
            <a:ln w="25400">
              <a:solidFill>
                <a:srgbClr val="0000FF"/>
              </a:solidFill>
              <a:round/>
              <a:headEnd/>
              <a:tailEnd type="triangle" w="lg"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42084" name="Line 107"/>
            <p:cNvSpPr>
              <a:spLocks noChangeShapeType="1"/>
            </p:cNvSpPr>
            <p:nvPr/>
          </p:nvSpPr>
          <p:spPr bwMode="auto">
            <a:xfrm>
              <a:off x="2898" y="4434"/>
              <a:ext cx="90" cy="0"/>
            </a:xfrm>
            <a:prstGeom prst="line">
              <a:avLst/>
            </a:prstGeom>
            <a:noFill/>
            <a:ln w="25400">
              <a:solidFill>
                <a:srgbClr val="FFCC00"/>
              </a:solidFill>
              <a:round/>
              <a:headEnd/>
              <a:tailEnd type="triangle" w="lg"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2085" name="Line 108"/>
            <p:cNvSpPr>
              <a:spLocks noChangeShapeType="1"/>
            </p:cNvSpPr>
            <p:nvPr/>
          </p:nvSpPr>
          <p:spPr bwMode="auto">
            <a:xfrm flipV="1">
              <a:off x="3196" y="4292"/>
              <a:ext cx="329" cy="161"/>
            </a:xfrm>
            <a:prstGeom prst="line">
              <a:avLst/>
            </a:prstGeom>
            <a:noFill/>
            <a:ln w="25400">
              <a:solidFill>
                <a:srgbClr val="FFCC00"/>
              </a:solidFill>
              <a:round/>
              <a:headEnd/>
              <a:tailEnd type="triangle" w="lg"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2086" name="Line 109"/>
            <p:cNvSpPr>
              <a:spLocks noChangeShapeType="1"/>
            </p:cNvSpPr>
            <p:nvPr/>
          </p:nvSpPr>
          <p:spPr bwMode="auto">
            <a:xfrm>
              <a:off x="3734" y="4292"/>
              <a:ext cx="566" cy="0"/>
            </a:xfrm>
            <a:prstGeom prst="line">
              <a:avLst/>
            </a:prstGeom>
            <a:noFill/>
            <a:ln w="25400">
              <a:solidFill>
                <a:srgbClr val="FFCC00"/>
              </a:solidFill>
              <a:round/>
              <a:headEnd/>
              <a:tailEnd type="triangle" w="lg"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2087" name="Line 110"/>
            <p:cNvSpPr>
              <a:spLocks noChangeShapeType="1"/>
            </p:cNvSpPr>
            <p:nvPr/>
          </p:nvSpPr>
          <p:spPr bwMode="auto">
            <a:xfrm>
              <a:off x="4509" y="4292"/>
              <a:ext cx="508" cy="107"/>
            </a:xfrm>
            <a:prstGeom prst="line">
              <a:avLst/>
            </a:prstGeom>
            <a:noFill/>
            <a:ln w="25400">
              <a:solidFill>
                <a:srgbClr val="FFCC00"/>
              </a:solidFill>
              <a:round/>
              <a:headEnd/>
              <a:tailEnd type="triangle" w="lg"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2088" name="Line 111"/>
            <p:cNvSpPr>
              <a:spLocks noChangeShapeType="1"/>
            </p:cNvSpPr>
            <p:nvPr/>
          </p:nvSpPr>
          <p:spPr bwMode="auto">
            <a:xfrm>
              <a:off x="4838" y="3786"/>
              <a:ext cx="179" cy="347"/>
            </a:xfrm>
            <a:prstGeom prst="line">
              <a:avLst/>
            </a:prstGeom>
            <a:noFill/>
            <a:ln w="25400">
              <a:solidFill>
                <a:srgbClr val="0000FF"/>
              </a:solidFill>
              <a:round/>
              <a:headEnd/>
              <a:tailEnd type="triangle" w="lg"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42089" name="Text Box 112"/>
            <p:cNvSpPr txBox="1">
              <a:spLocks noChangeArrowheads="1"/>
            </p:cNvSpPr>
            <p:nvPr/>
          </p:nvSpPr>
          <p:spPr bwMode="auto">
            <a:xfrm>
              <a:off x="2517" y="3242"/>
              <a:ext cx="3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82945" tIns="41473" rIns="82945" bIns="41473">
              <a:spAutoFit/>
            </a:bodyPr>
            <a:lstStyle>
              <a:lvl1pPr defTabSz="828675">
                <a:defRPr sz="1400">
                  <a:solidFill>
                    <a:schemeClr val="tx1"/>
                  </a:solidFill>
                  <a:latin typeface="Arial" charset="0"/>
                </a:defRPr>
              </a:lvl1pPr>
              <a:lvl2pPr marL="742950" indent="-285750" defTabSz="828675">
                <a:defRPr sz="1400">
                  <a:solidFill>
                    <a:schemeClr val="tx1"/>
                  </a:solidFill>
                  <a:latin typeface="Arial" charset="0"/>
                </a:defRPr>
              </a:lvl2pPr>
              <a:lvl3pPr marL="1143000" indent="-228600" defTabSz="828675">
                <a:defRPr sz="1400">
                  <a:solidFill>
                    <a:schemeClr val="tx1"/>
                  </a:solidFill>
                  <a:latin typeface="Arial" charset="0"/>
                </a:defRPr>
              </a:lvl3pPr>
              <a:lvl4pPr marL="1600200" indent="-228600" defTabSz="828675">
                <a:defRPr sz="1400">
                  <a:solidFill>
                    <a:schemeClr val="tx1"/>
                  </a:solidFill>
                  <a:latin typeface="Arial" charset="0"/>
                </a:defRPr>
              </a:lvl4pPr>
              <a:lvl5pPr marL="2057400" indent="-228600" defTabSz="828675">
                <a:defRPr sz="1400">
                  <a:solidFill>
                    <a:schemeClr val="tx1"/>
                  </a:solidFill>
                  <a:latin typeface="Arial" charset="0"/>
                </a:defRPr>
              </a:lvl5pPr>
              <a:lvl6pPr marL="2514600" indent="-228600" defTabSz="828675" eaLnBrk="0" fontAlgn="base" hangingPunct="0">
                <a:spcBef>
                  <a:spcPct val="0"/>
                </a:spcBef>
                <a:spcAft>
                  <a:spcPct val="0"/>
                </a:spcAft>
                <a:defRPr sz="1400">
                  <a:solidFill>
                    <a:schemeClr val="tx1"/>
                  </a:solidFill>
                  <a:latin typeface="Arial" charset="0"/>
                </a:defRPr>
              </a:lvl6pPr>
              <a:lvl7pPr marL="2971800" indent="-228600" defTabSz="828675" eaLnBrk="0" fontAlgn="base" hangingPunct="0">
                <a:spcBef>
                  <a:spcPct val="0"/>
                </a:spcBef>
                <a:spcAft>
                  <a:spcPct val="0"/>
                </a:spcAft>
                <a:defRPr sz="1400">
                  <a:solidFill>
                    <a:schemeClr val="tx1"/>
                  </a:solidFill>
                  <a:latin typeface="Arial" charset="0"/>
                </a:defRPr>
              </a:lvl7pPr>
              <a:lvl8pPr marL="3429000" indent="-228600" defTabSz="828675" eaLnBrk="0" fontAlgn="base" hangingPunct="0">
                <a:spcBef>
                  <a:spcPct val="0"/>
                </a:spcBef>
                <a:spcAft>
                  <a:spcPct val="0"/>
                </a:spcAft>
                <a:defRPr sz="1400">
                  <a:solidFill>
                    <a:schemeClr val="tx1"/>
                  </a:solidFill>
                  <a:latin typeface="Arial" charset="0"/>
                </a:defRPr>
              </a:lvl8pPr>
              <a:lvl9pPr marL="3886200" indent="-228600" defTabSz="828675" eaLnBrk="0" fontAlgn="base" hangingPunct="0">
                <a:spcBef>
                  <a:spcPct val="0"/>
                </a:spcBef>
                <a:spcAft>
                  <a:spcPct val="0"/>
                </a:spcAft>
                <a:defRPr sz="1400">
                  <a:solidFill>
                    <a:schemeClr val="tx1"/>
                  </a:solidFill>
                  <a:latin typeface="Arial" charset="0"/>
                </a:defRPr>
              </a:lvl9pPr>
            </a:lstStyle>
            <a:p>
              <a:pPr algn="ctr"/>
              <a:r>
                <a:rPr lang="en-US" sz="2500">
                  <a:solidFill>
                    <a:srgbClr val="000000"/>
                  </a:solidFill>
                </a:rPr>
                <a:t>q0</a:t>
              </a:r>
            </a:p>
          </p:txBody>
        </p:sp>
        <p:sp>
          <p:nvSpPr>
            <p:cNvPr id="42090" name="Text Box 113"/>
            <p:cNvSpPr txBox="1">
              <a:spLocks noChangeArrowheads="1"/>
            </p:cNvSpPr>
            <p:nvPr/>
          </p:nvSpPr>
          <p:spPr bwMode="auto">
            <a:xfrm>
              <a:off x="2517" y="3588"/>
              <a:ext cx="3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82945" tIns="41473" rIns="82945" bIns="41473">
              <a:spAutoFit/>
            </a:bodyPr>
            <a:lstStyle>
              <a:lvl1pPr defTabSz="828675">
                <a:defRPr sz="1400">
                  <a:solidFill>
                    <a:schemeClr val="tx1"/>
                  </a:solidFill>
                  <a:latin typeface="Arial" charset="0"/>
                </a:defRPr>
              </a:lvl1pPr>
              <a:lvl2pPr marL="742950" indent="-285750" defTabSz="828675">
                <a:defRPr sz="1400">
                  <a:solidFill>
                    <a:schemeClr val="tx1"/>
                  </a:solidFill>
                  <a:latin typeface="Arial" charset="0"/>
                </a:defRPr>
              </a:lvl2pPr>
              <a:lvl3pPr marL="1143000" indent="-228600" defTabSz="828675">
                <a:defRPr sz="1400">
                  <a:solidFill>
                    <a:schemeClr val="tx1"/>
                  </a:solidFill>
                  <a:latin typeface="Arial" charset="0"/>
                </a:defRPr>
              </a:lvl3pPr>
              <a:lvl4pPr marL="1600200" indent="-228600" defTabSz="828675">
                <a:defRPr sz="1400">
                  <a:solidFill>
                    <a:schemeClr val="tx1"/>
                  </a:solidFill>
                  <a:latin typeface="Arial" charset="0"/>
                </a:defRPr>
              </a:lvl4pPr>
              <a:lvl5pPr marL="2057400" indent="-228600" defTabSz="828675">
                <a:defRPr sz="1400">
                  <a:solidFill>
                    <a:schemeClr val="tx1"/>
                  </a:solidFill>
                  <a:latin typeface="Arial" charset="0"/>
                </a:defRPr>
              </a:lvl5pPr>
              <a:lvl6pPr marL="2514600" indent="-228600" defTabSz="828675" eaLnBrk="0" fontAlgn="base" hangingPunct="0">
                <a:spcBef>
                  <a:spcPct val="0"/>
                </a:spcBef>
                <a:spcAft>
                  <a:spcPct val="0"/>
                </a:spcAft>
                <a:defRPr sz="1400">
                  <a:solidFill>
                    <a:schemeClr val="tx1"/>
                  </a:solidFill>
                  <a:latin typeface="Arial" charset="0"/>
                </a:defRPr>
              </a:lvl6pPr>
              <a:lvl7pPr marL="2971800" indent="-228600" defTabSz="828675" eaLnBrk="0" fontAlgn="base" hangingPunct="0">
                <a:spcBef>
                  <a:spcPct val="0"/>
                </a:spcBef>
                <a:spcAft>
                  <a:spcPct val="0"/>
                </a:spcAft>
                <a:defRPr sz="1400">
                  <a:solidFill>
                    <a:schemeClr val="tx1"/>
                  </a:solidFill>
                  <a:latin typeface="Arial" charset="0"/>
                </a:defRPr>
              </a:lvl7pPr>
              <a:lvl8pPr marL="3429000" indent="-228600" defTabSz="828675" eaLnBrk="0" fontAlgn="base" hangingPunct="0">
                <a:spcBef>
                  <a:spcPct val="0"/>
                </a:spcBef>
                <a:spcAft>
                  <a:spcPct val="0"/>
                </a:spcAft>
                <a:defRPr sz="1400">
                  <a:solidFill>
                    <a:schemeClr val="tx1"/>
                  </a:solidFill>
                  <a:latin typeface="Arial" charset="0"/>
                </a:defRPr>
              </a:lvl8pPr>
              <a:lvl9pPr marL="3886200" indent="-228600" defTabSz="828675" eaLnBrk="0" fontAlgn="base" hangingPunct="0">
                <a:spcBef>
                  <a:spcPct val="0"/>
                </a:spcBef>
                <a:spcAft>
                  <a:spcPct val="0"/>
                </a:spcAft>
                <a:defRPr sz="1400">
                  <a:solidFill>
                    <a:schemeClr val="tx1"/>
                  </a:solidFill>
                  <a:latin typeface="Arial" charset="0"/>
                </a:defRPr>
              </a:lvl9pPr>
            </a:lstStyle>
            <a:p>
              <a:pPr algn="ctr"/>
              <a:r>
                <a:rPr lang="en-US" sz="2500">
                  <a:solidFill>
                    <a:srgbClr val="000000"/>
                  </a:solidFill>
                </a:rPr>
                <a:t>q1</a:t>
              </a:r>
            </a:p>
          </p:txBody>
        </p:sp>
        <p:sp>
          <p:nvSpPr>
            <p:cNvPr id="42091" name="Text Box 114"/>
            <p:cNvSpPr txBox="1">
              <a:spLocks noChangeArrowheads="1"/>
            </p:cNvSpPr>
            <p:nvPr/>
          </p:nvSpPr>
          <p:spPr bwMode="auto">
            <a:xfrm>
              <a:off x="2517" y="3934"/>
              <a:ext cx="3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82945" tIns="41473" rIns="82945" bIns="41473">
              <a:spAutoFit/>
            </a:bodyPr>
            <a:lstStyle>
              <a:lvl1pPr defTabSz="828675">
                <a:defRPr sz="1400">
                  <a:solidFill>
                    <a:schemeClr val="tx1"/>
                  </a:solidFill>
                  <a:latin typeface="Arial" charset="0"/>
                </a:defRPr>
              </a:lvl1pPr>
              <a:lvl2pPr marL="742950" indent="-285750" defTabSz="828675">
                <a:defRPr sz="1400">
                  <a:solidFill>
                    <a:schemeClr val="tx1"/>
                  </a:solidFill>
                  <a:latin typeface="Arial" charset="0"/>
                </a:defRPr>
              </a:lvl2pPr>
              <a:lvl3pPr marL="1143000" indent="-228600" defTabSz="828675">
                <a:defRPr sz="1400">
                  <a:solidFill>
                    <a:schemeClr val="tx1"/>
                  </a:solidFill>
                  <a:latin typeface="Arial" charset="0"/>
                </a:defRPr>
              </a:lvl3pPr>
              <a:lvl4pPr marL="1600200" indent="-228600" defTabSz="828675">
                <a:defRPr sz="1400">
                  <a:solidFill>
                    <a:schemeClr val="tx1"/>
                  </a:solidFill>
                  <a:latin typeface="Arial" charset="0"/>
                </a:defRPr>
              </a:lvl4pPr>
              <a:lvl5pPr marL="2057400" indent="-228600" defTabSz="828675">
                <a:defRPr sz="1400">
                  <a:solidFill>
                    <a:schemeClr val="tx1"/>
                  </a:solidFill>
                  <a:latin typeface="Arial" charset="0"/>
                </a:defRPr>
              </a:lvl5pPr>
              <a:lvl6pPr marL="2514600" indent="-228600" defTabSz="828675" eaLnBrk="0" fontAlgn="base" hangingPunct="0">
                <a:spcBef>
                  <a:spcPct val="0"/>
                </a:spcBef>
                <a:spcAft>
                  <a:spcPct val="0"/>
                </a:spcAft>
                <a:defRPr sz="1400">
                  <a:solidFill>
                    <a:schemeClr val="tx1"/>
                  </a:solidFill>
                  <a:latin typeface="Arial" charset="0"/>
                </a:defRPr>
              </a:lvl6pPr>
              <a:lvl7pPr marL="2971800" indent="-228600" defTabSz="828675" eaLnBrk="0" fontAlgn="base" hangingPunct="0">
                <a:spcBef>
                  <a:spcPct val="0"/>
                </a:spcBef>
                <a:spcAft>
                  <a:spcPct val="0"/>
                </a:spcAft>
                <a:defRPr sz="1400">
                  <a:solidFill>
                    <a:schemeClr val="tx1"/>
                  </a:solidFill>
                  <a:latin typeface="Arial" charset="0"/>
                </a:defRPr>
              </a:lvl7pPr>
              <a:lvl8pPr marL="3429000" indent="-228600" defTabSz="828675" eaLnBrk="0" fontAlgn="base" hangingPunct="0">
                <a:spcBef>
                  <a:spcPct val="0"/>
                </a:spcBef>
                <a:spcAft>
                  <a:spcPct val="0"/>
                </a:spcAft>
                <a:defRPr sz="1400">
                  <a:solidFill>
                    <a:schemeClr val="tx1"/>
                  </a:solidFill>
                  <a:latin typeface="Arial" charset="0"/>
                </a:defRPr>
              </a:lvl8pPr>
              <a:lvl9pPr marL="3886200" indent="-228600" defTabSz="828675" eaLnBrk="0" fontAlgn="base" hangingPunct="0">
                <a:spcBef>
                  <a:spcPct val="0"/>
                </a:spcBef>
                <a:spcAft>
                  <a:spcPct val="0"/>
                </a:spcAft>
                <a:defRPr sz="1400">
                  <a:solidFill>
                    <a:schemeClr val="tx1"/>
                  </a:solidFill>
                  <a:latin typeface="Arial" charset="0"/>
                </a:defRPr>
              </a:lvl9pPr>
            </a:lstStyle>
            <a:p>
              <a:pPr algn="ctr"/>
              <a:r>
                <a:rPr lang="en-US" sz="2500">
                  <a:solidFill>
                    <a:srgbClr val="000000"/>
                  </a:solidFill>
                </a:rPr>
                <a:t>q2</a:t>
              </a:r>
            </a:p>
          </p:txBody>
        </p:sp>
        <p:sp>
          <p:nvSpPr>
            <p:cNvPr id="42092" name="Text Box 115"/>
            <p:cNvSpPr txBox="1">
              <a:spLocks noChangeArrowheads="1"/>
            </p:cNvSpPr>
            <p:nvPr/>
          </p:nvSpPr>
          <p:spPr bwMode="auto">
            <a:xfrm>
              <a:off x="2517" y="4280"/>
              <a:ext cx="3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82945" tIns="41473" rIns="82945" bIns="41473">
              <a:spAutoFit/>
            </a:bodyPr>
            <a:lstStyle>
              <a:lvl1pPr defTabSz="828675">
                <a:defRPr sz="1400">
                  <a:solidFill>
                    <a:schemeClr val="tx1"/>
                  </a:solidFill>
                  <a:latin typeface="Arial" charset="0"/>
                </a:defRPr>
              </a:lvl1pPr>
              <a:lvl2pPr marL="742950" indent="-285750" defTabSz="828675">
                <a:defRPr sz="1400">
                  <a:solidFill>
                    <a:schemeClr val="tx1"/>
                  </a:solidFill>
                  <a:latin typeface="Arial" charset="0"/>
                </a:defRPr>
              </a:lvl2pPr>
              <a:lvl3pPr marL="1143000" indent="-228600" defTabSz="828675">
                <a:defRPr sz="1400">
                  <a:solidFill>
                    <a:schemeClr val="tx1"/>
                  </a:solidFill>
                  <a:latin typeface="Arial" charset="0"/>
                </a:defRPr>
              </a:lvl3pPr>
              <a:lvl4pPr marL="1600200" indent="-228600" defTabSz="828675">
                <a:defRPr sz="1400">
                  <a:solidFill>
                    <a:schemeClr val="tx1"/>
                  </a:solidFill>
                  <a:latin typeface="Arial" charset="0"/>
                </a:defRPr>
              </a:lvl4pPr>
              <a:lvl5pPr marL="2057400" indent="-228600" defTabSz="828675">
                <a:defRPr sz="1400">
                  <a:solidFill>
                    <a:schemeClr val="tx1"/>
                  </a:solidFill>
                  <a:latin typeface="Arial" charset="0"/>
                </a:defRPr>
              </a:lvl5pPr>
              <a:lvl6pPr marL="2514600" indent="-228600" defTabSz="828675" eaLnBrk="0" fontAlgn="base" hangingPunct="0">
                <a:spcBef>
                  <a:spcPct val="0"/>
                </a:spcBef>
                <a:spcAft>
                  <a:spcPct val="0"/>
                </a:spcAft>
                <a:defRPr sz="1400">
                  <a:solidFill>
                    <a:schemeClr val="tx1"/>
                  </a:solidFill>
                  <a:latin typeface="Arial" charset="0"/>
                </a:defRPr>
              </a:lvl6pPr>
              <a:lvl7pPr marL="2971800" indent="-228600" defTabSz="828675" eaLnBrk="0" fontAlgn="base" hangingPunct="0">
                <a:spcBef>
                  <a:spcPct val="0"/>
                </a:spcBef>
                <a:spcAft>
                  <a:spcPct val="0"/>
                </a:spcAft>
                <a:defRPr sz="1400">
                  <a:solidFill>
                    <a:schemeClr val="tx1"/>
                  </a:solidFill>
                  <a:latin typeface="Arial" charset="0"/>
                </a:defRPr>
              </a:lvl7pPr>
              <a:lvl8pPr marL="3429000" indent="-228600" defTabSz="828675" eaLnBrk="0" fontAlgn="base" hangingPunct="0">
                <a:spcBef>
                  <a:spcPct val="0"/>
                </a:spcBef>
                <a:spcAft>
                  <a:spcPct val="0"/>
                </a:spcAft>
                <a:defRPr sz="1400">
                  <a:solidFill>
                    <a:schemeClr val="tx1"/>
                  </a:solidFill>
                  <a:latin typeface="Arial" charset="0"/>
                </a:defRPr>
              </a:lvl8pPr>
              <a:lvl9pPr marL="3886200" indent="-228600" defTabSz="828675" eaLnBrk="0" fontAlgn="base" hangingPunct="0">
                <a:spcBef>
                  <a:spcPct val="0"/>
                </a:spcBef>
                <a:spcAft>
                  <a:spcPct val="0"/>
                </a:spcAft>
                <a:defRPr sz="1400">
                  <a:solidFill>
                    <a:schemeClr val="tx1"/>
                  </a:solidFill>
                  <a:latin typeface="Arial" charset="0"/>
                </a:defRPr>
              </a:lvl9pPr>
            </a:lstStyle>
            <a:p>
              <a:pPr algn="ctr"/>
              <a:r>
                <a:rPr lang="en-US" sz="2500">
                  <a:solidFill>
                    <a:srgbClr val="000000"/>
                  </a:solidFill>
                </a:rPr>
                <a:t>q3</a:t>
              </a:r>
            </a:p>
          </p:txBody>
        </p:sp>
      </p:grpSp>
      <p:sp>
        <p:nvSpPr>
          <p:cNvPr id="495732" name="Rectangle 116"/>
          <p:cNvSpPr>
            <a:spLocks noChangeArrowheads="1"/>
          </p:cNvSpPr>
          <p:nvPr/>
        </p:nvSpPr>
        <p:spPr bwMode="auto">
          <a:xfrm>
            <a:off x="2638425" y="5784850"/>
            <a:ext cx="522288" cy="469900"/>
          </a:xfrm>
          <a:prstGeom prst="rect">
            <a:avLst/>
          </a:prstGeom>
          <a:noFill/>
          <a:ln w="381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endParaRPr lang="en-US" sz="1800">
              <a:solidFill>
                <a:srgbClr val="000000"/>
              </a:solidFill>
              <a:latin typeface="Comic Sans MS" pitchFamily="66" charset="0"/>
            </a:endParaRPr>
          </a:p>
        </p:txBody>
      </p:sp>
      <p:graphicFrame>
        <p:nvGraphicFramePr>
          <p:cNvPr id="495733" name="Object 25"/>
          <p:cNvGraphicFramePr>
            <a:graphicFrameLocks noChangeAspect="1"/>
          </p:cNvGraphicFramePr>
          <p:nvPr>
            <p:extLst>
              <p:ext uri="{D42A27DB-BD31-4B8C-83A1-F6EECF244321}">
                <p14:modId xmlns:p14="http://schemas.microsoft.com/office/powerpoint/2010/main" val="1471841260"/>
              </p:ext>
            </p:extLst>
          </p:nvPr>
        </p:nvGraphicFramePr>
        <p:xfrm>
          <a:off x="5826125" y="4110038"/>
          <a:ext cx="2751138" cy="1963737"/>
        </p:xfrm>
        <a:graphic>
          <a:graphicData uri="http://schemas.openxmlformats.org/presentationml/2006/ole">
            <mc:AlternateContent xmlns:mc="http://schemas.openxmlformats.org/markup-compatibility/2006">
              <mc:Choice xmlns:v="urn:schemas-microsoft-com:vml" Requires="v">
                <p:oleObj spid="_x0000_s7401" name="Visio" r:id="rId47" imgW="5754929" imgH="4105351" progId="Visio.Drawing.11">
                  <p:embed/>
                </p:oleObj>
              </mc:Choice>
              <mc:Fallback>
                <p:oleObj name="Visio" r:id="rId47" imgW="5754929" imgH="4105351" progId="Visio.Drawing.11">
                  <p:embed/>
                  <p:pic>
                    <p:nvPicPr>
                      <p:cNvPr id="0" name=""/>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5826125" y="4110038"/>
                        <a:ext cx="2751138" cy="1963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5734" name="Object 26"/>
          <p:cNvGraphicFramePr>
            <a:graphicFrameLocks noChangeAspect="1"/>
          </p:cNvGraphicFramePr>
          <p:nvPr>
            <p:extLst>
              <p:ext uri="{D42A27DB-BD31-4B8C-83A1-F6EECF244321}">
                <p14:modId xmlns:p14="http://schemas.microsoft.com/office/powerpoint/2010/main" val="3109020658"/>
              </p:ext>
            </p:extLst>
          </p:nvPr>
        </p:nvGraphicFramePr>
        <p:xfrm>
          <a:off x="8166100" y="4113213"/>
          <a:ext cx="382588" cy="382587"/>
        </p:xfrm>
        <a:graphic>
          <a:graphicData uri="http://schemas.openxmlformats.org/presentationml/2006/ole">
            <mc:AlternateContent xmlns:mc="http://schemas.openxmlformats.org/markup-compatibility/2006">
              <mc:Choice xmlns:v="urn:schemas-microsoft-com:vml" Requires="v">
                <p:oleObj spid="_x0000_s7402" name="Visio" r:id="rId49" imgW="783336" imgH="783336" progId="Visio.Drawing.11">
                  <p:embed/>
                </p:oleObj>
              </mc:Choice>
              <mc:Fallback>
                <p:oleObj name="Visio" r:id="rId49" imgW="783336" imgH="783336" progId="Visio.Drawing.11">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66100" y="4113213"/>
                        <a:ext cx="382588" cy="382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5735" name="Object 27"/>
          <p:cNvGraphicFramePr>
            <a:graphicFrameLocks noChangeAspect="1"/>
          </p:cNvGraphicFramePr>
          <p:nvPr>
            <p:extLst>
              <p:ext uri="{D42A27DB-BD31-4B8C-83A1-F6EECF244321}">
                <p14:modId xmlns:p14="http://schemas.microsoft.com/office/powerpoint/2010/main" val="1184358583"/>
              </p:ext>
            </p:extLst>
          </p:nvPr>
        </p:nvGraphicFramePr>
        <p:xfrm>
          <a:off x="5826125" y="4110038"/>
          <a:ext cx="2751138" cy="1963737"/>
        </p:xfrm>
        <a:graphic>
          <a:graphicData uri="http://schemas.openxmlformats.org/presentationml/2006/ole">
            <mc:AlternateContent xmlns:mc="http://schemas.openxmlformats.org/markup-compatibility/2006">
              <mc:Choice xmlns:v="urn:schemas-microsoft-com:vml" Requires="v">
                <p:oleObj spid="_x0000_s7403" name="Visio" r:id="rId50" imgW="5754929" imgH="4105351" progId="Visio.Drawing.11">
                  <p:embed/>
                </p:oleObj>
              </mc:Choice>
              <mc:Fallback>
                <p:oleObj name="Visio" r:id="rId50" imgW="5754929" imgH="4105351" progId="Visio.Drawing.11">
                  <p:embed/>
                  <p:pic>
                    <p:nvPicPr>
                      <p:cNvPr id="0" name=""/>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5826125" y="4110038"/>
                        <a:ext cx="2751138" cy="1963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 name="Group 120"/>
          <p:cNvGrpSpPr>
            <a:grpSpLocks/>
          </p:cNvGrpSpPr>
          <p:nvPr/>
        </p:nvGrpSpPr>
        <p:grpSpPr bwMode="auto">
          <a:xfrm>
            <a:off x="1293813" y="4551363"/>
            <a:ext cx="3684587" cy="1965325"/>
            <a:chOff x="2517" y="3242"/>
            <a:chExt cx="2559" cy="1365"/>
          </a:xfrm>
        </p:grpSpPr>
        <p:sp>
          <p:nvSpPr>
            <p:cNvPr id="42037" name="Oval 121"/>
            <p:cNvSpPr>
              <a:spLocks noChangeArrowheads="1"/>
            </p:cNvSpPr>
            <p:nvPr/>
          </p:nvSpPr>
          <p:spPr bwMode="auto">
            <a:xfrm>
              <a:off x="2988" y="3305"/>
              <a:ext cx="208" cy="187"/>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endParaRPr lang="en-US" sz="1800">
                <a:solidFill>
                  <a:srgbClr val="000000"/>
                </a:solidFill>
                <a:latin typeface="Comic Sans MS" pitchFamily="66" charset="0"/>
              </a:endParaRPr>
            </a:p>
          </p:txBody>
        </p:sp>
        <p:sp>
          <p:nvSpPr>
            <p:cNvPr id="42038" name="Oval 122"/>
            <p:cNvSpPr>
              <a:spLocks noChangeArrowheads="1"/>
            </p:cNvSpPr>
            <p:nvPr/>
          </p:nvSpPr>
          <p:spPr bwMode="auto">
            <a:xfrm>
              <a:off x="2988" y="3651"/>
              <a:ext cx="208" cy="188"/>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endParaRPr lang="en-US" sz="1800">
                <a:solidFill>
                  <a:srgbClr val="000000"/>
                </a:solidFill>
                <a:latin typeface="Comic Sans MS" pitchFamily="66" charset="0"/>
              </a:endParaRPr>
            </a:p>
          </p:txBody>
        </p:sp>
        <p:sp>
          <p:nvSpPr>
            <p:cNvPr id="42039" name="Oval 123"/>
            <p:cNvSpPr>
              <a:spLocks noChangeArrowheads="1"/>
            </p:cNvSpPr>
            <p:nvPr/>
          </p:nvSpPr>
          <p:spPr bwMode="auto">
            <a:xfrm>
              <a:off x="2988" y="3998"/>
              <a:ext cx="208" cy="188"/>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endParaRPr lang="en-US" sz="1800">
                <a:solidFill>
                  <a:srgbClr val="000000"/>
                </a:solidFill>
                <a:latin typeface="Comic Sans MS" pitchFamily="66" charset="0"/>
              </a:endParaRPr>
            </a:p>
          </p:txBody>
        </p:sp>
        <p:sp>
          <p:nvSpPr>
            <p:cNvPr id="42040" name="Oval 124"/>
            <p:cNvSpPr>
              <a:spLocks noChangeArrowheads="1"/>
            </p:cNvSpPr>
            <p:nvPr/>
          </p:nvSpPr>
          <p:spPr bwMode="auto">
            <a:xfrm>
              <a:off x="2988" y="4346"/>
              <a:ext cx="208" cy="186"/>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endParaRPr lang="en-US" sz="1800">
                <a:solidFill>
                  <a:srgbClr val="000000"/>
                </a:solidFill>
                <a:latin typeface="Comic Sans MS" pitchFamily="66" charset="0"/>
              </a:endParaRPr>
            </a:p>
          </p:txBody>
        </p:sp>
        <p:sp>
          <p:nvSpPr>
            <p:cNvPr id="42041" name="Oval 125"/>
            <p:cNvSpPr>
              <a:spLocks noChangeArrowheads="1"/>
            </p:cNvSpPr>
            <p:nvPr/>
          </p:nvSpPr>
          <p:spPr bwMode="auto">
            <a:xfrm>
              <a:off x="3525" y="4159"/>
              <a:ext cx="209" cy="187"/>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endParaRPr lang="en-US" sz="1800">
                <a:solidFill>
                  <a:srgbClr val="000000"/>
                </a:solidFill>
                <a:latin typeface="Comic Sans MS" pitchFamily="66" charset="0"/>
              </a:endParaRPr>
            </a:p>
          </p:txBody>
        </p:sp>
        <p:sp>
          <p:nvSpPr>
            <p:cNvPr id="42042" name="Oval 126"/>
            <p:cNvSpPr>
              <a:spLocks noChangeArrowheads="1"/>
            </p:cNvSpPr>
            <p:nvPr/>
          </p:nvSpPr>
          <p:spPr bwMode="auto">
            <a:xfrm>
              <a:off x="3525" y="3465"/>
              <a:ext cx="209" cy="186"/>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endParaRPr lang="en-US" sz="1800">
                <a:solidFill>
                  <a:srgbClr val="000000"/>
                </a:solidFill>
                <a:latin typeface="Comic Sans MS" pitchFamily="66" charset="0"/>
              </a:endParaRPr>
            </a:p>
          </p:txBody>
        </p:sp>
        <p:sp>
          <p:nvSpPr>
            <p:cNvPr id="42043" name="Oval 127"/>
            <p:cNvSpPr>
              <a:spLocks noChangeArrowheads="1"/>
            </p:cNvSpPr>
            <p:nvPr/>
          </p:nvSpPr>
          <p:spPr bwMode="auto">
            <a:xfrm>
              <a:off x="4300" y="4159"/>
              <a:ext cx="209" cy="187"/>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endParaRPr lang="en-US" sz="1800">
                <a:solidFill>
                  <a:srgbClr val="000000"/>
                </a:solidFill>
                <a:latin typeface="Comic Sans MS" pitchFamily="66" charset="0"/>
              </a:endParaRPr>
            </a:p>
          </p:txBody>
        </p:sp>
        <p:sp>
          <p:nvSpPr>
            <p:cNvPr id="42044" name="Line 128"/>
            <p:cNvSpPr>
              <a:spLocks noChangeShapeType="1"/>
            </p:cNvSpPr>
            <p:nvPr/>
          </p:nvSpPr>
          <p:spPr bwMode="auto">
            <a:xfrm>
              <a:off x="3196" y="3385"/>
              <a:ext cx="329" cy="107"/>
            </a:xfrm>
            <a:prstGeom prst="line">
              <a:avLst/>
            </a:prstGeom>
            <a:noFill/>
            <a:ln w="25400">
              <a:solidFill>
                <a:srgbClr val="FF0000"/>
              </a:solidFill>
              <a:round/>
              <a:headEnd/>
              <a:tailEnd type="triangle" w="lg"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2045" name="Line 129"/>
            <p:cNvSpPr>
              <a:spLocks noChangeShapeType="1"/>
            </p:cNvSpPr>
            <p:nvPr/>
          </p:nvSpPr>
          <p:spPr bwMode="auto">
            <a:xfrm>
              <a:off x="3734" y="3545"/>
              <a:ext cx="602" cy="650"/>
            </a:xfrm>
            <a:prstGeom prst="line">
              <a:avLst/>
            </a:prstGeom>
            <a:noFill/>
            <a:ln w="25400">
              <a:solidFill>
                <a:srgbClr val="FF0000"/>
              </a:solidFill>
              <a:round/>
              <a:headEnd/>
              <a:tailEnd type="triangle" w="lg"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42046" name="Line 130"/>
            <p:cNvSpPr>
              <a:spLocks noChangeShapeType="1"/>
            </p:cNvSpPr>
            <p:nvPr/>
          </p:nvSpPr>
          <p:spPr bwMode="auto">
            <a:xfrm flipV="1">
              <a:off x="4518" y="3438"/>
              <a:ext cx="558" cy="794"/>
            </a:xfrm>
            <a:prstGeom prst="line">
              <a:avLst/>
            </a:prstGeom>
            <a:noFill/>
            <a:ln w="25400">
              <a:solidFill>
                <a:srgbClr val="FF0000"/>
              </a:solidFill>
              <a:round/>
              <a:headEnd/>
              <a:tailEnd type="triangle" w="lg"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42047" name="Line 131"/>
            <p:cNvSpPr>
              <a:spLocks noChangeShapeType="1"/>
            </p:cNvSpPr>
            <p:nvPr/>
          </p:nvSpPr>
          <p:spPr bwMode="auto">
            <a:xfrm>
              <a:off x="2898" y="3385"/>
              <a:ext cx="90" cy="0"/>
            </a:xfrm>
            <a:prstGeom prst="line">
              <a:avLst/>
            </a:prstGeom>
            <a:noFill/>
            <a:ln w="25400">
              <a:solidFill>
                <a:srgbClr val="FF0000"/>
              </a:solidFill>
              <a:round/>
              <a:headEnd/>
              <a:tailEnd type="triangle" w="lg"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2048" name="Line 132"/>
            <p:cNvSpPr>
              <a:spLocks noChangeShapeType="1"/>
            </p:cNvSpPr>
            <p:nvPr/>
          </p:nvSpPr>
          <p:spPr bwMode="auto">
            <a:xfrm>
              <a:off x="2898" y="3741"/>
              <a:ext cx="90" cy="0"/>
            </a:xfrm>
            <a:prstGeom prst="line">
              <a:avLst/>
            </a:prstGeom>
            <a:noFill/>
            <a:ln w="25400">
              <a:solidFill>
                <a:srgbClr val="00FF00"/>
              </a:solidFill>
              <a:round/>
              <a:headEnd/>
              <a:tailEnd type="triangle" w="lg"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2049" name="Line 133"/>
            <p:cNvSpPr>
              <a:spLocks noChangeShapeType="1"/>
            </p:cNvSpPr>
            <p:nvPr/>
          </p:nvSpPr>
          <p:spPr bwMode="auto">
            <a:xfrm flipV="1">
              <a:off x="3196" y="3572"/>
              <a:ext cx="329" cy="187"/>
            </a:xfrm>
            <a:prstGeom prst="line">
              <a:avLst/>
            </a:prstGeom>
            <a:noFill/>
            <a:ln w="25400">
              <a:solidFill>
                <a:srgbClr val="00FF00"/>
              </a:solidFill>
              <a:round/>
              <a:headEnd/>
              <a:tailEnd type="triangle" w="lg"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2050" name="Line 134"/>
            <p:cNvSpPr>
              <a:spLocks noChangeShapeType="1"/>
            </p:cNvSpPr>
            <p:nvPr/>
          </p:nvSpPr>
          <p:spPr bwMode="auto">
            <a:xfrm flipH="1">
              <a:off x="3647" y="3598"/>
              <a:ext cx="87" cy="561"/>
            </a:xfrm>
            <a:prstGeom prst="line">
              <a:avLst/>
            </a:prstGeom>
            <a:noFill/>
            <a:ln w="25400">
              <a:solidFill>
                <a:srgbClr val="00FF00"/>
              </a:solidFill>
              <a:round/>
              <a:headEnd/>
              <a:tailEnd type="triangle" w="lg"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42051" name="Line 135"/>
            <p:cNvSpPr>
              <a:spLocks noChangeShapeType="1"/>
            </p:cNvSpPr>
            <p:nvPr/>
          </p:nvSpPr>
          <p:spPr bwMode="auto">
            <a:xfrm flipV="1">
              <a:off x="3719" y="3760"/>
              <a:ext cx="1343" cy="435"/>
            </a:xfrm>
            <a:prstGeom prst="line">
              <a:avLst/>
            </a:prstGeom>
            <a:noFill/>
            <a:ln w="25400">
              <a:solidFill>
                <a:srgbClr val="00FF00"/>
              </a:solidFill>
              <a:round/>
              <a:headEnd/>
              <a:tailEnd type="triangle" w="lg"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42052" name="Line 136"/>
            <p:cNvSpPr>
              <a:spLocks noChangeShapeType="1"/>
            </p:cNvSpPr>
            <p:nvPr/>
          </p:nvSpPr>
          <p:spPr bwMode="auto">
            <a:xfrm>
              <a:off x="2898" y="4088"/>
              <a:ext cx="90" cy="0"/>
            </a:xfrm>
            <a:prstGeom prst="line">
              <a:avLst/>
            </a:prstGeom>
            <a:noFill/>
            <a:ln w="25400">
              <a:solidFill>
                <a:srgbClr val="0000FF"/>
              </a:solidFill>
              <a:round/>
              <a:headEnd/>
              <a:tailEnd type="triangle" w="lg"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2053" name="Line 137"/>
            <p:cNvSpPr>
              <a:spLocks noChangeShapeType="1"/>
            </p:cNvSpPr>
            <p:nvPr/>
          </p:nvSpPr>
          <p:spPr bwMode="auto">
            <a:xfrm>
              <a:off x="3196" y="4079"/>
              <a:ext cx="329" cy="133"/>
            </a:xfrm>
            <a:prstGeom prst="line">
              <a:avLst/>
            </a:prstGeom>
            <a:noFill/>
            <a:ln w="25400">
              <a:solidFill>
                <a:srgbClr val="0000FF"/>
              </a:solidFill>
              <a:round/>
              <a:headEnd/>
              <a:tailEnd type="triangle" w="lg"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2054" name="Line 138"/>
            <p:cNvSpPr>
              <a:spLocks noChangeShapeType="1"/>
            </p:cNvSpPr>
            <p:nvPr/>
          </p:nvSpPr>
          <p:spPr bwMode="auto">
            <a:xfrm>
              <a:off x="3734" y="4212"/>
              <a:ext cx="566" cy="20"/>
            </a:xfrm>
            <a:prstGeom prst="line">
              <a:avLst/>
            </a:prstGeom>
            <a:noFill/>
            <a:ln w="25400">
              <a:solidFill>
                <a:srgbClr val="0000FF"/>
              </a:solidFill>
              <a:round/>
              <a:headEnd/>
              <a:tailEnd type="triangle" w="lg"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42055" name="Line 139"/>
            <p:cNvSpPr>
              <a:spLocks noChangeShapeType="1"/>
            </p:cNvSpPr>
            <p:nvPr/>
          </p:nvSpPr>
          <p:spPr bwMode="auto">
            <a:xfrm flipV="1">
              <a:off x="4509" y="4159"/>
              <a:ext cx="480" cy="53"/>
            </a:xfrm>
            <a:prstGeom prst="line">
              <a:avLst/>
            </a:prstGeom>
            <a:noFill/>
            <a:ln w="25400">
              <a:solidFill>
                <a:srgbClr val="0000FF"/>
              </a:solidFill>
              <a:round/>
              <a:headEnd/>
              <a:tailEnd type="triangle" w="lg"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42056" name="Line 140"/>
            <p:cNvSpPr>
              <a:spLocks noChangeShapeType="1"/>
            </p:cNvSpPr>
            <p:nvPr/>
          </p:nvSpPr>
          <p:spPr bwMode="auto">
            <a:xfrm>
              <a:off x="2898" y="4434"/>
              <a:ext cx="90" cy="0"/>
            </a:xfrm>
            <a:prstGeom prst="line">
              <a:avLst/>
            </a:prstGeom>
            <a:noFill/>
            <a:ln w="25400">
              <a:solidFill>
                <a:srgbClr val="FFCC00"/>
              </a:solidFill>
              <a:round/>
              <a:headEnd/>
              <a:tailEnd type="triangle" w="lg"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2057" name="Line 141"/>
            <p:cNvSpPr>
              <a:spLocks noChangeShapeType="1"/>
            </p:cNvSpPr>
            <p:nvPr/>
          </p:nvSpPr>
          <p:spPr bwMode="auto">
            <a:xfrm flipV="1">
              <a:off x="3196" y="4292"/>
              <a:ext cx="329" cy="161"/>
            </a:xfrm>
            <a:prstGeom prst="line">
              <a:avLst/>
            </a:prstGeom>
            <a:noFill/>
            <a:ln w="25400">
              <a:solidFill>
                <a:srgbClr val="FFCC00"/>
              </a:solidFill>
              <a:round/>
              <a:headEnd/>
              <a:tailEnd type="triangle" w="lg"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2058" name="Line 142"/>
            <p:cNvSpPr>
              <a:spLocks noChangeShapeType="1"/>
            </p:cNvSpPr>
            <p:nvPr/>
          </p:nvSpPr>
          <p:spPr bwMode="auto">
            <a:xfrm>
              <a:off x="3734" y="4292"/>
              <a:ext cx="566" cy="0"/>
            </a:xfrm>
            <a:prstGeom prst="line">
              <a:avLst/>
            </a:prstGeom>
            <a:noFill/>
            <a:ln w="25400">
              <a:solidFill>
                <a:srgbClr val="FFCC00"/>
              </a:solidFill>
              <a:round/>
              <a:headEnd/>
              <a:tailEnd type="triangle" w="lg"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2059" name="Line 143"/>
            <p:cNvSpPr>
              <a:spLocks noChangeShapeType="1"/>
            </p:cNvSpPr>
            <p:nvPr/>
          </p:nvSpPr>
          <p:spPr bwMode="auto">
            <a:xfrm>
              <a:off x="4509" y="4292"/>
              <a:ext cx="508" cy="107"/>
            </a:xfrm>
            <a:prstGeom prst="line">
              <a:avLst/>
            </a:prstGeom>
            <a:noFill/>
            <a:ln w="25400">
              <a:solidFill>
                <a:srgbClr val="FFCC00"/>
              </a:solidFill>
              <a:round/>
              <a:headEnd/>
              <a:tailEnd type="triangle" w="lg"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42060" name="Text Box 144"/>
            <p:cNvSpPr txBox="1">
              <a:spLocks noChangeArrowheads="1"/>
            </p:cNvSpPr>
            <p:nvPr/>
          </p:nvSpPr>
          <p:spPr bwMode="auto">
            <a:xfrm>
              <a:off x="2517" y="3242"/>
              <a:ext cx="3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82945" tIns="41473" rIns="82945" bIns="41473">
              <a:spAutoFit/>
            </a:bodyPr>
            <a:lstStyle>
              <a:lvl1pPr defTabSz="828675">
                <a:defRPr sz="1400">
                  <a:solidFill>
                    <a:schemeClr val="tx1"/>
                  </a:solidFill>
                  <a:latin typeface="Arial" charset="0"/>
                </a:defRPr>
              </a:lvl1pPr>
              <a:lvl2pPr marL="742950" indent="-285750" defTabSz="828675">
                <a:defRPr sz="1400">
                  <a:solidFill>
                    <a:schemeClr val="tx1"/>
                  </a:solidFill>
                  <a:latin typeface="Arial" charset="0"/>
                </a:defRPr>
              </a:lvl2pPr>
              <a:lvl3pPr marL="1143000" indent="-228600" defTabSz="828675">
                <a:defRPr sz="1400">
                  <a:solidFill>
                    <a:schemeClr val="tx1"/>
                  </a:solidFill>
                  <a:latin typeface="Arial" charset="0"/>
                </a:defRPr>
              </a:lvl3pPr>
              <a:lvl4pPr marL="1600200" indent="-228600" defTabSz="828675">
                <a:defRPr sz="1400">
                  <a:solidFill>
                    <a:schemeClr val="tx1"/>
                  </a:solidFill>
                  <a:latin typeface="Arial" charset="0"/>
                </a:defRPr>
              </a:lvl4pPr>
              <a:lvl5pPr marL="2057400" indent="-228600" defTabSz="828675">
                <a:defRPr sz="1400">
                  <a:solidFill>
                    <a:schemeClr val="tx1"/>
                  </a:solidFill>
                  <a:latin typeface="Arial" charset="0"/>
                </a:defRPr>
              </a:lvl5pPr>
              <a:lvl6pPr marL="2514600" indent="-228600" defTabSz="828675" eaLnBrk="0" fontAlgn="base" hangingPunct="0">
                <a:spcBef>
                  <a:spcPct val="0"/>
                </a:spcBef>
                <a:spcAft>
                  <a:spcPct val="0"/>
                </a:spcAft>
                <a:defRPr sz="1400">
                  <a:solidFill>
                    <a:schemeClr val="tx1"/>
                  </a:solidFill>
                  <a:latin typeface="Arial" charset="0"/>
                </a:defRPr>
              </a:lvl6pPr>
              <a:lvl7pPr marL="2971800" indent="-228600" defTabSz="828675" eaLnBrk="0" fontAlgn="base" hangingPunct="0">
                <a:spcBef>
                  <a:spcPct val="0"/>
                </a:spcBef>
                <a:spcAft>
                  <a:spcPct val="0"/>
                </a:spcAft>
                <a:defRPr sz="1400">
                  <a:solidFill>
                    <a:schemeClr val="tx1"/>
                  </a:solidFill>
                  <a:latin typeface="Arial" charset="0"/>
                </a:defRPr>
              </a:lvl7pPr>
              <a:lvl8pPr marL="3429000" indent="-228600" defTabSz="828675" eaLnBrk="0" fontAlgn="base" hangingPunct="0">
                <a:spcBef>
                  <a:spcPct val="0"/>
                </a:spcBef>
                <a:spcAft>
                  <a:spcPct val="0"/>
                </a:spcAft>
                <a:defRPr sz="1400">
                  <a:solidFill>
                    <a:schemeClr val="tx1"/>
                  </a:solidFill>
                  <a:latin typeface="Arial" charset="0"/>
                </a:defRPr>
              </a:lvl8pPr>
              <a:lvl9pPr marL="3886200" indent="-228600" defTabSz="828675" eaLnBrk="0" fontAlgn="base" hangingPunct="0">
                <a:spcBef>
                  <a:spcPct val="0"/>
                </a:spcBef>
                <a:spcAft>
                  <a:spcPct val="0"/>
                </a:spcAft>
                <a:defRPr sz="1400">
                  <a:solidFill>
                    <a:schemeClr val="tx1"/>
                  </a:solidFill>
                  <a:latin typeface="Arial" charset="0"/>
                </a:defRPr>
              </a:lvl9pPr>
            </a:lstStyle>
            <a:p>
              <a:pPr algn="ctr"/>
              <a:r>
                <a:rPr lang="en-US" sz="2500">
                  <a:solidFill>
                    <a:srgbClr val="000000"/>
                  </a:solidFill>
                </a:rPr>
                <a:t>q0</a:t>
              </a:r>
            </a:p>
          </p:txBody>
        </p:sp>
        <p:sp>
          <p:nvSpPr>
            <p:cNvPr id="42061" name="Text Box 145"/>
            <p:cNvSpPr txBox="1">
              <a:spLocks noChangeArrowheads="1"/>
            </p:cNvSpPr>
            <p:nvPr/>
          </p:nvSpPr>
          <p:spPr bwMode="auto">
            <a:xfrm>
              <a:off x="2517" y="3588"/>
              <a:ext cx="3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82945" tIns="41473" rIns="82945" bIns="41473">
              <a:spAutoFit/>
            </a:bodyPr>
            <a:lstStyle>
              <a:lvl1pPr defTabSz="828675">
                <a:defRPr sz="1400">
                  <a:solidFill>
                    <a:schemeClr val="tx1"/>
                  </a:solidFill>
                  <a:latin typeface="Arial" charset="0"/>
                </a:defRPr>
              </a:lvl1pPr>
              <a:lvl2pPr marL="742950" indent="-285750" defTabSz="828675">
                <a:defRPr sz="1400">
                  <a:solidFill>
                    <a:schemeClr val="tx1"/>
                  </a:solidFill>
                  <a:latin typeface="Arial" charset="0"/>
                </a:defRPr>
              </a:lvl2pPr>
              <a:lvl3pPr marL="1143000" indent="-228600" defTabSz="828675">
                <a:defRPr sz="1400">
                  <a:solidFill>
                    <a:schemeClr val="tx1"/>
                  </a:solidFill>
                  <a:latin typeface="Arial" charset="0"/>
                </a:defRPr>
              </a:lvl3pPr>
              <a:lvl4pPr marL="1600200" indent="-228600" defTabSz="828675">
                <a:defRPr sz="1400">
                  <a:solidFill>
                    <a:schemeClr val="tx1"/>
                  </a:solidFill>
                  <a:latin typeface="Arial" charset="0"/>
                </a:defRPr>
              </a:lvl4pPr>
              <a:lvl5pPr marL="2057400" indent="-228600" defTabSz="828675">
                <a:defRPr sz="1400">
                  <a:solidFill>
                    <a:schemeClr val="tx1"/>
                  </a:solidFill>
                  <a:latin typeface="Arial" charset="0"/>
                </a:defRPr>
              </a:lvl5pPr>
              <a:lvl6pPr marL="2514600" indent="-228600" defTabSz="828675" eaLnBrk="0" fontAlgn="base" hangingPunct="0">
                <a:spcBef>
                  <a:spcPct val="0"/>
                </a:spcBef>
                <a:spcAft>
                  <a:spcPct val="0"/>
                </a:spcAft>
                <a:defRPr sz="1400">
                  <a:solidFill>
                    <a:schemeClr val="tx1"/>
                  </a:solidFill>
                  <a:latin typeface="Arial" charset="0"/>
                </a:defRPr>
              </a:lvl6pPr>
              <a:lvl7pPr marL="2971800" indent="-228600" defTabSz="828675" eaLnBrk="0" fontAlgn="base" hangingPunct="0">
                <a:spcBef>
                  <a:spcPct val="0"/>
                </a:spcBef>
                <a:spcAft>
                  <a:spcPct val="0"/>
                </a:spcAft>
                <a:defRPr sz="1400">
                  <a:solidFill>
                    <a:schemeClr val="tx1"/>
                  </a:solidFill>
                  <a:latin typeface="Arial" charset="0"/>
                </a:defRPr>
              </a:lvl7pPr>
              <a:lvl8pPr marL="3429000" indent="-228600" defTabSz="828675" eaLnBrk="0" fontAlgn="base" hangingPunct="0">
                <a:spcBef>
                  <a:spcPct val="0"/>
                </a:spcBef>
                <a:spcAft>
                  <a:spcPct val="0"/>
                </a:spcAft>
                <a:defRPr sz="1400">
                  <a:solidFill>
                    <a:schemeClr val="tx1"/>
                  </a:solidFill>
                  <a:latin typeface="Arial" charset="0"/>
                </a:defRPr>
              </a:lvl8pPr>
              <a:lvl9pPr marL="3886200" indent="-228600" defTabSz="828675" eaLnBrk="0" fontAlgn="base" hangingPunct="0">
                <a:spcBef>
                  <a:spcPct val="0"/>
                </a:spcBef>
                <a:spcAft>
                  <a:spcPct val="0"/>
                </a:spcAft>
                <a:defRPr sz="1400">
                  <a:solidFill>
                    <a:schemeClr val="tx1"/>
                  </a:solidFill>
                  <a:latin typeface="Arial" charset="0"/>
                </a:defRPr>
              </a:lvl9pPr>
            </a:lstStyle>
            <a:p>
              <a:pPr algn="ctr"/>
              <a:r>
                <a:rPr lang="en-US" sz="2500">
                  <a:solidFill>
                    <a:srgbClr val="000000"/>
                  </a:solidFill>
                </a:rPr>
                <a:t>q1</a:t>
              </a:r>
            </a:p>
          </p:txBody>
        </p:sp>
        <p:sp>
          <p:nvSpPr>
            <p:cNvPr id="42062" name="Text Box 146"/>
            <p:cNvSpPr txBox="1">
              <a:spLocks noChangeArrowheads="1"/>
            </p:cNvSpPr>
            <p:nvPr/>
          </p:nvSpPr>
          <p:spPr bwMode="auto">
            <a:xfrm>
              <a:off x="2517" y="3934"/>
              <a:ext cx="3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82945" tIns="41473" rIns="82945" bIns="41473">
              <a:spAutoFit/>
            </a:bodyPr>
            <a:lstStyle>
              <a:lvl1pPr defTabSz="828675">
                <a:defRPr sz="1400">
                  <a:solidFill>
                    <a:schemeClr val="tx1"/>
                  </a:solidFill>
                  <a:latin typeface="Arial" charset="0"/>
                </a:defRPr>
              </a:lvl1pPr>
              <a:lvl2pPr marL="742950" indent="-285750" defTabSz="828675">
                <a:defRPr sz="1400">
                  <a:solidFill>
                    <a:schemeClr val="tx1"/>
                  </a:solidFill>
                  <a:latin typeface="Arial" charset="0"/>
                </a:defRPr>
              </a:lvl2pPr>
              <a:lvl3pPr marL="1143000" indent="-228600" defTabSz="828675">
                <a:defRPr sz="1400">
                  <a:solidFill>
                    <a:schemeClr val="tx1"/>
                  </a:solidFill>
                  <a:latin typeface="Arial" charset="0"/>
                </a:defRPr>
              </a:lvl3pPr>
              <a:lvl4pPr marL="1600200" indent="-228600" defTabSz="828675">
                <a:defRPr sz="1400">
                  <a:solidFill>
                    <a:schemeClr val="tx1"/>
                  </a:solidFill>
                  <a:latin typeface="Arial" charset="0"/>
                </a:defRPr>
              </a:lvl4pPr>
              <a:lvl5pPr marL="2057400" indent="-228600" defTabSz="828675">
                <a:defRPr sz="1400">
                  <a:solidFill>
                    <a:schemeClr val="tx1"/>
                  </a:solidFill>
                  <a:latin typeface="Arial" charset="0"/>
                </a:defRPr>
              </a:lvl5pPr>
              <a:lvl6pPr marL="2514600" indent="-228600" defTabSz="828675" eaLnBrk="0" fontAlgn="base" hangingPunct="0">
                <a:spcBef>
                  <a:spcPct val="0"/>
                </a:spcBef>
                <a:spcAft>
                  <a:spcPct val="0"/>
                </a:spcAft>
                <a:defRPr sz="1400">
                  <a:solidFill>
                    <a:schemeClr val="tx1"/>
                  </a:solidFill>
                  <a:latin typeface="Arial" charset="0"/>
                </a:defRPr>
              </a:lvl6pPr>
              <a:lvl7pPr marL="2971800" indent="-228600" defTabSz="828675" eaLnBrk="0" fontAlgn="base" hangingPunct="0">
                <a:spcBef>
                  <a:spcPct val="0"/>
                </a:spcBef>
                <a:spcAft>
                  <a:spcPct val="0"/>
                </a:spcAft>
                <a:defRPr sz="1400">
                  <a:solidFill>
                    <a:schemeClr val="tx1"/>
                  </a:solidFill>
                  <a:latin typeface="Arial" charset="0"/>
                </a:defRPr>
              </a:lvl7pPr>
              <a:lvl8pPr marL="3429000" indent="-228600" defTabSz="828675" eaLnBrk="0" fontAlgn="base" hangingPunct="0">
                <a:spcBef>
                  <a:spcPct val="0"/>
                </a:spcBef>
                <a:spcAft>
                  <a:spcPct val="0"/>
                </a:spcAft>
                <a:defRPr sz="1400">
                  <a:solidFill>
                    <a:schemeClr val="tx1"/>
                  </a:solidFill>
                  <a:latin typeface="Arial" charset="0"/>
                </a:defRPr>
              </a:lvl8pPr>
              <a:lvl9pPr marL="3886200" indent="-228600" defTabSz="828675" eaLnBrk="0" fontAlgn="base" hangingPunct="0">
                <a:spcBef>
                  <a:spcPct val="0"/>
                </a:spcBef>
                <a:spcAft>
                  <a:spcPct val="0"/>
                </a:spcAft>
                <a:defRPr sz="1400">
                  <a:solidFill>
                    <a:schemeClr val="tx1"/>
                  </a:solidFill>
                  <a:latin typeface="Arial" charset="0"/>
                </a:defRPr>
              </a:lvl9pPr>
            </a:lstStyle>
            <a:p>
              <a:pPr algn="ctr"/>
              <a:r>
                <a:rPr lang="en-US" sz="2500">
                  <a:solidFill>
                    <a:srgbClr val="000000"/>
                  </a:solidFill>
                </a:rPr>
                <a:t>q2</a:t>
              </a:r>
            </a:p>
          </p:txBody>
        </p:sp>
        <p:sp>
          <p:nvSpPr>
            <p:cNvPr id="42063" name="Text Box 147"/>
            <p:cNvSpPr txBox="1">
              <a:spLocks noChangeArrowheads="1"/>
            </p:cNvSpPr>
            <p:nvPr/>
          </p:nvSpPr>
          <p:spPr bwMode="auto">
            <a:xfrm>
              <a:off x="2517" y="4280"/>
              <a:ext cx="3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82945" tIns="41473" rIns="82945" bIns="41473">
              <a:spAutoFit/>
            </a:bodyPr>
            <a:lstStyle>
              <a:lvl1pPr defTabSz="828675">
                <a:defRPr sz="1400">
                  <a:solidFill>
                    <a:schemeClr val="tx1"/>
                  </a:solidFill>
                  <a:latin typeface="Arial" charset="0"/>
                </a:defRPr>
              </a:lvl1pPr>
              <a:lvl2pPr marL="742950" indent="-285750" defTabSz="828675">
                <a:defRPr sz="1400">
                  <a:solidFill>
                    <a:schemeClr val="tx1"/>
                  </a:solidFill>
                  <a:latin typeface="Arial" charset="0"/>
                </a:defRPr>
              </a:lvl2pPr>
              <a:lvl3pPr marL="1143000" indent="-228600" defTabSz="828675">
                <a:defRPr sz="1400">
                  <a:solidFill>
                    <a:schemeClr val="tx1"/>
                  </a:solidFill>
                  <a:latin typeface="Arial" charset="0"/>
                </a:defRPr>
              </a:lvl3pPr>
              <a:lvl4pPr marL="1600200" indent="-228600" defTabSz="828675">
                <a:defRPr sz="1400">
                  <a:solidFill>
                    <a:schemeClr val="tx1"/>
                  </a:solidFill>
                  <a:latin typeface="Arial" charset="0"/>
                </a:defRPr>
              </a:lvl4pPr>
              <a:lvl5pPr marL="2057400" indent="-228600" defTabSz="828675">
                <a:defRPr sz="1400">
                  <a:solidFill>
                    <a:schemeClr val="tx1"/>
                  </a:solidFill>
                  <a:latin typeface="Arial" charset="0"/>
                </a:defRPr>
              </a:lvl5pPr>
              <a:lvl6pPr marL="2514600" indent="-228600" defTabSz="828675" eaLnBrk="0" fontAlgn="base" hangingPunct="0">
                <a:spcBef>
                  <a:spcPct val="0"/>
                </a:spcBef>
                <a:spcAft>
                  <a:spcPct val="0"/>
                </a:spcAft>
                <a:defRPr sz="1400">
                  <a:solidFill>
                    <a:schemeClr val="tx1"/>
                  </a:solidFill>
                  <a:latin typeface="Arial" charset="0"/>
                </a:defRPr>
              </a:lvl6pPr>
              <a:lvl7pPr marL="2971800" indent="-228600" defTabSz="828675" eaLnBrk="0" fontAlgn="base" hangingPunct="0">
                <a:spcBef>
                  <a:spcPct val="0"/>
                </a:spcBef>
                <a:spcAft>
                  <a:spcPct val="0"/>
                </a:spcAft>
                <a:defRPr sz="1400">
                  <a:solidFill>
                    <a:schemeClr val="tx1"/>
                  </a:solidFill>
                  <a:latin typeface="Arial" charset="0"/>
                </a:defRPr>
              </a:lvl7pPr>
              <a:lvl8pPr marL="3429000" indent="-228600" defTabSz="828675" eaLnBrk="0" fontAlgn="base" hangingPunct="0">
                <a:spcBef>
                  <a:spcPct val="0"/>
                </a:spcBef>
                <a:spcAft>
                  <a:spcPct val="0"/>
                </a:spcAft>
                <a:defRPr sz="1400">
                  <a:solidFill>
                    <a:schemeClr val="tx1"/>
                  </a:solidFill>
                  <a:latin typeface="Arial" charset="0"/>
                </a:defRPr>
              </a:lvl8pPr>
              <a:lvl9pPr marL="3886200" indent="-228600" defTabSz="828675" eaLnBrk="0" fontAlgn="base" hangingPunct="0">
                <a:spcBef>
                  <a:spcPct val="0"/>
                </a:spcBef>
                <a:spcAft>
                  <a:spcPct val="0"/>
                </a:spcAft>
                <a:defRPr sz="1400">
                  <a:solidFill>
                    <a:schemeClr val="tx1"/>
                  </a:solidFill>
                  <a:latin typeface="Arial" charset="0"/>
                </a:defRPr>
              </a:lvl9pPr>
            </a:lstStyle>
            <a:p>
              <a:pPr algn="ctr"/>
              <a:r>
                <a:rPr lang="en-US" sz="2500">
                  <a:solidFill>
                    <a:srgbClr val="000000"/>
                  </a:solidFill>
                </a:rPr>
                <a:t>q3</a:t>
              </a:r>
            </a:p>
          </p:txBody>
        </p:sp>
      </p:grpSp>
    </p:spTree>
    <p:custDataLst>
      <p:tags r:id="rId2"/>
    </p:custDataLst>
    <p:extLst>
      <p:ext uri="{BB962C8B-B14F-4D97-AF65-F5344CB8AC3E}">
        <p14:creationId xmlns:p14="http://schemas.microsoft.com/office/powerpoint/2010/main" val="402870013"/>
      </p:ext>
    </p:extLst>
  </p:cSld>
  <p:clrMapOvr>
    <a:masterClrMapping/>
  </p:clrMapOvr>
  <p:transition spd="med" advTm="231754"/>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495620"/>
                                        </p:tgtEl>
                                      </p:cBhvr>
                                      <p:by x="50000" y="50000"/>
                                    </p:animScale>
                                  </p:childTnLst>
                                </p:cTn>
                              </p:par>
                              <p:par>
                                <p:cTn id="7" presetID="35" presetClass="path" presetSubtype="0" accel="50000" decel="50000" fill="hold" nodeType="withEffect">
                                  <p:stCondLst>
                                    <p:cond delay="0"/>
                                  </p:stCondLst>
                                  <p:childTnLst>
                                    <p:animMotion origin="layout" path="M 1.46818E-6 -2.77918E-6 L -0.15722 -0.19017 " pathEditMode="relative" rAng="0" ptsTypes="AA">
                                      <p:cBhvr>
                                        <p:cTn id="8" dur="2000" fill="hold"/>
                                        <p:tgtEl>
                                          <p:spTgt spid="495620"/>
                                        </p:tgtEl>
                                        <p:attrNameLst>
                                          <p:attrName>ppt_x</p:attrName>
                                          <p:attrName>ppt_y</p:attrName>
                                        </p:attrNameLst>
                                      </p:cBhvr>
                                      <p:rCtr x="-7861" y="-9509"/>
                                    </p:animMotion>
                                  </p:childTnLst>
                                </p:cTn>
                              </p:par>
                              <p:par>
                                <p:cTn id="9" presetID="35" presetClass="path" presetSubtype="0" accel="50000" decel="50000" fill="hold" nodeType="withEffect">
                                  <p:stCondLst>
                                    <p:cond delay="0"/>
                                  </p:stCondLst>
                                  <p:childTnLst>
                                    <p:animMotion origin="layout" path="M -2.43856E-6 3.34173E-6 L -0.43021 0.00147 " pathEditMode="relative" rAng="0" ptsTypes="AA">
                                      <p:cBhvr>
                                        <p:cTn id="10" dur="2000" fill="hold"/>
                                        <p:tgtEl>
                                          <p:spTgt spid="2"/>
                                        </p:tgtEl>
                                        <p:attrNameLst>
                                          <p:attrName>ppt_x</p:attrName>
                                          <p:attrName>ppt_y</p:attrName>
                                        </p:attrNameLst>
                                      </p:cBhvr>
                                      <p:rCtr x="-21519" y="63"/>
                                    </p:animMotion>
                                  </p:childTnLst>
                                </p:cTn>
                              </p:par>
                              <p:par>
                                <p:cTn id="11" presetID="1" presetClass="exit" presetSubtype="0" fill="hold" grpId="0" nodeType="withEffect">
                                  <p:stCondLst>
                                    <p:cond delay="0"/>
                                  </p:stCondLst>
                                  <p:childTnLst>
                                    <p:set>
                                      <p:cBhvr>
                                        <p:cTn id="12" dur="1" fill="hold">
                                          <p:stCondLst>
                                            <p:cond delay="0"/>
                                          </p:stCondLst>
                                        </p:cTn>
                                        <p:tgtEl>
                                          <p:spTgt spid="495623"/>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956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5622">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56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56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56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563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4956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95637"/>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495624"/>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495625"/>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495626"/>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495625"/>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495629"/>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495627"/>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495629"/>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495630"/>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49562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95631"/>
                                        </p:tgtEl>
                                        <p:attrNameLst>
                                          <p:attrName>style.visibility</p:attrName>
                                        </p:attrNameLst>
                                      </p:cBhvr>
                                      <p:to>
                                        <p:strVal val="visible"/>
                                      </p:to>
                                    </p:set>
                                  </p:childTnLst>
                                </p:cTn>
                              </p:par>
                              <p:par>
                                <p:cTn id="59" presetID="1" presetClass="exit" presetSubtype="0" fill="hold" grpId="1" nodeType="withEffect">
                                  <p:stCondLst>
                                    <p:cond delay="0"/>
                                  </p:stCondLst>
                                  <p:childTnLst>
                                    <p:set>
                                      <p:cBhvr>
                                        <p:cTn id="60" dur="1" fill="hold">
                                          <p:stCondLst>
                                            <p:cond delay="0"/>
                                          </p:stCondLst>
                                        </p:cTn>
                                        <p:tgtEl>
                                          <p:spTgt spid="495630"/>
                                        </p:tgtEl>
                                        <p:attrNameLst>
                                          <p:attrName>style.visibility</p:attrName>
                                        </p:attrNameLst>
                                      </p:cBhvr>
                                      <p:to>
                                        <p:strVal val="hidden"/>
                                      </p:to>
                                    </p:set>
                                  </p:childTnLst>
                                </p:cTn>
                              </p:par>
                              <p:par>
                                <p:cTn id="61" presetID="1" presetClass="entr" presetSubtype="0" fill="hold" nodeType="withEffect">
                                  <p:stCondLst>
                                    <p:cond delay="0"/>
                                  </p:stCondLst>
                                  <p:childTnLst>
                                    <p:set>
                                      <p:cBhvr>
                                        <p:cTn id="62" dur="1" fill="hold">
                                          <p:stCondLst>
                                            <p:cond delay="0"/>
                                          </p:stCondLst>
                                        </p:cTn>
                                        <p:tgtEl>
                                          <p:spTgt spid="495622">
                                            <p:txEl>
                                              <p:pRg st="1" end="1"/>
                                            </p:txEl>
                                          </p:spTgt>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64" presetClass="path" presetSubtype="0" accel="50000" decel="50000" fill="hold" nodeType="clickEffect">
                                  <p:stCondLst>
                                    <p:cond delay="0"/>
                                  </p:stCondLst>
                                  <p:childTnLst>
                                    <p:animMotion origin="layout" path="M -1.75173E-6 4.19815E-7 L 0.03419 -0.06108 " pathEditMode="relative" rAng="0" ptsTypes="AA">
                                      <p:cBhvr>
                                        <p:cTn id="66" dur="2000" fill="hold"/>
                                        <p:tgtEl>
                                          <p:spTgt spid="495636"/>
                                        </p:tgtEl>
                                        <p:attrNameLst>
                                          <p:attrName>ppt_x</p:attrName>
                                          <p:attrName>ppt_y</p:attrName>
                                        </p:attrNameLst>
                                      </p:cBhvr>
                                      <p:rCtr x="1701" y="-3065"/>
                                    </p:animMotion>
                                  </p:childTnLst>
                                </p:cTn>
                              </p:par>
                              <p:par>
                                <p:cTn id="67" presetID="1" presetClass="entr" presetSubtype="0" fill="hold" nodeType="withEffect">
                                  <p:stCondLst>
                                    <p:cond delay="0"/>
                                  </p:stCondLst>
                                  <p:childTnLst>
                                    <p:set>
                                      <p:cBhvr>
                                        <p:cTn id="68" dur="1" fill="hold">
                                          <p:stCondLst>
                                            <p:cond delay="0"/>
                                          </p:stCondLst>
                                        </p:cTn>
                                        <p:tgtEl>
                                          <p:spTgt spid="495622">
                                            <p:txEl>
                                              <p:pRg st="2" end="2"/>
                                            </p:txEl>
                                          </p:spTgt>
                                        </p:tgtEl>
                                        <p:attrNameLst>
                                          <p:attrName>style.visibility</p:attrName>
                                        </p:attrNameLst>
                                      </p:cBhvr>
                                      <p:to>
                                        <p:strVal val="visible"/>
                                      </p:to>
                                    </p:set>
                                  </p:childTnLst>
                                </p:cTn>
                              </p:par>
                              <p:par>
                                <p:cTn id="69" presetID="1" presetClass="exit" presetSubtype="0" fill="hold" grpId="1" nodeType="withEffect">
                                  <p:stCondLst>
                                    <p:cond delay="0"/>
                                  </p:stCondLst>
                                  <p:childTnLst>
                                    <p:set>
                                      <p:cBhvr>
                                        <p:cTn id="70" dur="1" fill="hold">
                                          <p:stCondLst>
                                            <p:cond delay="0"/>
                                          </p:stCondLst>
                                        </p:cTn>
                                        <p:tgtEl>
                                          <p:spTgt spid="495631"/>
                                        </p:tgtEl>
                                        <p:attrNameLst>
                                          <p:attrName>style.visibility</p:attrName>
                                        </p:attrNameLst>
                                      </p:cBhvr>
                                      <p:to>
                                        <p:strVal val="hidden"/>
                                      </p:to>
                                    </p:set>
                                  </p:childTnLst>
                                </p:cTn>
                              </p:par>
                              <p:par>
                                <p:cTn id="71" presetID="0" presetClass="path" presetSubtype="0" accel="50000" decel="50000" fill="hold" nodeType="withEffect">
                                  <p:stCondLst>
                                    <p:cond delay="0"/>
                                  </p:stCondLst>
                                  <p:childTnLst>
                                    <p:animMotion origin="layout" path="M 6.93132E-8 2.45172E-6 C 0.02379 0.00944 0.04757 0.01889 0.06128 -0.01239 C 0.07483 -0.04324 0.07136 -0.15386 0.0816 -0.18535 C 0.09184 -0.21663 0.10712 -0.20886 0.12272 -0.20067 " pathEditMode="relative" rAng="0" ptsTypes="aaaA">
                                      <p:cBhvr>
                                        <p:cTn id="72" dur="2000" fill="hold"/>
                                        <p:tgtEl>
                                          <p:spTgt spid="495635"/>
                                        </p:tgtEl>
                                        <p:attrNameLst>
                                          <p:attrName>ppt_x</p:attrName>
                                          <p:attrName>ppt_y</p:attrName>
                                        </p:attrNameLst>
                                      </p:cBhvr>
                                      <p:rCtr x="6128" y="-9887"/>
                                    </p:animMotion>
                                  </p:childTnLst>
                                </p:cTn>
                              </p:par>
                            </p:childTnLst>
                          </p:cTn>
                        </p:par>
                        <p:par>
                          <p:cTn id="73" fill="hold" nodeType="afterGroup">
                            <p:stCondLst>
                              <p:cond delay="2000"/>
                            </p:stCondLst>
                            <p:childTnLst>
                              <p:par>
                                <p:cTn id="74" presetID="1" presetClass="exit" presetSubtype="0" fill="hold" nodeType="afterEffect">
                                  <p:stCondLst>
                                    <p:cond delay="0"/>
                                  </p:stCondLst>
                                  <p:childTnLst>
                                    <p:set>
                                      <p:cBhvr>
                                        <p:cTn id="75" dur="1" fill="hold">
                                          <p:stCondLst>
                                            <p:cond delay="0"/>
                                          </p:stCondLst>
                                        </p:cTn>
                                        <p:tgtEl>
                                          <p:spTgt spid="495635"/>
                                        </p:tgtEl>
                                        <p:attrNameLst>
                                          <p:attrName>style.visibility</p:attrName>
                                        </p:attrNameLst>
                                      </p:cBhvr>
                                      <p:to>
                                        <p:strVal val="hidden"/>
                                      </p:to>
                                    </p:set>
                                  </p:childTnLst>
                                </p:cTn>
                              </p:par>
                              <p:par>
                                <p:cTn id="76" presetID="1" presetClass="entr" presetSubtype="0" fill="hold" nodeType="withEffect">
                                  <p:stCondLst>
                                    <p:cond delay="0"/>
                                  </p:stCondLst>
                                  <p:childTnLst>
                                    <p:set>
                                      <p:cBhvr>
                                        <p:cTn id="77" dur="1" fill="hold">
                                          <p:stCondLst>
                                            <p:cond delay="0"/>
                                          </p:stCondLst>
                                        </p:cTn>
                                        <p:tgtEl>
                                          <p:spTgt spid="495638"/>
                                        </p:tgtEl>
                                        <p:attrNameLst>
                                          <p:attrName>style.visibility</p:attrName>
                                        </p:attrNameLst>
                                      </p:cBhvr>
                                      <p:to>
                                        <p:strVal val="visible"/>
                                      </p:to>
                                    </p:set>
                                  </p:childTnLst>
                                </p:cTn>
                              </p:par>
                              <p:par>
                                <p:cTn id="78" presetID="64" presetClass="path" presetSubtype="0" accel="50000" decel="50000" fill="hold" nodeType="withEffect">
                                  <p:stCondLst>
                                    <p:cond delay="0"/>
                                  </p:stCondLst>
                                  <p:childTnLst>
                                    <p:animMotion origin="layout" path="M -2.82924E-6 2.68682E-6 L 0.03419 -0.04219 " pathEditMode="relative" rAng="0" ptsTypes="AA">
                                      <p:cBhvr>
                                        <p:cTn id="79" dur="2000" fill="hold"/>
                                        <p:tgtEl>
                                          <p:spTgt spid="495637"/>
                                        </p:tgtEl>
                                        <p:attrNameLst>
                                          <p:attrName>ppt_x</p:attrName>
                                          <p:attrName>ppt_y</p:attrName>
                                        </p:attrNameLst>
                                      </p:cBhvr>
                                      <p:rCtr x="1701" y="-2120"/>
                                    </p:animMotion>
                                  </p:childTnLst>
                                </p:cTn>
                              </p:par>
                              <p:par>
                                <p:cTn id="80" presetID="0" presetClass="path" presetSubtype="0" accel="50000" decel="50000" fill="hold" nodeType="withEffect">
                                  <p:stCondLst>
                                    <p:cond delay="0"/>
                                  </p:stCondLst>
                                  <p:childTnLst>
                                    <p:animMotion origin="layout" path="M 2.18021E-6 2.9639E-6 L 0.0022 -0.04282 " pathEditMode="relative" rAng="0" ptsTypes="AA">
                                      <p:cBhvr>
                                        <p:cTn id="81" dur="2000" fill="hold"/>
                                        <p:tgtEl>
                                          <p:spTgt spid="495627"/>
                                        </p:tgtEl>
                                        <p:attrNameLst>
                                          <p:attrName>ppt_x</p:attrName>
                                          <p:attrName>ppt_y</p:attrName>
                                        </p:attrNameLst>
                                      </p:cBhvr>
                                      <p:rCtr x="110" y="-2141"/>
                                    </p:animMotion>
                                  </p:childTnLst>
                                </p:cTn>
                              </p:par>
                              <p:par>
                                <p:cTn id="82" presetID="0" presetClass="path" presetSubtype="0" accel="50000" decel="50000" fill="hold" nodeType="withEffect">
                                  <p:stCondLst>
                                    <p:cond delay="0"/>
                                  </p:stCondLst>
                                  <p:childTnLst>
                                    <p:animMotion origin="layout" path="M 8.82168E-8 4.71033E-6 L -0.06144 -0.10853 " pathEditMode="relative" rAng="0" ptsTypes="AA">
                                      <p:cBhvr>
                                        <p:cTn id="83" dur="2000" fill="hold"/>
                                        <p:tgtEl>
                                          <p:spTgt spid="495628"/>
                                        </p:tgtEl>
                                        <p:attrNameLst>
                                          <p:attrName>ppt_x</p:attrName>
                                          <p:attrName>ppt_y</p:attrName>
                                        </p:attrNameLst>
                                      </p:cBhvr>
                                      <p:rCtr x="-3072" y="-5437"/>
                                    </p:animMotion>
                                  </p:childTnLst>
                                </p:cTn>
                              </p:par>
                              <p:par>
                                <p:cTn id="84" presetID="0" presetClass="path" presetSubtype="0" accel="50000" decel="50000" fill="hold" nodeType="withEffect">
                                  <p:stCondLst>
                                    <p:cond delay="0"/>
                                  </p:stCondLst>
                                  <p:childTnLst>
                                    <p:animMotion origin="layout" path="M 3.71771E-6 1.09152E-7 L 0.07608 -0.05961 " pathEditMode="relative" rAng="0" ptsTypes="AA">
                                      <p:cBhvr>
                                        <p:cTn id="85" dur="2000" fill="hold"/>
                                        <p:tgtEl>
                                          <p:spTgt spid="495626"/>
                                        </p:tgtEl>
                                        <p:attrNameLst>
                                          <p:attrName>ppt_x</p:attrName>
                                          <p:attrName>ppt_y</p:attrName>
                                        </p:attrNameLst>
                                      </p:cBhvr>
                                      <p:rCtr x="3796" y="-2981"/>
                                    </p:animMotion>
                                  </p:childTnLst>
                                </p:cTn>
                              </p:par>
                            </p:childTnLst>
                          </p:cTn>
                        </p:par>
                        <p:par>
                          <p:cTn id="86" fill="hold" nodeType="afterGroup">
                            <p:stCondLst>
                              <p:cond delay="4000"/>
                            </p:stCondLst>
                            <p:childTnLst>
                              <p:par>
                                <p:cTn id="87" presetID="1" presetClass="exit" presetSubtype="0" fill="hold" nodeType="afterEffect">
                                  <p:stCondLst>
                                    <p:cond delay="0"/>
                                  </p:stCondLst>
                                  <p:childTnLst>
                                    <p:set>
                                      <p:cBhvr>
                                        <p:cTn id="88" dur="1" fill="hold">
                                          <p:stCondLst>
                                            <p:cond delay="0"/>
                                          </p:stCondLst>
                                        </p:cTn>
                                        <p:tgtEl>
                                          <p:spTgt spid="495635"/>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495634"/>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495633"/>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495632"/>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495636"/>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495638"/>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495637"/>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495626"/>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495627"/>
                                        </p:tgtEl>
                                        <p:attrNameLst>
                                          <p:attrName>style.visibility</p:attrName>
                                        </p:attrNameLst>
                                      </p:cBhvr>
                                      <p:to>
                                        <p:strVal val="hidden"/>
                                      </p:to>
                                    </p:set>
                                  </p:childTnLst>
                                </p:cTn>
                              </p:par>
                              <p:par>
                                <p:cTn id="105" presetID="1" presetClass="exit" presetSubtype="0" fill="hold" nodeType="withEffect">
                                  <p:stCondLst>
                                    <p:cond delay="0"/>
                                  </p:stCondLst>
                                  <p:childTnLst>
                                    <p:set>
                                      <p:cBhvr>
                                        <p:cTn id="106" dur="1" fill="hold">
                                          <p:stCondLst>
                                            <p:cond delay="0"/>
                                          </p:stCondLst>
                                        </p:cTn>
                                        <p:tgtEl>
                                          <p:spTgt spid="495628"/>
                                        </p:tgtEl>
                                        <p:attrNameLst>
                                          <p:attrName>style.visibility</p:attrName>
                                        </p:attrNameLst>
                                      </p:cBhvr>
                                      <p:to>
                                        <p:strVal val="hidden"/>
                                      </p:to>
                                    </p:set>
                                  </p:childTnLst>
                                </p:cTn>
                              </p:par>
                              <p:par>
                                <p:cTn id="107" presetID="1" presetClass="entr" presetSubtype="0" fill="hold" nodeType="withEffect">
                                  <p:stCondLst>
                                    <p:cond delay="0"/>
                                  </p:stCondLst>
                                  <p:childTnLst>
                                    <p:set>
                                      <p:cBhvr>
                                        <p:cTn id="108" dur="1" fill="hold">
                                          <p:stCondLst>
                                            <p:cond delay="0"/>
                                          </p:stCondLst>
                                        </p:cTn>
                                        <p:tgtEl>
                                          <p:spTgt spid="495618"/>
                                        </p:tgtEl>
                                        <p:attrNameLst>
                                          <p:attrName>style.visibility</p:attrName>
                                        </p:attrNameLst>
                                      </p:cBhvr>
                                      <p:to>
                                        <p:strVal val="visible"/>
                                      </p:to>
                                    </p:se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1" presetClass="exit" presetSubtype="0" fill="hold" nodeType="clickEffect">
                                  <p:stCondLst>
                                    <p:cond delay="0"/>
                                  </p:stCondLst>
                                  <p:childTnLst>
                                    <p:set>
                                      <p:cBhvr>
                                        <p:cTn id="112" dur="1" fill="hold">
                                          <p:stCondLst>
                                            <p:cond delay="0"/>
                                          </p:stCondLst>
                                        </p:cTn>
                                        <p:tgtEl>
                                          <p:spTgt spid="495618"/>
                                        </p:tgtEl>
                                        <p:attrNameLst>
                                          <p:attrName>style.visibility</p:attrName>
                                        </p:attrNameLst>
                                      </p:cBhvr>
                                      <p:to>
                                        <p:strVal val="hidden"/>
                                      </p:to>
                                    </p:set>
                                  </p:childTnLst>
                                </p:cTn>
                              </p:par>
                              <p:par>
                                <p:cTn id="113" presetID="1" presetClass="entr" presetSubtype="0" fill="hold" nodeType="withEffect">
                                  <p:stCondLst>
                                    <p:cond delay="0"/>
                                  </p:stCondLst>
                                  <p:childTnLst>
                                    <p:set>
                                      <p:cBhvr>
                                        <p:cTn id="114" dur="1" fill="hold">
                                          <p:stCondLst>
                                            <p:cond delay="0"/>
                                          </p:stCondLst>
                                        </p:cTn>
                                        <p:tgtEl>
                                          <p:spTgt spid="495622">
                                            <p:txEl>
                                              <p:pRg st="3" end="3"/>
                                            </p:txEl>
                                          </p:spTgt>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495619"/>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495671"/>
                                        </p:tgtEl>
                                        <p:attrNameLst>
                                          <p:attrName>style.visibility</p:attrName>
                                        </p:attrNameLst>
                                      </p:cBhvr>
                                      <p:to>
                                        <p:strVal val="visible"/>
                                      </p:to>
                                    </p:se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1" presetClass="exit" presetSubtype="0" fill="hold" nodeType="clickEffect">
                                  <p:stCondLst>
                                    <p:cond delay="0"/>
                                  </p:stCondLst>
                                  <p:childTnLst>
                                    <p:set>
                                      <p:cBhvr>
                                        <p:cTn id="122" dur="1" fill="hold">
                                          <p:stCondLst>
                                            <p:cond delay="0"/>
                                          </p:stCondLst>
                                        </p:cTn>
                                        <p:tgtEl>
                                          <p:spTgt spid="495619"/>
                                        </p:tgtEl>
                                        <p:attrNameLst>
                                          <p:attrName>style.visibility</p:attrName>
                                        </p:attrNameLst>
                                      </p:cBhvr>
                                      <p:to>
                                        <p:strVal val="hidden"/>
                                      </p:to>
                                    </p:set>
                                  </p:childTnLst>
                                </p:cTn>
                              </p:par>
                              <p:par>
                                <p:cTn id="123" presetID="1" presetClass="entr" presetSubtype="0" fill="hold" nodeType="withEffect">
                                  <p:stCondLst>
                                    <p:cond delay="0"/>
                                  </p:stCondLst>
                                  <p:childTnLst>
                                    <p:set>
                                      <p:cBhvr>
                                        <p:cTn id="124" dur="1" fill="hold">
                                          <p:stCondLst>
                                            <p:cond delay="0"/>
                                          </p:stCondLst>
                                        </p:cTn>
                                        <p:tgtEl>
                                          <p:spTgt spid="495681"/>
                                        </p:tgtEl>
                                        <p:attrNameLst>
                                          <p:attrName>style.visibility</p:attrName>
                                        </p:attrNameLst>
                                      </p:cBhvr>
                                      <p:to>
                                        <p:strVal val="visible"/>
                                      </p:to>
                                    </p:set>
                                  </p:childTnLst>
                                </p:cTn>
                              </p:par>
                              <p:par>
                                <p:cTn id="125" presetID="1" presetClass="exit" presetSubtype="0" fill="hold" grpId="1" nodeType="withEffect">
                                  <p:stCondLst>
                                    <p:cond delay="0"/>
                                  </p:stCondLst>
                                  <p:childTnLst>
                                    <p:set>
                                      <p:cBhvr>
                                        <p:cTn id="126" dur="1" fill="hold">
                                          <p:stCondLst>
                                            <p:cond delay="0"/>
                                          </p:stCondLst>
                                        </p:cTn>
                                        <p:tgtEl>
                                          <p:spTgt spid="495671"/>
                                        </p:tgtEl>
                                        <p:attrNameLst>
                                          <p:attrName>style.visibility</p:attrName>
                                        </p:attrNameLst>
                                      </p:cBhvr>
                                      <p:to>
                                        <p:strVal val="hidden"/>
                                      </p:to>
                                    </p:set>
                                  </p:childTnLst>
                                </p:cTn>
                              </p:par>
                              <p:par>
                                <p:cTn id="127" presetID="1" presetClass="entr" presetSubtype="0" fill="hold" grpId="0" nodeType="withEffect">
                                  <p:stCondLst>
                                    <p:cond delay="0"/>
                                  </p:stCondLst>
                                  <p:childTnLst>
                                    <p:set>
                                      <p:cBhvr>
                                        <p:cTn id="128" dur="1" fill="hold">
                                          <p:stCondLst>
                                            <p:cond delay="0"/>
                                          </p:stCondLst>
                                        </p:cTn>
                                        <p:tgtEl>
                                          <p:spTgt spid="495673"/>
                                        </p:tgtEl>
                                        <p:attrNameLst>
                                          <p:attrName>style.visibility</p:attrName>
                                        </p:attrNameLst>
                                      </p:cBhvr>
                                      <p:to>
                                        <p:strVal val="visible"/>
                                      </p:to>
                                    </p:se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1" presetClass="exit" presetSubtype="0" fill="hold" nodeType="clickEffect">
                                  <p:stCondLst>
                                    <p:cond delay="0"/>
                                  </p:stCondLst>
                                  <p:childTnLst>
                                    <p:set>
                                      <p:cBhvr>
                                        <p:cTn id="132" dur="1" fill="hold">
                                          <p:stCondLst>
                                            <p:cond delay="0"/>
                                          </p:stCondLst>
                                        </p:cTn>
                                        <p:tgtEl>
                                          <p:spTgt spid="495681"/>
                                        </p:tgtEl>
                                        <p:attrNameLst>
                                          <p:attrName>style.visibility</p:attrName>
                                        </p:attrNameLst>
                                      </p:cBhvr>
                                      <p:to>
                                        <p:strVal val="hidden"/>
                                      </p:to>
                                    </p:set>
                                  </p:childTnLst>
                                </p:cTn>
                              </p:par>
                              <p:par>
                                <p:cTn id="133" presetID="1" presetClass="exit" presetSubtype="0" fill="hold" grpId="1" nodeType="withEffect">
                                  <p:stCondLst>
                                    <p:cond delay="0"/>
                                  </p:stCondLst>
                                  <p:childTnLst>
                                    <p:set>
                                      <p:cBhvr>
                                        <p:cTn id="134" dur="1" fill="hold">
                                          <p:stCondLst>
                                            <p:cond delay="0"/>
                                          </p:stCondLst>
                                        </p:cTn>
                                        <p:tgtEl>
                                          <p:spTgt spid="495673"/>
                                        </p:tgtEl>
                                        <p:attrNameLst>
                                          <p:attrName>style.visibility</p:attrName>
                                        </p:attrNameLst>
                                      </p:cBhvr>
                                      <p:to>
                                        <p:strVal val="hidden"/>
                                      </p:to>
                                    </p:set>
                                  </p:childTnLst>
                                </p:cTn>
                              </p:par>
                              <p:par>
                                <p:cTn id="135" presetID="1" presetClass="entr" presetSubtype="0" fill="hold" nodeType="withEffect">
                                  <p:stCondLst>
                                    <p:cond delay="0"/>
                                  </p:stCondLst>
                                  <p:childTnLst>
                                    <p:set>
                                      <p:cBhvr>
                                        <p:cTn id="136" dur="1" fill="hold">
                                          <p:stCondLst>
                                            <p:cond delay="0"/>
                                          </p:stCondLst>
                                        </p:cTn>
                                        <p:tgtEl>
                                          <p:spTgt spid="495682"/>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495675"/>
                                        </p:tgtEl>
                                        <p:attrNameLst>
                                          <p:attrName>style.visibility</p:attrName>
                                        </p:attrNameLst>
                                      </p:cBhvr>
                                      <p:to>
                                        <p:strVal val="visible"/>
                                      </p:to>
                                    </p:se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1" presetClass="exit" presetSubtype="0" fill="hold" nodeType="clickEffect">
                                  <p:stCondLst>
                                    <p:cond delay="0"/>
                                  </p:stCondLst>
                                  <p:childTnLst>
                                    <p:set>
                                      <p:cBhvr>
                                        <p:cTn id="142" dur="1" fill="hold">
                                          <p:stCondLst>
                                            <p:cond delay="0"/>
                                          </p:stCondLst>
                                        </p:cTn>
                                        <p:tgtEl>
                                          <p:spTgt spid="495682"/>
                                        </p:tgtEl>
                                        <p:attrNameLst>
                                          <p:attrName>style.visibility</p:attrName>
                                        </p:attrNameLst>
                                      </p:cBhvr>
                                      <p:to>
                                        <p:strVal val="hidden"/>
                                      </p:to>
                                    </p:set>
                                  </p:childTnLst>
                                </p:cTn>
                              </p:par>
                              <p:par>
                                <p:cTn id="143" presetID="1" presetClass="entr" presetSubtype="0" fill="hold" nodeType="withEffect">
                                  <p:stCondLst>
                                    <p:cond delay="0"/>
                                  </p:stCondLst>
                                  <p:childTnLst>
                                    <p:set>
                                      <p:cBhvr>
                                        <p:cTn id="144" dur="1" fill="hold">
                                          <p:stCondLst>
                                            <p:cond delay="0"/>
                                          </p:stCondLst>
                                        </p:cTn>
                                        <p:tgtEl>
                                          <p:spTgt spid="495683"/>
                                        </p:tgtEl>
                                        <p:attrNameLst>
                                          <p:attrName>style.visibility</p:attrName>
                                        </p:attrNameLst>
                                      </p:cBhvr>
                                      <p:to>
                                        <p:strVal val="visible"/>
                                      </p:to>
                                    </p:set>
                                  </p:childTnLst>
                                </p:cTn>
                              </p:par>
                              <p:par>
                                <p:cTn id="145" presetID="1" presetClass="exit" presetSubtype="0" fill="hold" grpId="1" nodeType="withEffect">
                                  <p:stCondLst>
                                    <p:cond delay="0"/>
                                  </p:stCondLst>
                                  <p:childTnLst>
                                    <p:set>
                                      <p:cBhvr>
                                        <p:cTn id="146" dur="1" fill="hold">
                                          <p:stCondLst>
                                            <p:cond delay="0"/>
                                          </p:stCondLst>
                                        </p:cTn>
                                        <p:tgtEl>
                                          <p:spTgt spid="495675"/>
                                        </p:tgtEl>
                                        <p:attrNameLst>
                                          <p:attrName>style.visibility</p:attrName>
                                        </p:attrNameLst>
                                      </p:cBhvr>
                                      <p:to>
                                        <p:strVal val="hidden"/>
                                      </p:to>
                                    </p:set>
                                  </p:childTnLst>
                                </p:cTn>
                              </p:par>
                              <p:par>
                                <p:cTn id="147" presetID="1" presetClass="entr" presetSubtype="0" fill="hold" grpId="0" nodeType="withEffect">
                                  <p:stCondLst>
                                    <p:cond delay="0"/>
                                  </p:stCondLst>
                                  <p:childTnLst>
                                    <p:set>
                                      <p:cBhvr>
                                        <p:cTn id="148" dur="1" fill="hold">
                                          <p:stCondLst>
                                            <p:cond delay="0"/>
                                          </p:stCondLst>
                                        </p:cTn>
                                        <p:tgtEl>
                                          <p:spTgt spid="495679"/>
                                        </p:tgtEl>
                                        <p:attrNameLst>
                                          <p:attrName>style.visibility</p:attrName>
                                        </p:attrNameLst>
                                      </p:cBhvr>
                                      <p:to>
                                        <p:strVal val="visible"/>
                                      </p:to>
                                    </p:set>
                                  </p:childTnLst>
                                </p:cTn>
                              </p:par>
                            </p:childTnLst>
                          </p:cTn>
                        </p:par>
                      </p:childTnLst>
                    </p:cTn>
                  </p:par>
                  <p:par>
                    <p:cTn id="149" fill="hold" nodeType="clickPar">
                      <p:stCondLst>
                        <p:cond delay="indefinite"/>
                      </p:stCondLst>
                      <p:childTnLst>
                        <p:par>
                          <p:cTn id="150" fill="hold" nodeType="withGroup">
                            <p:stCondLst>
                              <p:cond delay="0"/>
                            </p:stCondLst>
                            <p:childTnLst>
                              <p:par>
                                <p:cTn id="151" presetID="1" presetClass="exit" presetSubtype="0" fill="hold" nodeType="clickEffect">
                                  <p:stCondLst>
                                    <p:cond delay="0"/>
                                  </p:stCondLst>
                                  <p:childTnLst>
                                    <p:set>
                                      <p:cBhvr>
                                        <p:cTn id="152" dur="1" fill="hold">
                                          <p:stCondLst>
                                            <p:cond delay="0"/>
                                          </p:stCondLst>
                                        </p:cTn>
                                        <p:tgtEl>
                                          <p:spTgt spid="495683"/>
                                        </p:tgtEl>
                                        <p:attrNameLst>
                                          <p:attrName>style.visibility</p:attrName>
                                        </p:attrNameLst>
                                      </p:cBhvr>
                                      <p:to>
                                        <p:strVal val="hidden"/>
                                      </p:to>
                                    </p:set>
                                  </p:childTnLst>
                                </p:cTn>
                              </p:par>
                              <p:par>
                                <p:cTn id="153" presetID="1" presetClass="entr" presetSubtype="0" fill="hold" nodeType="withEffect">
                                  <p:stCondLst>
                                    <p:cond delay="0"/>
                                  </p:stCondLst>
                                  <p:childTnLst>
                                    <p:set>
                                      <p:cBhvr>
                                        <p:cTn id="154" dur="1" fill="hold">
                                          <p:stCondLst>
                                            <p:cond delay="0"/>
                                          </p:stCondLst>
                                        </p:cTn>
                                        <p:tgtEl>
                                          <p:spTgt spid="495684"/>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495672"/>
                                        </p:tgtEl>
                                        <p:attrNameLst>
                                          <p:attrName>style.visibility</p:attrName>
                                        </p:attrNameLst>
                                      </p:cBhvr>
                                      <p:to>
                                        <p:strVal val="visible"/>
                                      </p:to>
                                    </p:set>
                                  </p:childTnLst>
                                </p:cTn>
                              </p:par>
                              <p:par>
                                <p:cTn id="157" presetID="1" presetClass="exit" presetSubtype="0" fill="hold" grpId="1" nodeType="withEffect">
                                  <p:stCondLst>
                                    <p:cond delay="0"/>
                                  </p:stCondLst>
                                  <p:childTnLst>
                                    <p:set>
                                      <p:cBhvr>
                                        <p:cTn id="158" dur="1" fill="hold">
                                          <p:stCondLst>
                                            <p:cond delay="0"/>
                                          </p:stCondLst>
                                        </p:cTn>
                                        <p:tgtEl>
                                          <p:spTgt spid="495679"/>
                                        </p:tgtEl>
                                        <p:attrNameLst>
                                          <p:attrName>style.visibility</p:attrName>
                                        </p:attrNameLst>
                                      </p:cBhvr>
                                      <p:to>
                                        <p:strVal val="hidden"/>
                                      </p:to>
                                    </p:se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1" presetClass="exit" presetSubtype="0" fill="hold" nodeType="clickEffect">
                                  <p:stCondLst>
                                    <p:cond delay="0"/>
                                  </p:stCondLst>
                                  <p:childTnLst>
                                    <p:set>
                                      <p:cBhvr>
                                        <p:cTn id="162" dur="1" fill="hold">
                                          <p:stCondLst>
                                            <p:cond delay="0"/>
                                          </p:stCondLst>
                                        </p:cTn>
                                        <p:tgtEl>
                                          <p:spTgt spid="495684"/>
                                        </p:tgtEl>
                                        <p:attrNameLst>
                                          <p:attrName>style.visibility</p:attrName>
                                        </p:attrNameLst>
                                      </p:cBhvr>
                                      <p:to>
                                        <p:strVal val="hidden"/>
                                      </p:to>
                                    </p:set>
                                  </p:childTnLst>
                                </p:cTn>
                              </p:par>
                              <p:par>
                                <p:cTn id="163" presetID="1" presetClass="entr" presetSubtype="0" fill="hold" nodeType="withEffect">
                                  <p:stCondLst>
                                    <p:cond delay="0"/>
                                  </p:stCondLst>
                                  <p:childTnLst>
                                    <p:set>
                                      <p:cBhvr>
                                        <p:cTn id="164" dur="1" fill="hold">
                                          <p:stCondLst>
                                            <p:cond delay="0"/>
                                          </p:stCondLst>
                                        </p:cTn>
                                        <p:tgtEl>
                                          <p:spTgt spid="495685"/>
                                        </p:tgtEl>
                                        <p:attrNameLst>
                                          <p:attrName>style.visibility</p:attrName>
                                        </p:attrNameLst>
                                      </p:cBhvr>
                                      <p:to>
                                        <p:strVal val="visible"/>
                                      </p:to>
                                    </p:set>
                                  </p:childTnLst>
                                </p:cTn>
                              </p:par>
                              <p:par>
                                <p:cTn id="165" presetID="1" presetClass="exit" presetSubtype="0" fill="hold" grpId="1" nodeType="withEffect">
                                  <p:stCondLst>
                                    <p:cond delay="0"/>
                                  </p:stCondLst>
                                  <p:childTnLst>
                                    <p:set>
                                      <p:cBhvr>
                                        <p:cTn id="166" dur="1" fill="hold">
                                          <p:stCondLst>
                                            <p:cond delay="0"/>
                                          </p:stCondLst>
                                        </p:cTn>
                                        <p:tgtEl>
                                          <p:spTgt spid="495672"/>
                                        </p:tgtEl>
                                        <p:attrNameLst>
                                          <p:attrName>style.visibility</p:attrName>
                                        </p:attrNameLst>
                                      </p:cBhvr>
                                      <p:to>
                                        <p:strVal val="hidden"/>
                                      </p:to>
                                    </p:set>
                                  </p:childTnLst>
                                </p:cTn>
                              </p:par>
                              <p:par>
                                <p:cTn id="167" presetID="1" presetClass="entr" presetSubtype="0" fill="hold" grpId="0" nodeType="withEffect">
                                  <p:stCondLst>
                                    <p:cond delay="0"/>
                                  </p:stCondLst>
                                  <p:childTnLst>
                                    <p:set>
                                      <p:cBhvr>
                                        <p:cTn id="168" dur="1" fill="hold">
                                          <p:stCondLst>
                                            <p:cond delay="0"/>
                                          </p:stCondLst>
                                        </p:cTn>
                                        <p:tgtEl>
                                          <p:spTgt spid="495674"/>
                                        </p:tgtEl>
                                        <p:attrNameLst>
                                          <p:attrName>style.visibility</p:attrName>
                                        </p:attrNameLst>
                                      </p:cBhvr>
                                      <p:to>
                                        <p:strVal val="visible"/>
                                      </p:to>
                                    </p:set>
                                  </p:childTnLst>
                                </p:cTn>
                              </p:par>
                            </p:childTnLst>
                          </p:cTn>
                        </p:par>
                      </p:childTnLst>
                    </p:cTn>
                  </p:par>
                  <p:par>
                    <p:cTn id="169" fill="hold" nodeType="clickPar">
                      <p:stCondLst>
                        <p:cond delay="indefinite"/>
                      </p:stCondLst>
                      <p:childTnLst>
                        <p:par>
                          <p:cTn id="170" fill="hold" nodeType="withGroup">
                            <p:stCondLst>
                              <p:cond delay="0"/>
                            </p:stCondLst>
                            <p:childTnLst>
                              <p:par>
                                <p:cTn id="171" presetID="1" presetClass="exit" presetSubtype="0" fill="hold" nodeType="clickEffect">
                                  <p:stCondLst>
                                    <p:cond delay="0"/>
                                  </p:stCondLst>
                                  <p:childTnLst>
                                    <p:set>
                                      <p:cBhvr>
                                        <p:cTn id="172" dur="1" fill="hold">
                                          <p:stCondLst>
                                            <p:cond delay="0"/>
                                          </p:stCondLst>
                                        </p:cTn>
                                        <p:tgtEl>
                                          <p:spTgt spid="495685"/>
                                        </p:tgtEl>
                                        <p:attrNameLst>
                                          <p:attrName>style.visibility</p:attrName>
                                        </p:attrNameLst>
                                      </p:cBhvr>
                                      <p:to>
                                        <p:strVal val="hidden"/>
                                      </p:to>
                                    </p:set>
                                  </p:childTnLst>
                                </p:cTn>
                              </p:par>
                              <p:par>
                                <p:cTn id="173" presetID="1" presetClass="exit" presetSubtype="0" fill="hold" grpId="1" nodeType="withEffect">
                                  <p:stCondLst>
                                    <p:cond delay="0"/>
                                  </p:stCondLst>
                                  <p:childTnLst>
                                    <p:set>
                                      <p:cBhvr>
                                        <p:cTn id="174" dur="1" fill="hold">
                                          <p:stCondLst>
                                            <p:cond delay="0"/>
                                          </p:stCondLst>
                                        </p:cTn>
                                        <p:tgtEl>
                                          <p:spTgt spid="495674"/>
                                        </p:tgtEl>
                                        <p:attrNameLst>
                                          <p:attrName>style.visibility</p:attrName>
                                        </p:attrNameLst>
                                      </p:cBhvr>
                                      <p:to>
                                        <p:strVal val="hidden"/>
                                      </p:to>
                                    </p:set>
                                  </p:childTnLst>
                                </p:cTn>
                              </p:par>
                              <p:par>
                                <p:cTn id="175" presetID="1" presetClass="entr" presetSubtype="0" fill="hold" nodeType="withEffect">
                                  <p:stCondLst>
                                    <p:cond delay="0"/>
                                  </p:stCondLst>
                                  <p:childTnLst>
                                    <p:set>
                                      <p:cBhvr>
                                        <p:cTn id="176" dur="1" fill="hold">
                                          <p:stCondLst>
                                            <p:cond delay="0"/>
                                          </p:stCondLst>
                                        </p:cTn>
                                        <p:tgtEl>
                                          <p:spTgt spid="495686"/>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495676"/>
                                        </p:tgtEl>
                                        <p:attrNameLst>
                                          <p:attrName>style.visibility</p:attrName>
                                        </p:attrNameLst>
                                      </p:cBhvr>
                                      <p:to>
                                        <p:strVal val="visible"/>
                                      </p:to>
                                    </p:set>
                                  </p:childTnLst>
                                </p:cTn>
                              </p:par>
                            </p:childTnLst>
                          </p:cTn>
                        </p:par>
                      </p:childTnLst>
                    </p:cTn>
                  </p:par>
                  <p:par>
                    <p:cTn id="179" fill="hold" nodeType="clickPar">
                      <p:stCondLst>
                        <p:cond delay="indefinite"/>
                      </p:stCondLst>
                      <p:childTnLst>
                        <p:par>
                          <p:cTn id="180" fill="hold" nodeType="withGroup">
                            <p:stCondLst>
                              <p:cond delay="0"/>
                            </p:stCondLst>
                            <p:childTnLst>
                              <p:par>
                                <p:cTn id="181" presetID="1" presetClass="exit" presetSubtype="0" fill="hold" nodeType="clickEffect">
                                  <p:stCondLst>
                                    <p:cond delay="0"/>
                                  </p:stCondLst>
                                  <p:childTnLst>
                                    <p:set>
                                      <p:cBhvr>
                                        <p:cTn id="182" dur="1" fill="hold">
                                          <p:stCondLst>
                                            <p:cond delay="0"/>
                                          </p:stCondLst>
                                        </p:cTn>
                                        <p:tgtEl>
                                          <p:spTgt spid="495686"/>
                                        </p:tgtEl>
                                        <p:attrNameLst>
                                          <p:attrName>style.visibility</p:attrName>
                                        </p:attrNameLst>
                                      </p:cBhvr>
                                      <p:to>
                                        <p:strVal val="hidden"/>
                                      </p:to>
                                    </p:set>
                                  </p:childTnLst>
                                </p:cTn>
                              </p:par>
                              <p:par>
                                <p:cTn id="183" presetID="1" presetClass="exit" presetSubtype="0" fill="hold" grpId="1" nodeType="withEffect">
                                  <p:stCondLst>
                                    <p:cond delay="0"/>
                                  </p:stCondLst>
                                  <p:childTnLst>
                                    <p:set>
                                      <p:cBhvr>
                                        <p:cTn id="184" dur="1" fill="hold">
                                          <p:stCondLst>
                                            <p:cond delay="0"/>
                                          </p:stCondLst>
                                        </p:cTn>
                                        <p:tgtEl>
                                          <p:spTgt spid="495676"/>
                                        </p:tgtEl>
                                        <p:attrNameLst>
                                          <p:attrName>style.visibility</p:attrName>
                                        </p:attrNameLst>
                                      </p:cBhvr>
                                      <p:to>
                                        <p:strVal val="hidden"/>
                                      </p:to>
                                    </p:set>
                                  </p:childTnLst>
                                </p:cTn>
                              </p:par>
                              <p:par>
                                <p:cTn id="185" presetID="1" presetClass="entr" presetSubtype="0" fill="hold" nodeType="withEffect">
                                  <p:stCondLst>
                                    <p:cond delay="0"/>
                                  </p:stCondLst>
                                  <p:childTnLst>
                                    <p:set>
                                      <p:cBhvr>
                                        <p:cTn id="186" dur="1" fill="hold">
                                          <p:stCondLst>
                                            <p:cond delay="0"/>
                                          </p:stCondLst>
                                        </p:cTn>
                                        <p:tgtEl>
                                          <p:spTgt spid="495687"/>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495680"/>
                                        </p:tgtEl>
                                        <p:attrNameLst>
                                          <p:attrName>style.visibility</p:attrName>
                                        </p:attrNameLst>
                                      </p:cBhvr>
                                      <p:to>
                                        <p:strVal val="visible"/>
                                      </p:to>
                                    </p:set>
                                  </p:childTnLst>
                                </p:cTn>
                              </p:par>
                            </p:childTnLst>
                          </p:cTn>
                        </p:par>
                      </p:childTnLst>
                    </p:cTn>
                  </p:par>
                  <p:par>
                    <p:cTn id="189" fill="hold" nodeType="clickPar">
                      <p:stCondLst>
                        <p:cond delay="indefinite"/>
                      </p:stCondLst>
                      <p:childTnLst>
                        <p:par>
                          <p:cTn id="190" fill="hold" nodeType="withGroup">
                            <p:stCondLst>
                              <p:cond delay="0"/>
                            </p:stCondLst>
                            <p:childTnLst>
                              <p:par>
                                <p:cTn id="191" presetID="1" presetClass="exit" presetSubtype="0" fill="hold" nodeType="clickEffect">
                                  <p:stCondLst>
                                    <p:cond delay="0"/>
                                  </p:stCondLst>
                                  <p:childTnLst>
                                    <p:set>
                                      <p:cBhvr>
                                        <p:cTn id="192" dur="1" fill="hold">
                                          <p:stCondLst>
                                            <p:cond delay="0"/>
                                          </p:stCondLst>
                                        </p:cTn>
                                        <p:tgtEl>
                                          <p:spTgt spid="495687"/>
                                        </p:tgtEl>
                                        <p:attrNameLst>
                                          <p:attrName>style.visibility</p:attrName>
                                        </p:attrNameLst>
                                      </p:cBhvr>
                                      <p:to>
                                        <p:strVal val="hidden"/>
                                      </p:to>
                                    </p:set>
                                  </p:childTnLst>
                                </p:cTn>
                              </p:par>
                              <p:par>
                                <p:cTn id="193" presetID="1" presetClass="exit" presetSubtype="0" fill="hold" grpId="1" nodeType="withEffect">
                                  <p:stCondLst>
                                    <p:cond delay="0"/>
                                  </p:stCondLst>
                                  <p:childTnLst>
                                    <p:set>
                                      <p:cBhvr>
                                        <p:cTn id="194" dur="1" fill="hold">
                                          <p:stCondLst>
                                            <p:cond delay="0"/>
                                          </p:stCondLst>
                                        </p:cTn>
                                        <p:tgtEl>
                                          <p:spTgt spid="495680"/>
                                        </p:tgtEl>
                                        <p:attrNameLst>
                                          <p:attrName>style.visibility</p:attrName>
                                        </p:attrNameLst>
                                      </p:cBhvr>
                                      <p:to>
                                        <p:strVal val="hidden"/>
                                      </p:to>
                                    </p:set>
                                  </p:childTnLst>
                                </p:cTn>
                              </p:par>
                              <p:par>
                                <p:cTn id="195" presetID="1" presetClass="entr" presetSubtype="0" fill="hold" nodeType="withEffect">
                                  <p:stCondLst>
                                    <p:cond delay="0"/>
                                  </p:stCondLst>
                                  <p:childTnLst>
                                    <p:set>
                                      <p:cBhvr>
                                        <p:cTn id="196" dur="1" fill="hold">
                                          <p:stCondLst>
                                            <p:cond delay="0"/>
                                          </p:stCondLst>
                                        </p:cTn>
                                        <p:tgtEl>
                                          <p:spTgt spid="495688"/>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495677"/>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495678"/>
                                        </p:tgtEl>
                                        <p:attrNameLst>
                                          <p:attrName>style.visibility</p:attrName>
                                        </p:attrNameLst>
                                      </p:cBhvr>
                                      <p:to>
                                        <p:strVal val="visible"/>
                                      </p:to>
                                    </p:set>
                                  </p:childTnLst>
                                </p:cTn>
                              </p:par>
                            </p:childTnLst>
                          </p:cTn>
                        </p:par>
                      </p:childTnLst>
                    </p:cTn>
                  </p:par>
                  <p:par>
                    <p:cTn id="201" fill="hold" nodeType="clickPar">
                      <p:stCondLst>
                        <p:cond delay="indefinite"/>
                      </p:stCondLst>
                      <p:childTnLst>
                        <p:par>
                          <p:cTn id="202" fill="hold" nodeType="withGroup">
                            <p:stCondLst>
                              <p:cond delay="0"/>
                            </p:stCondLst>
                            <p:childTnLst>
                              <p:par>
                                <p:cTn id="203" presetID="1" presetClass="entr" presetSubtype="0" fill="hold" nodeType="clickEffect">
                                  <p:stCondLst>
                                    <p:cond delay="0"/>
                                  </p:stCondLst>
                                  <p:childTnLst>
                                    <p:set>
                                      <p:cBhvr>
                                        <p:cTn id="204" dur="1" fill="hold">
                                          <p:stCondLst>
                                            <p:cond delay="0"/>
                                          </p:stCondLst>
                                        </p:cTn>
                                        <p:tgtEl>
                                          <p:spTgt spid="495622">
                                            <p:txEl>
                                              <p:pRg st="4" end="4"/>
                                            </p:txEl>
                                          </p:spTgt>
                                        </p:tgtEl>
                                        <p:attrNameLst>
                                          <p:attrName>style.visibility</p:attrName>
                                        </p:attrNameLst>
                                      </p:cBhvr>
                                      <p:to>
                                        <p:strVal val="visible"/>
                                      </p:to>
                                    </p:set>
                                  </p:childTnLst>
                                </p:cTn>
                              </p:par>
                              <p:par>
                                <p:cTn id="205" presetID="1" presetClass="exit" presetSubtype="0" fill="hold" grpId="1" nodeType="withEffect">
                                  <p:stCondLst>
                                    <p:cond delay="0"/>
                                  </p:stCondLst>
                                  <p:childTnLst>
                                    <p:set>
                                      <p:cBhvr>
                                        <p:cTn id="206" dur="1" fill="hold">
                                          <p:stCondLst>
                                            <p:cond delay="0"/>
                                          </p:stCondLst>
                                        </p:cTn>
                                        <p:tgtEl>
                                          <p:spTgt spid="495678"/>
                                        </p:tgtEl>
                                        <p:attrNameLst>
                                          <p:attrName>style.visibility</p:attrName>
                                        </p:attrNameLst>
                                      </p:cBhvr>
                                      <p:to>
                                        <p:strVal val="hidden"/>
                                      </p:to>
                                    </p:set>
                                  </p:childTnLst>
                                </p:cTn>
                              </p:par>
                              <p:par>
                                <p:cTn id="207" presetID="1" presetClass="exit" presetSubtype="0" fill="hold" grpId="1" nodeType="withEffect">
                                  <p:stCondLst>
                                    <p:cond delay="0"/>
                                  </p:stCondLst>
                                  <p:childTnLst>
                                    <p:set>
                                      <p:cBhvr>
                                        <p:cTn id="208" dur="1" fill="hold">
                                          <p:stCondLst>
                                            <p:cond delay="0"/>
                                          </p:stCondLst>
                                        </p:cTn>
                                        <p:tgtEl>
                                          <p:spTgt spid="495677"/>
                                        </p:tgtEl>
                                        <p:attrNameLst>
                                          <p:attrName>style.visibility</p:attrName>
                                        </p:attrNameLst>
                                      </p:cBhvr>
                                      <p:to>
                                        <p:strVal val="hidden"/>
                                      </p:to>
                                    </p:set>
                                  </p:childTnLst>
                                </p:cTn>
                              </p:par>
                            </p:childTnLst>
                          </p:cTn>
                        </p:par>
                      </p:childTnLst>
                    </p:cTn>
                  </p:par>
                  <p:par>
                    <p:cTn id="209" fill="hold" nodeType="clickPar">
                      <p:stCondLst>
                        <p:cond delay="indefinite"/>
                      </p:stCondLst>
                      <p:childTnLst>
                        <p:par>
                          <p:cTn id="210" fill="hold" nodeType="withGroup">
                            <p:stCondLst>
                              <p:cond delay="0"/>
                            </p:stCondLst>
                            <p:childTnLst>
                              <p:par>
                                <p:cTn id="211" presetID="1" presetClass="entr" presetSubtype="0" fill="hold" nodeType="clickEffect">
                                  <p:stCondLst>
                                    <p:cond delay="0"/>
                                  </p:stCondLst>
                                  <p:childTnLst>
                                    <p:set>
                                      <p:cBhvr>
                                        <p:cTn id="212" dur="1" fill="hold">
                                          <p:stCondLst>
                                            <p:cond delay="0"/>
                                          </p:stCondLst>
                                        </p:cTn>
                                        <p:tgtEl>
                                          <p:spTgt spid="3"/>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495622">
                                            <p:txEl>
                                              <p:pRg st="5" end="5"/>
                                            </p:txEl>
                                          </p:spTgt>
                                        </p:tgtEl>
                                        <p:attrNameLst>
                                          <p:attrName>style.visibility</p:attrName>
                                        </p:attrNameLst>
                                      </p:cBhvr>
                                      <p:to>
                                        <p:strVal val="visible"/>
                                      </p:to>
                                    </p:set>
                                  </p:childTnLst>
                                </p:cTn>
                              </p:par>
                            </p:childTnLst>
                          </p:cTn>
                        </p:par>
                      </p:childTnLst>
                    </p:cTn>
                  </p:par>
                  <p:par>
                    <p:cTn id="215" fill="hold" nodeType="clickPar">
                      <p:stCondLst>
                        <p:cond delay="indefinite"/>
                      </p:stCondLst>
                      <p:childTnLst>
                        <p:par>
                          <p:cTn id="216" fill="hold" nodeType="withGroup">
                            <p:stCondLst>
                              <p:cond delay="0"/>
                            </p:stCondLst>
                            <p:childTnLst>
                              <p:par>
                                <p:cTn id="217" presetID="1" presetClass="exit" presetSubtype="0" fill="hold" nodeType="clickEffect">
                                  <p:stCondLst>
                                    <p:cond delay="0"/>
                                  </p:stCondLst>
                                  <p:childTnLst>
                                    <p:set>
                                      <p:cBhvr>
                                        <p:cTn id="218" dur="1" fill="hold">
                                          <p:stCondLst>
                                            <p:cond delay="0"/>
                                          </p:stCondLst>
                                        </p:cTn>
                                        <p:tgtEl>
                                          <p:spTgt spid="495688"/>
                                        </p:tgtEl>
                                        <p:attrNameLst>
                                          <p:attrName>style.visibility</p:attrName>
                                        </p:attrNameLst>
                                      </p:cBhvr>
                                      <p:to>
                                        <p:strVal val="hidden"/>
                                      </p:to>
                                    </p:set>
                                  </p:childTnLst>
                                </p:cTn>
                              </p:par>
                              <p:par>
                                <p:cTn id="219" presetID="1" presetClass="entr" presetSubtype="0" fill="hold" nodeType="withEffect">
                                  <p:stCondLst>
                                    <p:cond delay="0"/>
                                  </p:stCondLst>
                                  <p:childTnLst>
                                    <p:set>
                                      <p:cBhvr>
                                        <p:cTn id="220" dur="1" fill="hold">
                                          <p:stCondLst>
                                            <p:cond delay="0"/>
                                          </p:stCondLst>
                                        </p:cTn>
                                        <p:tgtEl>
                                          <p:spTgt spid="495622">
                                            <p:txEl>
                                              <p:pRg st="6" end="6"/>
                                            </p:txEl>
                                          </p:spTgt>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495699"/>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495700"/>
                                        </p:tgtEl>
                                        <p:attrNameLst>
                                          <p:attrName>style.visibility</p:attrName>
                                        </p:attrNameLst>
                                      </p:cBhvr>
                                      <p:to>
                                        <p:strVal val="visible"/>
                                      </p:to>
                                    </p:set>
                                  </p:childTnLst>
                                </p:cTn>
                              </p:par>
                              <p:par>
                                <p:cTn id="225" presetID="0" presetClass="path" presetSubtype="0" accel="50000" decel="50000" fill="hold" nodeType="withEffect">
                                  <p:stCondLst>
                                    <p:cond delay="0"/>
                                  </p:stCondLst>
                                  <p:childTnLst>
                                    <p:animMotion origin="layout" path="M 3.56941E-6 4.346E-7 L -0.13142 0.10666 " pathEditMode="relative" ptsTypes="AA">
                                      <p:cBhvr>
                                        <p:cTn id="226" dur="2000" fill="hold"/>
                                        <p:tgtEl>
                                          <p:spTgt spid="495700"/>
                                        </p:tgtEl>
                                        <p:attrNameLst>
                                          <p:attrName>ppt_x</p:attrName>
                                          <p:attrName>ppt_y</p:attrName>
                                        </p:attrNameLst>
                                      </p:cBhvr>
                                    </p:animMotion>
                                  </p:childTnLst>
                                </p:cTn>
                              </p:par>
                            </p:childTnLst>
                          </p:cTn>
                        </p:par>
                        <p:par>
                          <p:cTn id="227" fill="hold" nodeType="afterGroup">
                            <p:stCondLst>
                              <p:cond delay="2000"/>
                            </p:stCondLst>
                            <p:childTnLst>
                              <p:par>
                                <p:cTn id="228" presetID="1" presetClass="exit" presetSubtype="0" fill="hold" nodeType="afterEffect">
                                  <p:stCondLst>
                                    <p:cond delay="0"/>
                                  </p:stCondLst>
                                  <p:childTnLst>
                                    <p:set>
                                      <p:cBhvr>
                                        <p:cTn id="229" dur="1" fill="hold">
                                          <p:stCondLst>
                                            <p:cond delay="0"/>
                                          </p:stCondLst>
                                        </p:cTn>
                                        <p:tgtEl>
                                          <p:spTgt spid="495700"/>
                                        </p:tgtEl>
                                        <p:attrNameLst>
                                          <p:attrName>style.visibility</p:attrName>
                                        </p:attrNameLst>
                                      </p:cBhvr>
                                      <p:to>
                                        <p:strVal val="hidden"/>
                                      </p:to>
                                    </p:set>
                                  </p:childTnLst>
                                </p:cTn>
                              </p:par>
                            </p:childTnLst>
                          </p:cTn>
                        </p:par>
                      </p:childTnLst>
                    </p:cTn>
                  </p:par>
                  <p:par>
                    <p:cTn id="230" fill="hold" nodeType="clickPar">
                      <p:stCondLst>
                        <p:cond delay="indefinite"/>
                      </p:stCondLst>
                      <p:childTnLst>
                        <p:par>
                          <p:cTn id="231" fill="hold" nodeType="withGroup">
                            <p:stCondLst>
                              <p:cond delay="0"/>
                            </p:stCondLst>
                            <p:childTnLst>
                              <p:par>
                                <p:cTn id="232" presetID="1" presetClass="entr" presetSubtype="0" fill="hold" nodeType="clickEffect">
                                  <p:stCondLst>
                                    <p:cond delay="0"/>
                                  </p:stCondLst>
                                  <p:childTnLst>
                                    <p:set>
                                      <p:cBhvr>
                                        <p:cTn id="233" dur="1" fill="hold">
                                          <p:stCondLst>
                                            <p:cond delay="0"/>
                                          </p:stCondLst>
                                        </p:cTn>
                                        <p:tgtEl>
                                          <p:spTgt spid="495701"/>
                                        </p:tgtEl>
                                        <p:attrNameLst>
                                          <p:attrName>style.visibility</p:attrName>
                                        </p:attrNameLst>
                                      </p:cBhvr>
                                      <p:to>
                                        <p:strVal val="visible"/>
                                      </p:to>
                                    </p:set>
                                  </p:childTnLst>
                                </p:cTn>
                              </p:par>
                              <p:par>
                                <p:cTn id="234" presetID="1" presetClass="entr" presetSubtype="0" fill="hold" nodeType="withEffect">
                                  <p:stCondLst>
                                    <p:cond delay="0"/>
                                  </p:stCondLst>
                                  <p:childTnLst>
                                    <p:set>
                                      <p:cBhvr>
                                        <p:cTn id="235" dur="1" fill="hold">
                                          <p:stCondLst>
                                            <p:cond delay="0"/>
                                          </p:stCondLst>
                                        </p:cTn>
                                        <p:tgtEl>
                                          <p:spTgt spid="495622">
                                            <p:txEl>
                                              <p:pRg st="7" end="7"/>
                                            </p:txEl>
                                          </p:spTgt>
                                        </p:tgtEl>
                                        <p:attrNameLst>
                                          <p:attrName>style.visibility</p:attrName>
                                        </p:attrNameLst>
                                      </p:cBhvr>
                                      <p:to>
                                        <p:strVal val="visible"/>
                                      </p:to>
                                    </p:set>
                                  </p:childTnLst>
                                </p:cTn>
                              </p:par>
                              <p:par>
                                <p:cTn id="236" presetID="1" presetClass="exit" presetSubtype="0" fill="hold" nodeType="withEffect">
                                  <p:stCondLst>
                                    <p:cond delay="0"/>
                                  </p:stCondLst>
                                  <p:childTnLst>
                                    <p:set>
                                      <p:cBhvr>
                                        <p:cTn id="237" dur="1" fill="hold">
                                          <p:stCondLst>
                                            <p:cond delay="0"/>
                                          </p:stCondLst>
                                        </p:cTn>
                                        <p:tgtEl>
                                          <p:spTgt spid="495699"/>
                                        </p:tgtEl>
                                        <p:attrNameLst>
                                          <p:attrName>style.visibility</p:attrName>
                                        </p:attrNameLst>
                                      </p:cBhvr>
                                      <p:to>
                                        <p:strVal val="hidden"/>
                                      </p:to>
                                    </p:set>
                                  </p:childTnLst>
                                </p:cTn>
                              </p:par>
                            </p:childTnLst>
                          </p:cTn>
                        </p:par>
                      </p:childTnLst>
                    </p:cTn>
                  </p:par>
                  <p:par>
                    <p:cTn id="238" fill="hold" nodeType="clickPar">
                      <p:stCondLst>
                        <p:cond delay="indefinite"/>
                      </p:stCondLst>
                      <p:childTnLst>
                        <p:par>
                          <p:cTn id="239" fill="hold" nodeType="withGroup">
                            <p:stCondLst>
                              <p:cond delay="0"/>
                            </p:stCondLst>
                            <p:childTnLst>
                              <p:par>
                                <p:cTn id="240" presetID="1" presetClass="exit" presetSubtype="0" fill="hold" nodeType="clickEffect">
                                  <p:stCondLst>
                                    <p:cond delay="0"/>
                                  </p:stCondLst>
                                  <p:childTnLst>
                                    <p:set>
                                      <p:cBhvr>
                                        <p:cTn id="241" dur="1" fill="hold">
                                          <p:stCondLst>
                                            <p:cond delay="0"/>
                                          </p:stCondLst>
                                        </p:cTn>
                                        <p:tgtEl>
                                          <p:spTgt spid="3"/>
                                        </p:tgtEl>
                                        <p:attrNameLst>
                                          <p:attrName>style.visibility</p:attrName>
                                        </p:attrNameLst>
                                      </p:cBhvr>
                                      <p:to>
                                        <p:strVal val="hidden"/>
                                      </p:to>
                                    </p:set>
                                  </p:childTnLst>
                                </p:cTn>
                              </p:par>
                              <p:par>
                                <p:cTn id="242" presetID="1" presetClass="exit" presetSubtype="0" fill="hold" nodeType="withEffect">
                                  <p:stCondLst>
                                    <p:cond delay="0"/>
                                  </p:stCondLst>
                                  <p:childTnLst>
                                    <p:set>
                                      <p:cBhvr>
                                        <p:cTn id="243" dur="1" fill="hold">
                                          <p:stCondLst>
                                            <p:cond delay="0"/>
                                          </p:stCondLst>
                                        </p:cTn>
                                        <p:tgtEl>
                                          <p:spTgt spid="2"/>
                                        </p:tgtEl>
                                        <p:attrNameLst>
                                          <p:attrName>style.visibility</p:attrName>
                                        </p:attrNameLst>
                                      </p:cBhvr>
                                      <p:to>
                                        <p:strVal val="hidden"/>
                                      </p:to>
                                    </p:set>
                                  </p:childTnLst>
                                </p:cTn>
                              </p:par>
                              <p:par>
                                <p:cTn id="244" presetID="1" presetClass="entr" presetSubtype="0" fill="hold" nodeType="withEffect">
                                  <p:stCondLst>
                                    <p:cond delay="0"/>
                                  </p:stCondLst>
                                  <p:childTnLst>
                                    <p:set>
                                      <p:cBhvr>
                                        <p:cTn id="245" dur="1" fill="hold">
                                          <p:stCondLst>
                                            <p:cond delay="0"/>
                                          </p:stCondLst>
                                        </p:cTn>
                                        <p:tgtEl>
                                          <p:spTgt spid="5"/>
                                        </p:tgtEl>
                                        <p:attrNameLst>
                                          <p:attrName>style.visibility</p:attrName>
                                        </p:attrNameLst>
                                      </p:cBhvr>
                                      <p:to>
                                        <p:strVal val="visible"/>
                                      </p:to>
                                    </p:set>
                                  </p:childTnLst>
                                </p:cTn>
                              </p:par>
                              <p:par>
                                <p:cTn id="246" presetID="1" presetClass="entr" presetSubtype="0" fill="hold" grpId="0" nodeType="withEffect">
                                  <p:stCondLst>
                                    <p:cond delay="0"/>
                                  </p:stCondLst>
                                  <p:childTnLst>
                                    <p:set>
                                      <p:cBhvr>
                                        <p:cTn id="247" dur="1" fill="hold">
                                          <p:stCondLst>
                                            <p:cond delay="0"/>
                                          </p:stCondLst>
                                        </p:cTn>
                                        <p:tgtEl>
                                          <p:spTgt spid="495732"/>
                                        </p:tgtEl>
                                        <p:attrNameLst>
                                          <p:attrName>style.visibility</p:attrName>
                                        </p:attrNameLst>
                                      </p:cBhvr>
                                      <p:to>
                                        <p:strVal val="visible"/>
                                      </p:to>
                                    </p:set>
                                  </p:childTnLst>
                                </p:cTn>
                              </p:par>
                            </p:childTnLst>
                          </p:cTn>
                        </p:par>
                      </p:childTnLst>
                    </p:cTn>
                  </p:par>
                  <p:par>
                    <p:cTn id="248" fill="hold" nodeType="clickPar">
                      <p:stCondLst>
                        <p:cond delay="indefinite"/>
                      </p:stCondLst>
                      <p:childTnLst>
                        <p:par>
                          <p:cTn id="249" fill="hold" nodeType="withGroup">
                            <p:stCondLst>
                              <p:cond delay="0"/>
                            </p:stCondLst>
                            <p:childTnLst>
                              <p:par>
                                <p:cTn id="250" presetID="1" presetClass="exit" presetSubtype="0" fill="hold" grpId="1" nodeType="clickEffect">
                                  <p:stCondLst>
                                    <p:cond delay="0"/>
                                  </p:stCondLst>
                                  <p:childTnLst>
                                    <p:set>
                                      <p:cBhvr>
                                        <p:cTn id="251" dur="1" fill="hold">
                                          <p:stCondLst>
                                            <p:cond delay="0"/>
                                          </p:stCondLst>
                                        </p:cTn>
                                        <p:tgtEl>
                                          <p:spTgt spid="495732"/>
                                        </p:tgtEl>
                                        <p:attrNameLst>
                                          <p:attrName>style.visibility</p:attrName>
                                        </p:attrNameLst>
                                      </p:cBhvr>
                                      <p:to>
                                        <p:strVal val="hidden"/>
                                      </p:to>
                                    </p:set>
                                  </p:childTnLst>
                                </p:cTn>
                              </p:par>
                              <p:par>
                                <p:cTn id="252" presetID="1" presetClass="entr" presetSubtype="0" fill="hold" nodeType="withEffect">
                                  <p:stCondLst>
                                    <p:cond delay="0"/>
                                  </p:stCondLst>
                                  <p:childTnLst>
                                    <p:set>
                                      <p:cBhvr>
                                        <p:cTn id="253" dur="1" fill="hold">
                                          <p:stCondLst>
                                            <p:cond delay="0"/>
                                          </p:stCondLst>
                                        </p:cTn>
                                        <p:tgtEl>
                                          <p:spTgt spid="4"/>
                                        </p:tgtEl>
                                        <p:attrNameLst>
                                          <p:attrName>style.visibility</p:attrName>
                                        </p:attrNameLst>
                                      </p:cBhvr>
                                      <p:to>
                                        <p:strVal val="visible"/>
                                      </p:to>
                                    </p:set>
                                  </p:childTnLst>
                                </p:cTn>
                              </p:par>
                            </p:childTnLst>
                          </p:cTn>
                        </p:par>
                      </p:childTnLst>
                    </p:cTn>
                  </p:par>
                  <p:par>
                    <p:cTn id="254" fill="hold" nodeType="clickPar">
                      <p:stCondLst>
                        <p:cond delay="indefinite"/>
                      </p:stCondLst>
                      <p:childTnLst>
                        <p:par>
                          <p:cTn id="255" fill="hold" nodeType="withGroup">
                            <p:stCondLst>
                              <p:cond delay="0"/>
                            </p:stCondLst>
                            <p:childTnLst>
                              <p:par>
                                <p:cTn id="256" presetID="1" presetClass="entr" presetSubtype="0" fill="hold" nodeType="clickEffect">
                                  <p:stCondLst>
                                    <p:cond delay="0"/>
                                  </p:stCondLst>
                                  <p:childTnLst>
                                    <p:set>
                                      <p:cBhvr>
                                        <p:cTn id="257" dur="1" fill="hold">
                                          <p:stCondLst>
                                            <p:cond delay="0"/>
                                          </p:stCondLst>
                                        </p:cTn>
                                        <p:tgtEl>
                                          <p:spTgt spid="495733"/>
                                        </p:tgtEl>
                                        <p:attrNameLst>
                                          <p:attrName>style.visibility</p:attrName>
                                        </p:attrNameLst>
                                      </p:cBhvr>
                                      <p:to>
                                        <p:strVal val="visible"/>
                                      </p:to>
                                    </p:set>
                                  </p:childTnLst>
                                </p:cTn>
                              </p:par>
                              <p:par>
                                <p:cTn id="258" presetID="1" presetClass="exit" presetSubtype="0" fill="hold" nodeType="withEffect">
                                  <p:stCondLst>
                                    <p:cond delay="0"/>
                                  </p:stCondLst>
                                  <p:childTnLst>
                                    <p:set>
                                      <p:cBhvr>
                                        <p:cTn id="259" dur="1" fill="hold">
                                          <p:stCondLst>
                                            <p:cond delay="0"/>
                                          </p:stCondLst>
                                        </p:cTn>
                                        <p:tgtEl>
                                          <p:spTgt spid="495701"/>
                                        </p:tgtEl>
                                        <p:attrNameLst>
                                          <p:attrName>style.visibility</p:attrName>
                                        </p:attrNameLst>
                                      </p:cBhvr>
                                      <p:to>
                                        <p:strVal val="hidden"/>
                                      </p:to>
                                    </p:set>
                                  </p:childTnLst>
                                </p:cTn>
                              </p:par>
                              <p:par>
                                <p:cTn id="260" presetID="1" presetClass="entr" presetSubtype="0" fill="hold" nodeType="withEffect">
                                  <p:stCondLst>
                                    <p:cond delay="0"/>
                                  </p:stCondLst>
                                  <p:childTnLst>
                                    <p:set>
                                      <p:cBhvr>
                                        <p:cTn id="261" dur="1" fill="hold">
                                          <p:stCondLst>
                                            <p:cond delay="0"/>
                                          </p:stCondLst>
                                        </p:cTn>
                                        <p:tgtEl>
                                          <p:spTgt spid="495734"/>
                                        </p:tgtEl>
                                        <p:attrNameLst>
                                          <p:attrName>style.visibility</p:attrName>
                                        </p:attrNameLst>
                                      </p:cBhvr>
                                      <p:to>
                                        <p:strVal val="visible"/>
                                      </p:to>
                                    </p:set>
                                  </p:childTnLst>
                                </p:cTn>
                              </p:par>
                              <p:par>
                                <p:cTn id="262" presetID="0" presetClass="path" presetSubtype="0" accel="50000" decel="50000" fill="hold" nodeType="withEffect">
                                  <p:stCondLst>
                                    <p:cond delay="0"/>
                                  </p:stCondLst>
                                  <p:childTnLst>
                                    <p:animMotion origin="layout" path="M -0.00252 0.00251 L 0.00063 0.22586 " pathEditMode="relative" rAng="0" ptsTypes="AA">
                                      <p:cBhvr>
                                        <p:cTn id="263" dur="2000" fill="hold"/>
                                        <p:tgtEl>
                                          <p:spTgt spid="495734"/>
                                        </p:tgtEl>
                                        <p:attrNameLst>
                                          <p:attrName>ppt_x</p:attrName>
                                          <p:attrName>ppt_y</p:attrName>
                                        </p:attrNameLst>
                                      </p:cBhvr>
                                      <p:rCtr x="157" y="11167"/>
                                    </p:animMotion>
                                  </p:childTnLst>
                                </p:cTn>
                              </p:par>
                            </p:childTnLst>
                          </p:cTn>
                        </p:par>
                        <p:par>
                          <p:cTn id="264" fill="hold" nodeType="afterGroup">
                            <p:stCondLst>
                              <p:cond delay="2000"/>
                            </p:stCondLst>
                            <p:childTnLst>
                              <p:par>
                                <p:cTn id="265" presetID="1" presetClass="exit" presetSubtype="0" fill="hold" nodeType="afterEffect">
                                  <p:stCondLst>
                                    <p:cond delay="0"/>
                                  </p:stCondLst>
                                  <p:childTnLst>
                                    <p:set>
                                      <p:cBhvr>
                                        <p:cTn id="266" dur="1" fill="hold">
                                          <p:stCondLst>
                                            <p:cond delay="0"/>
                                          </p:stCondLst>
                                        </p:cTn>
                                        <p:tgtEl>
                                          <p:spTgt spid="495734"/>
                                        </p:tgtEl>
                                        <p:attrNameLst>
                                          <p:attrName>style.visibility</p:attrName>
                                        </p:attrNameLst>
                                      </p:cBhvr>
                                      <p:to>
                                        <p:strVal val="hidden"/>
                                      </p:to>
                                    </p:set>
                                  </p:childTnLst>
                                </p:cTn>
                              </p:par>
                            </p:childTnLst>
                          </p:cTn>
                        </p:par>
                      </p:childTnLst>
                    </p:cTn>
                  </p:par>
                  <p:par>
                    <p:cTn id="267" fill="hold" nodeType="clickPar">
                      <p:stCondLst>
                        <p:cond delay="indefinite"/>
                      </p:stCondLst>
                      <p:childTnLst>
                        <p:par>
                          <p:cTn id="268" fill="hold" nodeType="withGroup">
                            <p:stCondLst>
                              <p:cond delay="0"/>
                            </p:stCondLst>
                            <p:childTnLst>
                              <p:par>
                                <p:cTn id="269" presetID="1" presetClass="entr" presetSubtype="0" fill="hold" nodeType="clickEffect">
                                  <p:stCondLst>
                                    <p:cond delay="0"/>
                                  </p:stCondLst>
                                  <p:childTnLst>
                                    <p:set>
                                      <p:cBhvr>
                                        <p:cTn id="270" dur="1" fill="hold">
                                          <p:stCondLst>
                                            <p:cond delay="0"/>
                                          </p:stCondLst>
                                        </p:cTn>
                                        <p:tgtEl>
                                          <p:spTgt spid="495735"/>
                                        </p:tgtEl>
                                        <p:attrNameLst>
                                          <p:attrName>style.visibility</p:attrName>
                                        </p:attrNameLst>
                                      </p:cBhvr>
                                      <p:to>
                                        <p:strVal val="visible"/>
                                      </p:to>
                                    </p:set>
                                  </p:childTnLst>
                                </p:cTn>
                              </p:par>
                              <p:par>
                                <p:cTn id="271" presetID="1" presetClass="exit" presetSubtype="0" fill="hold" nodeType="withEffect">
                                  <p:stCondLst>
                                    <p:cond delay="0"/>
                                  </p:stCondLst>
                                  <p:childTnLst>
                                    <p:set>
                                      <p:cBhvr>
                                        <p:cTn id="272" dur="1" fill="hold">
                                          <p:stCondLst>
                                            <p:cond delay="0"/>
                                          </p:stCondLst>
                                        </p:cTn>
                                        <p:tgtEl>
                                          <p:spTgt spid="495733"/>
                                        </p:tgtEl>
                                        <p:attrNameLst>
                                          <p:attrName>style.visibility</p:attrName>
                                        </p:attrNameLst>
                                      </p:cBhvr>
                                      <p:to>
                                        <p:strVal val="hidden"/>
                                      </p:to>
                                    </p:set>
                                  </p:childTnLst>
                                </p:cTn>
                              </p:par>
                            </p:childTnLst>
                          </p:cTn>
                        </p:par>
                      </p:childTnLst>
                    </p:cTn>
                  </p:par>
                  <p:par>
                    <p:cTn id="273" fill="hold" nodeType="clickPar">
                      <p:stCondLst>
                        <p:cond delay="indefinite"/>
                      </p:stCondLst>
                      <p:childTnLst>
                        <p:par>
                          <p:cTn id="274" fill="hold" nodeType="withGroup">
                            <p:stCondLst>
                              <p:cond delay="0"/>
                            </p:stCondLst>
                            <p:childTnLst>
                              <p:par>
                                <p:cTn id="275" presetID="1" presetClass="exit" presetSubtype="0" fill="hold" nodeType="clickEffect">
                                  <p:stCondLst>
                                    <p:cond delay="0"/>
                                  </p:stCondLst>
                                  <p:childTnLst>
                                    <p:set>
                                      <p:cBhvr>
                                        <p:cTn id="276" dur="1" fill="hold">
                                          <p:stCondLst>
                                            <p:cond delay="0"/>
                                          </p:stCondLst>
                                        </p:cTn>
                                        <p:tgtEl>
                                          <p:spTgt spid="4"/>
                                        </p:tgtEl>
                                        <p:attrNameLst>
                                          <p:attrName>style.visibility</p:attrName>
                                        </p:attrNameLst>
                                      </p:cBhvr>
                                      <p:to>
                                        <p:strVal val="hidden"/>
                                      </p:to>
                                    </p:set>
                                  </p:childTnLst>
                                </p:cTn>
                              </p:par>
                            </p:childTnLst>
                          </p:cTn>
                        </p:par>
                      </p:childTnLst>
                    </p:cTn>
                  </p:par>
                  <p:par>
                    <p:cTn id="277" fill="hold" nodeType="clickPar">
                      <p:stCondLst>
                        <p:cond delay="indefinite"/>
                      </p:stCondLst>
                      <p:childTnLst>
                        <p:par>
                          <p:cTn id="278" fill="hold" nodeType="withGroup">
                            <p:stCondLst>
                              <p:cond delay="0"/>
                            </p:stCondLst>
                            <p:childTnLst>
                              <p:par>
                                <p:cTn id="279" presetID="1" presetClass="entr" presetSubtype="0" fill="hold" nodeType="clickEffect">
                                  <p:stCondLst>
                                    <p:cond delay="0"/>
                                  </p:stCondLst>
                                  <p:childTnLst>
                                    <p:set>
                                      <p:cBhvr>
                                        <p:cTn id="280" dur="1" fill="hold">
                                          <p:stCondLst>
                                            <p:cond delay="0"/>
                                          </p:stCondLst>
                                        </p:cTn>
                                        <p:tgtEl>
                                          <p:spTgt spid="6"/>
                                        </p:tgtEl>
                                        <p:attrNameLst>
                                          <p:attrName>style.visibility</p:attrName>
                                        </p:attrNameLst>
                                      </p:cBhvr>
                                      <p:to>
                                        <p:strVal val="visible"/>
                                      </p:to>
                                    </p:set>
                                  </p:childTnLst>
                                </p:cTn>
                              </p:par>
                              <p:par>
                                <p:cTn id="281" presetID="1" presetClass="exit" presetSubtype="0" fill="hold" nodeType="withEffect">
                                  <p:stCondLst>
                                    <p:cond delay="0"/>
                                  </p:stCondLst>
                                  <p:childTnLst>
                                    <p:set>
                                      <p:cBhvr>
                                        <p:cTn id="282" dur="1" fill="hold">
                                          <p:stCondLst>
                                            <p:cond delay="0"/>
                                          </p:stCondLst>
                                        </p:cTn>
                                        <p:tgtEl>
                                          <p:spTgt spid="5"/>
                                        </p:tgtEl>
                                        <p:attrNameLst>
                                          <p:attrName>style.visibility</p:attrName>
                                        </p:attrNameLst>
                                      </p:cBhvr>
                                      <p:to>
                                        <p:strVal val="hidden"/>
                                      </p:to>
                                    </p:set>
                                  </p:childTnLst>
                                </p:cTn>
                              </p:par>
                            </p:childTnLst>
                          </p:cTn>
                        </p:par>
                      </p:childTnLst>
                    </p:cTn>
                  </p:par>
                  <p:par>
                    <p:cTn id="283" fill="hold" nodeType="clickPar">
                      <p:stCondLst>
                        <p:cond delay="indefinite"/>
                      </p:stCondLst>
                      <p:childTnLst>
                        <p:par>
                          <p:cTn id="284" fill="hold" nodeType="withGroup">
                            <p:stCondLst>
                              <p:cond delay="0"/>
                            </p:stCondLst>
                            <p:childTnLst>
                              <p:par>
                                <p:cTn id="285" presetID="1" presetClass="entr" presetSubtype="0" fill="hold" nodeType="clickEffect">
                                  <p:stCondLst>
                                    <p:cond delay="0"/>
                                  </p:stCondLst>
                                  <p:childTnLst>
                                    <p:set>
                                      <p:cBhvr>
                                        <p:cTn id="286" dur="1" fill="hold">
                                          <p:stCondLst>
                                            <p:cond delay="0"/>
                                          </p:stCondLst>
                                        </p:cTn>
                                        <p:tgtEl>
                                          <p:spTgt spid="49562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5623" grpId="0" animBg="1"/>
      <p:bldP spid="495624" grpId="0" animBg="1"/>
      <p:bldP spid="495624" grpId="1" animBg="1"/>
      <p:bldP spid="495625" grpId="0" animBg="1"/>
      <p:bldP spid="495625" grpId="1" animBg="1"/>
      <p:bldP spid="495629" grpId="0" animBg="1"/>
      <p:bldP spid="495629" grpId="1" animBg="1"/>
      <p:bldP spid="495630" grpId="0" animBg="1"/>
      <p:bldP spid="495630" grpId="1" animBg="1"/>
      <p:bldP spid="495631" grpId="0" animBg="1"/>
      <p:bldP spid="495631" grpId="1" animBg="1"/>
      <p:bldP spid="495671" grpId="0" animBg="1"/>
      <p:bldP spid="495671" grpId="1" animBg="1"/>
      <p:bldP spid="495672" grpId="0" animBg="1"/>
      <p:bldP spid="495672" grpId="1" animBg="1"/>
      <p:bldP spid="495673" grpId="0" animBg="1"/>
      <p:bldP spid="495673" grpId="1" animBg="1"/>
      <p:bldP spid="495674" grpId="0" animBg="1"/>
      <p:bldP spid="495674" grpId="1" animBg="1"/>
      <p:bldP spid="495675" grpId="0" animBg="1"/>
      <p:bldP spid="495675" grpId="1" animBg="1"/>
      <p:bldP spid="495676" grpId="0" animBg="1"/>
      <p:bldP spid="495676" grpId="1" animBg="1"/>
      <p:bldP spid="495677" grpId="0" animBg="1"/>
      <p:bldP spid="495677" grpId="1" animBg="1"/>
      <p:bldP spid="495678" grpId="0" animBg="1"/>
      <p:bldP spid="495678" grpId="1" animBg="1"/>
      <p:bldP spid="495679" grpId="0" animBg="1"/>
      <p:bldP spid="495679" grpId="1" animBg="1"/>
      <p:bldP spid="495680" grpId="0" animBg="1"/>
      <p:bldP spid="495680" grpId="1" animBg="1"/>
      <p:bldP spid="495732" grpId="0" animBg="1"/>
      <p:bldP spid="495732" grpId="1" animBg="1"/>
    </p:bld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smtClean="0"/>
              <a:t>Outline</a:t>
            </a:r>
          </a:p>
        </p:txBody>
      </p:sp>
      <p:sp>
        <p:nvSpPr>
          <p:cNvPr id="44035" name="Rectangle 3"/>
          <p:cNvSpPr>
            <a:spLocks noGrp="1" noChangeArrowheads="1"/>
          </p:cNvSpPr>
          <p:nvPr>
            <p:ph type="body" idx="1"/>
          </p:nvPr>
        </p:nvSpPr>
        <p:spPr>
          <a:xfrm>
            <a:off x="228600" y="914400"/>
            <a:ext cx="8610600" cy="4800600"/>
          </a:xfrm>
        </p:spPr>
        <p:txBody>
          <a:bodyPr/>
          <a:lstStyle/>
          <a:p>
            <a:pPr>
              <a:lnSpc>
                <a:spcPct val="80000"/>
              </a:lnSpc>
            </a:pPr>
            <a:r>
              <a:rPr lang="en-US" smtClean="0"/>
              <a:t>Quantum Computing</a:t>
            </a:r>
          </a:p>
          <a:p>
            <a:pPr>
              <a:lnSpc>
                <a:spcPct val="80000"/>
              </a:lnSpc>
            </a:pPr>
            <a:r>
              <a:rPr lang="en-US" smtClean="0"/>
              <a:t>Ion Trap Quantum Computing</a:t>
            </a:r>
          </a:p>
          <a:p>
            <a:pPr>
              <a:lnSpc>
                <a:spcPct val="80000"/>
              </a:lnSpc>
            </a:pPr>
            <a:r>
              <a:rPr lang="en-US" smtClean="0"/>
              <a:t>Quantum Computer Aided Design</a:t>
            </a:r>
          </a:p>
          <a:p>
            <a:pPr lvl="1">
              <a:lnSpc>
                <a:spcPct val="80000"/>
              </a:lnSpc>
            </a:pPr>
            <a:r>
              <a:rPr lang="en-US" smtClean="0"/>
              <a:t>Area-Delay to Correct Result (ADCR) metric</a:t>
            </a:r>
          </a:p>
          <a:p>
            <a:pPr lvl="1">
              <a:lnSpc>
                <a:spcPct val="80000"/>
              </a:lnSpc>
            </a:pPr>
            <a:r>
              <a:rPr lang="en-US" smtClean="0"/>
              <a:t>Comparison of error correction codes</a:t>
            </a:r>
          </a:p>
          <a:p>
            <a:pPr>
              <a:lnSpc>
                <a:spcPct val="80000"/>
              </a:lnSpc>
            </a:pPr>
            <a:r>
              <a:rPr lang="en-US" smtClean="0">
                <a:solidFill>
                  <a:srgbClr val="FF3300"/>
                </a:solidFill>
              </a:rPr>
              <a:t>Quantum Data Paths</a:t>
            </a:r>
          </a:p>
          <a:p>
            <a:pPr lvl="1">
              <a:lnSpc>
                <a:spcPct val="80000"/>
              </a:lnSpc>
            </a:pPr>
            <a:r>
              <a:rPr lang="en-US" smtClean="0">
                <a:solidFill>
                  <a:srgbClr val="FF3300"/>
                </a:solidFill>
              </a:rPr>
              <a:t>QLA, CQLA, Qalypso</a:t>
            </a:r>
          </a:p>
          <a:p>
            <a:pPr lvl="1">
              <a:lnSpc>
                <a:spcPct val="80000"/>
              </a:lnSpc>
            </a:pPr>
            <a:r>
              <a:rPr lang="en-US" smtClean="0">
                <a:solidFill>
                  <a:srgbClr val="FF3300"/>
                </a:solidFill>
              </a:rPr>
              <a:t>Ancilla factory and Teleportation Network Design</a:t>
            </a:r>
          </a:p>
          <a:p>
            <a:pPr>
              <a:lnSpc>
                <a:spcPct val="80000"/>
              </a:lnSpc>
            </a:pPr>
            <a:r>
              <a:rPr lang="en-US" smtClean="0"/>
              <a:t>Error Correction Optimization (“Recorrection”)</a:t>
            </a:r>
          </a:p>
          <a:p>
            <a:pPr>
              <a:lnSpc>
                <a:spcPct val="80000"/>
              </a:lnSpc>
            </a:pPr>
            <a:r>
              <a:rPr lang="en-US" smtClean="0"/>
              <a:t>Shor’s Factoring Circuit Layout and Design</a:t>
            </a:r>
          </a:p>
          <a:p>
            <a:pPr>
              <a:lnSpc>
                <a:spcPct val="80000"/>
              </a:lnSpc>
            </a:pPr>
            <a:endParaRPr lang="en-US" smtClean="0"/>
          </a:p>
        </p:txBody>
      </p:sp>
    </p:spTree>
    <p:extLst>
      <p:ext uri="{BB962C8B-B14F-4D97-AF65-F5344CB8AC3E}">
        <p14:creationId xmlns:p14="http://schemas.microsoft.com/office/powerpoint/2010/main" val="3762003098"/>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533400" y="177080"/>
            <a:ext cx="8147813" cy="598413"/>
          </a:xfrm>
        </p:spPr>
        <p:txBody>
          <a:bodyPr/>
          <a:lstStyle/>
          <a:p>
            <a:r>
              <a:rPr lang="en-US" dirty="0" smtClean="0"/>
              <a:t>Quantum Logic Array (QLA)</a:t>
            </a:r>
          </a:p>
        </p:txBody>
      </p:sp>
      <p:grpSp>
        <p:nvGrpSpPr>
          <p:cNvPr id="2" name="Group 112"/>
          <p:cNvGrpSpPr>
            <a:grpSpLocks/>
          </p:cNvGrpSpPr>
          <p:nvPr/>
        </p:nvGrpSpPr>
        <p:grpSpPr bwMode="auto">
          <a:xfrm>
            <a:off x="381000" y="936625"/>
            <a:ext cx="733425" cy="731838"/>
            <a:chOff x="528" y="898"/>
            <a:chExt cx="480" cy="508"/>
          </a:xfrm>
        </p:grpSpPr>
        <p:sp>
          <p:nvSpPr>
            <p:cNvPr id="45228" name="Rectangle 113"/>
            <p:cNvSpPr>
              <a:spLocks noChangeArrowheads="1"/>
            </p:cNvSpPr>
            <p:nvPr/>
          </p:nvSpPr>
          <p:spPr bwMode="auto">
            <a:xfrm>
              <a:off x="528" y="898"/>
              <a:ext cx="480" cy="254"/>
            </a:xfrm>
            <a:prstGeom prst="rect">
              <a:avLst/>
            </a:prstGeom>
            <a:solidFill>
              <a:schemeClr val="accent2"/>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Anc</a:t>
              </a:r>
            </a:p>
          </p:txBody>
        </p:sp>
        <p:sp>
          <p:nvSpPr>
            <p:cNvPr id="45229" name="Rectangle 114"/>
            <p:cNvSpPr>
              <a:spLocks noChangeArrowheads="1"/>
            </p:cNvSpPr>
            <p:nvPr/>
          </p:nvSpPr>
          <p:spPr bwMode="auto">
            <a:xfrm>
              <a:off x="528" y="1152"/>
              <a:ext cx="480" cy="254"/>
            </a:xfrm>
            <a:prstGeom prst="rect">
              <a:avLst/>
            </a:prstGeom>
            <a:solidFill>
              <a:srgbClr val="FFFF66"/>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Comp</a:t>
              </a:r>
            </a:p>
          </p:txBody>
        </p:sp>
      </p:grpSp>
      <p:grpSp>
        <p:nvGrpSpPr>
          <p:cNvPr id="3" name="Group 204"/>
          <p:cNvGrpSpPr>
            <a:grpSpLocks/>
          </p:cNvGrpSpPr>
          <p:nvPr/>
        </p:nvGrpSpPr>
        <p:grpSpPr bwMode="auto">
          <a:xfrm>
            <a:off x="381000" y="923925"/>
            <a:ext cx="2849563" cy="2851150"/>
            <a:chOff x="384" y="1065"/>
            <a:chExt cx="2054" cy="2055"/>
          </a:xfrm>
        </p:grpSpPr>
        <p:grpSp>
          <p:nvGrpSpPr>
            <p:cNvPr id="45204" name="Group 17"/>
            <p:cNvGrpSpPr>
              <a:grpSpLocks/>
            </p:cNvGrpSpPr>
            <p:nvPr/>
          </p:nvGrpSpPr>
          <p:grpSpPr bwMode="auto">
            <a:xfrm>
              <a:off x="1910" y="1065"/>
              <a:ext cx="528" cy="528"/>
              <a:chOff x="528" y="898"/>
              <a:chExt cx="480" cy="508"/>
            </a:xfrm>
          </p:grpSpPr>
          <p:sp>
            <p:nvSpPr>
              <p:cNvPr id="45226" name="Rectangle 18"/>
              <p:cNvSpPr>
                <a:spLocks noChangeArrowheads="1"/>
              </p:cNvSpPr>
              <p:nvPr/>
            </p:nvSpPr>
            <p:spPr bwMode="auto">
              <a:xfrm>
                <a:off x="528" y="898"/>
                <a:ext cx="480" cy="254"/>
              </a:xfrm>
              <a:prstGeom prst="rect">
                <a:avLst/>
              </a:prstGeom>
              <a:solidFill>
                <a:schemeClr val="accent2"/>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Anc</a:t>
                </a:r>
              </a:p>
            </p:txBody>
          </p:sp>
          <p:sp>
            <p:nvSpPr>
              <p:cNvPr id="45227" name="Rectangle 19"/>
              <p:cNvSpPr>
                <a:spLocks noChangeArrowheads="1"/>
              </p:cNvSpPr>
              <p:nvPr/>
            </p:nvSpPr>
            <p:spPr bwMode="auto">
              <a:xfrm>
                <a:off x="528" y="1152"/>
                <a:ext cx="480" cy="254"/>
              </a:xfrm>
              <a:prstGeom prst="rect">
                <a:avLst/>
              </a:prstGeom>
              <a:solidFill>
                <a:srgbClr val="FFFF66"/>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Comp</a:t>
                </a:r>
              </a:p>
            </p:txBody>
          </p:sp>
        </p:grpSp>
        <p:grpSp>
          <p:nvGrpSpPr>
            <p:cNvPr id="45205" name="Group 106"/>
            <p:cNvGrpSpPr>
              <a:grpSpLocks/>
            </p:cNvGrpSpPr>
            <p:nvPr/>
          </p:nvGrpSpPr>
          <p:grpSpPr bwMode="auto">
            <a:xfrm>
              <a:off x="1910" y="2592"/>
              <a:ext cx="528" cy="528"/>
              <a:chOff x="528" y="898"/>
              <a:chExt cx="480" cy="508"/>
            </a:xfrm>
          </p:grpSpPr>
          <p:sp>
            <p:nvSpPr>
              <p:cNvPr id="45224" name="Rectangle 107"/>
              <p:cNvSpPr>
                <a:spLocks noChangeArrowheads="1"/>
              </p:cNvSpPr>
              <p:nvPr/>
            </p:nvSpPr>
            <p:spPr bwMode="auto">
              <a:xfrm>
                <a:off x="528" y="898"/>
                <a:ext cx="480" cy="254"/>
              </a:xfrm>
              <a:prstGeom prst="rect">
                <a:avLst/>
              </a:prstGeom>
              <a:solidFill>
                <a:schemeClr val="accent2"/>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Anc</a:t>
                </a:r>
              </a:p>
            </p:txBody>
          </p:sp>
          <p:sp>
            <p:nvSpPr>
              <p:cNvPr id="45225" name="Rectangle 108"/>
              <p:cNvSpPr>
                <a:spLocks noChangeArrowheads="1"/>
              </p:cNvSpPr>
              <p:nvPr/>
            </p:nvSpPr>
            <p:spPr bwMode="auto">
              <a:xfrm>
                <a:off x="528" y="1152"/>
                <a:ext cx="480" cy="254"/>
              </a:xfrm>
              <a:prstGeom prst="rect">
                <a:avLst/>
              </a:prstGeom>
              <a:solidFill>
                <a:srgbClr val="FFFF66"/>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Comp</a:t>
                </a:r>
              </a:p>
            </p:txBody>
          </p:sp>
        </p:grpSp>
        <p:grpSp>
          <p:nvGrpSpPr>
            <p:cNvPr id="45206" name="Group 109"/>
            <p:cNvGrpSpPr>
              <a:grpSpLocks/>
            </p:cNvGrpSpPr>
            <p:nvPr/>
          </p:nvGrpSpPr>
          <p:grpSpPr bwMode="auto">
            <a:xfrm>
              <a:off x="1147" y="1065"/>
              <a:ext cx="528" cy="528"/>
              <a:chOff x="528" y="898"/>
              <a:chExt cx="480" cy="508"/>
            </a:xfrm>
          </p:grpSpPr>
          <p:sp>
            <p:nvSpPr>
              <p:cNvPr id="45222" name="Rectangle 110"/>
              <p:cNvSpPr>
                <a:spLocks noChangeArrowheads="1"/>
              </p:cNvSpPr>
              <p:nvPr/>
            </p:nvSpPr>
            <p:spPr bwMode="auto">
              <a:xfrm>
                <a:off x="528" y="898"/>
                <a:ext cx="480" cy="254"/>
              </a:xfrm>
              <a:prstGeom prst="rect">
                <a:avLst/>
              </a:prstGeom>
              <a:solidFill>
                <a:schemeClr val="accent2"/>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Anc</a:t>
                </a:r>
              </a:p>
            </p:txBody>
          </p:sp>
          <p:sp>
            <p:nvSpPr>
              <p:cNvPr id="45223" name="Rectangle 111"/>
              <p:cNvSpPr>
                <a:spLocks noChangeArrowheads="1"/>
              </p:cNvSpPr>
              <p:nvPr/>
            </p:nvSpPr>
            <p:spPr bwMode="auto">
              <a:xfrm>
                <a:off x="528" y="1152"/>
                <a:ext cx="480" cy="254"/>
              </a:xfrm>
              <a:prstGeom prst="rect">
                <a:avLst/>
              </a:prstGeom>
              <a:solidFill>
                <a:srgbClr val="FFFF66"/>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Comp</a:t>
                </a:r>
              </a:p>
            </p:txBody>
          </p:sp>
        </p:grpSp>
        <p:grpSp>
          <p:nvGrpSpPr>
            <p:cNvPr id="45207" name="Group 115"/>
            <p:cNvGrpSpPr>
              <a:grpSpLocks/>
            </p:cNvGrpSpPr>
            <p:nvPr/>
          </p:nvGrpSpPr>
          <p:grpSpPr bwMode="auto">
            <a:xfrm>
              <a:off x="1910" y="1828"/>
              <a:ext cx="528" cy="529"/>
              <a:chOff x="528" y="898"/>
              <a:chExt cx="480" cy="508"/>
            </a:xfrm>
          </p:grpSpPr>
          <p:sp>
            <p:nvSpPr>
              <p:cNvPr id="45220" name="Rectangle 116"/>
              <p:cNvSpPr>
                <a:spLocks noChangeArrowheads="1"/>
              </p:cNvSpPr>
              <p:nvPr/>
            </p:nvSpPr>
            <p:spPr bwMode="auto">
              <a:xfrm>
                <a:off x="528" y="898"/>
                <a:ext cx="480" cy="254"/>
              </a:xfrm>
              <a:prstGeom prst="rect">
                <a:avLst/>
              </a:prstGeom>
              <a:solidFill>
                <a:schemeClr val="accent2"/>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Anc</a:t>
                </a:r>
              </a:p>
            </p:txBody>
          </p:sp>
          <p:sp>
            <p:nvSpPr>
              <p:cNvPr id="45221" name="Rectangle 117"/>
              <p:cNvSpPr>
                <a:spLocks noChangeArrowheads="1"/>
              </p:cNvSpPr>
              <p:nvPr/>
            </p:nvSpPr>
            <p:spPr bwMode="auto">
              <a:xfrm>
                <a:off x="528" y="1152"/>
                <a:ext cx="480" cy="254"/>
              </a:xfrm>
              <a:prstGeom prst="rect">
                <a:avLst/>
              </a:prstGeom>
              <a:solidFill>
                <a:srgbClr val="FFFF66"/>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Comp</a:t>
                </a:r>
              </a:p>
            </p:txBody>
          </p:sp>
        </p:grpSp>
        <p:grpSp>
          <p:nvGrpSpPr>
            <p:cNvPr id="45208" name="Group 118"/>
            <p:cNvGrpSpPr>
              <a:grpSpLocks/>
            </p:cNvGrpSpPr>
            <p:nvPr/>
          </p:nvGrpSpPr>
          <p:grpSpPr bwMode="auto">
            <a:xfrm>
              <a:off x="1147" y="1828"/>
              <a:ext cx="528" cy="529"/>
              <a:chOff x="528" y="898"/>
              <a:chExt cx="480" cy="508"/>
            </a:xfrm>
          </p:grpSpPr>
          <p:sp>
            <p:nvSpPr>
              <p:cNvPr id="45218" name="Rectangle 119"/>
              <p:cNvSpPr>
                <a:spLocks noChangeArrowheads="1"/>
              </p:cNvSpPr>
              <p:nvPr/>
            </p:nvSpPr>
            <p:spPr bwMode="auto">
              <a:xfrm>
                <a:off x="528" y="898"/>
                <a:ext cx="480" cy="254"/>
              </a:xfrm>
              <a:prstGeom prst="rect">
                <a:avLst/>
              </a:prstGeom>
              <a:solidFill>
                <a:schemeClr val="accent2"/>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Anc</a:t>
                </a:r>
              </a:p>
            </p:txBody>
          </p:sp>
          <p:sp>
            <p:nvSpPr>
              <p:cNvPr id="45219" name="Rectangle 120"/>
              <p:cNvSpPr>
                <a:spLocks noChangeArrowheads="1"/>
              </p:cNvSpPr>
              <p:nvPr/>
            </p:nvSpPr>
            <p:spPr bwMode="auto">
              <a:xfrm>
                <a:off x="528" y="1152"/>
                <a:ext cx="480" cy="254"/>
              </a:xfrm>
              <a:prstGeom prst="rect">
                <a:avLst/>
              </a:prstGeom>
              <a:solidFill>
                <a:srgbClr val="FFFF66"/>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Comp</a:t>
                </a:r>
              </a:p>
            </p:txBody>
          </p:sp>
        </p:grpSp>
        <p:grpSp>
          <p:nvGrpSpPr>
            <p:cNvPr id="45209" name="Group 121"/>
            <p:cNvGrpSpPr>
              <a:grpSpLocks/>
            </p:cNvGrpSpPr>
            <p:nvPr/>
          </p:nvGrpSpPr>
          <p:grpSpPr bwMode="auto">
            <a:xfrm>
              <a:off x="384" y="1828"/>
              <a:ext cx="528" cy="529"/>
              <a:chOff x="528" y="898"/>
              <a:chExt cx="480" cy="508"/>
            </a:xfrm>
          </p:grpSpPr>
          <p:sp>
            <p:nvSpPr>
              <p:cNvPr id="45216" name="Rectangle 122"/>
              <p:cNvSpPr>
                <a:spLocks noChangeArrowheads="1"/>
              </p:cNvSpPr>
              <p:nvPr/>
            </p:nvSpPr>
            <p:spPr bwMode="auto">
              <a:xfrm>
                <a:off x="528" y="898"/>
                <a:ext cx="480" cy="254"/>
              </a:xfrm>
              <a:prstGeom prst="rect">
                <a:avLst/>
              </a:prstGeom>
              <a:solidFill>
                <a:schemeClr val="accent2"/>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Anc</a:t>
                </a:r>
              </a:p>
            </p:txBody>
          </p:sp>
          <p:sp>
            <p:nvSpPr>
              <p:cNvPr id="45217" name="Rectangle 123"/>
              <p:cNvSpPr>
                <a:spLocks noChangeArrowheads="1"/>
              </p:cNvSpPr>
              <p:nvPr/>
            </p:nvSpPr>
            <p:spPr bwMode="auto">
              <a:xfrm>
                <a:off x="528" y="1152"/>
                <a:ext cx="480" cy="254"/>
              </a:xfrm>
              <a:prstGeom prst="rect">
                <a:avLst/>
              </a:prstGeom>
              <a:solidFill>
                <a:srgbClr val="FFFF66"/>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Comp</a:t>
                </a:r>
              </a:p>
            </p:txBody>
          </p:sp>
        </p:grpSp>
        <p:grpSp>
          <p:nvGrpSpPr>
            <p:cNvPr id="45210" name="Group 124"/>
            <p:cNvGrpSpPr>
              <a:grpSpLocks/>
            </p:cNvGrpSpPr>
            <p:nvPr/>
          </p:nvGrpSpPr>
          <p:grpSpPr bwMode="auto">
            <a:xfrm>
              <a:off x="1147" y="2592"/>
              <a:ext cx="528" cy="528"/>
              <a:chOff x="528" y="898"/>
              <a:chExt cx="480" cy="508"/>
            </a:xfrm>
          </p:grpSpPr>
          <p:sp>
            <p:nvSpPr>
              <p:cNvPr id="45214" name="Rectangle 125"/>
              <p:cNvSpPr>
                <a:spLocks noChangeArrowheads="1"/>
              </p:cNvSpPr>
              <p:nvPr/>
            </p:nvSpPr>
            <p:spPr bwMode="auto">
              <a:xfrm>
                <a:off x="528" y="898"/>
                <a:ext cx="480" cy="254"/>
              </a:xfrm>
              <a:prstGeom prst="rect">
                <a:avLst/>
              </a:prstGeom>
              <a:solidFill>
                <a:schemeClr val="accent2"/>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Anc</a:t>
                </a:r>
              </a:p>
            </p:txBody>
          </p:sp>
          <p:sp>
            <p:nvSpPr>
              <p:cNvPr id="45215" name="Rectangle 126"/>
              <p:cNvSpPr>
                <a:spLocks noChangeArrowheads="1"/>
              </p:cNvSpPr>
              <p:nvPr/>
            </p:nvSpPr>
            <p:spPr bwMode="auto">
              <a:xfrm>
                <a:off x="528" y="1152"/>
                <a:ext cx="480" cy="254"/>
              </a:xfrm>
              <a:prstGeom prst="rect">
                <a:avLst/>
              </a:prstGeom>
              <a:solidFill>
                <a:srgbClr val="FFFF66"/>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Comp</a:t>
                </a:r>
              </a:p>
            </p:txBody>
          </p:sp>
        </p:grpSp>
        <p:grpSp>
          <p:nvGrpSpPr>
            <p:cNvPr id="45211" name="Group 127"/>
            <p:cNvGrpSpPr>
              <a:grpSpLocks/>
            </p:cNvGrpSpPr>
            <p:nvPr/>
          </p:nvGrpSpPr>
          <p:grpSpPr bwMode="auto">
            <a:xfrm>
              <a:off x="384" y="2592"/>
              <a:ext cx="528" cy="528"/>
              <a:chOff x="528" y="898"/>
              <a:chExt cx="480" cy="508"/>
            </a:xfrm>
          </p:grpSpPr>
          <p:sp>
            <p:nvSpPr>
              <p:cNvPr id="45212" name="Rectangle 128"/>
              <p:cNvSpPr>
                <a:spLocks noChangeArrowheads="1"/>
              </p:cNvSpPr>
              <p:nvPr/>
            </p:nvSpPr>
            <p:spPr bwMode="auto">
              <a:xfrm>
                <a:off x="528" y="898"/>
                <a:ext cx="480" cy="254"/>
              </a:xfrm>
              <a:prstGeom prst="rect">
                <a:avLst/>
              </a:prstGeom>
              <a:solidFill>
                <a:schemeClr val="accent2"/>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Anc</a:t>
                </a:r>
              </a:p>
            </p:txBody>
          </p:sp>
          <p:sp>
            <p:nvSpPr>
              <p:cNvPr id="45213" name="Rectangle 129"/>
              <p:cNvSpPr>
                <a:spLocks noChangeArrowheads="1"/>
              </p:cNvSpPr>
              <p:nvPr/>
            </p:nvSpPr>
            <p:spPr bwMode="auto">
              <a:xfrm>
                <a:off x="528" y="1152"/>
                <a:ext cx="480" cy="254"/>
              </a:xfrm>
              <a:prstGeom prst="rect">
                <a:avLst/>
              </a:prstGeom>
              <a:solidFill>
                <a:srgbClr val="FFFF66"/>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Comp</a:t>
                </a:r>
              </a:p>
            </p:txBody>
          </p:sp>
        </p:grpSp>
      </p:grpSp>
      <p:grpSp>
        <p:nvGrpSpPr>
          <p:cNvPr id="12" name="Group 340"/>
          <p:cNvGrpSpPr>
            <a:grpSpLocks/>
          </p:cNvGrpSpPr>
          <p:nvPr/>
        </p:nvGrpSpPr>
        <p:grpSpPr bwMode="auto">
          <a:xfrm>
            <a:off x="992188" y="1547813"/>
            <a:ext cx="447675" cy="447675"/>
            <a:chOff x="625" y="975"/>
            <a:chExt cx="282" cy="282"/>
          </a:xfrm>
        </p:grpSpPr>
        <p:sp>
          <p:nvSpPr>
            <p:cNvPr id="45202" name="Rectangle 42"/>
            <p:cNvSpPr>
              <a:spLocks noChangeArrowheads="1"/>
            </p:cNvSpPr>
            <p:nvPr/>
          </p:nvSpPr>
          <p:spPr bwMode="auto">
            <a:xfrm>
              <a:off x="701" y="1051"/>
              <a:ext cx="206" cy="206"/>
            </a:xfrm>
            <a:prstGeom prst="rect">
              <a:avLst/>
            </a:prstGeom>
            <a:solidFill>
              <a:srgbClr val="00FFFF"/>
            </a:solidFill>
            <a:ln w="28575" algn="ctr">
              <a:solidFill>
                <a:schemeClr val="tx1"/>
              </a:solidFill>
              <a:miter lim="800000"/>
              <a:headEnd/>
              <a:tailEnd/>
            </a:ln>
          </p:spPr>
          <p:txBody>
            <a:bodyPr wrap="none" anchor="ctr"/>
            <a:lstStyle/>
            <a:p>
              <a:pPr algn="ctr"/>
              <a:r>
                <a:rPr lang="en-US" sz="1200" b="1">
                  <a:solidFill>
                    <a:srgbClr val="000000"/>
                  </a:solidFill>
                  <a:latin typeface="Times New Roman" pitchFamily="18" charset="0"/>
                </a:rPr>
                <a:t>TP</a:t>
              </a:r>
            </a:p>
          </p:txBody>
        </p:sp>
        <p:sp>
          <p:nvSpPr>
            <p:cNvPr id="45203" name="Line 196"/>
            <p:cNvSpPr>
              <a:spLocks noChangeShapeType="1"/>
            </p:cNvSpPr>
            <p:nvPr/>
          </p:nvSpPr>
          <p:spPr bwMode="auto">
            <a:xfrm>
              <a:off x="625" y="975"/>
              <a:ext cx="136" cy="142"/>
            </a:xfrm>
            <a:prstGeom prst="line">
              <a:avLst/>
            </a:prstGeom>
            <a:noFill/>
            <a:ln w="19050">
              <a:solidFill>
                <a:schemeClr val="tx1"/>
              </a:solidFill>
              <a:round/>
              <a:headEnd type="stealth" w="lg" len="lg"/>
              <a:tailEnd type="stealth" w="lg" len="lg"/>
            </a:ln>
            <a:extLst>
              <a:ext uri="{909E8E84-426E-40DD-AFC4-6F175D3DCCD1}">
                <a14:hiddenFill xmlns:a14="http://schemas.microsoft.com/office/drawing/2010/main">
                  <a:noFill/>
                </a14:hiddenFill>
              </a:ext>
            </a:extLst>
          </p:spPr>
          <p:txBody>
            <a:bodyPr anchor="ctr"/>
            <a:lstStyle/>
            <a:p>
              <a:endParaRPr lang="en-US"/>
            </a:p>
          </p:txBody>
        </p:sp>
      </p:grpSp>
      <p:grpSp>
        <p:nvGrpSpPr>
          <p:cNvPr id="13" name="Group 341"/>
          <p:cNvGrpSpPr>
            <a:grpSpLocks/>
          </p:cNvGrpSpPr>
          <p:nvPr/>
        </p:nvGrpSpPr>
        <p:grpSpPr bwMode="auto">
          <a:xfrm>
            <a:off x="381000" y="914400"/>
            <a:ext cx="3175000" cy="2873375"/>
            <a:chOff x="240" y="576"/>
            <a:chExt cx="2000" cy="1810"/>
          </a:xfrm>
        </p:grpSpPr>
        <p:grpSp>
          <p:nvGrpSpPr>
            <p:cNvPr id="45102" name="Group 54"/>
            <p:cNvGrpSpPr>
              <a:grpSpLocks/>
            </p:cNvGrpSpPr>
            <p:nvPr/>
          </p:nvGrpSpPr>
          <p:grpSpPr bwMode="auto">
            <a:xfrm>
              <a:off x="1395" y="1261"/>
              <a:ext cx="154" cy="463"/>
              <a:chOff x="888" y="1584"/>
              <a:chExt cx="144" cy="412"/>
            </a:xfrm>
          </p:grpSpPr>
          <p:sp>
            <p:nvSpPr>
              <p:cNvPr id="45197" name="Oval 55"/>
              <p:cNvSpPr>
                <a:spLocks noChangeArrowheads="1"/>
              </p:cNvSpPr>
              <p:nvPr/>
            </p:nvSpPr>
            <p:spPr bwMode="auto">
              <a:xfrm>
                <a:off x="888" y="1716"/>
                <a:ext cx="144" cy="144"/>
              </a:xfrm>
              <a:prstGeom prst="ellipse">
                <a:avLst/>
              </a:prstGeom>
              <a:solidFill>
                <a:srgbClr val="3399FF"/>
              </a:solidFill>
              <a:ln w="19050" algn="ctr">
                <a:solidFill>
                  <a:schemeClr val="tx1"/>
                </a:solidFill>
                <a:round/>
                <a:headEnd type="none" w="lg" len="lg"/>
                <a:tailEnd type="none" w="lg" len="lg"/>
              </a:ln>
            </p:spPr>
            <p:txBody>
              <a:bodyPr wrap="none" anchor="ctr"/>
              <a:lstStyle/>
              <a:p>
                <a:pPr algn="ctr"/>
                <a:r>
                  <a:rPr lang="en-US" sz="900" b="1">
                    <a:solidFill>
                      <a:srgbClr val="000000"/>
                    </a:solidFill>
                    <a:latin typeface="Times New Roman" pitchFamily="18" charset="0"/>
                  </a:rPr>
                  <a:t>EPR</a:t>
                </a:r>
              </a:p>
            </p:txBody>
          </p:sp>
          <p:sp>
            <p:nvSpPr>
              <p:cNvPr id="45198" name="Line 56"/>
              <p:cNvSpPr>
                <a:spLocks noChangeShapeType="1"/>
              </p:cNvSpPr>
              <p:nvPr/>
            </p:nvSpPr>
            <p:spPr bwMode="auto">
              <a:xfrm>
                <a:off x="916"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45199" name="Line 57"/>
              <p:cNvSpPr>
                <a:spLocks noChangeShapeType="1"/>
              </p:cNvSpPr>
              <p:nvPr/>
            </p:nvSpPr>
            <p:spPr bwMode="auto">
              <a:xfrm>
                <a:off x="1008"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45200" name="Line 58"/>
              <p:cNvSpPr>
                <a:spLocks noChangeShapeType="1"/>
              </p:cNvSpPr>
              <p:nvPr/>
            </p:nvSpPr>
            <p:spPr bwMode="auto">
              <a:xfrm flipV="1">
                <a:off x="912"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45201" name="Line 59"/>
              <p:cNvSpPr>
                <a:spLocks noChangeShapeType="1"/>
              </p:cNvSpPr>
              <p:nvPr/>
            </p:nvSpPr>
            <p:spPr bwMode="auto">
              <a:xfrm flipV="1">
                <a:off x="1004"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grpSp>
        <p:grpSp>
          <p:nvGrpSpPr>
            <p:cNvPr id="45103" name="Group 130"/>
            <p:cNvGrpSpPr>
              <a:grpSpLocks/>
            </p:cNvGrpSpPr>
            <p:nvPr/>
          </p:nvGrpSpPr>
          <p:grpSpPr bwMode="auto">
            <a:xfrm>
              <a:off x="728" y="1261"/>
              <a:ext cx="154" cy="463"/>
              <a:chOff x="888" y="1584"/>
              <a:chExt cx="144" cy="412"/>
            </a:xfrm>
          </p:grpSpPr>
          <p:sp>
            <p:nvSpPr>
              <p:cNvPr id="45192" name="Oval 131"/>
              <p:cNvSpPr>
                <a:spLocks noChangeArrowheads="1"/>
              </p:cNvSpPr>
              <p:nvPr/>
            </p:nvSpPr>
            <p:spPr bwMode="auto">
              <a:xfrm>
                <a:off x="888" y="1716"/>
                <a:ext cx="144" cy="144"/>
              </a:xfrm>
              <a:prstGeom prst="ellipse">
                <a:avLst/>
              </a:prstGeom>
              <a:solidFill>
                <a:srgbClr val="3399FF"/>
              </a:solidFill>
              <a:ln w="19050" algn="ctr">
                <a:solidFill>
                  <a:schemeClr val="tx1"/>
                </a:solidFill>
                <a:round/>
                <a:headEnd type="none" w="lg" len="lg"/>
                <a:tailEnd type="none" w="lg" len="lg"/>
              </a:ln>
            </p:spPr>
            <p:txBody>
              <a:bodyPr wrap="none" anchor="ctr"/>
              <a:lstStyle/>
              <a:p>
                <a:pPr algn="ctr"/>
                <a:r>
                  <a:rPr lang="en-US" sz="900" b="1">
                    <a:solidFill>
                      <a:srgbClr val="000000"/>
                    </a:solidFill>
                    <a:latin typeface="Times New Roman" pitchFamily="18" charset="0"/>
                  </a:rPr>
                  <a:t>EPR</a:t>
                </a:r>
              </a:p>
            </p:txBody>
          </p:sp>
          <p:sp>
            <p:nvSpPr>
              <p:cNvPr id="45193" name="Line 132"/>
              <p:cNvSpPr>
                <a:spLocks noChangeShapeType="1"/>
              </p:cNvSpPr>
              <p:nvPr/>
            </p:nvSpPr>
            <p:spPr bwMode="auto">
              <a:xfrm>
                <a:off x="916"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45194" name="Line 133"/>
              <p:cNvSpPr>
                <a:spLocks noChangeShapeType="1"/>
              </p:cNvSpPr>
              <p:nvPr/>
            </p:nvSpPr>
            <p:spPr bwMode="auto">
              <a:xfrm>
                <a:off x="1008"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45195" name="Line 134"/>
              <p:cNvSpPr>
                <a:spLocks noChangeShapeType="1"/>
              </p:cNvSpPr>
              <p:nvPr/>
            </p:nvSpPr>
            <p:spPr bwMode="auto">
              <a:xfrm flipV="1">
                <a:off x="912"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45196" name="Line 135"/>
              <p:cNvSpPr>
                <a:spLocks noChangeShapeType="1"/>
              </p:cNvSpPr>
              <p:nvPr/>
            </p:nvSpPr>
            <p:spPr bwMode="auto">
              <a:xfrm flipV="1">
                <a:off x="1004"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grpSp>
        <p:grpSp>
          <p:nvGrpSpPr>
            <p:cNvPr id="45104" name="Group 136"/>
            <p:cNvGrpSpPr>
              <a:grpSpLocks/>
            </p:cNvGrpSpPr>
            <p:nvPr/>
          </p:nvGrpSpPr>
          <p:grpSpPr bwMode="auto">
            <a:xfrm rot="-5400000">
              <a:off x="1070" y="1591"/>
              <a:ext cx="153" cy="461"/>
              <a:chOff x="888" y="1584"/>
              <a:chExt cx="144" cy="412"/>
            </a:xfrm>
          </p:grpSpPr>
          <p:sp>
            <p:nvSpPr>
              <p:cNvPr id="45187" name="Oval 137"/>
              <p:cNvSpPr>
                <a:spLocks noChangeArrowheads="1"/>
              </p:cNvSpPr>
              <p:nvPr/>
            </p:nvSpPr>
            <p:spPr bwMode="auto">
              <a:xfrm>
                <a:off x="888" y="1716"/>
                <a:ext cx="144" cy="144"/>
              </a:xfrm>
              <a:prstGeom prst="ellipse">
                <a:avLst/>
              </a:prstGeom>
              <a:solidFill>
                <a:srgbClr val="3399FF"/>
              </a:solidFill>
              <a:ln w="19050" algn="ctr">
                <a:solidFill>
                  <a:schemeClr val="tx1"/>
                </a:solidFill>
                <a:round/>
                <a:headEnd type="none" w="lg" len="lg"/>
                <a:tailEnd type="none" w="lg" len="lg"/>
              </a:ln>
            </p:spPr>
            <p:txBody>
              <a:bodyPr vert="eaVert" wrap="none" anchor="ctr"/>
              <a:lstStyle/>
              <a:p>
                <a:pPr algn="ctr"/>
                <a:r>
                  <a:rPr lang="en-US" sz="900" b="1">
                    <a:solidFill>
                      <a:srgbClr val="000000"/>
                    </a:solidFill>
                    <a:latin typeface="Times New Roman" pitchFamily="18" charset="0"/>
                  </a:rPr>
                  <a:t>EPR</a:t>
                </a:r>
              </a:p>
            </p:txBody>
          </p:sp>
          <p:sp>
            <p:nvSpPr>
              <p:cNvPr id="45188" name="Line 138"/>
              <p:cNvSpPr>
                <a:spLocks noChangeShapeType="1"/>
              </p:cNvSpPr>
              <p:nvPr/>
            </p:nvSpPr>
            <p:spPr bwMode="auto">
              <a:xfrm>
                <a:off x="916"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45189" name="Line 139"/>
              <p:cNvSpPr>
                <a:spLocks noChangeShapeType="1"/>
              </p:cNvSpPr>
              <p:nvPr/>
            </p:nvSpPr>
            <p:spPr bwMode="auto">
              <a:xfrm>
                <a:off x="1008"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45190" name="Line 140"/>
              <p:cNvSpPr>
                <a:spLocks noChangeShapeType="1"/>
              </p:cNvSpPr>
              <p:nvPr/>
            </p:nvSpPr>
            <p:spPr bwMode="auto">
              <a:xfrm flipV="1">
                <a:off x="912"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45191" name="Line 141"/>
              <p:cNvSpPr>
                <a:spLocks noChangeShapeType="1"/>
              </p:cNvSpPr>
              <p:nvPr/>
            </p:nvSpPr>
            <p:spPr bwMode="auto">
              <a:xfrm flipV="1">
                <a:off x="1004"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grpSp>
        <p:grpSp>
          <p:nvGrpSpPr>
            <p:cNvPr id="45105" name="Group 142"/>
            <p:cNvGrpSpPr>
              <a:grpSpLocks/>
            </p:cNvGrpSpPr>
            <p:nvPr/>
          </p:nvGrpSpPr>
          <p:grpSpPr bwMode="auto">
            <a:xfrm rot="-5400000">
              <a:off x="1070" y="924"/>
              <a:ext cx="153" cy="461"/>
              <a:chOff x="888" y="1584"/>
              <a:chExt cx="144" cy="412"/>
            </a:xfrm>
          </p:grpSpPr>
          <p:sp>
            <p:nvSpPr>
              <p:cNvPr id="45182" name="Oval 143"/>
              <p:cNvSpPr>
                <a:spLocks noChangeArrowheads="1"/>
              </p:cNvSpPr>
              <p:nvPr/>
            </p:nvSpPr>
            <p:spPr bwMode="auto">
              <a:xfrm>
                <a:off x="888" y="1716"/>
                <a:ext cx="144" cy="144"/>
              </a:xfrm>
              <a:prstGeom prst="ellipse">
                <a:avLst/>
              </a:prstGeom>
              <a:solidFill>
                <a:srgbClr val="3399FF"/>
              </a:solidFill>
              <a:ln w="19050" algn="ctr">
                <a:solidFill>
                  <a:schemeClr val="tx1"/>
                </a:solidFill>
                <a:round/>
                <a:headEnd type="none" w="lg" len="lg"/>
                <a:tailEnd type="none" w="lg" len="lg"/>
              </a:ln>
            </p:spPr>
            <p:txBody>
              <a:bodyPr vert="eaVert" wrap="none" anchor="ctr"/>
              <a:lstStyle/>
              <a:p>
                <a:pPr algn="ctr"/>
                <a:r>
                  <a:rPr lang="en-US" sz="900" b="1">
                    <a:solidFill>
                      <a:srgbClr val="000000"/>
                    </a:solidFill>
                    <a:latin typeface="Times New Roman" pitchFamily="18" charset="0"/>
                  </a:rPr>
                  <a:t>EPR</a:t>
                </a:r>
              </a:p>
            </p:txBody>
          </p:sp>
          <p:sp>
            <p:nvSpPr>
              <p:cNvPr id="45183" name="Line 144"/>
              <p:cNvSpPr>
                <a:spLocks noChangeShapeType="1"/>
              </p:cNvSpPr>
              <p:nvPr/>
            </p:nvSpPr>
            <p:spPr bwMode="auto">
              <a:xfrm>
                <a:off x="916"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45184" name="Line 145"/>
              <p:cNvSpPr>
                <a:spLocks noChangeShapeType="1"/>
              </p:cNvSpPr>
              <p:nvPr/>
            </p:nvSpPr>
            <p:spPr bwMode="auto">
              <a:xfrm>
                <a:off x="1008"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45185" name="Line 146"/>
              <p:cNvSpPr>
                <a:spLocks noChangeShapeType="1"/>
              </p:cNvSpPr>
              <p:nvPr/>
            </p:nvSpPr>
            <p:spPr bwMode="auto">
              <a:xfrm flipV="1">
                <a:off x="912"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45186" name="Line 147"/>
              <p:cNvSpPr>
                <a:spLocks noChangeShapeType="1"/>
              </p:cNvSpPr>
              <p:nvPr/>
            </p:nvSpPr>
            <p:spPr bwMode="auto">
              <a:xfrm flipV="1">
                <a:off x="1004"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grpSp>
        <p:grpSp>
          <p:nvGrpSpPr>
            <p:cNvPr id="45106" name="Group 148"/>
            <p:cNvGrpSpPr>
              <a:grpSpLocks/>
            </p:cNvGrpSpPr>
            <p:nvPr/>
          </p:nvGrpSpPr>
          <p:grpSpPr bwMode="auto">
            <a:xfrm rot="-5400000">
              <a:off x="1728" y="1591"/>
              <a:ext cx="153" cy="461"/>
              <a:chOff x="888" y="1584"/>
              <a:chExt cx="144" cy="412"/>
            </a:xfrm>
          </p:grpSpPr>
          <p:sp>
            <p:nvSpPr>
              <p:cNvPr id="45177" name="Oval 149"/>
              <p:cNvSpPr>
                <a:spLocks noChangeArrowheads="1"/>
              </p:cNvSpPr>
              <p:nvPr/>
            </p:nvSpPr>
            <p:spPr bwMode="auto">
              <a:xfrm>
                <a:off x="888" y="1716"/>
                <a:ext cx="144" cy="144"/>
              </a:xfrm>
              <a:prstGeom prst="ellipse">
                <a:avLst/>
              </a:prstGeom>
              <a:solidFill>
                <a:srgbClr val="3399FF"/>
              </a:solidFill>
              <a:ln w="19050" algn="ctr">
                <a:solidFill>
                  <a:schemeClr val="tx1"/>
                </a:solidFill>
                <a:round/>
                <a:headEnd type="none" w="lg" len="lg"/>
                <a:tailEnd type="none" w="lg" len="lg"/>
              </a:ln>
            </p:spPr>
            <p:txBody>
              <a:bodyPr vert="eaVert" wrap="none" anchor="ctr"/>
              <a:lstStyle/>
              <a:p>
                <a:pPr algn="ctr"/>
                <a:r>
                  <a:rPr lang="en-US" sz="900" b="1">
                    <a:solidFill>
                      <a:srgbClr val="000000"/>
                    </a:solidFill>
                    <a:latin typeface="Times New Roman" pitchFamily="18" charset="0"/>
                  </a:rPr>
                  <a:t>EPR</a:t>
                </a:r>
              </a:p>
            </p:txBody>
          </p:sp>
          <p:sp>
            <p:nvSpPr>
              <p:cNvPr id="45178" name="Line 150"/>
              <p:cNvSpPr>
                <a:spLocks noChangeShapeType="1"/>
              </p:cNvSpPr>
              <p:nvPr/>
            </p:nvSpPr>
            <p:spPr bwMode="auto">
              <a:xfrm>
                <a:off x="916"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45179" name="Line 151"/>
              <p:cNvSpPr>
                <a:spLocks noChangeShapeType="1"/>
              </p:cNvSpPr>
              <p:nvPr/>
            </p:nvSpPr>
            <p:spPr bwMode="auto">
              <a:xfrm>
                <a:off x="1008"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45180" name="Line 152"/>
              <p:cNvSpPr>
                <a:spLocks noChangeShapeType="1"/>
              </p:cNvSpPr>
              <p:nvPr/>
            </p:nvSpPr>
            <p:spPr bwMode="auto">
              <a:xfrm flipV="1">
                <a:off x="912"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45181" name="Line 153"/>
              <p:cNvSpPr>
                <a:spLocks noChangeShapeType="1"/>
              </p:cNvSpPr>
              <p:nvPr/>
            </p:nvSpPr>
            <p:spPr bwMode="auto">
              <a:xfrm flipV="1">
                <a:off x="1004"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grpSp>
        <p:grpSp>
          <p:nvGrpSpPr>
            <p:cNvPr id="45107" name="Group 154"/>
            <p:cNvGrpSpPr>
              <a:grpSpLocks/>
            </p:cNvGrpSpPr>
            <p:nvPr/>
          </p:nvGrpSpPr>
          <p:grpSpPr bwMode="auto">
            <a:xfrm rot="-5400000">
              <a:off x="394" y="1591"/>
              <a:ext cx="153" cy="462"/>
              <a:chOff x="888" y="1584"/>
              <a:chExt cx="144" cy="412"/>
            </a:xfrm>
          </p:grpSpPr>
          <p:sp>
            <p:nvSpPr>
              <p:cNvPr id="45172" name="Oval 155"/>
              <p:cNvSpPr>
                <a:spLocks noChangeArrowheads="1"/>
              </p:cNvSpPr>
              <p:nvPr/>
            </p:nvSpPr>
            <p:spPr bwMode="auto">
              <a:xfrm>
                <a:off x="888" y="1716"/>
                <a:ext cx="144" cy="144"/>
              </a:xfrm>
              <a:prstGeom prst="ellipse">
                <a:avLst/>
              </a:prstGeom>
              <a:solidFill>
                <a:srgbClr val="3399FF"/>
              </a:solidFill>
              <a:ln w="19050" algn="ctr">
                <a:solidFill>
                  <a:schemeClr val="tx1"/>
                </a:solidFill>
                <a:round/>
                <a:headEnd type="none" w="lg" len="lg"/>
                <a:tailEnd type="none" w="lg" len="lg"/>
              </a:ln>
            </p:spPr>
            <p:txBody>
              <a:bodyPr vert="eaVert" wrap="none" anchor="ctr"/>
              <a:lstStyle/>
              <a:p>
                <a:pPr algn="ctr"/>
                <a:r>
                  <a:rPr lang="en-US" sz="900" b="1">
                    <a:solidFill>
                      <a:srgbClr val="000000"/>
                    </a:solidFill>
                    <a:latin typeface="Times New Roman" pitchFamily="18" charset="0"/>
                  </a:rPr>
                  <a:t>EPR</a:t>
                </a:r>
              </a:p>
            </p:txBody>
          </p:sp>
          <p:sp>
            <p:nvSpPr>
              <p:cNvPr id="45173" name="Line 156"/>
              <p:cNvSpPr>
                <a:spLocks noChangeShapeType="1"/>
              </p:cNvSpPr>
              <p:nvPr/>
            </p:nvSpPr>
            <p:spPr bwMode="auto">
              <a:xfrm>
                <a:off x="916"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45174" name="Line 157"/>
              <p:cNvSpPr>
                <a:spLocks noChangeShapeType="1"/>
              </p:cNvSpPr>
              <p:nvPr/>
            </p:nvSpPr>
            <p:spPr bwMode="auto">
              <a:xfrm>
                <a:off x="1008"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45175" name="Line 158"/>
              <p:cNvSpPr>
                <a:spLocks noChangeShapeType="1"/>
              </p:cNvSpPr>
              <p:nvPr/>
            </p:nvSpPr>
            <p:spPr bwMode="auto">
              <a:xfrm flipV="1">
                <a:off x="912"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45176" name="Line 159"/>
              <p:cNvSpPr>
                <a:spLocks noChangeShapeType="1"/>
              </p:cNvSpPr>
              <p:nvPr/>
            </p:nvSpPr>
            <p:spPr bwMode="auto">
              <a:xfrm flipV="1">
                <a:off x="1004"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grpSp>
        <p:grpSp>
          <p:nvGrpSpPr>
            <p:cNvPr id="45108" name="Group 160"/>
            <p:cNvGrpSpPr>
              <a:grpSpLocks/>
            </p:cNvGrpSpPr>
            <p:nvPr/>
          </p:nvGrpSpPr>
          <p:grpSpPr bwMode="auto">
            <a:xfrm rot="-5400000">
              <a:off x="1737" y="924"/>
              <a:ext cx="153" cy="461"/>
              <a:chOff x="888" y="1584"/>
              <a:chExt cx="144" cy="412"/>
            </a:xfrm>
          </p:grpSpPr>
          <p:sp>
            <p:nvSpPr>
              <p:cNvPr id="45167" name="Oval 161"/>
              <p:cNvSpPr>
                <a:spLocks noChangeArrowheads="1"/>
              </p:cNvSpPr>
              <p:nvPr/>
            </p:nvSpPr>
            <p:spPr bwMode="auto">
              <a:xfrm>
                <a:off x="888" y="1716"/>
                <a:ext cx="144" cy="144"/>
              </a:xfrm>
              <a:prstGeom prst="ellipse">
                <a:avLst/>
              </a:prstGeom>
              <a:solidFill>
                <a:srgbClr val="3399FF"/>
              </a:solidFill>
              <a:ln w="19050" algn="ctr">
                <a:solidFill>
                  <a:schemeClr val="tx1"/>
                </a:solidFill>
                <a:round/>
                <a:headEnd type="none" w="lg" len="lg"/>
                <a:tailEnd type="none" w="lg" len="lg"/>
              </a:ln>
            </p:spPr>
            <p:txBody>
              <a:bodyPr vert="eaVert" wrap="none" anchor="ctr"/>
              <a:lstStyle/>
              <a:p>
                <a:pPr algn="ctr"/>
                <a:r>
                  <a:rPr lang="en-US" sz="900" b="1">
                    <a:solidFill>
                      <a:srgbClr val="000000"/>
                    </a:solidFill>
                    <a:latin typeface="Times New Roman" pitchFamily="18" charset="0"/>
                  </a:rPr>
                  <a:t>EPR</a:t>
                </a:r>
              </a:p>
            </p:txBody>
          </p:sp>
          <p:sp>
            <p:nvSpPr>
              <p:cNvPr id="45168" name="Line 162"/>
              <p:cNvSpPr>
                <a:spLocks noChangeShapeType="1"/>
              </p:cNvSpPr>
              <p:nvPr/>
            </p:nvSpPr>
            <p:spPr bwMode="auto">
              <a:xfrm>
                <a:off x="916"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45169" name="Line 163"/>
              <p:cNvSpPr>
                <a:spLocks noChangeShapeType="1"/>
              </p:cNvSpPr>
              <p:nvPr/>
            </p:nvSpPr>
            <p:spPr bwMode="auto">
              <a:xfrm>
                <a:off x="1008"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45170" name="Line 164"/>
              <p:cNvSpPr>
                <a:spLocks noChangeShapeType="1"/>
              </p:cNvSpPr>
              <p:nvPr/>
            </p:nvSpPr>
            <p:spPr bwMode="auto">
              <a:xfrm flipV="1">
                <a:off x="912"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45171" name="Line 165"/>
              <p:cNvSpPr>
                <a:spLocks noChangeShapeType="1"/>
              </p:cNvSpPr>
              <p:nvPr/>
            </p:nvSpPr>
            <p:spPr bwMode="auto">
              <a:xfrm flipV="1">
                <a:off x="1004"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grpSp>
        <p:grpSp>
          <p:nvGrpSpPr>
            <p:cNvPr id="45109" name="Group 166"/>
            <p:cNvGrpSpPr>
              <a:grpSpLocks/>
            </p:cNvGrpSpPr>
            <p:nvPr/>
          </p:nvGrpSpPr>
          <p:grpSpPr bwMode="auto">
            <a:xfrm rot="-5400000">
              <a:off x="394" y="924"/>
              <a:ext cx="153" cy="462"/>
              <a:chOff x="888" y="1584"/>
              <a:chExt cx="144" cy="412"/>
            </a:xfrm>
          </p:grpSpPr>
          <p:sp>
            <p:nvSpPr>
              <p:cNvPr id="45162" name="Oval 167"/>
              <p:cNvSpPr>
                <a:spLocks noChangeArrowheads="1"/>
              </p:cNvSpPr>
              <p:nvPr/>
            </p:nvSpPr>
            <p:spPr bwMode="auto">
              <a:xfrm>
                <a:off x="888" y="1716"/>
                <a:ext cx="144" cy="144"/>
              </a:xfrm>
              <a:prstGeom prst="ellipse">
                <a:avLst/>
              </a:prstGeom>
              <a:solidFill>
                <a:srgbClr val="3399FF"/>
              </a:solidFill>
              <a:ln w="19050" algn="ctr">
                <a:solidFill>
                  <a:schemeClr val="tx1"/>
                </a:solidFill>
                <a:round/>
                <a:headEnd type="none" w="lg" len="lg"/>
                <a:tailEnd type="none" w="lg" len="lg"/>
              </a:ln>
            </p:spPr>
            <p:txBody>
              <a:bodyPr vert="eaVert" wrap="none" anchor="ctr"/>
              <a:lstStyle/>
              <a:p>
                <a:pPr algn="ctr"/>
                <a:r>
                  <a:rPr lang="en-US" sz="900" b="1">
                    <a:solidFill>
                      <a:srgbClr val="000000"/>
                    </a:solidFill>
                    <a:latin typeface="Times New Roman" pitchFamily="18" charset="0"/>
                  </a:rPr>
                  <a:t>EPR</a:t>
                </a:r>
              </a:p>
            </p:txBody>
          </p:sp>
          <p:sp>
            <p:nvSpPr>
              <p:cNvPr id="45163" name="Line 168"/>
              <p:cNvSpPr>
                <a:spLocks noChangeShapeType="1"/>
              </p:cNvSpPr>
              <p:nvPr/>
            </p:nvSpPr>
            <p:spPr bwMode="auto">
              <a:xfrm>
                <a:off x="916"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45164" name="Line 169"/>
              <p:cNvSpPr>
                <a:spLocks noChangeShapeType="1"/>
              </p:cNvSpPr>
              <p:nvPr/>
            </p:nvSpPr>
            <p:spPr bwMode="auto">
              <a:xfrm>
                <a:off x="1008"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45165" name="Line 170"/>
              <p:cNvSpPr>
                <a:spLocks noChangeShapeType="1"/>
              </p:cNvSpPr>
              <p:nvPr/>
            </p:nvSpPr>
            <p:spPr bwMode="auto">
              <a:xfrm flipV="1">
                <a:off x="912"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45166" name="Line 171"/>
              <p:cNvSpPr>
                <a:spLocks noChangeShapeType="1"/>
              </p:cNvSpPr>
              <p:nvPr/>
            </p:nvSpPr>
            <p:spPr bwMode="auto">
              <a:xfrm flipV="1">
                <a:off x="1004"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grpSp>
        <p:grpSp>
          <p:nvGrpSpPr>
            <p:cNvPr id="45110" name="Group 172"/>
            <p:cNvGrpSpPr>
              <a:grpSpLocks/>
            </p:cNvGrpSpPr>
            <p:nvPr/>
          </p:nvGrpSpPr>
          <p:grpSpPr bwMode="auto">
            <a:xfrm>
              <a:off x="728" y="586"/>
              <a:ext cx="154" cy="461"/>
              <a:chOff x="888" y="1584"/>
              <a:chExt cx="144" cy="412"/>
            </a:xfrm>
          </p:grpSpPr>
          <p:sp>
            <p:nvSpPr>
              <p:cNvPr id="45157" name="Oval 173"/>
              <p:cNvSpPr>
                <a:spLocks noChangeArrowheads="1"/>
              </p:cNvSpPr>
              <p:nvPr/>
            </p:nvSpPr>
            <p:spPr bwMode="auto">
              <a:xfrm>
                <a:off x="888" y="1716"/>
                <a:ext cx="144" cy="144"/>
              </a:xfrm>
              <a:prstGeom prst="ellipse">
                <a:avLst/>
              </a:prstGeom>
              <a:solidFill>
                <a:srgbClr val="3399FF"/>
              </a:solidFill>
              <a:ln w="19050" algn="ctr">
                <a:solidFill>
                  <a:schemeClr val="tx1"/>
                </a:solidFill>
                <a:round/>
                <a:headEnd type="none" w="lg" len="lg"/>
                <a:tailEnd type="none" w="lg" len="lg"/>
              </a:ln>
            </p:spPr>
            <p:txBody>
              <a:bodyPr wrap="none" anchor="ctr"/>
              <a:lstStyle/>
              <a:p>
                <a:pPr algn="ctr"/>
                <a:r>
                  <a:rPr lang="en-US" sz="900" b="1">
                    <a:solidFill>
                      <a:srgbClr val="000000"/>
                    </a:solidFill>
                    <a:latin typeface="Times New Roman" pitchFamily="18" charset="0"/>
                  </a:rPr>
                  <a:t>EPR</a:t>
                </a:r>
              </a:p>
            </p:txBody>
          </p:sp>
          <p:sp>
            <p:nvSpPr>
              <p:cNvPr id="45158" name="Line 174"/>
              <p:cNvSpPr>
                <a:spLocks noChangeShapeType="1"/>
              </p:cNvSpPr>
              <p:nvPr/>
            </p:nvSpPr>
            <p:spPr bwMode="auto">
              <a:xfrm>
                <a:off x="916"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45159" name="Line 175"/>
              <p:cNvSpPr>
                <a:spLocks noChangeShapeType="1"/>
              </p:cNvSpPr>
              <p:nvPr/>
            </p:nvSpPr>
            <p:spPr bwMode="auto">
              <a:xfrm>
                <a:off x="1008"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45160" name="Line 176"/>
              <p:cNvSpPr>
                <a:spLocks noChangeShapeType="1"/>
              </p:cNvSpPr>
              <p:nvPr/>
            </p:nvSpPr>
            <p:spPr bwMode="auto">
              <a:xfrm flipV="1">
                <a:off x="912"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45161" name="Line 177"/>
              <p:cNvSpPr>
                <a:spLocks noChangeShapeType="1"/>
              </p:cNvSpPr>
              <p:nvPr/>
            </p:nvSpPr>
            <p:spPr bwMode="auto">
              <a:xfrm flipV="1">
                <a:off x="1004"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grpSp>
        <p:grpSp>
          <p:nvGrpSpPr>
            <p:cNvPr id="45111" name="Group 178"/>
            <p:cNvGrpSpPr>
              <a:grpSpLocks/>
            </p:cNvGrpSpPr>
            <p:nvPr/>
          </p:nvGrpSpPr>
          <p:grpSpPr bwMode="auto">
            <a:xfrm>
              <a:off x="1395" y="586"/>
              <a:ext cx="154" cy="461"/>
              <a:chOff x="888" y="1584"/>
              <a:chExt cx="144" cy="412"/>
            </a:xfrm>
          </p:grpSpPr>
          <p:sp>
            <p:nvSpPr>
              <p:cNvPr id="45152" name="Oval 179"/>
              <p:cNvSpPr>
                <a:spLocks noChangeArrowheads="1"/>
              </p:cNvSpPr>
              <p:nvPr/>
            </p:nvSpPr>
            <p:spPr bwMode="auto">
              <a:xfrm>
                <a:off x="888" y="1716"/>
                <a:ext cx="144" cy="144"/>
              </a:xfrm>
              <a:prstGeom prst="ellipse">
                <a:avLst/>
              </a:prstGeom>
              <a:solidFill>
                <a:srgbClr val="3399FF"/>
              </a:solidFill>
              <a:ln w="19050" algn="ctr">
                <a:solidFill>
                  <a:schemeClr val="tx1"/>
                </a:solidFill>
                <a:round/>
                <a:headEnd type="none" w="lg" len="lg"/>
                <a:tailEnd type="none" w="lg" len="lg"/>
              </a:ln>
            </p:spPr>
            <p:txBody>
              <a:bodyPr wrap="none" anchor="ctr"/>
              <a:lstStyle/>
              <a:p>
                <a:pPr algn="ctr"/>
                <a:r>
                  <a:rPr lang="en-US" sz="900" b="1">
                    <a:solidFill>
                      <a:srgbClr val="000000"/>
                    </a:solidFill>
                    <a:latin typeface="Times New Roman" pitchFamily="18" charset="0"/>
                  </a:rPr>
                  <a:t>EPR</a:t>
                </a:r>
              </a:p>
            </p:txBody>
          </p:sp>
          <p:sp>
            <p:nvSpPr>
              <p:cNvPr id="45153" name="Line 180"/>
              <p:cNvSpPr>
                <a:spLocks noChangeShapeType="1"/>
              </p:cNvSpPr>
              <p:nvPr/>
            </p:nvSpPr>
            <p:spPr bwMode="auto">
              <a:xfrm>
                <a:off x="916"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45154" name="Line 181"/>
              <p:cNvSpPr>
                <a:spLocks noChangeShapeType="1"/>
              </p:cNvSpPr>
              <p:nvPr/>
            </p:nvSpPr>
            <p:spPr bwMode="auto">
              <a:xfrm>
                <a:off x="1008"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45155" name="Line 182"/>
              <p:cNvSpPr>
                <a:spLocks noChangeShapeType="1"/>
              </p:cNvSpPr>
              <p:nvPr/>
            </p:nvSpPr>
            <p:spPr bwMode="auto">
              <a:xfrm flipV="1">
                <a:off x="912"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45156" name="Line 183"/>
              <p:cNvSpPr>
                <a:spLocks noChangeShapeType="1"/>
              </p:cNvSpPr>
              <p:nvPr/>
            </p:nvSpPr>
            <p:spPr bwMode="auto">
              <a:xfrm flipV="1">
                <a:off x="1004"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grpSp>
        <p:grpSp>
          <p:nvGrpSpPr>
            <p:cNvPr id="45112" name="Group 184"/>
            <p:cNvGrpSpPr>
              <a:grpSpLocks/>
            </p:cNvGrpSpPr>
            <p:nvPr/>
          </p:nvGrpSpPr>
          <p:grpSpPr bwMode="auto">
            <a:xfrm>
              <a:off x="1395" y="1925"/>
              <a:ext cx="154" cy="461"/>
              <a:chOff x="888" y="1584"/>
              <a:chExt cx="144" cy="412"/>
            </a:xfrm>
          </p:grpSpPr>
          <p:sp>
            <p:nvSpPr>
              <p:cNvPr id="45147" name="Oval 185"/>
              <p:cNvSpPr>
                <a:spLocks noChangeArrowheads="1"/>
              </p:cNvSpPr>
              <p:nvPr/>
            </p:nvSpPr>
            <p:spPr bwMode="auto">
              <a:xfrm>
                <a:off x="888" y="1716"/>
                <a:ext cx="144" cy="144"/>
              </a:xfrm>
              <a:prstGeom prst="ellipse">
                <a:avLst/>
              </a:prstGeom>
              <a:solidFill>
                <a:srgbClr val="3399FF"/>
              </a:solidFill>
              <a:ln w="19050" algn="ctr">
                <a:solidFill>
                  <a:schemeClr val="tx1"/>
                </a:solidFill>
                <a:round/>
                <a:headEnd type="none" w="lg" len="lg"/>
                <a:tailEnd type="none" w="lg" len="lg"/>
              </a:ln>
            </p:spPr>
            <p:txBody>
              <a:bodyPr wrap="none" anchor="ctr"/>
              <a:lstStyle/>
              <a:p>
                <a:pPr algn="ctr"/>
                <a:r>
                  <a:rPr lang="en-US" sz="900" b="1">
                    <a:solidFill>
                      <a:srgbClr val="000000"/>
                    </a:solidFill>
                    <a:latin typeface="Times New Roman" pitchFamily="18" charset="0"/>
                  </a:rPr>
                  <a:t>EPR</a:t>
                </a:r>
              </a:p>
            </p:txBody>
          </p:sp>
          <p:sp>
            <p:nvSpPr>
              <p:cNvPr id="45148" name="Line 186"/>
              <p:cNvSpPr>
                <a:spLocks noChangeShapeType="1"/>
              </p:cNvSpPr>
              <p:nvPr/>
            </p:nvSpPr>
            <p:spPr bwMode="auto">
              <a:xfrm>
                <a:off x="916"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45149" name="Line 187"/>
              <p:cNvSpPr>
                <a:spLocks noChangeShapeType="1"/>
              </p:cNvSpPr>
              <p:nvPr/>
            </p:nvSpPr>
            <p:spPr bwMode="auto">
              <a:xfrm>
                <a:off x="1008"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45150" name="Line 188"/>
              <p:cNvSpPr>
                <a:spLocks noChangeShapeType="1"/>
              </p:cNvSpPr>
              <p:nvPr/>
            </p:nvSpPr>
            <p:spPr bwMode="auto">
              <a:xfrm flipV="1">
                <a:off x="912"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45151" name="Line 189"/>
              <p:cNvSpPr>
                <a:spLocks noChangeShapeType="1"/>
              </p:cNvSpPr>
              <p:nvPr/>
            </p:nvSpPr>
            <p:spPr bwMode="auto">
              <a:xfrm flipV="1">
                <a:off x="1004"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grpSp>
        <p:grpSp>
          <p:nvGrpSpPr>
            <p:cNvPr id="45113" name="Group 190"/>
            <p:cNvGrpSpPr>
              <a:grpSpLocks/>
            </p:cNvGrpSpPr>
            <p:nvPr/>
          </p:nvGrpSpPr>
          <p:grpSpPr bwMode="auto">
            <a:xfrm>
              <a:off x="728" y="1925"/>
              <a:ext cx="154" cy="461"/>
              <a:chOff x="888" y="1584"/>
              <a:chExt cx="144" cy="412"/>
            </a:xfrm>
          </p:grpSpPr>
          <p:sp>
            <p:nvSpPr>
              <p:cNvPr id="45142" name="Oval 191"/>
              <p:cNvSpPr>
                <a:spLocks noChangeArrowheads="1"/>
              </p:cNvSpPr>
              <p:nvPr/>
            </p:nvSpPr>
            <p:spPr bwMode="auto">
              <a:xfrm>
                <a:off x="888" y="1716"/>
                <a:ext cx="144" cy="144"/>
              </a:xfrm>
              <a:prstGeom prst="ellipse">
                <a:avLst/>
              </a:prstGeom>
              <a:solidFill>
                <a:srgbClr val="3399FF"/>
              </a:solidFill>
              <a:ln w="19050" algn="ctr">
                <a:solidFill>
                  <a:schemeClr val="tx1"/>
                </a:solidFill>
                <a:round/>
                <a:headEnd type="none" w="lg" len="lg"/>
                <a:tailEnd type="none" w="lg" len="lg"/>
              </a:ln>
            </p:spPr>
            <p:txBody>
              <a:bodyPr wrap="none" anchor="ctr"/>
              <a:lstStyle/>
              <a:p>
                <a:pPr algn="ctr"/>
                <a:r>
                  <a:rPr lang="en-US" sz="900" b="1">
                    <a:solidFill>
                      <a:srgbClr val="000000"/>
                    </a:solidFill>
                    <a:latin typeface="Times New Roman" pitchFamily="18" charset="0"/>
                  </a:rPr>
                  <a:t>EPR</a:t>
                </a:r>
              </a:p>
            </p:txBody>
          </p:sp>
          <p:sp>
            <p:nvSpPr>
              <p:cNvPr id="45143" name="Line 192"/>
              <p:cNvSpPr>
                <a:spLocks noChangeShapeType="1"/>
              </p:cNvSpPr>
              <p:nvPr/>
            </p:nvSpPr>
            <p:spPr bwMode="auto">
              <a:xfrm>
                <a:off x="916"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45144" name="Line 193"/>
              <p:cNvSpPr>
                <a:spLocks noChangeShapeType="1"/>
              </p:cNvSpPr>
              <p:nvPr/>
            </p:nvSpPr>
            <p:spPr bwMode="auto">
              <a:xfrm>
                <a:off x="1008"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45145" name="Line 194"/>
              <p:cNvSpPr>
                <a:spLocks noChangeShapeType="1"/>
              </p:cNvSpPr>
              <p:nvPr/>
            </p:nvSpPr>
            <p:spPr bwMode="auto">
              <a:xfrm flipV="1">
                <a:off x="912"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45146" name="Line 195"/>
              <p:cNvSpPr>
                <a:spLocks noChangeShapeType="1"/>
              </p:cNvSpPr>
              <p:nvPr/>
            </p:nvSpPr>
            <p:spPr bwMode="auto">
              <a:xfrm flipV="1">
                <a:off x="1004"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grpSp>
        <p:sp>
          <p:nvSpPr>
            <p:cNvPr id="45114" name="Rectangle 43"/>
            <p:cNvSpPr>
              <a:spLocks noChangeArrowheads="1"/>
            </p:cNvSpPr>
            <p:nvPr/>
          </p:nvSpPr>
          <p:spPr bwMode="auto">
            <a:xfrm>
              <a:off x="1368" y="1719"/>
              <a:ext cx="206" cy="206"/>
            </a:xfrm>
            <a:prstGeom prst="rect">
              <a:avLst/>
            </a:prstGeom>
            <a:solidFill>
              <a:srgbClr val="00FFFF"/>
            </a:solidFill>
            <a:ln w="28575" algn="ctr">
              <a:solidFill>
                <a:schemeClr val="tx1"/>
              </a:solidFill>
              <a:miter lim="800000"/>
              <a:headEnd/>
              <a:tailEnd/>
            </a:ln>
          </p:spPr>
          <p:txBody>
            <a:bodyPr wrap="none" anchor="ctr"/>
            <a:lstStyle/>
            <a:p>
              <a:pPr algn="ctr"/>
              <a:r>
                <a:rPr lang="en-US" sz="1200" b="1">
                  <a:solidFill>
                    <a:srgbClr val="000000"/>
                  </a:solidFill>
                  <a:latin typeface="Times New Roman" pitchFamily="18" charset="0"/>
                </a:rPr>
                <a:t>TP</a:t>
              </a:r>
            </a:p>
          </p:txBody>
        </p:sp>
        <p:sp>
          <p:nvSpPr>
            <p:cNvPr id="45115" name="Rectangle 44"/>
            <p:cNvSpPr>
              <a:spLocks noChangeArrowheads="1"/>
            </p:cNvSpPr>
            <p:nvPr/>
          </p:nvSpPr>
          <p:spPr bwMode="auto">
            <a:xfrm>
              <a:off x="1368" y="1051"/>
              <a:ext cx="206" cy="206"/>
            </a:xfrm>
            <a:prstGeom prst="rect">
              <a:avLst/>
            </a:prstGeom>
            <a:solidFill>
              <a:srgbClr val="00FFFF"/>
            </a:solidFill>
            <a:ln w="28575" algn="ctr">
              <a:solidFill>
                <a:schemeClr val="tx1"/>
              </a:solidFill>
              <a:miter lim="800000"/>
              <a:headEnd/>
              <a:tailEnd/>
            </a:ln>
          </p:spPr>
          <p:txBody>
            <a:bodyPr wrap="none" anchor="ctr"/>
            <a:lstStyle/>
            <a:p>
              <a:pPr algn="ctr"/>
              <a:r>
                <a:rPr lang="en-US" sz="1200" b="1">
                  <a:solidFill>
                    <a:srgbClr val="000000"/>
                  </a:solidFill>
                  <a:latin typeface="Times New Roman" pitchFamily="18" charset="0"/>
                </a:rPr>
                <a:t>TP</a:t>
              </a:r>
            </a:p>
          </p:txBody>
        </p:sp>
        <p:sp>
          <p:nvSpPr>
            <p:cNvPr id="45116" name="Rectangle 45"/>
            <p:cNvSpPr>
              <a:spLocks noChangeArrowheads="1"/>
            </p:cNvSpPr>
            <p:nvPr/>
          </p:nvSpPr>
          <p:spPr bwMode="auto">
            <a:xfrm>
              <a:off x="701" y="1719"/>
              <a:ext cx="206" cy="206"/>
            </a:xfrm>
            <a:prstGeom prst="rect">
              <a:avLst/>
            </a:prstGeom>
            <a:solidFill>
              <a:srgbClr val="00FFFF"/>
            </a:solidFill>
            <a:ln w="28575" algn="ctr">
              <a:solidFill>
                <a:schemeClr val="tx1"/>
              </a:solidFill>
              <a:miter lim="800000"/>
              <a:headEnd/>
              <a:tailEnd/>
            </a:ln>
          </p:spPr>
          <p:txBody>
            <a:bodyPr wrap="none" anchor="ctr"/>
            <a:lstStyle/>
            <a:p>
              <a:pPr algn="ctr"/>
              <a:r>
                <a:rPr lang="en-US" sz="1200" b="1">
                  <a:solidFill>
                    <a:srgbClr val="000000"/>
                  </a:solidFill>
                  <a:latin typeface="Times New Roman" pitchFamily="18" charset="0"/>
                </a:rPr>
                <a:t>TP</a:t>
              </a:r>
            </a:p>
          </p:txBody>
        </p:sp>
        <p:sp>
          <p:nvSpPr>
            <p:cNvPr id="45117" name="Line 197"/>
            <p:cNvSpPr>
              <a:spLocks noChangeShapeType="1"/>
            </p:cNvSpPr>
            <p:nvPr/>
          </p:nvSpPr>
          <p:spPr bwMode="auto">
            <a:xfrm>
              <a:off x="1300" y="978"/>
              <a:ext cx="136" cy="142"/>
            </a:xfrm>
            <a:prstGeom prst="line">
              <a:avLst/>
            </a:prstGeom>
            <a:noFill/>
            <a:ln w="19050">
              <a:solidFill>
                <a:schemeClr val="tx1"/>
              </a:solidFill>
              <a:round/>
              <a:headEnd type="stealth"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45118" name="Line 200"/>
            <p:cNvSpPr>
              <a:spLocks noChangeShapeType="1"/>
            </p:cNvSpPr>
            <p:nvPr/>
          </p:nvSpPr>
          <p:spPr bwMode="auto">
            <a:xfrm>
              <a:off x="633" y="1650"/>
              <a:ext cx="135" cy="142"/>
            </a:xfrm>
            <a:prstGeom prst="line">
              <a:avLst/>
            </a:prstGeom>
            <a:noFill/>
            <a:ln w="19050">
              <a:solidFill>
                <a:schemeClr val="tx1"/>
              </a:solidFill>
              <a:round/>
              <a:headEnd type="stealth"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45119" name="Line 201"/>
            <p:cNvSpPr>
              <a:spLocks noChangeShapeType="1"/>
            </p:cNvSpPr>
            <p:nvPr/>
          </p:nvSpPr>
          <p:spPr bwMode="auto">
            <a:xfrm>
              <a:off x="1300" y="1642"/>
              <a:ext cx="136" cy="141"/>
            </a:xfrm>
            <a:prstGeom prst="line">
              <a:avLst/>
            </a:prstGeom>
            <a:noFill/>
            <a:ln w="19050">
              <a:solidFill>
                <a:schemeClr val="tx1"/>
              </a:solidFill>
              <a:round/>
              <a:headEnd type="stealth"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45120" name="Rectangle 207"/>
            <p:cNvSpPr>
              <a:spLocks noChangeArrowheads="1"/>
            </p:cNvSpPr>
            <p:nvPr/>
          </p:nvSpPr>
          <p:spPr bwMode="auto">
            <a:xfrm>
              <a:off x="2035" y="1050"/>
              <a:ext cx="205" cy="205"/>
            </a:xfrm>
            <a:prstGeom prst="rect">
              <a:avLst/>
            </a:prstGeom>
            <a:solidFill>
              <a:srgbClr val="00FFFF"/>
            </a:solidFill>
            <a:ln w="28575" algn="ctr">
              <a:solidFill>
                <a:schemeClr val="tx1"/>
              </a:solidFill>
              <a:miter lim="800000"/>
              <a:headEnd/>
              <a:tailEnd/>
            </a:ln>
          </p:spPr>
          <p:txBody>
            <a:bodyPr wrap="none" anchor="ctr"/>
            <a:lstStyle/>
            <a:p>
              <a:pPr algn="ctr"/>
              <a:r>
                <a:rPr lang="en-US" sz="1200" b="1">
                  <a:solidFill>
                    <a:srgbClr val="000000"/>
                  </a:solidFill>
                  <a:latin typeface="Times New Roman" pitchFamily="18" charset="0"/>
                </a:rPr>
                <a:t>TP</a:t>
              </a:r>
            </a:p>
          </p:txBody>
        </p:sp>
        <p:sp>
          <p:nvSpPr>
            <p:cNvPr id="45121" name="Rectangle 210"/>
            <p:cNvSpPr>
              <a:spLocks noChangeArrowheads="1"/>
            </p:cNvSpPr>
            <p:nvPr/>
          </p:nvSpPr>
          <p:spPr bwMode="auto">
            <a:xfrm>
              <a:off x="2035" y="1717"/>
              <a:ext cx="205" cy="206"/>
            </a:xfrm>
            <a:prstGeom prst="rect">
              <a:avLst/>
            </a:prstGeom>
            <a:solidFill>
              <a:srgbClr val="00FFFF"/>
            </a:solidFill>
            <a:ln w="28575" algn="ctr">
              <a:solidFill>
                <a:schemeClr val="tx1"/>
              </a:solidFill>
              <a:miter lim="800000"/>
              <a:headEnd/>
              <a:tailEnd/>
            </a:ln>
          </p:spPr>
          <p:txBody>
            <a:bodyPr wrap="none" anchor="ctr"/>
            <a:lstStyle/>
            <a:p>
              <a:pPr algn="ctr"/>
              <a:r>
                <a:rPr lang="en-US" sz="1200" b="1">
                  <a:solidFill>
                    <a:srgbClr val="000000"/>
                  </a:solidFill>
                  <a:latin typeface="Times New Roman" pitchFamily="18" charset="0"/>
                </a:rPr>
                <a:t>TP</a:t>
              </a:r>
            </a:p>
          </p:txBody>
        </p:sp>
        <p:sp>
          <p:nvSpPr>
            <p:cNvPr id="45122" name="Line 211"/>
            <p:cNvSpPr>
              <a:spLocks noChangeShapeType="1"/>
            </p:cNvSpPr>
            <p:nvPr/>
          </p:nvSpPr>
          <p:spPr bwMode="auto">
            <a:xfrm>
              <a:off x="1951" y="960"/>
              <a:ext cx="136" cy="141"/>
            </a:xfrm>
            <a:prstGeom prst="line">
              <a:avLst/>
            </a:prstGeom>
            <a:noFill/>
            <a:ln w="19050">
              <a:solidFill>
                <a:schemeClr val="tx1"/>
              </a:solidFill>
              <a:round/>
              <a:headEnd type="stealth"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45123" name="Line 213"/>
            <p:cNvSpPr>
              <a:spLocks noChangeShapeType="1"/>
            </p:cNvSpPr>
            <p:nvPr/>
          </p:nvSpPr>
          <p:spPr bwMode="auto">
            <a:xfrm>
              <a:off x="1951" y="1631"/>
              <a:ext cx="135" cy="141"/>
            </a:xfrm>
            <a:prstGeom prst="line">
              <a:avLst/>
            </a:prstGeom>
            <a:noFill/>
            <a:ln w="19050">
              <a:solidFill>
                <a:schemeClr val="tx1"/>
              </a:solidFill>
              <a:round/>
              <a:headEnd type="stealth" w="lg" len="lg"/>
              <a:tailEnd type="stealth" w="lg" len="lg"/>
            </a:ln>
            <a:extLst>
              <a:ext uri="{909E8E84-426E-40DD-AFC4-6F175D3DCCD1}">
                <a14:hiddenFill xmlns:a14="http://schemas.microsoft.com/office/drawing/2010/main">
                  <a:noFill/>
                </a14:hiddenFill>
              </a:ext>
            </a:extLst>
          </p:spPr>
          <p:txBody>
            <a:bodyPr anchor="ctr"/>
            <a:lstStyle/>
            <a:p>
              <a:endParaRPr lang="en-US"/>
            </a:p>
          </p:txBody>
        </p:sp>
        <p:grpSp>
          <p:nvGrpSpPr>
            <p:cNvPr id="45124" name="Group 233"/>
            <p:cNvGrpSpPr>
              <a:grpSpLocks/>
            </p:cNvGrpSpPr>
            <p:nvPr/>
          </p:nvGrpSpPr>
          <p:grpSpPr bwMode="auto">
            <a:xfrm>
              <a:off x="2060" y="1252"/>
              <a:ext cx="154" cy="462"/>
              <a:chOff x="888" y="1584"/>
              <a:chExt cx="144" cy="412"/>
            </a:xfrm>
          </p:grpSpPr>
          <p:sp>
            <p:nvSpPr>
              <p:cNvPr id="45137" name="Oval 234"/>
              <p:cNvSpPr>
                <a:spLocks noChangeArrowheads="1"/>
              </p:cNvSpPr>
              <p:nvPr/>
            </p:nvSpPr>
            <p:spPr bwMode="auto">
              <a:xfrm>
                <a:off x="888" y="1716"/>
                <a:ext cx="144" cy="144"/>
              </a:xfrm>
              <a:prstGeom prst="ellipse">
                <a:avLst/>
              </a:prstGeom>
              <a:solidFill>
                <a:srgbClr val="3399FF"/>
              </a:solidFill>
              <a:ln w="19050" algn="ctr">
                <a:solidFill>
                  <a:schemeClr val="tx1"/>
                </a:solidFill>
                <a:round/>
                <a:headEnd type="none" w="lg" len="lg"/>
                <a:tailEnd type="none" w="lg" len="lg"/>
              </a:ln>
            </p:spPr>
            <p:txBody>
              <a:bodyPr wrap="none" anchor="ctr"/>
              <a:lstStyle/>
              <a:p>
                <a:pPr algn="ctr"/>
                <a:r>
                  <a:rPr lang="en-US" sz="900" b="1">
                    <a:solidFill>
                      <a:srgbClr val="000000"/>
                    </a:solidFill>
                    <a:latin typeface="Times New Roman" pitchFamily="18" charset="0"/>
                  </a:rPr>
                  <a:t>EPR</a:t>
                </a:r>
              </a:p>
            </p:txBody>
          </p:sp>
          <p:sp>
            <p:nvSpPr>
              <p:cNvPr id="45138" name="Line 235"/>
              <p:cNvSpPr>
                <a:spLocks noChangeShapeType="1"/>
              </p:cNvSpPr>
              <p:nvPr/>
            </p:nvSpPr>
            <p:spPr bwMode="auto">
              <a:xfrm>
                <a:off x="916"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45139" name="Line 236"/>
              <p:cNvSpPr>
                <a:spLocks noChangeShapeType="1"/>
              </p:cNvSpPr>
              <p:nvPr/>
            </p:nvSpPr>
            <p:spPr bwMode="auto">
              <a:xfrm>
                <a:off x="1008"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45140" name="Line 237"/>
              <p:cNvSpPr>
                <a:spLocks noChangeShapeType="1"/>
              </p:cNvSpPr>
              <p:nvPr/>
            </p:nvSpPr>
            <p:spPr bwMode="auto">
              <a:xfrm flipV="1">
                <a:off x="912"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45141" name="Line 238"/>
              <p:cNvSpPr>
                <a:spLocks noChangeShapeType="1"/>
              </p:cNvSpPr>
              <p:nvPr/>
            </p:nvSpPr>
            <p:spPr bwMode="auto">
              <a:xfrm flipV="1">
                <a:off x="1004"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grpSp>
        <p:grpSp>
          <p:nvGrpSpPr>
            <p:cNvPr id="45125" name="Group 239"/>
            <p:cNvGrpSpPr>
              <a:grpSpLocks/>
            </p:cNvGrpSpPr>
            <p:nvPr/>
          </p:nvGrpSpPr>
          <p:grpSpPr bwMode="auto">
            <a:xfrm>
              <a:off x="2060" y="576"/>
              <a:ext cx="154" cy="461"/>
              <a:chOff x="888" y="1584"/>
              <a:chExt cx="144" cy="412"/>
            </a:xfrm>
          </p:grpSpPr>
          <p:sp>
            <p:nvSpPr>
              <p:cNvPr id="45132" name="Oval 240"/>
              <p:cNvSpPr>
                <a:spLocks noChangeArrowheads="1"/>
              </p:cNvSpPr>
              <p:nvPr/>
            </p:nvSpPr>
            <p:spPr bwMode="auto">
              <a:xfrm>
                <a:off x="888" y="1716"/>
                <a:ext cx="144" cy="144"/>
              </a:xfrm>
              <a:prstGeom prst="ellipse">
                <a:avLst/>
              </a:prstGeom>
              <a:solidFill>
                <a:srgbClr val="3399FF"/>
              </a:solidFill>
              <a:ln w="19050" algn="ctr">
                <a:solidFill>
                  <a:schemeClr val="tx1"/>
                </a:solidFill>
                <a:round/>
                <a:headEnd type="none" w="lg" len="lg"/>
                <a:tailEnd type="none" w="lg" len="lg"/>
              </a:ln>
            </p:spPr>
            <p:txBody>
              <a:bodyPr wrap="none" anchor="ctr"/>
              <a:lstStyle/>
              <a:p>
                <a:pPr algn="ctr"/>
                <a:r>
                  <a:rPr lang="en-US" sz="900" b="1">
                    <a:solidFill>
                      <a:srgbClr val="000000"/>
                    </a:solidFill>
                    <a:latin typeface="Times New Roman" pitchFamily="18" charset="0"/>
                  </a:rPr>
                  <a:t>EPR</a:t>
                </a:r>
              </a:p>
            </p:txBody>
          </p:sp>
          <p:sp>
            <p:nvSpPr>
              <p:cNvPr id="45133" name="Line 241"/>
              <p:cNvSpPr>
                <a:spLocks noChangeShapeType="1"/>
              </p:cNvSpPr>
              <p:nvPr/>
            </p:nvSpPr>
            <p:spPr bwMode="auto">
              <a:xfrm>
                <a:off x="916"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45134" name="Line 242"/>
              <p:cNvSpPr>
                <a:spLocks noChangeShapeType="1"/>
              </p:cNvSpPr>
              <p:nvPr/>
            </p:nvSpPr>
            <p:spPr bwMode="auto">
              <a:xfrm>
                <a:off x="1008"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45135" name="Line 243"/>
              <p:cNvSpPr>
                <a:spLocks noChangeShapeType="1"/>
              </p:cNvSpPr>
              <p:nvPr/>
            </p:nvSpPr>
            <p:spPr bwMode="auto">
              <a:xfrm flipV="1">
                <a:off x="912"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45136" name="Line 244"/>
              <p:cNvSpPr>
                <a:spLocks noChangeShapeType="1"/>
              </p:cNvSpPr>
              <p:nvPr/>
            </p:nvSpPr>
            <p:spPr bwMode="auto">
              <a:xfrm flipV="1">
                <a:off x="1004"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grpSp>
        <p:grpSp>
          <p:nvGrpSpPr>
            <p:cNvPr id="45126" name="Group 245"/>
            <p:cNvGrpSpPr>
              <a:grpSpLocks/>
            </p:cNvGrpSpPr>
            <p:nvPr/>
          </p:nvGrpSpPr>
          <p:grpSpPr bwMode="auto">
            <a:xfrm>
              <a:off x="2060" y="1915"/>
              <a:ext cx="154" cy="461"/>
              <a:chOff x="888" y="1584"/>
              <a:chExt cx="144" cy="412"/>
            </a:xfrm>
          </p:grpSpPr>
          <p:sp>
            <p:nvSpPr>
              <p:cNvPr id="45127" name="Oval 246"/>
              <p:cNvSpPr>
                <a:spLocks noChangeArrowheads="1"/>
              </p:cNvSpPr>
              <p:nvPr/>
            </p:nvSpPr>
            <p:spPr bwMode="auto">
              <a:xfrm>
                <a:off x="888" y="1716"/>
                <a:ext cx="144" cy="144"/>
              </a:xfrm>
              <a:prstGeom prst="ellipse">
                <a:avLst/>
              </a:prstGeom>
              <a:solidFill>
                <a:srgbClr val="3399FF"/>
              </a:solidFill>
              <a:ln w="19050" algn="ctr">
                <a:solidFill>
                  <a:schemeClr val="tx1"/>
                </a:solidFill>
                <a:round/>
                <a:headEnd type="none" w="lg" len="lg"/>
                <a:tailEnd type="none" w="lg" len="lg"/>
              </a:ln>
            </p:spPr>
            <p:txBody>
              <a:bodyPr wrap="none" anchor="ctr"/>
              <a:lstStyle/>
              <a:p>
                <a:pPr algn="ctr"/>
                <a:r>
                  <a:rPr lang="en-US" sz="900" b="1">
                    <a:solidFill>
                      <a:srgbClr val="000000"/>
                    </a:solidFill>
                    <a:latin typeface="Times New Roman" pitchFamily="18" charset="0"/>
                  </a:rPr>
                  <a:t>EPR</a:t>
                </a:r>
              </a:p>
            </p:txBody>
          </p:sp>
          <p:sp>
            <p:nvSpPr>
              <p:cNvPr id="45128" name="Line 247"/>
              <p:cNvSpPr>
                <a:spLocks noChangeShapeType="1"/>
              </p:cNvSpPr>
              <p:nvPr/>
            </p:nvSpPr>
            <p:spPr bwMode="auto">
              <a:xfrm>
                <a:off x="916"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45129" name="Line 248"/>
              <p:cNvSpPr>
                <a:spLocks noChangeShapeType="1"/>
              </p:cNvSpPr>
              <p:nvPr/>
            </p:nvSpPr>
            <p:spPr bwMode="auto">
              <a:xfrm>
                <a:off x="1008"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45130" name="Line 249"/>
              <p:cNvSpPr>
                <a:spLocks noChangeShapeType="1"/>
              </p:cNvSpPr>
              <p:nvPr/>
            </p:nvSpPr>
            <p:spPr bwMode="auto">
              <a:xfrm flipV="1">
                <a:off x="912"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45131" name="Line 250"/>
              <p:cNvSpPr>
                <a:spLocks noChangeShapeType="1"/>
              </p:cNvSpPr>
              <p:nvPr/>
            </p:nvSpPr>
            <p:spPr bwMode="auto">
              <a:xfrm flipV="1">
                <a:off x="1004"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grpSp>
      </p:grpSp>
      <p:grpSp>
        <p:nvGrpSpPr>
          <p:cNvPr id="29" name="Group 287"/>
          <p:cNvGrpSpPr>
            <a:grpSpLocks/>
          </p:cNvGrpSpPr>
          <p:nvPr/>
        </p:nvGrpSpPr>
        <p:grpSpPr bwMode="auto">
          <a:xfrm>
            <a:off x="3886200" y="1295400"/>
            <a:ext cx="2225675" cy="2697163"/>
            <a:chOff x="2832" y="1104"/>
            <a:chExt cx="1402" cy="1699"/>
          </a:xfrm>
        </p:grpSpPr>
        <p:sp>
          <p:nvSpPr>
            <p:cNvPr id="45086" name="Rectangle 264"/>
            <p:cNvSpPr>
              <a:spLocks noChangeArrowheads="1"/>
            </p:cNvSpPr>
            <p:nvPr/>
          </p:nvSpPr>
          <p:spPr bwMode="auto">
            <a:xfrm>
              <a:off x="3372" y="1392"/>
              <a:ext cx="268" cy="624"/>
            </a:xfrm>
            <a:prstGeom prst="rect">
              <a:avLst/>
            </a:prstGeom>
            <a:solidFill>
              <a:srgbClr val="FFFF66"/>
            </a:solidFill>
            <a:ln w="28575" cap="rnd" algn="ctr">
              <a:solidFill>
                <a:schemeClr val="tx1"/>
              </a:solidFill>
              <a:prstDash val="sysDot"/>
              <a:miter lim="800000"/>
              <a:headEnd type="none" w="lg" len="lg"/>
              <a:tailEnd type="none" w="lg" len="lg"/>
            </a:ln>
          </p:spPr>
          <p:txBody>
            <a:bodyPr wrap="none" anchor="ctr"/>
            <a:lstStyle/>
            <a:p>
              <a:pPr algn="ctr"/>
              <a:endParaRPr lang="en-US" sz="1800">
                <a:solidFill>
                  <a:srgbClr val="000000"/>
                </a:solidFill>
                <a:latin typeface="Comic Sans MS" pitchFamily="66" charset="0"/>
              </a:endParaRPr>
            </a:p>
          </p:txBody>
        </p:sp>
        <p:grpSp>
          <p:nvGrpSpPr>
            <p:cNvPr id="45087" name="Group 262"/>
            <p:cNvGrpSpPr>
              <a:grpSpLocks/>
            </p:cNvGrpSpPr>
            <p:nvPr/>
          </p:nvGrpSpPr>
          <p:grpSpPr bwMode="auto">
            <a:xfrm>
              <a:off x="3168" y="1536"/>
              <a:ext cx="960" cy="336"/>
              <a:chOff x="3216" y="1632"/>
              <a:chExt cx="912" cy="336"/>
            </a:xfrm>
          </p:grpSpPr>
          <p:sp>
            <p:nvSpPr>
              <p:cNvPr id="45100" name="Line 252"/>
              <p:cNvSpPr>
                <a:spLocks noChangeShapeType="1"/>
              </p:cNvSpPr>
              <p:nvPr/>
            </p:nvSpPr>
            <p:spPr bwMode="auto">
              <a:xfrm>
                <a:off x="3216" y="1632"/>
                <a:ext cx="912" cy="0"/>
              </a:xfrm>
              <a:prstGeom prst="line">
                <a:avLst/>
              </a:prstGeom>
              <a:noFill/>
              <a:ln w="57150">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anchor="ctr"/>
              <a:lstStyle/>
              <a:p>
                <a:endParaRPr lang="en-US"/>
              </a:p>
            </p:txBody>
          </p:sp>
          <p:sp>
            <p:nvSpPr>
              <p:cNvPr id="45101" name="Line 253"/>
              <p:cNvSpPr>
                <a:spLocks noChangeShapeType="1"/>
              </p:cNvSpPr>
              <p:nvPr/>
            </p:nvSpPr>
            <p:spPr bwMode="auto">
              <a:xfrm>
                <a:off x="3216" y="1968"/>
                <a:ext cx="912" cy="0"/>
              </a:xfrm>
              <a:prstGeom prst="line">
                <a:avLst/>
              </a:prstGeom>
              <a:noFill/>
              <a:ln w="57150">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anchor="ctr"/>
              <a:lstStyle/>
              <a:p>
                <a:endParaRPr lang="en-US"/>
              </a:p>
            </p:txBody>
          </p:sp>
        </p:grpSp>
        <p:sp>
          <p:nvSpPr>
            <p:cNvPr id="45088" name="Line 256"/>
            <p:cNvSpPr>
              <a:spLocks noChangeShapeType="1"/>
            </p:cNvSpPr>
            <p:nvPr/>
          </p:nvSpPr>
          <p:spPr bwMode="auto">
            <a:xfrm flipH="1">
              <a:off x="3500" y="1536"/>
              <a:ext cx="4" cy="412"/>
            </a:xfrm>
            <a:prstGeom prst="line">
              <a:avLst/>
            </a:prstGeom>
            <a:noFill/>
            <a:ln w="2857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anchor="ctr"/>
            <a:lstStyle/>
            <a:p>
              <a:endParaRPr lang="en-US"/>
            </a:p>
          </p:txBody>
        </p:sp>
        <p:sp>
          <p:nvSpPr>
            <p:cNvPr id="45089" name="Oval 257"/>
            <p:cNvSpPr>
              <a:spLocks noChangeArrowheads="1"/>
            </p:cNvSpPr>
            <p:nvPr/>
          </p:nvSpPr>
          <p:spPr bwMode="auto">
            <a:xfrm>
              <a:off x="3440" y="1804"/>
              <a:ext cx="132" cy="132"/>
            </a:xfrm>
            <a:prstGeom prst="ellipse">
              <a:avLst/>
            </a:prstGeom>
            <a:noFill/>
            <a:ln w="28575" algn="ctr">
              <a:solidFill>
                <a:schemeClr val="tx1"/>
              </a:solidFill>
              <a:round/>
              <a:headEnd type="none" w="lg" len="lg"/>
              <a:tailEnd type="none" w="lg" len="lg"/>
            </a:ln>
            <a:extLst>
              <a:ext uri="{909E8E84-426E-40DD-AFC4-6F175D3DCCD1}">
                <a14:hiddenFill xmlns:a14="http://schemas.microsoft.com/office/drawing/2010/main">
                  <a:solidFill>
                    <a:srgbClr val="FFFFFF"/>
                  </a:solidFill>
                </a14:hiddenFill>
              </a:ext>
            </a:extLst>
          </p:spPr>
          <p:txBody>
            <a:bodyPr wrap="none" anchor="ctr"/>
            <a:lstStyle/>
            <a:p>
              <a:pPr algn="ctr"/>
              <a:endParaRPr lang="en-US" sz="1800">
                <a:solidFill>
                  <a:srgbClr val="000000"/>
                </a:solidFill>
                <a:latin typeface="Comic Sans MS" pitchFamily="66" charset="0"/>
              </a:endParaRPr>
            </a:p>
          </p:txBody>
        </p:sp>
        <p:sp>
          <p:nvSpPr>
            <p:cNvPr id="45090" name="Rectangle 258" descr="Wide downward diagonal"/>
            <p:cNvSpPr>
              <a:spLocks noChangeArrowheads="1"/>
            </p:cNvSpPr>
            <p:nvPr/>
          </p:nvSpPr>
          <p:spPr bwMode="auto">
            <a:xfrm>
              <a:off x="3744" y="1392"/>
              <a:ext cx="240" cy="288"/>
            </a:xfrm>
            <a:prstGeom prst="rect">
              <a:avLst/>
            </a:prstGeom>
            <a:pattFill prst="wdDnDiag">
              <a:fgClr>
                <a:srgbClr val="FFFF66"/>
              </a:fgClr>
              <a:bgClr>
                <a:srgbClr val="FFFFFF"/>
              </a:bgClr>
            </a:pattFill>
            <a:ln w="28575" algn="ctr">
              <a:solidFill>
                <a:schemeClr val="tx1"/>
              </a:solidFill>
              <a:miter lim="800000"/>
              <a:headEnd type="none" w="lg" len="lg"/>
              <a:tailEnd type="none" w="lg" len="lg"/>
            </a:ln>
          </p:spPr>
          <p:txBody>
            <a:bodyPr vert="eaVert" wrap="none" anchor="ctr"/>
            <a:lstStyle/>
            <a:p>
              <a:pPr algn="ctr"/>
              <a:r>
                <a:rPr lang="en-US" sz="1000" b="1">
                  <a:solidFill>
                    <a:srgbClr val="000000"/>
                  </a:solidFill>
                  <a:latin typeface="Times New Roman" pitchFamily="18" charset="0"/>
                </a:rPr>
                <a:t>Correct</a:t>
              </a:r>
            </a:p>
          </p:txBody>
        </p:sp>
        <p:sp>
          <p:nvSpPr>
            <p:cNvPr id="45091" name="Oval 260"/>
            <p:cNvSpPr>
              <a:spLocks noChangeArrowheads="1"/>
            </p:cNvSpPr>
            <p:nvPr/>
          </p:nvSpPr>
          <p:spPr bwMode="auto">
            <a:xfrm>
              <a:off x="3456" y="1488"/>
              <a:ext cx="96" cy="96"/>
            </a:xfrm>
            <a:prstGeom prst="ellipse">
              <a:avLst/>
            </a:prstGeom>
            <a:solidFill>
              <a:schemeClr val="tx1"/>
            </a:solidFill>
            <a:ln w="28575" algn="ctr">
              <a:solidFill>
                <a:schemeClr val="tx1"/>
              </a:solidFill>
              <a:round/>
              <a:headEnd type="none" w="lg" len="lg"/>
              <a:tailEnd type="none" w="lg" len="lg"/>
            </a:ln>
          </p:spPr>
          <p:txBody>
            <a:bodyPr wrap="none" anchor="ctr"/>
            <a:lstStyle/>
            <a:p>
              <a:pPr algn="ctr"/>
              <a:endParaRPr lang="en-US" sz="1800">
                <a:solidFill>
                  <a:srgbClr val="000000"/>
                </a:solidFill>
                <a:latin typeface="Comic Sans MS" pitchFamily="66" charset="0"/>
              </a:endParaRPr>
            </a:p>
          </p:txBody>
        </p:sp>
        <p:sp>
          <p:nvSpPr>
            <p:cNvPr id="45092" name="Rectangle 261" descr="Wide downward diagonal"/>
            <p:cNvSpPr>
              <a:spLocks noChangeArrowheads="1"/>
            </p:cNvSpPr>
            <p:nvPr/>
          </p:nvSpPr>
          <p:spPr bwMode="auto">
            <a:xfrm>
              <a:off x="3744" y="1728"/>
              <a:ext cx="240" cy="288"/>
            </a:xfrm>
            <a:prstGeom prst="rect">
              <a:avLst/>
            </a:prstGeom>
            <a:pattFill prst="wdDnDiag">
              <a:fgClr>
                <a:srgbClr val="FFFF66"/>
              </a:fgClr>
              <a:bgClr>
                <a:srgbClr val="FFFFFF"/>
              </a:bgClr>
            </a:pattFill>
            <a:ln w="28575" algn="ctr">
              <a:solidFill>
                <a:schemeClr val="tx1"/>
              </a:solidFill>
              <a:miter lim="800000"/>
              <a:headEnd type="none" w="lg" len="lg"/>
              <a:tailEnd type="none" w="lg" len="lg"/>
            </a:ln>
          </p:spPr>
          <p:txBody>
            <a:bodyPr vert="eaVert" wrap="none" anchor="ctr"/>
            <a:lstStyle/>
            <a:p>
              <a:pPr algn="ctr"/>
              <a:r>
                <a:rPr lang="en-US" sz="1000" b="1">
                  <a:solidFill>
                    <a:srgbClr val="000000"/>
                  </a:solidFill>
                  <a:latin typeface="Times New Roman" pitchFamily="18" charset="0"/>
                </a:rPr>
                <a:t>Correct</a:t>
              </a:r>
            </a:p>
          </p:txBody>
        </p:sp>
        <p:sp>
          <p:nvSpPr>
            <p:cNvPr id="45093" name="Text Box 265"/>
            <p:cNvSpPr txBox="1">
              <a:spLocks noChangeArrowheads="1"/>
            </p:cNvSpPr>
            <p:nvPr/>
          </p:nvSpPr>
          <p:spPr bwMode="auto">
            <a:xfrm>
              <a:off x="3146" y="2016"/>
              <a:ext cx="67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type="none" w="lg" len="lg"/>
                  <a:tailEnd type="none" w="lg" len="lg"/>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r>
                <a:rPr lang="en-US" sz="1200" b="1">
                  <a:solidFill>
                    <a:srgbClr val="000000"/>
                  </a:solidFill>
                  <a:latin typeface="Times New Roman" pitchFamily="18" charset="0"/>
                </a:rPr>
                <a:t>1 or 2-Qubit</a:t>
              </a:r>
            </a:p>
            <a:p>
              <a:pPr algn="ctr"/>
              <a:r>
                <a:rPr lang="en-US" sz="1200" b="1">
                  <a:solidFill>
                    <a:srgbClr val="000000"/>
                  </a:solidFill>
                  <a:latin typeface="Times New Roman" pitchFamily="18" charset="0"/>
                </a:rPr>
                <a:t>Gate (logical)</a:t>
              </a:r>
            </a:p>
          </p:txBody>
        </p:sp>
        <p:sp>
          <p:nvSpPr>
            <p:cNvPr id="45094" name="Text Box 266"/>
            <p:cNvSpPr txBox="1">
              <a:spLocks noChangeArrowheads="1"/>
            </p:cNvSpPr>
            <p:nvPr/>
          </p:nvSpPr>
          <p:spPr bwMode="auto">
            <a:xfrm>
              <a:off x="3168" y="2400"/>
              <a:ext cx="794"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type="none" w="lg" len="lg"/>
                  <a:tailEnd type="none" w="lg" len="lg"/>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r>
                <a:rPr lang="en-US" sz="1200" b="1">
                  <a:solidFill>
                    <a:srgbClr val="000000"/>
                  </a:solidFill>
                  <a:latin typeface="Times New Roman" pitchFamily="18" charset="0"/>
                </a:rPr>
                <a:t>Storage for</a:t>
              </a:r>
            </a:p>
            <a:p>
              <a:pPr algn="ctr"/>
              <a:r>
                <a:rPr lang="en-US" sz="1200" b="1">
                  <a:solidFill>
                    <a:srgbClr val="000000"/>
                  </a:solidFill>
                  <a:latin typeface="Times New Roman" pitchFamily="18" charset="0"/>
                </a:rPr>
                <a:t>2 Logical Qubits</a:t>
              </a:r>
            </a:p>
            <a:p>
              <a:pPr algn="ctr"/>
              <a:r>
                <a:rPr lang="en-US" sz="1200" b="1">
                  <a:solidFill>
                    <a:srgbClr val="000000"/>
                  </a:solidFill>
                  <a:latin typeface="Times New Roman" pitchFamily="18" charset="0"/>
                </a:rPr>
                <a:t>(In-Place)</a:t>
              </a:r>
            </a:p>
          </p:txBody>
        </p:sp>
        <p:sp>
          <p:nvSpPr>
            <p:cNvPr id="45095" name="Freeform 267"/>
            <p:cNvSpPr>
              <a:spLocks/>
            </p:cNvSpPr>
            <p:nvPr/>
          </p:nvSpPr>
          <p:spPr bwMode="auto">
            <a:xfrm flipV="1">
              <a:off x="3024" y="1728"/>
              <a:ext cx="1210" cy="720"/>
            </a:xfrm>
            <a:custGeom>
              <a:avLst/>
              <a:gdLst>
                <a:gd name="T0" fmla="*/ 1112 w 1210"/>
                <a:gd name="T1" fmla="*/ 710 h 368"/>
                <a:gd name="T2" fmla="*/ 1208 w 1210"/>
                <a:gd name="T3" fmla="*/ 522 h 368"/>
                <a:gd name="T4" fmla="*/ 1125 w 1210"/>
                <a:gd name="T5" fmla="*/ 241 h 368"/>
                <a:gd name="T6" fmla="*/ 968 w 1210"/>
                <a:gd name="T7" fmla="*/ 63 h 368"/>
                <a:gd name="T8" fmla="*/ 200 w 1210"/>
                <a:gd name="T9" fmla="*/ 63 h 368"/>
                <a:gd name="T10" fmla="*/ 8 w 1210"/>
                <a:gd name="T11" fmla="*/ 438 h 368"/>
                <a:gd name="T12" fmla="*/ 152 w 1210"/>
                <a:gd name="T13" fmla="*/ 720 h 368"/>
                <a:gd name="T14" fmla="*/ 0 60000 65536"/>
                <a:gd name="T15" fmla="*/ 0 60000 65536"/>
                <a:gd name="T16" fmla="*/ 0 60000 65536"/>
                <a:gd name="T17" fmla="*/ 0 60000 65536"/>
                <a:gd name="T18" fmla="*/ 0 60000 65536"/>
                <a:gd name="T19" fmla="*/ 0 60000 65536"/>
                <a:gd name="T20" fmla="*/ 0 60000 65536"/>
                <a:gd name="T21" fmla="*/ 0 w 1210"/>
                <a:gd name="T22" fmla="*/ 0 h 368"/>
                <a:gd name="T23" fmla="*/ 1210 w 1210"/>
                <a:gd name="T24" fmla="*/ 368 h 3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0" h="368">
                  <a:moveTo>
                    <a:pt x="1112" y="363"/>
                  </a:moveTo>
                  <a:cubicBezTo>
                    <a:pt x="1159" y="335"/>
                    <a:pt x="1206" y="307"/>
                    <a:pt x="1208" y="267"/>
                  </a:cubicBezTo>
                  <a:cubicBezTo>
                    <a:pt x="1210" y="227"/>
                    <a:pt x="1165" y="162"/>
                    <a:pt x="1125" y="123"/>
                  </a:cubicBezTo>
                  <a:cubicBezTo>
                    <a:pt x="1085" y="84"/>
                    <a:pt x="1122" y="47"/>
                    <a:pt x="968" y="32"/>
                  </a:cubicBezTo>
                  <a:cubicBezTo>
                    <a:pt x="814" y="17"/>
                    <a:pt x="360" y="0"/>
                    <a:pt x="200" y="32"/>
                  </a:cubicBezTo>
                  <a:cubicBezTo>
                    <a:pt x="40" y="64"/>
                    <a:pt x="16" y="168"/>
                    <a:pt x="8" y="224"/>
                  </a:cubicBezTo>
                  <a:cubicBezTo>
                    <a:pt x="0" y="280"/>
                    <a:pt x="128" y="345"/>
                    <a:pt x="152" y="368"/>
                  </a:cubicBezTo>
                </a:path>
              </a:pathLst>
            </a:custGeom>
            <a:noFill/>
            <a:ln w="28575" cap="flat" cmpd="sng">
              <a:solidFill>
                <a:schemeClr val="tx1"/>
              </a:solidFill>
              <a:prstDash val="solid"/>
              <a:round/>
              <a:headEnd type="none" w="lg" len="lg"/>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5096" name="Line 271"/>
            <p:cNvSpPr>
              <a:spLocks noChangeShapeType="1"/>
            </p:cNvSpPr>
            <p:nvPr/>
          </p:nvSpPr>
          <p:spPr bwMode="auto">
            <a:xfrm flipH="1">
              <a:off x="3216" y="1488"/>
              <a:ext cx="96" cy="96"/>
            </a:xfrm>
            <a:prstGeom prst="line">
              <a:avLst/>
            </a:prstGeom>
            <a:noFill/>
            <a:ln w="2857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anchor="ctr"/>
            <a:lstStyle/>
            <a:p>
              <a:endParaRPr lang="en-US"/>
            </a:p>
          </p:txBody>
        </p:sp>
        <p:sp>
          <p:nvSpPr>
            <p:cNvPr id="45097" name="Line 272"/>
            <p:cNvSpPr>
              <a:spLocks noChangeShapeType="1"/>
            </p:cNvSpPr>
            <p:nvPr/>
          </p:nvSpPr>
          <p:spPr bwMode="auto">
            <a:xfrm flipH="1">
              <a:off x="3216" y="1824"/>
              <a:ext cx="96" cy="96"/>
            </a:xfrm>
            <a:prstGeom prst="line">
              <a:avLst/>
            </a:prstGeom>
            <a:noFill/>
            <a:ln w="2857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anchor="ctr"/>
            <a:lstStyle/>
            <a:p>
              <a:endParaRPr lang="en-US"/>
            </a:p>
          </p:txBody>
        </p:sp>
        <p:sp>
          <p:nvSpPr>
            <p:cNvPr id="45098" name="Text Box 273"/>
            <p:cNvSpPr txBox="1">
              <a:spLocks noChangeArrowheads="1"/>
            </p:cNvSpPr>
            <p:nvPr/>
          </p:nvSpPr>
          <p:spPr bwMode="auto">
            <a:xfrm>
              <a:off x="2832" y="1104"/>
              <a:ext cx="5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type="none" w="lg" len="lg"/>
                  <a:tailEnd type="none" w="lg" len="lg"/>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r>
                <a:rPr lang="en-US" sz="1200" b="1">
                  <a:solidFill>
                    <a:srgbClr val="000000"/>
                  </a:solidFill>
                  <a:latin typeface="Times New Roman" pitchFamily="18" charset="0"/>
                </a:rPr>
                <a:t>n-physical</a:t>
              </a:r>
            </a:p>
            <a:p>
              <a:pPr algn="ctr"/>
              <a:r>
                <a:rPr lang="en-US" sz="1200" b="1">
                  <a:solidFill>
                    <a:srgbClr val="000000"/>
                  </a:solidFill>
                  <a:latin typeface="Times New Roman" pitchFamily="18" charset="0"/>
                </a:rPr>
                <a:t>Qubits</a:t>
              </a:r>
            </a:p>
          </p:txBody>
        </p:sp>
        <p:sp>
          <p:nvSpPr>
            <p:cNvPr id="45099" name="Line 274"/>
            <p:cNvSpPr>
              <a:spLocks noChangeShapeType="1"/>
            </p:cNvSpPr>
            <p:nvPr/>
          </p:nvSpPr>
          <p:spPr bwMode="auto">
            <a:xfrm>
              <a:off x="3120" y="1392"/>
              <a:ext cx="48" cy="96"/>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grpSp>
      <p:grpSp>
        <p:nvGrpSpPr>
          <p:cNvPr id="31" name="Group 339"/>
          <p:cNvGrpSpPr>
            <a:grpSpLocks/>
          </p:cNvGrpSpPr>
          <p:nvPr/>
        </p:nvGrpSpPr>
        <p:grpSpPr bwMode="auto">
          <a:xfrm>
            <a:off x="5943600" y="838200"/>
            <a:ext cx="2819400" cy="1219200"/>
            <a:chOff x="3744" y="528"/>
            <a:chExt cx="1776" cy="768"/>
          </a:xfrm>
        </p:grpSpPr>
        <p:sp>
          <p:nvSpPr>
            <p:cNvPr id="45076" name="AutoShape 291"/>
            <p:cNvSpPr>
              <a:spLocks noChangeArrowheads="1"/>
            </p:cNvSpPr>
            <p:nvPr/>
          </p:nvSpPr>
          <p:spPr bwMode="auto">
            <a:xfrm>
              <a:off x="3744" y="528"/>
              <a:ext cx="1776" cy="768"/>
            </a:xfrm>
            <a:prstGeom prst="wedgeEllipseCallout">
              <a:avLst>
                <a:gd name="adj1" fmla="val -57319"/>
                <a:gd name="adj2" fmla="val 24088"/>
              </a:avLst>
            </a:prstGeom>
            <a:solidFill>
              <a:srgbClr val="99CCFF"/>
            </a:solidFill>
            <a:ln w="28575" algn="ctr">
              <a:solidFill>
                <a:schemeClr val="tx1"/>
              </a:solidFill>
              <a:miter lim="800000"/>
              <a:headEnd type="none" w="lg" len="lg"/>
              <a:tailEnd type="none" w="lg" len="lg"/>
            </a:ln>
          </p:spPr>
          <p:txBody>
            <a:bodyPr anchor="ctr"/>
            <a:lstStyle/>
            <a:p>
              <a:pPr algn="ctr"/>
              <a:endParaRPr lang="en-US" sz="1200" b="1">
                <a:solidFill>
                  <a:srgbClr val="000000"/>
                </a:solidFill>
                <a:latin typeface="Times New Roman" pitchFamily="18" charset="0"/>
              </a:endParaRPr>
            </a:p>
          </p:txBody>
        </p:sp>
        <p:grpSp>
          <p:nvGrpSpPr>
            <p:cNvPr id="45077" name="Group 289"/>
            <p:cNvGrpSpPr>
              <a:grpSpLocks/>
            </p:cNvGrpSpPr>
            <p:nvPr/>
          </p:nvGrpSpPr>
          <p:grpSpPr bwMode="auto">
            <a:xfrm>
              <a:off x="3984" y="624"/>
              <a:ext cx="1440" cy="576"/>
              <a:chOff x="3312" y="3120"/>
              <a:chExt cx="1488" cy="624"/>
            </a:xfrm>
          </p:grpSpPr>
          <p:sp>
            <p:nvSpPr>
              <p:cNvPr id="45078" name="Line 278"/>
              <p:cNvSpPr>
                <a:spLocks noChangeShapeType="1"/>
              </p:cNvSpPr>
              <p:nvPr/>
            </p:nvSpPr>
            <p:spPr bwMode="auto">
              <a:xfrm>
                <a:off x="3312" y="3312"/>
                <a:ext cx="1488" cy="0"/>
              </a:xfrm>
              <a:prstGeom prst="line">
                <a:avLst/>
              </a:prstGeom>
              <a:noFill/>
              <a:ln w="57150">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anchor="ctr"/>
              <a:lstStyle/>
              <a:p>
                <a:endParaRPr lang="en-US"/>
              </a:p>
            </p:txBody>
          </p:sp>
          <p:sp>
            <p:nvSpPr>
              <p:cNvPr id="45079" name="Line 279"/>
              <p:cNvSpPr>
                <a:spLocks noChangeShapeType="1"/>
              </p:cNvSpPr>
              <p:nvPr/>
            </p:nvSpPr>
            <p:spPr bwMode="auto">
              <a:xfrm>
                <a:off x="3744" y="3552"/>
                <a:ext cx="384" cy="0"/>
              </a:xfrm>
              <a:prstGeom prst="line">
                <a:avLst/>
              </a:prstGeom>
              <a:noFill/>
              <a:ln w="57150">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anchor="ctr"/>
              <a:lstStyle/>
              <a:p>
                <a:endParaRPr lang="en-US"/>
              </a:p>
            </p:txBody>
          </p:sp>
          <p:sp>
            <p:nvSpPr>
              <p:cNvPr id="45080" name="Rectangle 280" descr="Wide downward diagonal"/>
              <p:cNvSpPr>
                <a:spLocks noChangeArrowheads="1"/>
              </p:cNvSpPr>
              <p:nvPr/>
            </p:nvSpPr>
            <p:spPr bwMode="auto">
              <a:xfrm>
                <a:off x="3984" y="3120"/>
                <a:ext cx="144" cy="624"/>
              </a:xfrm>
              <a:prstGeom prst="rect">
                <a:avLst/>
              </a:prstGeom>
              <a:pattFill prst="wdDnDiag">
                <a:fgClr>
                  <a:srgbClr val="FFFF66"/>
                </a:fgClr>
                <a:bgClr>
                  <a:srgbClr val="FFFFFF"/>
                </a:bgClr>
              </a:pattFill>
              <a:ln w="28575" algn="ctr">
                <a:solidFill>
                  <a:schemeClr val="tx1"/>
                </a:solidFill>
                <a:miter lim="800000"/>
                <a:headEnd type="none" w="lg" len="lg"/>
                <a:tailEnd type="none" w="lg" len="lg"/>
              </a:ln>
            </p:spPr>
            <p:txBody>
              <a:bodyPr vert="eaVert" wrap="none" anchor="ctr"/>
              <a:lstStyle/>
              <a:p>
                <a:pPr algn="ctr"/>
                <a:r>
                  <a:rPr lang="en-US" sz="1200" b="1">
                    <a:solidFill>
                      <a:srgbClr val="000000"/>
                    </a:solidFill>
                    <a:latin typeface="Times New Roman" pitchFamily="18" charset="0"/>
                  </a:rPr>
                  <a:t>Syndrome </a:t>
                </a:r>
              </a:p>
            </p:txBody>
          </p:sp>
          <p:sp>
            <p:nvSpPr>
              <p:cNvPr id="45081" name="Line 281"/>
              <p:cNvSpPr>
                <a:spLocks noChangeShapeType="1"/>
              </p:cNvSpPr>
              <p:nvPr/>
            </p:nvSpPr>
            <p:spPr bwMode="auto">
              <a:xfrm flipH="1">
                <a:off x="3840" y="3264"/>
                <a:ext cx="96" cy="96"/>
              </a:xfrm>
              <a:prstGeom prst="line">
                <a:avLst/>
              </a:prstGeom>
              <a:noFill/>
              <a:ln w="2857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anchor="ctr"/>
              <a:lstStyle/>
              <a:p>
                <a:endParaRPr lang="en-US"/>
              </a:p>
            </p:txBody>
          </p:sp>
          <p:sp>
            <p:nvSpPr>
              <p:cNvPr id="45082" name="Rectangle 282"/>
              <p:cNvSpPr>
                <a:spLocks noChangeArrowheads="1"/>
              </p:cNvSpPr>
              <p:nvPr/>
            </p:nvSpPr>
            <p:spPr bwMode="auto">
              <a:xfrm>
                <a:off x="3312" y="3408"/>
                <a:ext cx="480" cy="288"/>
              </a:xfrm>
              <a:prstGeom prst="rect">
                <a:avLst/>
              </a:prstGeom>
              <a:solidFill>
                <a:schemeClr val="accent2"/>
              </a:solidFill>
              <a:ln w="28575" algn="ctr">
                <a:solidFill>
                  <a:schemeClr val="tx1"/>
                </a:solidFill>
                <a:miter lim="800000"/>
                <a:headEnd type="none" w="lg" len="lg"/>
                <a:tailEnd type="none" w="lg" len="lg"/>
              </a:ln>
            </p:spPr>
            <p:txBody>
              <a:bodyPr wrap="none" anchor="ctr"/>
              <a:lstStyle/>
              <a:p>
                <a:pPr algn="ctr"/>
                <a:r>
                  <a:rPr lang="en-US" sz="1200" b="1">
                    <a:solidFill>
                      <a:srgbClr val="000000"/>
                    </a:solidFill>
                    <a:latin typeface="Times New Roman" pitchFamily="18" charset="0"/>
                  </a:rPr>
                  <a:t>Ancilla</a:t>
                </a:r>
              </a:p>
              <a:p>
                <a:pPr algn="ctr"/>
                <a:r>
                  <a:rPr lang="en-US" sz="1200" b="1">
                    <a:solidFill>
                      <a:srgbClr val="000000"/>
                    </a:solidFill>
                    <a:latin typeface="Times New Roman" pitchFamily="18" charset="0"/>
                  </a:rPr>
                  <a:t>Factory</a:t>
                </a:r>
              </a:p>
            </p:txBody>
          </p:sp>
          <p:sp>
            <p:nvSpPr>
              <p:cNvPr id="45083" name="Line 283"/>
              <p:cNvSpPr>
                <a:spLocks noChangeShapeType="1"/>
              </p:cNvSpPr>
              <p:nvPr/>
            </p:nvSpPr>
            <p:spPr bwMode="auto">
              <a:xfrm flipH="1">
                <a:off x="3840" y="3504"/>
                <a:ext cx="96" cy="96"/>
              </a:xfrm>
              <a:prstGeom prst="line">
                <a:avLst/>
              </a:prstGeom>
              <a:noFill/>
              <a:ln w="2857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anchor="ctr"/>
              <a:lstStyle/>
              <a:p>
                <a:endParaRPr lang="en-US"/>
              </a:p>
            </p:txBody>
          </p:sp>
          <p:sp>
            <p:nvSpPr>
              <p:cNvPr id="45084" name="Rectangle 269" descr="Wide downward diagonal"/>
              <p:cNvSpPr>
                <a:spLocks noChangeArrowheads="1"/>
              </p:cNvSpPr>
              <p:nvPr/>
            </p:nvSpPr>
            <p:spPr bwMode="auto">
              <a:xfrm>
                <a:off x="4224" y="3168"/>
                <a:ext cx="384" cy="240"/>
              </a:xfrm>
              <a:prstGeom prst="rect">
                <a:avLst/>
              </a:prstGeom>
              <a:pattFill prst="wdDnDiag">
                <a:fgClr>
                  <a:srgbClr val="FFFF66"/>
                </a:fgClr>
                <a:bgClr>
                  <a:srgbClr val="FFFFFF"/>
                </a:bgClr>
              </a:pattFill>
              <a:ln w="28575" algn="ctr">
                <a:solidFill>
                  <a:schemeClr val="tx1"/>
                </a:solidFill>
                <a:miter lim="800000"/>
                <a:headEnd type="none" w="lg" len="lg"/>
                <a:tailEnd type="none" w="lg" len="lg"/>
              </a:ln>
            </p:spPr>
            <p:txBody>
              <a:bodyPr wrap="none" anchor="ctr"/>
              <a:lstStyle/>
              <a:p>
                <a:pPr algn="ctr"/>
                <a:r>
                  <a:rPr lang="en-US" sz="1200" b="1">
                    <a:solidFill>
                      <a:srgbClr val="000000"/>
                    </a:solidFill>
                    <a:latin typeface="Times New Roman" pitchFamily="18" charset="0"/>
                  </a:rPr>
                  <a:t>Correct</a:t>
                </a:r>
              </a:p>
            </p:txBody>
          </p:sp>
          <p:sp>
            <p:nvSpPr>
              <p:cNvPr id="45085" name="Freeform 285"/>
              <p:cNvSpPr>
                <a:spLocks/>
              </p:cNvSpPr>
              <p:nvPr/>
            </p:nvSpPr>
            <p:spPr bwMode="auto">
              <a:xfrm>
                <a:off x="4128" y="3408"/>
                <a:ext cx="288" cy="144"/>
              </a:xfrm>
              <a:custGeom>
                <a:avLst/>
                <a:gdLst>
                  <a:gd name="T0" fmla="*/ 0 w 288"/>
                  <a:gd name="T1" fmla="*/ 144 h 144"/>
                  <a:gd name="T2" fmla="*/ 288 w 288"/>
                  <a:gd name="T3" fmla="*/ 144 h 144"/>
                  <a:gd name="T4" fmla="*/ 288 w 288"/>
                  <a:gd name="T5" fmla="*/ 0 h 144"/>
                  <a:gd name="T6" fmla="*/ 0 60000 65536"/>
                  <a:gd name="T7" fmla="*/ 0 60000 65536"/>
                  <a:gd name="T8" fmla="*/ 0 60000 65536"/>
                  <a:gd name="T9" fmla="*/ 0 w 288"/>
                  <a:gd name="T10" fmla="*/ 0 h 144"/>
                  <a:gd name="T11" fmla="*/ 288 w 288"/>
                  <a:gd name="T12" fmla="*/ 144 h 144"/>
                </a:gdLst>
                <a:ahLst/>
                <a:cxnLst>
                  <a:cxn ang="T6">
                    <a:pos x="T0" y="T1"/>
                  </a:cxn>
                  <a:cxn ang="T7">
                    <a:pos x="T2" y="T3"/>
                  </a:cxn>
                  <a:cxn ang="T8">
                    <a:pos x="T4" y="T5"/>
                  </a:cxn>
                </a:cxnLst>
                <a:rect l="T9" t="T10" r="T11" b="T12"/>
                <a:pathLst>
                  <a:path w="288" h="144">
                    <a:moveTo>
                      <a:pt x="0" y="144"/>
                    </a:moveTo>
                    <a:lnTo>
                      <a:pt x="288" y="144"/>
                    </a:lnTo>
                    <a:lnTo>
                      <a:pt x="288" y="0"/>
                    </a:lnTo>
                  </a:path>
                </a:pathLst>
              </a:custGeom>
              <a:noFill/>
              <a:ln w="28575" cap="flat" cmpd="sng">
                <a:solidFill>
                  <a:schemeClr val="tx1"/>
                </a:solidFill>
                <a:prstDash val="solid"/>
                <a:round/>
                <a:headEnd type="none" w="lg" len="lg"/>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sp>
        <p:nvSpPr>
          <p:cNvPr id="433479" name="Rectangle 327"/>
          <p:cNvSpPr>
            <a:spLocks noGrp="1" noChangeArrowheads="1"/>
          </p:cNvSpPr>
          <p:nvPr>
            <p:ph type="body" idx="1"/>
          </p:nvPr>
        </p:nvSpPr>
        <p:spPr>
          <a:xfrm>
            <a:off x="0" y="3886200"/>
            <a:ext cx="8153400" cy="2971800"/>
          </a:xfrm>
        </p:spPr>
        <p:txBody>
          <a:bodyPr>
            <a:normAutofit lnSpcReduction="10000"/>
          </a:bodyPr>
          <a:lstStyle/>
          <a:p>
            <a:pPr>
              <a:lnSpc>
                <a:spcPct val="80000"/>
              </a:lnSpc>
            </a:pPr>
            <a:r>
              <a:rPr lang="en-US" sz="2400" smtClean="0"/>
              <a:t>Basic Unit: </a:t>
            </a:r>
          </a:p>
          <a:p>
            <a:pPr lvl="1">
              <a:lnSpc>
                <a:spcPct val="80000"/>
              </a:lnSpc>
            </a:pPr>
            <a:r>
              <a:rPr lang="en-US" sz="2000" smtClean="0"/>
              <a:t>Two-Qubit cell (logical)</a:t>
            </a:r>
          </a:p>
          <a:p>
            <a:pPr lvl="1">
              <a:lnSpc>
                <a:spcPct val="80000"/>
              </a:lnSpc>
            </a:pPr>
            <a:r>
              <a:rPr lang="en-US" sz="2000" smtClean="0"/>
              <a:t>Storage, Compute, Correction</a:t>
            </a:r>
          </a:p>
          <a:p>
            <a:pPr>
              <a:lnSpc>
                <a:spcPct val="80000"/>
              </a:lnSpc>
            </a:pPr>
            <a:r>
              <a:rPr lang="en-US" sz="2400" smtClean="0"/>
              <a:t>Connect Units with Teleporters</a:t>
            </a:r>
          </a:p>
          <a:p>
            <a:pPr lvl="1">
              <a:lnSpc>
                <a:spcPct val="80000"/>
              </a:lnSpc>
            </a:pPr>
            <a:r>
              <a:rPr lang="en-US" sz="2000" smtClean="0"/>
              <a:t>Probably in mesh topology, but </a:t>
            </a:r>
            <a:br>
              <a:rPr lang="en-US" sz="2000" smtClean="0"/>
            </a:br>
            <a:r>
              <a:rPr lang="en-US" sz="2000" smtClean="0"/>
              <a:t>details never entirely clear from original papers</a:t>
            </a:r>
          </a:p>
          <a:p>
            <a:pPr>
              <a:lnSpc>
                <a:spcPct val="80000"/>
              </a:lnSpc>
            </a:pPr>
            <a:r>
              <a:rPr lang="en-US" sz="2400" smtClean="0"/>
              <a:t>First Serious (Large-scale) Organization (2005)</a:t>
            </a:r>
          </a:p>
          <a:p>
            <a:pPr lvl="1">
              <a:lnSpc>
                <a:spcPct val="80000"/>
              </a:lnSpc>
            </a:pPr>
            <a:r>
              <a:rPr lang="en-US" sz="2000" smtClean="0"/>
              <a:t>Tzvetan S. Metodi, Darshan Thaker, </a:t>
            </a:r>
            <a:br>
              <a:rPr lang="en-US" sz="2000" smtClean="0"/>
            </a:br>
            <a:r>
              <a:rPr lang="en-US" sz="2000" smtClean="0"/>
              <a:t>Andrew W. Cross, Frederic T. Chong, and Isaac L. Chuang</a:t>
            </a:r>
          </a:p>
        </p:txBody>
      </p:sp>
      <p:grpSp>
        <p:nvGrpSpPr>
          <p:cNvPr id="161" name="Group 338"/>
          <p:cNvGrpSpPr>
            <a:grpSpLocks/>
          </p:cNvGrpSpPr>
          <p:nvPr/>
        </p:nvGrpSpPr>
        <p:grpSpPr bwMode="auto">
          <a:xfrm>
            <a:off x="6248400" y="2209800"/>
            <a:ext cx="2513013" cy="2362200"/>
            <a:chOff x="3937" y="1488"/>
            <a:chExt cx="1583" cy="1488"/>
          </a:xfrm>
        </p:grpSpPr>
        <p:sp>
          <p:nvSpPr>
            <p:cNvPr id="45070" name="AutoShape 331"/>
            <p:cNvSpPr>
              <a:spLocks noChangeArrowheads="1"/>
            </p:cNvSpPr>
            <p:nvPr/>
          </p:nvSpPr>
          <p:spPr bwMode="auto">
            <a:xfrm rot="2180364">
              <a:off x="3937" y="1632"/>
              <a:ext cx="576" cy="249"/>
            </a:xfrm>
            <a:prstGeom prst="leftRightArrow">
              <a:avLst>
                <a:gd name="adj1" fmla="val 50000"/>
                <a:gd name="adj2" fmla="val 46265"/>
              </a:avLst>
            </a:prstGeom>
            <a:solidFill>
              <a:srgbClr val="FFFFFF"/>
            </a:solidFill>
            <a:ln w="28575" algn="ctr">
              <a:solidFill>
                <a:schemeClr val="tx1"/>
              </a:solidFill>
              <a:miter lim="800000"/>
              <a:headEnd type="none" w="lg" len="lg"/>
              <a:tailEnd type="none" w="lg" len="lg"/>
            </a:ln>
          </p:spPr>
          <p:txBody>
            <a:bodyPr wrap="none" anchor="ctr"/>
            <a:lstStyle/>
            <a:p>
              <a:pPr algn="ctr"/>
              <a:endParaRPr lang="en-US" sz="1800">
                <a:solidFill>
                  <a:srgbClr val="000000"/>
                </a:solidFill>
                <a:latin typeface="Comic Sans MS" pitchFamily="66" charset="0"/>
              </a:endParaRPr>
            </a:p>
          </p:txBody>
        </p:sp>
        <p:sp>
          <p:nvSpPr>
            <p:cNvPr id="45071" name="Rectangle 332"/>
            <p:cNvSpPr>
              <a:spLocks noChangeArrowheads="1"/>
            </p:cNvSpPr>
            <p:nvPr/>
          </p:nvSpPr>
          <p:spPr bwMode="auto">
            <a:xfrm>
              <a:off x="4512" y="1968"/>
              <a:ext cx="576" cy="528"/>
            </a:xfrm>
            <a:prstGeom prst="rect">
              <a:avLst/>
            </a:prstGeom>
            <a:solidFill>
              <a:srgbClr val="00FFFF"/>
            </a:solidFill>
            <a:ln w="28575" algn="ctr">
              <a:solidFill>
                <a:schemeClr val="tx1"/>
              </a:solidFill>
              <a:miter lim="800000"/>
              <a:headEnd type="none" w="lg" len="lg"/>
              <a:tailEnd type="none" w="lg" len="lg"/>
            </a:ln>
          </p:spPr>
          <p:txBody>
            <a:bodyPr wrap="none" anchor="ctr"/>
            <a:lstStyle/>
            <a:p>
              <a:pPr algn="ctr"/>
              <a:r>
                <a:rPr lang="en-US" b="1">
                  <a:solidFill>
                    <a:srgbClr val="000000"/>
                  </a:solidFill>
                  <a:latin typeface="Times New Roman" pitchFamily="18" charset="0"/>
                </a:rPr>
                <a:t>Teleporter</a:t>
              </a:r>
            </a:p>
            <a:p>
              <a:pPr algn="ctr"/>
              <a:r>
                <a:rPr lang="en-US" b="1">
                  <a:solidFill>
                    <a:srgbClr val="000000"/>
                  </a:solidFill>
                  <a:latin typeface="Times New Roman" pitchFamily="18" charset="0"/>
                </a:rPr>
                <a:t>NODE</a:t>
              </a:r>
            </a:p>
          </p:txBody>
        </p:sp>
        <p:sp>
          <p:nvSpPr>
            <p:cNvPr id="45072" name="AutoShape 333"/>
            <p:cNvSpPr>
              <a:spLocks noChangeArrowheads="1"/>
            </p:cNvSpPr>
            <p:nvPr/>
          </p:nvSpPr>
          <p:spPr bwMode="auto">
            <a:xfrm>
              <a:off x="4032" y="2064"/>
              <a:ext cx="480" cy="336"/>
            </a:xfrm>
            <a:prstGeom prst="leftRightArrow">
              <a:avLst>
                <a:gd name="adj1" fmla="val 50000"/>
                <a:gd name="adj2" fmla="val 28571"/>
              </a:avLst>
            </a:prstGeom>
            <a:solidFill>
              <a:srgbClr val="3399FF"/>
            </a:solidFill>
            <a:ln w="28575" algn="ctr">
              <a:solidFill>
                <a:schemeClr val="tx1"/>
              </a:solidFill>
              <a:miter lim="800000"/>
              <a:headEnd type="none" w="lg" len="lg"/>
              <a:tailEnd type="none" w="lg" len="lg"/>
            </a:ln>
          </p:spPr>
          <p:txBody>
            <a:bodyPr wrap="none" anchor="ctr"/>
            <a:lstStyle/>
            <a:p>
              <a:pPr algn="ctr"/>
              <a:r>
                <a:rPr lang="en-US" sz="1200" b="1">
                  <a:solidFill>
                    <a:srgbClr val="000000"/>
                  </a:solidFill>
                  <a:latin typeface="Times New Roman" pitchFamily="18" charset="0"/>
                </a:rPr>
                <a:t>EPR</a:t>
              </a:r>
            </a:p>
          </p:txBody>
        </p:sp>
        <p:sp>
          <p:nvSpPr>
            <p:cNvPr id="45073" name="AutoShape 334"/>
            <p:cNvSpPr>
              <a:spLocks noChangeArrowheads="1"/>
            </p:cNvSpPr>
            <p:nvPr/>
          </p:nvSpPr>
          <p:spPr bwMode="auto">
            <a:xfrm>
              <a:off x="5088" y="2064"/>
              <a:ext cx="432" cy="336"/>
            </a:xfrm>
            <a:prstGeom prst="leftRightArrow">
              <a:avLst>
                <a:gd name="adj1" fmla="val 50000"/>
                <a:gd name="adj2" fmla="val 25714"/>
              </a:avLst>
            </a:prstGeom>
            <a:solidFill>
              <a:srgbClr val="3399FF"/>
            </a:solidFill>
            <a:ln w="28575" algn="ctr">
              <a:solidFill>
                <a:schemeClr val="tx1"/>
              </a:solidFill>
              <a:miter lim="800000"/>
              <a:headEnd type="none" w="lg" len="lg"/>
              <a:tailEnd type="none" w="lg" len="lg"/>
            </a:ln>
          </p:spPr>
          <p:txBody>
            <a:bodyPr wrap="none" anchor="ctr"/>
            <a:lstStyle/>
            <a:p>
              <a:pPr algn="ctr"/>
              <a:r>
                <a:rPr lang="en-US" sz="1200" b="1">
                  <a:solidFill>
                    <a:srgbClr val="000000"/>
                  </a:solidFill>
                  <a:latin typeface="Times New Roman" pitchFamily="18" charset="0"/>
                </a:rPr>
                <a:t>EPR</a:t>
              </a:r>
            </a:p>
          </p:txBody>
        </p:sp>
        <p:sp>
          <p:nvSpPr>
            <p:cNvPr id="45074" name="AutoShape 335"/>
            <p:cNvSpPr>
              <a:spLocks noChangeArrowheads="1"/>
            </p:cNvSpPr>
            <p:nvPr/>
          </p:nvSpPr>
          <p:spPr bwMode="auto">
            <a:xfrm rot="5400000">
              <a:off x="4584" y="2568"/>
              <a:ext cx="480" cy="336"/>
            </a:xfrm>
            <a:prstGeom prst="leftRightArrow">
              <a:avLst>
                <a:gd name="adj1" fmla="val 50000"/>
                <a:gd name="adj2" fmla="val 28571"/>
              </a:avLst>
            </a:prstGeom>
            <a:solidFill>
              <a:srgbClr val="3399FF"/>
            </a:solidFill>
            <a:ln w="28575" algn="ctr">
              <a:solidFill>
                <a:schemeClr val="tx1"/>
              </a:solidFill>
              <a:miter lim="800000"/>
              <a:headEnd type="none" w="lg" len="lg"/>
              <a:tailEnd type="none" w="lg" len="lg"/>
            </a:ln>
          </p:spPr>
          <p:txBody>
            <a:bodyPr wrap="none" anchor="ctr"/>
            <a:lstStyle/>
            <a:p>
              <a:pPr algn="ctr"/>
              <a:r>
                <a:rPr lang="en-US" sz="1200" b="1">
                  <a:solidFill>
                    <a:srgbClr val="000000"/>
                  </a:solidFill>
                  <a:latin typeface="Times New Roman" pitchFamily="18" charset="0"/>
                </a:rPr>
                <a:t>EPR</a:t>
              </a:r>
            </a:p>
          </p:txBody>
        </p:sp>
        <p:sp>
          <p:nvSpPr>
            <p:cNvPr id="45075" name="AutoShape 337"/>
            <p:cNvSpPr>
              <a:spLocks noChangeArrowheads="1"/>
            </p:cNvSpPr>
            <p:nvPr/>
          </p:nvSpPr>
          <p:spPr bwMode="auto">
            <a:xfrm rot="5400000">
              <a:off x="4584" y="1560"/>
              <a:ext cx="480" cy="336"/>
            </a:xfrm>
            <a:prstGeom prst="leftRightArrow">
              <a:avLst>
                <a:gd name="adj1" fmla="val 50000"/>
                <a:gd name="adj2" fmla="val 28571"/>
              </a:avLst>
            </a:prstGeom>
            <a:solidFill>
              <a:srgbClr val="3399FF"/>
            </a:solidFill>
            <a:ln w="28575" algn="ctr">
              <a:solidFill>
                <a:schemeClr val="tx1"/>
              </a:solidFill>
              <a:miter lim="800000"/>
              <a:headEnd type="none" w="lg" len="lg"/>
              <a:tailEnd type="none" w="lg" len="lg"/>
            </a:ln>
          </p:spPr>
          <p:txBody>
            <a:bodyPr wrap="none" anchor="ctr"/>
            <a:lstStyle/>
            <a:p>
              <a:pPr algn="ctr"/>
              <a:r>
                <a:rPr lang="en-US" sz="1200" b="1">
                  <a:solidFill>
                    <a:srgbClr val="000000"/>
                  </a:solidFill>
                  <a:latin typeface="Times New Roman" pitchFamily="18" charset="0"/>
                </a:rPr>
                <a:t>EPR</a:t>
              </a:r>
            </a:p>
          </p:txBody>
        </p:sp>
      </p:grpSp>
    </p:spTree>
    <p:extLst>
      <p:ext uri="{BB962C8B-B14F-4D97-AF65-F5344CB8AC3E}">
        <p14:creationId xmlns:p14="http://schemas.microsoft.com/office/powerpoint/2010/main" val="238068889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33479">
                                            <p:txEl>
                                              <p:pRg st="0" end="0"/>
                                            </p:txEl>
                                          </p:spTgt>
                                        </p:tgtEl>
                                        <p:attrNameLst>
                                          <p:attrName>style.visibility</p:attrName>
                                        </p:attrNameLst>
                                      </p:cBhvr>
                                      <p:to>
                                        <p:strVal val="visible"/>
                                      </p:to>
                                    </p:set>
                                    <p:anim calcmode="lin" valueType="num">
                                      <p:cBhvr additive="base">
                                        <p:cTn id="7" dur="500" fill="hold"/>
                                        <p:tgtEl>
                                          <p:spTgt spid="43347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3347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33479">
                                            <p:txEl>
                                              <p:pRg st="1" end="1"/>
                                            </p:txEl>
                                          </p:spTgt>
                                        </p:tgtEl>
                                        <p:attrNameLst>
                                          <p:attrName>style.visibility</p:attrName>
                                        </p:attrNameLst>
                                      </p:cBhvr>
                                      <p:to>
                                        <p:strVal val="visible"/>
                                      </p:to>
                                    </p:set>
                                    <p:anim calcmode="lin" valueType="num">
                                      <p:cBhvr additive="base">
                                        <p:cTn id="11" dur="500" fill="hold"/>
                                        <p:tgtEl>
                                          <p:spTgt spid="433479">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433479">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33479">
                                            <p:txEl>
                                              <p:pRg st="2" end="2"/>
                                            </p:txEl>
                                          </p:spTgt>
                                        </p:tgtEl>
                                        <p:attrNameLst>
                                          <p:attrName>style.visibility</p:attrName>
                                        </p:attrNameLst>
                                      </p:cBhvr>
                                      <p:to>
                                        <p:strVal val="visible"/>
                                      </p:to>
                                    </p:set>
                                    <p:anim calcmode="lin" valueType="num">
                                      <p:cBhvr additive="base">
                                        <p:cTn id="15" dur="500" fill="hold"/>
                                        <p:tgtEl>
                                          <p:spTgt spid="433479">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433479">
                                            <p:txEl>
                                              <p:pRg st="2" end="2"/>
                                            </p:txEl>
                                          </p:spTgt>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500"/>
                            </p:stCondLst>
                            <p:childTnLst>
                              <p:par>
                                <p:cTn id="18" presetID="9"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dissolve">
                                      <p:cBhvr>
                                        <p:cTn id="20" dur="500"/>
                                        <p:tgtEl>
                                          <p:spTgt spid="2"/>
                                        </p:tgtEl>
                                      </p:cBhvr>
                                    </p:animEffect>
                                  </p:childTnLst>
                                </p:cTn>
                              </p:par>
                            </p:childTnLst>
                          </p:cTn>
                        </p:par>
                        <p:par>
                          <p:cTn id="21" fill="hold" nodeType="afterGroup">
                            <p:stCondLst>
                              <p:cond delay="1000"/>
                            </p:stCondLst>
                            <p:childTnLst>
                              <p:par>
                                <p:cTn id="22" presetID="55" presetClass="entr" presetSubtype="0" fill="hold" nodeType="afterEffect">
                                  <p:stCondLst>
                                    <p:cond delay="0"/>
                                  </p:stCondLst>
                                  <p:childTnLst>
                                    <p:set>
                                      <p:cBhvr>
                                        <p:cTn id="23" dur="1" fill="hold">
                                          <p:stCondLst>
                                            <p:cond delay="0"/>
                                          </p:stCondLst>
                                        </p:cTn>
                                        <p:tgtEl>
                                          <p:spTgt spid="29"/>
                                        </p:tgtEl>
                                        <p:attrNameLst>
                                          <p:attrName>style.visibility</p:attrName>
                                        </p:attrNameLst>
                                      </p:cBhvr>
                                      <p:to>
                                        <p:strVal val="visible"/>
                                      </p:to>
                                    </p:set>
                                    <p:anim calcmode="lin" valueType="num">
                                      <p:cBhvr>
                                        <p:cTn id="24" dur="1000" fill="hold"/>
                                        <p:tgtEl>
                                          <p:spTgt spid="29"/>
                                        </p:tgtEl>
                                        <p:attrNameLst>
                                          <p:attrName>ppt_w</p:attrName>
                                        </p:attrNameLst>
                                      </p:cBhvr>
                                      <p:tavLst>
                                        <p:tav tm="0">
                                          <p:val>
                                            <p:strVal val="#ppt_w*0.70"/>
                                          </p:val>
                                        </p:tav>
                                        <p:tav tm="100000">
                                          <p:val>
                                            <p:strVal val="#ppt_w"/>
                                          </p:val>
                                        </p:tav>
                                      </p:tavLst>
                                    </p:anim>
                                    <p:anim calcmode="lin" valueType="num">
                                      <p:cBhvr>
                                        <p:cTn id="25" dur="1000" fill="hold"/>
                                        <p:tgtEl>
                                          <p:spTgt spid="29"/>
                                        </p:tgtEl>
                                        <p:attrNameLst>
                                          <p:attrName>ppt_h</p:attrName>
                                        </p:attrNameLst>
                                      </p:cBhvr>
                                      <p:tavLst>
                                        <p:tav tm="0">
                                          <p:val>
                                            <p:strVal val="#ppt_h"/>
                                          </p:val>
                                        </p:tav>
                                        <p:tav tm="100000">
                                          <p:val>
                                            <p:strVal val="#ppt_h"/>
                                          </p:val>
                                        </p:tav>
                                      </p:tavLst>
                                    </p:anim>
                                    <p:animEffect transition="in" filter="fade">
                                      <p:cBhvr>
                                        <p:cTn id="26" dur="1000"/>
                                        <p:tgtEl>
                                          <p:spTgt spid="29"/>
                                        </p:tgtEl>
                                      </p:cBhvr>
                                    </p:animEffect>
                                  </p:childTnLst>
                                </p:cTn>
                              </p:par>
                            </p:childTnLst>
                          </p:cTn>
                        </p:par>
                        <p:par>
                          <p:cTn id="27" fill="hold" nodeType="afterGroup">
                            <p:stCondLst>
                              <p:cond delay="2000"/>
                            </p:stCondLst>
                            <p:childTnLst>
                              <p:par>
                                <p:cTn id="28" presetID="22" presetClass="entr" presetSubtype="8" fill="hold" nodeType="after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left)">
                                      <p:cBhvr>
                                        <p:cTn id="30" dur="500"/>
                                        <p:tgtEl>
                                          <p:spTgt spid="31"/>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5"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p:cTn id="35" dur="1000" fill="hold"/>
                                        <p:tgtEl>
                                          <p:spTgt spid="3"/>
                                        </p:tgtEl>
                                        <p:attrNameLst>
                                          <p:attrName>ppt_w</p:attrName>
                                        </p:attrNameLst>
                                      </p:cBhvr>
                                      <p:tavLst>
                                        <p:tav tm="0">
                                          <p:val>
                                            <p:strVal val="#ppt_w*0.70"/>
                                          </p:val>
                                        </p:tav>
                                        <p:tav tm="100000">
                                          <p:val>
                                            <p:strVal val="#ppt_w"/>
                                          </p:val>
                                        </p:tav>
                                      </p:tavLst>
                                    </p:anim>
                                    <p:anim calcmode="lin" valueType="num">
                                      <p:cBhvr>
                                        <p:cTn id="36" dur="1000" fill="hold"/>
                                        <p:tgtEl>
                                          <p:spTgt spid="3"/>
                                        </p:tgtEl>
                                        <p:attrNameLst>
                                          <p:attrName>ppt_h</p:attrName>
                                        </p:attrNameLst>
                                      </p:cBhvr>
                                      <p:tavLst>
                                        <p:tav tm="0">
                                          <p:val>
                                            <p:strVal val="#ppt_h"/>
                                          </p:val>
                                        </p:tav>
                                        <p:tav tm="100000">
                                          <p:val>
                                            <p:strVal val="#ppt_h"/>
                                          </p:val>
                                        </p:tav>
                                      </p:tavLst>
                                    </p:anim>
                                    <p:animEffect transition="in" filter="fade">
                                      <p:cBhvr>
                                        <p:cTn id="37" dur="1000"/>
                                        <p:tgtEl>
                                          <p:spTgt spid="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2" fill="hold" grpId="0" nodeType="clickEffect">
                                  <p:stCondLst>
                                    <p:cond delay="0"/>
                                  </p:stCondLst>
                                  <p:childTnLst>
                                    <p:set>
                                      <p:cBhvr>
                                        <p:cTn id="41" dur="1" fill="hold">
                                          <p:stCondLst>
                                            <p:cond delay="0"/>
                                          </p:stCondLst>
                                        </p:cTn>
                                        <p:tgtEl>
                                          <p:spTgt spid="433479">
                                            <p:txEl>
                                              <p:pRg st="3" end="3"/>
                                            </p:txEl>
                                          </p:spTgt>
                                        </p:tgtEl>
                                        <p:attrNameLst>
                                          <p:attrName>style.visibility</p:attrName>
                                        </p:attrNameLst>
                                      </p:cBhvr>
                                      <p:to>
                                        <p:strVal val="visible"/>
                                      </p:to>
                                    </p:set>
                                    <p:anim calcmode="lin" valueType="num">
                                      <p:cBhvr additive="base">
                                        <p:cTn id="42" dur="500" fill="hold"/>
                                        <p:tgtEl>
                                          <p:spTgt spid="433479">
                                            <p:txEl>
                                              <p:pRg st="3" end="3"/>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433479">
                                            <p:txEl>
                                              <p:pRg st="3" end="3"/>
                                            </p:txEl>
                                          </p:spTgt>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0"/>
                                  </p:stCondLst>
                                  <p:childTnLst>
                                    <p:set>
                                      <p:cBhvr>
                                        <p:cTn id="45" dur="1" fill="hold">
                                          <p:stCondLst>
                                            <p:cond delay="0"/>
                                          </p:stCondLst>
                                        </p:cTn>
                                        <p:tgtEl>
                                          <p:spTgt spid="433479">
                                            <p:txEl>
                                              <p:pRg st="4" end="4"/>
                                            </p:txEl>
                                          </p:spTgt>
                                        </p:tgtEl>
                                        <p:attrNameLst>
                                          <p:attrName>style.visibility</p:attrName>
                                        </p:attrNameLst>
                                      </p:cBhvr>
                                      <p:to>
                                        <p:strVal val="visible"/>
                                      </p:to>
                                    </p:set>
                                    <p:anim calcmode="lin" valueType="num">
                                      <p:cBhvr additive="base">
                                        <p:cTn id="46" dur="500" fill="hold"/>
                                        <p:tgtEl>
                                          <p:spTgt spid="433479">
                                            <p:txEl>
                                              <p:pRg st="4" end="4"/>
                                            </p:txEl>
                                          </p:spTgt>
                                        </p:tgtEl>
                                        <p:attrNameLst>
                                          <p:attrName>ppt_x</p:attrName>
                                        </p:attrNameLst>
                                      </p:cBhvr>
                                      <p:tavLst>
                                        <p:tav tm="0">
                                          <p:val>
                                            <p:strVal val="1+#ppt_w/2"/>
                                          </p:val>
                                        </p:tav>
                                        <p:tav tm="100000">
                                          <p:val>
                                            <p:strVal val="#ppt_x"/>
                                          </p:val>
                                        </p:tav>
                                      </p:tavLst>
                                    </p:anim>
                                    <p:anim calcmode="lin" valueType="num">
                                      <p:cBhvr additive="base">
                                        <p:cTn id="47" dur="500" fill="hold"/>
                                        <p:tgtEl>
                                          <p:spTgt spid="433479">
                                            <p:txEl>
                                              <p:pRg st="4" end="4"/>
                                            </p:txEl>
                                          </p:spTgt>
                                        </p:tgtEl>
                                        <p:attrNameLst>
                                          <p:attrName>ppt_y</p:attrName>
                                        </p:attrNameLst>
                                      </p:cBhvr>
                                      <p:tavLst>
                                        <p:tav tm="0">
                                          <p:val>
                                            <p:strVal val="#ppt_y"/>
                                          </p:val>
                                        </p:tav>
                                        <p:tav tm="100000">
                                          <p:val>
                                            <p:strVal val="#ppt_y"/>
                                          </p:val>
                                        </p:tav>
                                      </p:tavLst>
                                    </p:anim>
                                  </p:childTnLst>
                                </p:cTn>
                              </p:par>
                            </p:childTnLst>
                          </p:cTn>
                        </p:par>
                        <p:par>
                          <p:cTn id="48" fill="hold" nodeType="afterGroup">
                            <p:stCondLst>
                              <p:cond delay="500"/>
                            </p:stCondLst>
                            <p:childTnLst>
                              <p:par>
                                <p:cTn id="49" presetID="22" presetClass="entr" presetSubtype="1" fill="hold"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wipe(up)">
                                      <p:cBhvr>
                                        <p:cTn id="51" dur="500"/>
                                        <p:tgtEl>
                                          <p:spTgt spid="12"/>
                                        </p:tgtEl>
                                      </p:cBhvr>
                                    </p:animEffect>
                                  </p:childTnLst>
                                </p:cTn>
                              </p:par>
                            </p:childTnLst>
                          </p:cTn>
                        </p:par>
                        <p:par>
                          <p:cTn id="52" fill="hold" nodeType="afterGroup">
                            <p:stCondLst>
                              <p:cond delay="1000"/>
                            </p:stCondLst>
                            <p:childTnLst>
                              <p:par>
                                <p:cTn id="53" presetID="22" presetClass="entr" presetSubtype="1" fill="hold" nodeType="afterEffect">
                                  <p:stCondLst>
                                    <p:cond delay="0"/>
                                  </p:stCondLst>
                                  <p:childTnLst>
                                    <p:set>
                                      <p:cBhvr>
                                        <p:cTn id="54" dur="1" fill="hold">
                                          <p:stCondLst>
                                            <p:cond delay="0"/>
                                          </p:stCondLst>
                                        </p:cTn>
                                        <p:tgtEl>
                                          <p:spTgt spid="161"/>
                                        </p:tgtEl>
                                        <p:attrNameLst>
                                          <p:attrName>style.visibility</p:attrName>
                                        </p:attrNameLst>
                                      </p:cBhvr>
                                      <p:to>
                                        <p:strVal val="visible"/>
                                      </p:to>
                                    </p:set>
                                    <p:animEffect transition="in" filter="wipe(up)">
                                      <p:cBhvr>
                                        <p:cTn id="55" dur="500"/>
                                        <p:tgtEl>
                                          <p:spTgt spid="161"/>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ntr" presetSubtype="0" fill="hold" nodeType="clickEffect">
                                  <p:stCondLst>
                                    <p:cond delay="0"/>
                                  </p:stCondLst>
                                  <p:childTnLst>
                                    <p:set>
                                      <p:cBhvr>
                                        <p:cTn id="59" dur="1" fill="hold">
                                          <p:stCondLst>
                                            <p:cond delay="0"/>
                                          </p:stCondLst>
                                        </p:cTn>
                                        <p:tgtEl>
                                          <p:spTgt spid="13"/>
                                        </p:tgtEl>
                                        <p:attrNameLst>
                                          <p:attrName>style.visibility</p:attrName>
                                        </p:attrNameLst>
                                      </p:cBhvr>
                                      <p:to>
                                        <p:strVal val="visible"/>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2" presetClass="entr" presetSubtype="2" fill="hold" grpId="0" nodeType="clickEffect">
                                  <p:stCondLst>
                                    <p:cond delay="0"/>
                                  </p:stCondLst>
                                  <p:childTnLst>
                                    <p:set>
                                      <p:cBhvr>
                                        <p:cTn id="63" dur="1" fill="hold">
                                          <p:stCondLst>
                                            <p:cond delay="0"/>
                                          </p:stCondLst>
                                        </p:cTn>
                                        <p:tgtEl>
                                          <p:spTgt spid="433479">
                                            <p:txEl>
                                              <p:pRg st="5" end="5"/>
                                            </p:txEl>
                                          </p:spTgt>
                                        </p:tgtEl>
                                        <p:attrNameLst>
                                          <p:attrName>style.visibility</p:attrName>
                                        </p:attrNameLst>
                                      </p:cBhvr>
                                      <p:to>
                                        <p:strVal val="visible"/>
                                      </p:to>
                                    </p:set>
                                    <p:anim calcmode="lin" valueType="num">
                                      <p:cBhvr additive="base">
                                        <p:cTn id="64" dur="500" fill="hold"/>
                                        <p:tgtEl>
                                          <p:spTgt spid="433479">
                                            <p:txEl>
                                              <p:pRg st="5" end="5"/>
                                            </p:txEl>
                                          </p:spTgt>
                                        </p:tgtEl>
                                        <p:attrNameLst>
                                          <p:attrName>ppt_x</p:attrName>
                                        </p:attrNameLst>
                                      </p:cBhvr>
                                      <p:tavLst>
                                        <p:tav tm="0">
                                          <p:val>
                                            <p:strVal val="1+#ppt_w/2"/>
                                          </p:val>
                                        </p:tav>
                                        <p:tav tm="100000">
                                          <p:val>
                                            <p:strVal val="#ppt_x"/>
                                          </p:val>
                                        </p:tav>
                                      </p:tavLst>
                                    </p:anim>
                                    <p:anim calcmode="lin" valueType="num">
                                      <p:cBhvr additive="base">
                                        <p:cTn id="65" dur="500" fill="hold"/>
                                        <p:tgtEl>
                                          <p:spTgt spid="433479">
                                            <p:txEl>
                                              <p:pRg st="5" end="5"/>
                                            </p:txEl>
                                          </p:spTgt>
                                        </p:tgtEl>
                                        <p:attrNameLst>
                                          <p:attrName>ppt_y</p:attrName>
                                        </p:attrNameLst>
                                      </p:cBhvr>
                                      <p:tavLst>
                                        <p:tav tm="0">
                                          <p:val>
                                            <p:strVal val="#ppt_y"/>
                                          </p:val>
                                        </p:tav>
                                        <p:tav tm="100000">
                                          <p:val>
                                            <p:strVal val="#ppt_y"/>
                                          </p:val>
                                        </p:tav>
                                      </p:tavLst>
                                    </p:anim>
                                  </p:childTnLst>
                                </p:cTn>
                              </p:par>
                              <p:par>
                                <p:cTn id="66" presetID="2" presetClass="entr" presetSubtype="2" fill="hold" grpId="0" nodeType="withEffect">
                                  <p:stCondLst>
                                    <p:cond delay="0"/>
                                  </p:stCondLst>
                                  <p:childTnLst>
                                    <p:set>
                                      <p:cBhvr>
                                        <p:cTn id="67" dur="1" fill="hold">
                                          <p:stCondLst>
                                            <p:cond delay="0"/>
                                          </p:stCondLst>
                                        </p:cTn>
                                        <p:tgtEl>
                                          <p:spTgt spid="433479">
                                            <p:txEl>
                                              <p:pRg st="6" end="6"/>
                                            </p:txEl>
                                          </p:spTgt>
                                        </p:tgtEl>
                                        <p:attrNameLst>
                                          <p:attrName>style.visibility</p:attrName>
                                        </p:attrNameLst>
                                      </p:cBhvr>
                                      <p:to>
                                        <p:strVal val="visible"/>
                                      </p:to>
                                    </p:set>
                                    <p:anim calcmode="lin" valueType="num">
                                      <p:cBhvr additive="base">
                                        <p:cTn id="68" dur="500" fill="hold"/>
                                        <p:tgtEl>
                                          <p:spTgt spid="433479">
                                            <p:txEl>
                                              <p:pRg st="6" end="6"/>
                                            </p:txEl>
                                          </p:spTgt>
                                        </p:tgtEl>
                                        <p:attrNameLst>
                                          <p:attrName>ppt_x</p:attrName>
                                        </p:attrNameLst>
                                      </p:cBhvr>
                                      <p:tavLst>
                                        <p:tav tm="0">
                                          <p:val>
                                            <p:strVal val="1+#ppt_w/2"/>
                                          </p:val>
                                        </p:tav>
                                        <p:tav tm="100000">
                                          <p:val>
                                            <p:strVal val="#ppt_x"/>
                                          </p:val>
                                        </p:tav>
                                      </p:tavLst>
                                    </p:anim>
                                    <p:anim calcmode="lin" valueType="num">
                                      <p:cBhvr additive="base">
                                        <p:cTn id="69" dur="500" fill="hold"/>
                                        <p:tgtEl>
                                          <p:spTgt spid="433479">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479" grpId="0" build="p"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27"/>
          <p:cNvGrpSpPr>
            <a:grpSpLocks/>
          </p:cNvGrpSpPr>
          <p:nvPr/>
        </p:nvGrpSpPr>
        <p:grpSpPr bwMode="auto">
          <a:xfrm>
            <a:off x="2362200" y="5943600"/>
            <a:ext cx="5445125" cy="615950"/>
            <a:chOff x="1488" y="3840"/>
            <a:chExt cx="3430" cy="388"/>
          </a:xfrm>
        </p:grpSpPr>
        <p:sp>
          <p:nvSpPr>
            <p:cNvPr id="47146" name="Text Box 28"/>
            <p:cNvSpPr txBox="1">
              <a:spLocks noChangeArrowheads="1"/>
            </p:cNvSpPr>
            <p:nvPr/>
          </p:nvSpPr>
          <p:spPr bwMode="auto">
            <a:xfrm>
              <a:off x="2732" y="3940"/>
              <a:ext cx="21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eaLnBrk="1" hangingPunct="1"/>
              <a:r>
                <a:rPr lang="en-US" sz="2400">
                  <a:solidFill>
                    <a:srgbClr val="000000"/>
                  </a:solidFill>
                  <a:latin typeface="Comic Sans MS" pitchFamily="66" charset="0"/>
                </a:rPr>
                <a:t>Parallel Circuit Latency</a:t>
              </a:r>
            </a:p>
          </p:txBody>
        </p:sp>
        <p:sp>
          <p:nvSpPr>
            <p:cNvPr id="47147" name="Line 29"/>
            <p:cNvSpPr>
              <a:spLocks noChangeShapeType="1"/>
            </p:cNvSpPr>
            <p:nvPr/>
          </p:nvSpPr>
          <p:spPr bwMode="auto">
            <a:xfrm>
              <a:off x="1488" y="4080"/>
              <a:ext cx="1152" cy="0"/>
            </a:xfrm>
            <a:prstGeom prst="line">
              <a:avLst/>
            </a:prstGeom>
            <a:noFill/>
            <a:ln w="38100">
              <a:solidFill>
                <a:schemeClr val="tx1"/>
              </a:solidFill>
              <a:round/>
              <a:headEnd type="triangle" w="lg" len="lg"/>
              <a:tailEnd type="triangle" w="lg" len="lg"/>
            </a:ln>
            <a:extLst>
              <a:ext uri="{909E8E84-426E-40DD-AFC4-6F175D3DCCD1}">
                <a14:hiddenFill xmlns:a14="http://schemas.microsoft.com/office/drawing/2010/main">
                  <a:noFill/>
                </a14:hiddenFill>
              </a:ext>
            </a:extLst>
          </p:spPr>
          <p:txBody>
            <a:bodyPr/>
            <a:lstStyle/>
            <a:p>
              <a:endParaRPr lang="en-US"/>
            </a:p>
          </p:txBody>
        </p:sp>
        <p:sp>
          <p:nvSpPr>
            <p:cNvPr id="47148" name="Line 30"/>
            <p:cNvSpPr>
              <a:spLocks noChangeShapeType="1"/>
            </p:cNvSpPr>
            <p:nvPr/>
          </p:nvSpPr>
          <p:spPr bwMode="auto">
            <a:xfrm>
              <a:off x="1488" y="3840"/>
              <a:ext cx="0" cy="24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7149" name="Line 31"/>
            <p:cNvSpPr>
              <a:spLocks noChangeShapeType="1"/>
            </p:cNvSpPr>
            <p:nvPr/>
          </p:nvSpPr>
          <p:spPr bwMode="auto">
            <a:xfrm>
              <a:off x="2640" y="3840"/>
              <a:ext cx="0" cy="24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7107" name="Rectangle 2"/>
          <p:cNvSpPr>
            <a:spLocks noGrp="1" noChangeArrowheads="1"/>
          </p:cNvSpPr>
          <p:nvPr>
            <p:ph type="title"/>
          </p:nvPr>
        </p:nvSpPr>
        <p:spPr>
          <a:xfrm>
            <a:off x="609600" y="76200"/>
            <a:ext cx="8316912" cy="762000"/>
          </a:xfrm>
        </p:spPr>
        <p:txBody>
          <a:bodyPr/>
          <a:lstStyle/>
          <a:p>
            <a:r>
              <a:rPr lang="en-US" dirty="0" smtClean="0"/>
              <a:t>Running Circuit at “Speed of Data”</a:t>
            </a:r>
          </a:p>
        </p:txBody>
      </p:sp>
      <p:sp>
        <p:nvSpPr>
          <p:cNvPr id="488451" name="Rectangle 3"/>
          <p:cNvSpPr>
            <a:spLocks noGrp="1" noChangeArrowheads="1"/>
          </p:cNvSpPr>
          <p:nvPr>
            <p:ph type="body" idx="1"/>
          </p:nvPr>
        </p:nvSpPr>
        <p:spPr>
          <a:xfrm>
            <a:off x="228600" y="762000"/>
            <a:ext cx="8458200" cy="1524000"/>
          </a:xfrm>
        </p:spPr>
        <p:txBody>
          <a:bodyPr>
            <a:normAutofit lnSpcReduction="10000"/>
          </a:bodyPr>
          <a:lstStyle/>
          <a:p>
            <a:pPr>
              <a:lnSpc>
                <a:spcPct val="80000"/>
              </a:lnSpc>
              <a:spcBef>
                <a:spcPct val="15000"/>
              </a:spcBef>
            </a:pPr>
            <a:r>
              <a:rPr lang="en-US" dirty="0" smtClean="0"/>
              <a:t>Often, </a:t>
            </a:r>
            <a:r>
              <a:rPr lang="en-US" dirty="0" err="1" smtClean="0"/>
              <a:t>Ancilla</a:t>
            </a:r>
            <a:r>
              <a:rPr lang="en-US" dirty="0" smtClean="0"/>
              <a:t> </a:t>
            </a:r>
            <a:r>
              <a:rPr lang="en-US" dirty="0" err="1" smtClean="0"/>
              <a:t>qubits</a:t>
            </a:r>
            <a:r>
              <a:rPr lang="en-US" dirty="0" smtClean="0"/>
              <a:t> are independent of data</a:t>
            </a:r>
          </a:p>
          <a:p>
            <a:pPr lvl="1">
              <a:lnSpc>
                <a:spcPct val="80000"/>
              </a:lnSpc>
              <a:spcBef>
                <a:spcPct val="15000"/>
              </a:spcBef>
            </a:pPr>
            <a:r>
              <a:rPr lang="en-US" dirty="0" smtClean="0"/>
              <a:t>Preparation may be pulled offline</a:t>
            </a:r>
          </a:p>
          <a:p>
            <a:pPr lvl="1">
              <a:lnSpc>
                <a:spcPct val="80000"/>
              </a:lnSpc>
              <a:spcBef>
                <a:spcPct val="15000"/>
              </a:spcBef>
            </a:pPr>
            <a:r>
              <a:rPr lang="en-US" dirty="0" smtClean="0"/>
              <a:t>Very clear Area/Delay tradeoff: </a:t>
            </a:r>
          </a:p>
          <a:p>
            <a:pPr>
              <a:lnSpc>
                <a:spcPct val="80000"/>
              </a:lnSpc>
              <a:spcBef>
                <a:spcPct val="15000"/>
              </a:spcBef>
            </a:pPr>
            <a:r>
              <a:rPr lang="en-US" dirty="0" err="1" smtClean="0"/>
              <a:t>Ancilla</a:t>
            </a:r>
            <a:r>
              <a:rPr lang="en-US" dirty="0" smtClean="0"/>
              <a:t> </a:t>
            </a:r>
            <a:r>
              <a:rPr lang="en-US" dirty="0" err="1" smtClean="0"/>
              <a:t>qubits</a:t>
            </a:r>
            <a:r>
              <a:rPr lang="en-US" dirty="0" smtClean="0"/>
              <a:t> should be ready “just in time” to avoid </a:t>
            </a:r>
            <a:r>
              <a:rPr lang="en-US" dirty="0" err="1" smtClean="0"/>
              <a:t>ancilla</a:t>
            </a:r>
            <a:r>
              <a:rPr lang="en-US" dirty="0" smtClean="0"/>
              <a:t> </a:t>
            </a:r>
            <a:r>
              <a:rPr lang="en-US" dirty="0" err="1" smtClean="0"/>
              <a:t>decoherence</a:t>
            </a:r>
            <a:r>
              <a:rPr lang="en-US" dirty="0" smtClean="0"/>
              <a:t> from idleness</a:t>
            </a:r>
            <a:endParaRPr lang="en-US" dirty="0" smtClean="0">
              <a:solidFill>
                <a:srgbClr val="FF0000"/>
              </a:solidFill>
            </a:endParaRPr>
          </a:p>
        </p:txBody>
      </p:sp>
      <p:sp>
        <p:nvSpPr>
          <p:cNvPr id="47109" name="Line 4"/>
          <p:cNvSpPr>
            <a:spLocks noChangeShapeType="1"/>
          </p:cNvSpPr>
          <p:nvPr/>
        </p:nvSpPr>
        <p:spPr bwMode="auto">
          <a:xfrm>
            <a:off x="762000" y="5257800"/>
            <a:ext cx="80010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10" name="Line 5"/>
          <p:cNvSpPr>
            <a:spLocks noChangeShapeType="1"/>
          </p:cNvSpPr>
          <p:nvPr/>
        </p:nvSpPr>
        <p:spPr bwMode="auto">
          <a:xfrm>
            <a:off x="762000" y="5867400"/>
            <a:ext cx="80010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11" name="Rectangle 6"/>
          <p:cNvSpPr>
            <a:spLocks noChangeArrowheads="1"/>
          </p:cNvSpPr>
          <p:nvPr/>
        </p:nvSpPr>
        <p:spPr bwMode="auto">
          <a:xfrm>
            <a:off x="2362200" y="5105400"/>
            <a:ext cx="304800" cy="304800"/>
          </a:xfrm>
          <a:prstGeom prst="rect">
            <a:avLst/>
          </a:prstGeom>
          <a:solidFill>
            <a:srgbClr val="00FF00"/>
          </a:solidFill>
          <a:ln w="12700" algn="ctr">
            <a:solidFill>
              <a:schemeClr val="tx1"/>
            </a:solidFill>
            <a:miter lim="800000"/>
            <a:headEnd/>
            <a:tailEnd/>
          </a:ln>
        </p:spPr>
        <p:txBody>
          <a:bodyPr wrap="none" anchor="ctr"/>
          <a:lstStyle/>
          <a:p>
            <a:pPr algn="ctr" eaLnBrk="1" hangingPunct="1"/>
            <a:r>
              <a:rPr lang="en-US" sz="2000">
                <a:solidFill>
                  <a:srgbClr val="000000"/>
                </a:solidFill>
              </a:rPr>
              <a:t>H</a:t>
            </a:r>
          </a:p>
        </p:txBody>
      </p:sp>
      <p:sp>
        <p:nvSpPr>
          <p:cNvPr id="488455" name="Rectangle 7"/>
          <p:cNvSpPr>
            <a:spLocks noChangeArrowheads="1"/>
          </p:cNvSpPr>
          <p:nvPr/>
        </p:nvSpPr>
        <p:spPr bwMode="auto">
          <a:xfrm>
            <a:off x="3962400" y="5105400"/>
            <a:ext cx="304800" cy="914400"/>
          </a:xfrm>
          <a:prstGeom prst="rect">
            <a:avLst/>
          </a:prstGeom>
          <a:solidFill>
            <a:srgbClr val="00FF00"/>
          </a:solidFill>
          <a:ln w="12700" algn="ctr">
            <a:solidFill>
              <a:schemeClr val="tx1"/>
            </a:solidFill>
            <a:miter lim="800000"/>
            <a:headEnd/>
            <a:tailEnd/>
          </a:ln>
        </p:spPr>
        <p:txBody>
          <a:bodyPr wrap="none" anchor="ctr"/>
          <a:lstStyle/>
          <a:p>
            <a:pPr algn="ctr" eaLnBrk="1" hangingPunct="1"/>
            <a:r>
              <a:rPr lang="en-US" sz="2000">
                <a:solidFill>
                  <a:srgbClr val="000000"/>
                </a:solidFill>
              </a:rPr>
              <a:t>C</a:t>
            </a:r>
          </a:p>
          <a:p>
            <a:pPr algn="ctr" eaLnBrk="1" hangingPunct="1"/>
            <a:r>
              <a:rPr lang="en-US" sz="2000">
                <a:solidFill>
                  <a:srgbClr val="000000"/>
                </a:solidFill>
              </a:rPr>
              <a:t>X</a:t>
            </a:r>
          </a:p>
        </p:txBody>
      </p:sp>
      <p:sp>
        <p:nvSpPr>
          <p:cNvPr id="488456" name="Rectangle 8"/>
          <p:cNvSpPr>
            <a:spLocks noChangeArrowheads="1"/>
          </p:cNvSpPr>
          <p:nvPr/>
        </p:nvSpPr>
        <p:spPr bwMode="auto">
          <a:xfrm>
            <a:off x="6858000" y="5715000"/>
            <a:ext cx="304800" cy="304800"/>
          </a:xfrm>
          <a:prstGeom prst="rect">
            <a:avLst/>
          </a:prstGeom>
          <a:solidFill>
            <a:srgbClr val="00FF00"/>
          </a:solidFill>
          <a:ln w="12700" algn="ctr">
            <a:solidFill>
              <a:schemeClr val="tx1"/>
            </a:solidFill>
            <a:miter lim="800000"/>
            <a:headEnd/>
            <a:tailEnd/>
          </a:ln>
        </p:spPr>
        <p:txBody>
          <a:bodyPr wrap="none" anchor="ctr"/>
          <a:lstStyle/>
          <a:p>
            <a:pPr algn="ctr" eaLnBrk="1" hangingPunct="1"/>
            <a:r>
              <a:rPr lang="en-US" sz="2000">
                <a:solidFill>
                  <a:srgbClr val="000000"/>
                </a:solidFill>
              </a:rPr>
              <a:t>H</a:t>
            </a:r>
          </a:p>
        </p:txBody>
      </p:sp>
      <p:sp>
        <p:nvSpPr>
          <p:cNvPr id="488457" name="Rectangle 9"/>
          <p:cNvSpPr>
            <a:spLocks noChangeArrowheads="1"/>
          </p:cNvSpPr>
          <p:nvPr/>
        </p:nvSpPr>
        <p:spPr bwMode="auto">
          <a:xfrm>
            <a:off x="6858000" y="5105400"/>
            <a:ext cx="304800" cy="304800"/>
          </a:xfrm>
          <a:prstGeom prst="rect">
            <a:avLst/>
          </a:prstGeom>
          <a:solidFill>
            <a:srgbClr val="CC99FF"/>
          </a:solidFill>
          <a:ln w="12700" algn="ctr">
            <a:solidFill>
              <a:schemeClr val="tx1"/>
            </a:solidFill>
            <a:miter lim="800000"/>
            <a:headEnd/>
            <a:tailEnd/>
          </a:ln>
        </p:spPr>
        <p:txBody>
          <a:bodyPr wrap="none" anchor="ctr"/>
          <a:lstStyle/>
          <a:p>
            <a:pPr algn="ctr" eaLnBrk="1" hangingPunct="1"/>
            <a:r>
              <a:rPr lang="en-US" sz="2000">
                <a:solidFill>
                  <a:srgbClr val="000000"/>
                </a:solidFill>
              </a:rPr>
              <a:t>T</a:t>
            </a:r>
          </a:p>
        </p:txBody>
      </p:sp>
      <p:sp>
        <p:nvSpPr>
          <p:cNvPr id="47115" name="Rectangle 10"/>
          <p:cNvSpPr>
            <a:spLocks noChangeArrowheads="1"/>
          </p:cNvSpPr>
          <p:nvPr/>
        </p:nvSpPr>
        <p:spPr bwMode="auto">
          <a:xfrm>
            <a:off x="2362200" y="5715000"/>
            <a:ext cx="304800" cy="304800"/>
          </a:xfrm>
          <a:prstGeom prst="rect">
            <a:avLst/>
          </a:prstGeom>
          <a:solidFill>
            <a:srgbClr val="CC99FF"/>
          </a:solidFill>
          <a:ln w="12700" algn="ctr">
            <a:solidFill>
              <a:schemeClr val="tx1"/>
            </a:solidFill>
            <a:miter lim="800000"/>
            <a:headEnd/>
            <a:tailEnd/>
          </a:ln>
        </p:spPr>
        <p:txBody>
          <a:bodyPr wrap="none" anchor="ctr"/>
          <a:lstStyle/>
          <a:p>
            <a:pPr algn="ctr" eaLnBrk="1" hangingPunct="1"/>
            <a:r>
              <a:rPr lang="en-US" sz="2000">
                <a:solidFill>
                  <a:srgbClr val="000000"/>
                </a:solidFill>
              </a:rPr>
              <a:t>T</a:t>
            </a:r>
          </a:p>
        </p:txBody>
      </p:sp>
      <p:sp>
        <p:nvSpPr>
          <p:cNvPr id="488459" name="Rectangle 11"/>
          <p:cNvSpPr>
            <a:spLocks noChangeArrowheads="1"/>
          </p:cNvSpPr>
          <p:nvPr/>
        </p:nvSpPr>
        <p:spPr bwMode="auto">
          <a:xfrm>
            <a:off x="3657600" y="5715000"/>
            <a:ext cx="304800" cy="304800"/>
          </a:xfrm>
          <a:prstGeom prst="rect">
            <a:avLst/>
          </a:prstGeom>
          <a:solidFill>
            <a:srgbClr val="FF0000"/>
          </a:solidFill>
          <a:ln w="12700" algn="ctr">
            <a:solidFill>
              <a:schemeClr val="tx1"/>
            </a:solidFill>
            <a:miter lim="800000"/>
            <a:headEnd/>
            <a:tailEnd/>
          </a:ln>
        </p:spPr>
        <p:txBody>
          <a:bodyPr wrap="none" anchor="ctr"/>
          <a:lstStyle/>
          <a:p>
            <a:pPr algn="ctr" eaLnBrk="1" hangingPunct="1"/>
            <a:r>
              <a:rPr lang="en-US" sz="1000">
                <a:solidFill>
                  <a:srgbClr val="000000"/>
                </a:solidFill>
              </a:rPr>
              <a:t>QEC</a:t>
            </a:r>
          </a:p>
        </p:txBody>
      </p:sp>
      <p:sp>
        <p:nvSpPr>
          <p:cNvPr id="488460" name="Rectangle 12"/>
          <p:cNvSpPr>
            <a:spLocks noChangeArrowheads="1"/>
          </p:cNvSpPr>
          <p:nvPr/>
        </p:nvSpPr>
        <p:spPr bwMode="auto">
          <a:xfrm>
            <a:off x="3657600" y="5105400"/>
            <a:ext cx="304800" cy="304800"/>
          </a:xfrm>
          <a:prstGeom prst="rect">
            <a:avLst/>
          </a:prstGeom>
          <a:solidFill>
            <a:srgbClr val="FF0000"/>
          </a:solidFill>
          <a:ln w="12700" algn="ctr">
            <a:solidFill>
              <a:schemeClr val="tx1"/>
            </a:solidFill>
            <a:miter lim="800000"/>
            <a:headEnd/>
            <a:tailEnd/>
          </a:ln>
        </p:spPr>
        <p:txBody>
          <a:bodyPr wrap="none" anchor="ctr"/>
          <a:lstStyle/>
          <a:p>
            <a:pPr algn="ctr" eaLnBrk="1" hangingPunct="1"/>
            <a:r>
              <a:rPr lang="en-US" sz="1000">
                <a:solidFill>
                  <a:srgbClr val="000000"/>
                </a:solidFill>
              </a:rPr>
              <a:t>QEC</a:t>
            </a:r>
          </a:p>
        </p:txBody>
      </p:sp>
      <p:sp>
        <p:nvSpPr>
          <p:cNvPr id="488461" name="Rectangle 13"/>
          <p:cNvSpPr>
            <a:spLocks noChangeArrowheads="1"/>
          </p:cNvSpPr>
          <p:nvPr/>
        </p:nvSpPr>
        <p:spPr bwMode="auto">
          <a:xfrm>
            <a:off x="5257800" y="5715000"/>
            <a:ext cx="304800" cy="304800"/>
          </a:xfrm>
          <a:prstGeom prst="rect">
            <a:avLst/>
          </a:prstGeom>
          <a:solidFill>
            <a:srgbClr val="FF0000"/>
          </a:solidFill>
          <a:ln w="12700" algn="ctr">
            <a:solidFill>
              <a:schemeClr val="tx1"/>
            </a:solidFill>
            <a:miter lim="800000"/>
            <a:headEnd/>
            <a:tailEnd/>
          </a:ln>
        </p:spPr>
        <p:txBody>
          <a:bodyPr wrap="none" anchor="ctr"/>
          <a:lstStyle/>
          <a:p>
            <a:pPr algn="ctr" eaLnBrk="1" hangingPunct="1"/>
            <a:r>
              <a:rPr lang="en-US" sz="1000">
                <a:solidFill>
                  <a:srgbClr val="000000"/>
                </a:solidFill>
              </a:rPr>
              <a:t>QEC</a:t>
            </a:r>
          </a:p>
        </p:txBody>
      </p:sp>
      <p:sp>
        <p:nvSpPr>
          <p:cNvPr id="488462" name="Rectangle 14"/>
          <p:cNvSpPr>
            <a:spLocks noChangeArrowheads="1"/>
          </p:cNvSpPr>
          <p:nvPr/>
        </p:nvSpPr>
        <p:spPr bwMode="auto">
          <a:xfrm>
            <a:off x="5257800" y="5105400"/>
            <a:ext cx="304800" cy="304800"/>
          </a:xfrm>
          <a:prstGeom prst="rect">
            <a:avLst/>
          </a:prstGeom>
          <a:solidFill>
            <a:srgbClr val="FF0000"/>
          </a:solidFill>
          <a:ln w="12700" algn="ctr">
            <a:solidFill>
              <a:schemeClr val="tx1"/>
            </a:solidFill>
            <a:miter lim="800000"/>
            <a:headEnd/>
            <a:tailEnd/>
          </a:ln>
        </p:spPr>
        <p:txBody>
          <a:bodyPr wrap="none" anchor="ctr"/>
          <a:lstStyle/>
          <a:p>
            <a:pPr algn="ctr" eaLnBrk="1" hangingPunct="1"/>
            <a:r>
              <a:rPr lang="en-US" sz="1000">
                <a:solidFill>
                  <a:srgbClr val="000000"/>
                </a:solidFill>
              </a:rPr>
              <a:t>QEC</a:t>
            </a:r>
          </a:p>
        </p:txBody>
      </p:sp>
      <p:sp>
        <p:nvSpPr>
          <p:cNvPr id="488463" name="Rectangle 15"/>
          <p:cNvSpPr>
            <a:spLocks noChangeArrowheads="1"/>
          </p:cNvSpPr>
          <p:nvPr/>
        </p:nvSpPr>
        <p:spPr bwMode="auto">
          <a:xfrm>
            <a:off x="8153400" y="5715000"/>
            <a:ext cx="304800" cy="304800"/>
          </a:xfrm>
          <a:prstGeom prst="rect">
            <a:avLst/>
          </a:prstGeom>
          <a:solidFill>
            <a:srgbClr val="FF0000"/>
          </a:solidFill>
          <a:ln w="12700" algn="ctr">
            <a:solidFill>
              <a:schemeClr val="tx1"/>
            </a:solidFill>
            <a:miter lim="800000"/>
            <a:headEnd/>
            <a:tailEnd/>
          </a:ln>
        </p:spPr>
        <p:txBody>
          <a:bodyPr wrap="none" anchor="ctr"/>
          <a:lstStyle/>
          <a:p>
            <a:pPr algn="ctr" eaLnBrk="1" hangingPunct="1"/>
            <a:r>
              <a:rPr lang="en-US" sz="1000">
                <a:solidFill>
                  <a:srgbClr val="000000"/>
                </a:solidFill>
              </a:rPr>
              <a:t>QEC</a:t>
            </a:r>
          </a:p>
        </p:txBody>
      </p:sp>
      <p:sp>
        <p:nvSpPr>
          <p:cNvPr id="488464" name="Rectangle 16"/>
          <p:cNvSpPr>
            <a:spLocks noChangeArrowheads="1"/>
          </p:cNvSpPr>
          <p:nvPr/>
        </p:nvSpPr>
        <p:spPr bwMode="auto">
          <a:xfrm>
            <a:off x="8153400" y="5105400"/>
            <a:ext cx="304800" cy="304800"/>
          </a:xfrm>
          <a:prstGeom prst="rect">
            <a:avLst/>
          </a:prstGeom>
          <a:solidFill>
            <a:srgbClr val="FF0000"/>
          </a:solidFill>
          <a:ln w="12700" algn="ctr">
            <a:solidFill>
              <a:schemeClr val="tx1"/>
            </a:solidFill>
            <a:miter lim="800000"/>
            <a:headEnd/>
            <a:tailEnd/>
          </a:ln>
        </p:spPr>
        <p:txBody>
          <a:bodyPr wrap="none" anchor="ctr"/>
          <a:lstStyle/>
          <a:p>
            <a:pPr algn="ctr" eaLnBrk="1" hangingPunct="1"/>
            <a:r>
              <a:rPr lang="en-US" sz="1000">
                <a:solidFill>
                  <a:srgbClr val="000000"/>
                </a:solidFill>
              </a:rPr>
              <a:t>QEC</a:t>
            </a:r>
          </a:p>
        </p:txBody>
      </p:sp>
      <p:sp>
        <p:nvSpPr>
          <p:cNvPr id="488465" name="Rectangle 17" descr="Wide downward diagonal"/>
          <p:cNvSpPr>
            <a:spLocks noChangeArrowheads="1"/>
          </p:cNvSpPr>
          <p:nvPr/>
        </p:nvSpPr>
        <p:spPr bwMode="auto">
          <a:xfrm>
            <a:off x="1066800" y="5715000"/>
            <a:ext cx="1295400" cy="304800"/>
          </a:xfrm>
          <a:prstGeom prst="rect">
            <a:avLst/>
          </a:prstGeom>
          <a:pattFill prst="wdDnDiag">
            <a:fgClr>
              <a:schemeClr val="accent2"/>
            </a:fgClr>
            <a:bgClr>
              <a:schemeClr val="bg1"/>
            </a:bgClr>
          </a:pattFill>
          <a:ln w="12700" algn="ctr">
            <a:solidFill>
              <a:schemeClr val="tx1"/>
            </a:solidFill>
            <a:miter lim="800000"/>
            <a:headEnd/>
            <a:tailEnd/>
          </a:ln>
        </p:spPr>
        <p:txBody>
          <a:bodyPr wrap="none" anchor="ctr"/>
          <a:lstStyle/>
          <a:p>
            <a:pPr algn="ctr"/>
            <a:r>
              <a:rPr lang="en-US" b="1">
                <a:solidFill>
                  <a:srgbClr val="000000"/>
                </a:solidFill>
                <a:latin typeface="Comic Sans MS" pitchFamily="66" charset="0"/>
              </a:rPr>
              <a:t>T-Ancilla</a:t>
            </a:r>
          </a:p>
        </p:txBody>
      </p:sp>
      <p:sp>
        <p:nvSpPr>
          <p:cNvPr id="488466" name="Rectangle 18" descr="Wide downward diagonal"/>
          <p:cNvSpPr>
            <a:spLocks noChangeArrowheads="1"/>
          </p:cNvSpPr>
          <p:nvPr/>
        </p:nvSpPr>
        <p:spPr bwMode="auto">
          <a:xfrm>
            <a:off x="5562600" y="5105400"/>
            <a:ext cx="1295400" cy="304800"/>
          </a:xfrm>
          <a:prstGeom prst="rect">
            <a:avLst/>
          </a:prstGeom>
          <a:pattFill prst="wdDnDiag">
            <a:fgClr>
              <a:schemeClr val="accent2"/>
            </a:fgClr>
            <a:bgClr>
              <a:schemeClr val="bg1"/>
            </a:bgClr>
          </a:pattFill>
          <a:ln w="12700" algn="ctr">
            <a:solidFill>
              <a:schemeClr val="tx1"/>
            </a:solidFill>
            <a:miter lim="800000"/>
            <a:headEnd/>
            <a:tailEnd/>
          </a:ln>
        </p:spPr>
        <p:txBody>
          <a:bodyPr wrap="none" anchor="ctr"/>
          <a:lstStyle/>
          <a:p>
            <a:pPr algn="ctr"/>
            <a:r>
              <a:rPr lang="en-US" b="1">
                <a:solidFill>
                  <a:srgbClr val="000000"/>
                </a:solidFill>
                <a:latin typeface="Comic Sans MS" pitchFamily="66" charset="0"/>
              </a:rPr>
              <a:t>T-Ancilla</a:t>
            </a:r>
          </a:p>
        </p:txBody>
      </p:sp>
      <p:sp>
        <p:nvSpPr>
          <p:cNvPr id="47124" name="Text Box 19"/>
          <p:cNvSpPr txBox="1">
            <a:spLocks noChangeArrowheads="1"/>
          </p:cNvSpPr>
          <p:nvPr/>
        </p:nvSpPr>
        <p:spPr bwMode="auto">
          <a:xfrm>
            <a:off x="152400" y="5089525"/>
            <a:ext cx="522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eaLnBrk="1" hangingPunct="1"/>
            <a:r>
              <a:rPr lang="en-US" sz="2000">
                <a:solidFill>
                  <a:srgbClr val="000000"/>
                </a:solidFill>
              </a:rPr>
              <a:t>Q0</a:t>
            </a:r>
          </a:p>
        </p:txBody>
      </p:sp>
      <p:sp>
        <p:nvSpPr>
          <p:cNvPr id="47125" name="Text Box 20"/>
          <p:cNvSpPr txBox="1">
            <a:spLocks noChangeArrowheads="1"/>
          </p:cNvSpPr>
          <p:nvPr/>
        </p:nvSpPr>
        <p:spPr bwMode="auto">
          <a:xfrm>
            <a:off x="152400" y="5699125"/>
            <a:ext cx="522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eaLnBrk="1" hangingPunct="1"/>
            <a:r>
              <a:rPr lang="en-US" sz="2000">
                <a:solidFill>
                  <a:srgbClr val="000000"/>
                </a:solidFill>
              </a:rPr>
              <a:t>Q1</a:t>
            </a:r>
          </a:p>
        </p:txBody>
      </p:sp>
      <p:sp>
        <p:nvSpPr>
          <p:cNvPr id="488469" name="Rectangle 21" descr="Wide downward diagonal"/>
          <p:cNvSpPr>
            <a:spLocks noChangeArrowheads="1"/>
          </p:cNvSpPr>
          <p:nvPr/>
        </p:nvSpPr>
        <p:spPr bwMode="auto">
          <a:xfrm>
            <a:off x="2667000" y="5715000"/>
            <a:ext cx="990600" cy="304800"/>
          </a:xfrm>
          <a:prstGeom prst="rect">
            <a:avLst/>
          </a:prstGeom>
          <a:pattFill prst="wdDnDiag">
            <a:fgClr>
              <a:schemeClr val="accent2"/>
            </a:fgClr>
            <a:bgClr>
              <a:schemeClr val="bg1"/>
            </a:bgClr>
          </a:pattFill>
          <a:ln w="12700" algn="ctr">
            <a:solidFill>
              <a:schemeClr val="tx1"/>
            </a:solidFill>
            <a:miter lim="800000"/>
            <a:headEnd/>
            <a:tailEnd/>
          </a:ln>
        </p:spPr>
        <p:txBody>
          <a:bodyPr wrap="none" anchor="ctr"/>
          <a:lstStyle/>
          <a:p>
            <a:pPr algn="ctr">
              <a:lnSpc>
                <a:spcPct val="80000"/>
              </a:lnSpc>
            </a:pPr>
            <a:r>
              <a:rPr lang="en-US" sz="1300" b="1">
                <a:solidFill>
                  <a:srgbClr val="000000"/>
                </a:solidFill>
                <a:latin typeface="Comic Sans MS" pitchFamily="66" charset="0"/>
              </a:rPr>
              <a:t>QEC</a:t>
            </a:r>
            <a:br>
              <a:rPr lang="en-US" sz="1300" b="1">
                <a:solidFill>
                  <a:srgbClr val="000000"/>
                </a:solidFill>
                <a:latin typeface="Comic Sans MS" pitchFamily="66" charset="0"/>
              </a:rPr>
            </a:br>
            <a:r>
              <a:rPr lang="en-US" sz="1300" b="1">
                <a:solidFill>
                  <a:srgbClr val="000000"/>
                </a:solidFill>
                <a:latin typeface="Comic Sans MS" pitchFamily="66" charset="0"/>
              </a:rPr>
              <a:t>Ancilla</a:t>
            </a:r>
          </a:p>
        </p:txBody>
      </p:sp>
      <p:sp>
        <p:nvSpPr>
          <p:cNvPr id="488470" name="Rectangle 22" descr="Wide downward diagonal"/>
          <p:cNvSpPr>
            <a:spLocks noChangeArrowheads="1"/>
          </p:cNvSpPr>
          <p:nvPr/>
        </p:nvSpPr>
        <p:spPr bwMode="auto">
          <a:xfrm>
            <a:off x="2667000" y="5105400"/>
            <a:ext cx="990600" cy="304800"/>
          </a:xfrm>
          <a:prstGeom prst="rect">
            <a:avLst/>
          </a:prstGeom>
          <a:pattFill prst="wdDnDiag">
            <a:fgClr>
              <a:schemeClr val="accent2"/>
            </a:fgClr>
            <a:bgClr>
              <a:schemeClr val="bg1"/>
            </a:bgClr>
          </a:pattFill>
          <a:ln w="12700" algn="ctr">
            <a:solidFill>
              <a:schemeClr val="tx1"/>
            </a:solidFill>
            <a:miter lim="800000"/>
            <a:headEnd/>
            <a:tailEnd/>
          </a:ln>
        </p:spPr>
        <p:txBody>
          <a:bodyPr wrap="none" anchor="ctr"/>
          <a:lstStyle/>
          <a:p>
            <a:pPr algn="ctr">
              <a:lnSpc>
                <a:spcPct val="80000"/>
              </a:lnSpc>
            </a:pPr>
            <a:r>
              <a:rPr lang="en-US" sz="1300" b="1">
                <a:solidFill>
                  <a:srgbClr val="000000"/>
                </a:solidFill>
                <a:latin typeface="Comic Sans MS" pitchFamily="66" charset="0"/>
              </a:rPr>
              <a:t>QEC</a:t>
            </a:r>
          </a:p>
          <a:p>
            <a:pPr algn="ctr">
              <a:lnSpc>
                <a:spcPct val="80000"/>
              </a:lnSpc>
            </a:pPr>
            <a:r>
              <a:rPr lang="en-US" sz="1300" b="1">
                <a:solidFill>
                  <a:srgbClr val="000000"/>
                </a:solidFill>
                <a:latin typeface="Comic Sans MS" pitchFamily="66" charset="0"/>
              </a:rPr>
              <a:t>Ancilla</a:t>
            </a:r>
          </a:p>
        </p:txBody>
      </p:sp>
      <p:sp>
        <p:nvSpPr>
          <p:cNvPr id="488471" name="Rectangle 23" descr="Wide downward diagonal"/>
          <p:cNvSpPr>
            <a:spLocks noChangeArrowheads="1"/>
          </p:cNvSpPr>
          <p:nvPr/>
        </p:nvSpPr>
        <p:spPr bwMode="auto">
          <a:xfrm>
            <a:off x="4267200" y="5715000"/>
            <a:ext cx="990600" cy="304800"/>
          </a:xfrm>
          <a:prstGeom prst="rect">
            <a:avLst/>
          </a:prstGeom>
          <a:pattFill prst="wdDnDiag">
            <a:fgClr>
              <a:schemeClr val="accent2"/>
            </a:fgClr>
            <a:bgClr>
              <a:schemeClr val="bg1"/>
            </a:bgClr>
          </a:pattFill>
          <a:ln w="12700" algn="ctr">
            <a:solidFill>
              <a:schemeClr val="tx1"/>
            </a:solidFill>
            <a:miter lim="800000"/>
            <a:headEnd/>
            <a:tailEnd/>
          </a:ln>
        </p:spPr>
        <p:txBody>
          <a:bodyPr wrap="none" anchor="ctr"/>
          <a:lstStyle/>
          <a:p>
            <a:pPr algn="ctr">
              <a:lnSpc>
                <a:spcPct val="80000"/>
              </a:lnSpc>
            </a:pPr>
            <a:r>
              <a:rPr lang="en-US" sz="1300" b="1">
                <a:solidFill>
                  <a:srgbClr val="000000"/>
                </a:solidFill>
                <a:latin typeface="Comic Sans MS" pitchFamily="66" charset="0"/>
              </a:rPr>
              <a:t>QEC</a:t>
            </a:r>
          </a:p>
          <a:p>
            <a:pPr algn="ctr">
              <a:lnSpc>
                <a:spcPct val="80000"/>
              </a:lnSpc>
            </a:pPr>
            <a:r>
              <a:rPr lang="en-US" sz="1300" b="1">
                <a:solidFill>
                  <a:srgbClr val="000000"/>
                </a:solidFill>
                <a:latin typeface="Comic Sans MS" pitchFamily="66" charset="0"/>
              </a:rPr>
              <a:t>Ancilla</a:t>
            </a:r>
          </a:p>
        </p:txBody>
      </p:sp>
      <p:sp>
        <p:nvSpPr>
          <p:cNvPr id="488472" name="Rectangle 24" descr="Wide downward diagonal"/>
          <p:cNvSpPr>
            <a:spLocks noChangeArrowheads="1"/>
          </p:cNvSpPr>
          <p:nvPr/>
        </p:nvSpPr>
        <p:spPr bwMode="auto">
          <a:xfrm>
            <a:off x="4267200" y="5105400"/>
            <a:ext cx="990600" cy="304800"/>
          </a:xfrm>
          <a:prstGeom prst="rect">
            <a:avLst/>
          </a:prstGeom>
          <a:pattFill prst="wdDnDiag">
            <a:fgClr>
              <a:schemeClr val="accent2"/>
            </a:fgClr>
            <a:bgClr>
              <a:schemeClr val="bg1"/>
            </a:bgClr>
          </a:pattFill>
          <a:ln w="12700" algn="ctr">
            <a:solidFill>
              <a:schemeClr val="tx1"/>
            </a:solidFill>
            <a:miter lim="800000"/>
            <a:headEnd/>
            <a:tailEnd/>
          </a:ln>
        </p:spPr>
        <p:txBody>
          <a:bodyPr wrap="none" anchor="ctr"/>
          <a:lstStyle/>
          <a:p>
            <a:pPr algn="ctr">
              <a:lnSpc>
                <a:spcPct val="80000"/>
              </a:lnSpc>
            </a:pPr>
            <a:r>
              <a:rPr lang="en-US" sz="1300" b="1">
                <a:solidFill>
                  <a:srgbClr val="000000"/>
                </a:solidFill>
                <a:latin typeface="Comic Sans MS" pitchFamily="66" charset="0"/>
              </a:rPr>
              <a:t>QEC</a:t>
            </a:r>
          </a:p>
          <a:p>
            <a:pPr algn="ctr">
              <a:lnSpc>
                <a:spcPct val="80000"/>
              </a:lnSpc>
            </a:pPr>
            <a:r>
              <a:rPr lang="en-US" sz="1300" b="1">
                <a:solidFill>
                  <a:srgbClr val="000000"/>
                </a:solidFill>
                <a:latin typeface="Comic Sans MS" pitchFamily="66" charset="0"/>
              </a:rPr>
              <a:t>Ancilla</a:t>
            </a:r>
          </a:p>
        </p:txBody>
      </p:sp>
      <p:sp>
        <p:nvSpPr>
          <p:cNvPr id="488473" name="Rectangle 25" descr="Wide downward diagonal"/>
          <p:cNvSpPr>
            <a:spLocks noChangeArrowheads="1"/>
          </p:cNvSpPr>
          <p:nvPr/>
        </p:nvSpPr>
        <p:spPr bwMode="auto">
          <a:xfrm>
            <a:off x="7162800" y="5715000"/>
            <a:ext cx="990600" cy="304800"/>
          </a:xfrm>
          <a:prstGeom prst="rect">
            <a:avLst/>
          </a:prstGeom>
          <a:pattFill prst="wdDnDiag">
            <a:fgClr>
              <a:schemeClr val="accent2"/>
            </a:fgClr>
            <a:bgClr>
              <a:schemeClr val="bg1"/>
            </a:bgClr>
          </a:pattFill>
          <a:ln w="12700" algn="ctr">
            <a:solidFill>
              <a:schemeClr val="tx1"/>
            </a:solidFill>
            <a:miter lim="800000"/>
            <a:headEnd/>
            <a:tailEnd/>
          </a:ln>
        </p:spPr>
        <p:txBody>
          <a:bodyPr wrap="none" anchor="ctr"/>
          <a:lstStyle/>
          <a:p>
            <a:pPr algn="ctr">
              <a:lnSpc>
                <a:spcPct val="80000"/>
              </a:lnSpc>
            </a:pPr>
            <a:r>
              <a:rPr lang="en-US" sz="1300" b="1">
                <a:solidFill>
                  <a:srgbClr val="000000"/>
                </a:solidFill>
                <a:latin typeface="Comic Sans MS" pitchFamily="66" charset="0"/>
              </a:rPr>
              <a:t>QEC</a:t>
            </a:r>
          </a:p>
          <a:p>
            <a:pPr algn="ctr">
              <a:lnSpc>
                <a:spcPct val="80000"/>
              </a:lnSpc>
            </a:pPr>
            <a:r>
              <a:rPr lang="en-US" sz="1300" b="1">
                <a:solidFill>
                  <a:srgbClr val="000000"/>
                </a:solidFill>
                <a:latin typeface="Comic Sans MS" pitchFamily="66" charset="0"/>
              </a:rPr>
              <a:t>Ancilla</a:t>
            </a:r>
          </a:p>
        </p:txBody>
      </p:sp>
      <p:sp>
        <p:nvSpPr>
          <p:cNvPr id="488474" name="Rectangle 26" descr="Wide downward diagonal"/>
          <p:cNvSpPr>
            <a:spLocks noChangeArrowheads="1"/>
          </p:cNvSpPr>
          <p:nvPr/>
        </p:nvSpPr>
        <p:spPr bwMode="auto">
          <a:xfrm>
            <a:off x="7162800" y="5105400"/>
            <a:ext cx="990600" cy="304800"/>
          </a:xfrm>
          <a:prstGeom prst="rect">
            <a:avLst/>
          </a:prstGeom>
          <a:pattFill prst="wdDnDiag">
            <a:fgClr>
              <a:schemeClr val="accent2"/>
            </a:fgClr>
            <a:bgClr>
              <a:schemeClr val="bg1"/>
            </a:bgClr>
          </a:pattFill>
          <a:ln w="12700" algn="ctr">
            <a:solidFill>
              <a:schemeClr val="tx1"/>
            </a:solidFill>
            <a:miter lim="800000"/>
            <a:headEnd/>
            <a:tailEnd/>
          </a:ln>
        </p:spPr>
        <p:txBody>
          <a:bodyPr wrap="none" anchor="ctr"/>
          <a:lstStyle/>
          <a:p>
            <a:pPr algn="ctr">
              <a:lnSpc>
                <a:spcPct val="80000"/>
              </a:lnSpc>
            </a:pPr>
            <a:r>
              <a:rPr lang="en-US" sz="1300" b="1">
                <a:solidFill>
                  <a:srgbClr val="000000"/>
                </a:solidFill>
                <a:latin typeface="Comic Sans MS" pitchFamily="66" charset="0"/>
              </a:rPr>
              <a:t>QEC</a:t>
            </a:r>
          </a:p>
          <a:p>
            <a:pPr algn="ctr">
              <a:lnSpc>
                <a:spcPct val="80000"/>
              </a:lnSpc>
            </a:pPr>
            <a:r>
              <a:rPr lang="en-US" sz="1300" b="1">
                <a:solidFill>
                  <a:srgbClr val="000000"/>
                </a:solidFill>
                <a:latin typeface="Comic Sans MS" pitchFamily="66" charset="0"/>
              </a:rPr>
              <a:t>Ancilla</a:t>
            </a:r>
          </a:p>
        </p:txBody>
      </p:sp>
      <p:grpSp>
        <p:nvGrpSpPr>
          <p:cNvPr id="3" name="Group 42"/>
          <p:cNvGrpSpPr>
            <a:grpSpLocks/>
          </p:cNvGrpSpPr>
          <p:nvPr/>
        </p:nvGrpSpPr>
        <p:grpSpPr bwMode="auto">
          <a:xfrm>
            <a:off x="2133600" y="2667000"/>
            <a:ext cx="3459163" cy="2438400"/>
            <a:chOff x="1344" y="1776"/>
            <a:chExt cx="2179" cy="1536"/>
          </a:xfrm>
        </p:grpSpPr>
        <p:sp>
          <p:nvSpPr>
            <p:cNvPr id="47142" name="Line 33"/>
            <p:cNvSpPr>
              <a:spLocks noChangeShapeType="1"/>
            </p:cNvSpPr>
            <p:nvPr/>
          </p:nvSpPr>
          <p:spPr bwMode="auto">
            <a:xfrm>
              <a:off x="1344" y="1776"/>
              <a:ext cx="384"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143" name="Line 34"/>
            <p:cNvSpPr>
              <a:spLocks noChangeShapeType="1"/>
            </p:cNvSpPr>
            <p:nvPr/>
          </p:nvSpPr>
          <p:spPr bwMode="auto">
            <a:xfrm>
              <a:off x="1344" y="3312"/>
              <a:ext cx="384"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144" name="Line 35"/>
            <p:cNvSpPr>
              <a:spLocks noChangeShapeType="1"/>
            </p:cNvSpPr>
            <p:nvPr/>
          </p:nvSpPr>
          <p:spPr bwMode="auto">
            <a:xfrm>
              <a:off x="1536" y="1776"/>
              <a:ext cx="0" cy="1536"/>
            </a:xfrm>
            <a:prstGeom prst="line">
              <a:avLst/>
            </a:prstGeom>
            <a:noFill/>
            <a:ln w="571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7145" name="Text Box 41"/>
            <p:cNvSpPr txBox="1">
              <a:spLocks noChangeArrowheads="1"/>
            </p:cNvSpPr>
            <p:nvPr/>
          </p:nvSpPr>
          <p:spPr bwMode="auto">
            <a:xfrm>
              <a:off x="1584" y="2256"/>
              <a:ext cx="1939"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r>
                <a:rPr lang="en-US" sz="1800" b="1">
                  <a:solidFill>
                    <a:srgbClr val="000000"/>
                  </a:solidFill>
                  <a:latin typeface="Comic Sans MS" pitchFamily="66" charset="0"/>
                </a:rPr>
                <a:t>Hardware Devoted to </a:t>
              </a:r>
            </a:p>
            <a:p>
              <a:pPr algn="ctr"/>
              <a:r>
                <a:rPr lang="en-US" sz="1800" b="1">
                  <a:solidFill>
                    <a:srgbClr val="000000"/>
                  </a:solidFill>
                  <a:latin typeface="Comic Sans MS" pitchFamily="66" charset="0"/>
                </a:rPr>
                <a:t>Parallel Ancilla Generation</a:t>
              </a:r>
            </a:p>
          </p:txBody>
        </p:sp>
      </p:grpSp>
      <p:grpSp>
        <p:nvGrpSpPr>
          <p:cNvPr id="4" name="Group 43"/>
          <p:cNvGrpSpPr>
            <a:grpSpLocks/>
          </p:cNvGrpSpPr>
          <p:nvPr/>
        </p:nvGrpSpPr>
        <p:grpSpPr bwMode="auto">
          <a:xfrm>
            <a:off x="1066800" y="5937250"/>
            <a:ext cx="7391400" cy="615950"/>
            <a:chOff x="672" y="3840"/>
            <a:chExt cx="4656" cy="388"/>
          </a:xfrm>
        </p:grpSpPr>
        <p:sp>
          <p:nvSpPr>
            <p:cNvPr id="47137" name="Text Box 44"/>
            <p:cNvSpPr txBox="1">
              <a:spLocks noChangeArrowheads="1"/>
            </p:cNvSpPr>
            <p:nvPr/>
          </p:nvSpPr>
          <p:spPr bwMode="auto">
            <a:xfrm>
              <a:off x="1936" y="3940"/>
              <a:ext cx="206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eaLnBrk="1" hangingPunct="1"/>
              <a:r>
                <a:rPr lang="en-US" sz="2400">
                  <a:solidFill>
                    <a:srgbClr val="000000"/>
                  </a:solidFill>
                  <a:latin typeface="Comic Sans MS" pitchFamily="66" charset="0"/>
                </a:rPr>
                <a:t>Serial Circuit Latency</a:t>
              </a:r>
            </a:p>
          </p:txBody>
        </p:sp>
        <p:sp>
          <p:nvSpPr>
            <p:cNvPr id="47138" name="Line 45"/>
            <p:cNvSpPr>
              <a:spLocks noChangeShapeType="1"/>
            </p:cNvSpPr>
            <p:nvPr/>
          </p:nvSpPr>
          <p:spPr bwMode="auto">
            <a:xfrm>
              <a:off x="4032" y="4080"/>
              <a:ext cx="1296" cy="0"/>
            </a:xfrm>
            <a:prstGeom prst="line">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
          <p:nvSpPr>
            <p:cNvPr id="47139" name="Line 46"/>
            <p:cNvSpPr>
              <a:spLocks noChangeShapeType="1"/>
            </p:cNvSpPr>
            <p:nvPr/>
          </p:nvSpPr>
          <p:spPr bwMode="auto">
            <a:xfrm>
              <a:off x="672" y="4080"/>
              <a:ext cx="1296" cy="23"/>
            </a:xfrm>
            <a:prstGeom prst="line">
              <a:avLst/>
            </a:prstGeom>
            <a:noFill/>
            <a:ln w="38100">
              <a:solidFill>
                <a:schemeClr val="tx1"/>
              </a:solidFill>
              <a:round/>
              <a:headEnd type="triangle" w="lg" len="lg"/>
              <a:tailEnd type="none" w="lg" len="lg"/>
            </a:ln>
            <a:extLst>
              <a:ext uri="{909E8E84-426E-40DD-AFC4-6F175D3DCCD1}">
                <a14:hiddenFill xmlns:a14="http://schemas.microsoft.com/office/drawing/2010/main">
                  <a:noFill/>
                </a14:hiddenFill>
              </a:ext>
            </a:extLst>
          </p:spPr>
          <p:txBody>
            <a:bodyPr/>
            <a:lstStyle/>
            <a:p>
              <a:endParaRPr lang="en-US"/>
            </a:p>
          </p:txBody>
        </p:sp>
        <p:sp>
          <p:nvSpPr>
            <p:cNvPr id="47140" name="Line 47"/>
            <p:cNvSpPr>
              <a:spLocks noChangeShapeType="1"/>
            </p:cNvSpPr>
            <p:nvPr/>
          </p:nvSpPr>
          <p:spPr bwMode="auto">
            <a:xfrm>
              <a:off x="672" y="3840"/>
              <a:ext cx="0" cy="24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7141" name="Line 48"/>
            <p:cNvSpPr>
              <a:spLocks noChangeShapeType="1"/>
            </p:cNvSpPr>
            <p:nvPr/>
          </p:nvSpPr>
          <p:spPr bwMode="auto">
            <a:xfrm>
              <a:off x="5328" y="3840"/>
              <a:ext cx="0" cy="24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8916893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488451">
                                            <p:txEl>
                                              <p:pRg st="0" end="0"/>
                                            </p:txEl>
                                          </p:spTgt>
                                        </p:tgtEl>
                                        <p:attrNameLst>
                                          <p:attrName>style.visibility</p:attrName>
                                        </p:attrNameLst>
                                      </p:cBhvr>
                                      <p:to>
                                        <p:strVal val="visible"/>
                                      </p:to>
                                    </p:set>
                                    <p:anim calcmode="lin" valueType="num">
                                      <p:cBhvr additive="base">
                                        <p:cTn id="7" dur="500" fill="hold"/>
                                        <p:tgtEl>
                                          <p:spTgt spid="488451">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88451">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88451">
                                            <p:txEl>
                                              <p:pRg st="1" end="1"/>
                                            </p:txEl>
                                          </p:spTgt>
                                        </p:tgtEl>
                                        <p:attrNameLst>
                                          <p:attrName>style.visibility</p:attrName>
                                        </p:attrNameLst>
                                      </p:cBhvr>
                                      <p:to>
                                        <p:strVal val="visible"/>
                                      </p:to>
                                    </p:set>
                                    <p:anim calcmode="lin" valueType="num">
                                      <p:cBhvr additive="base">
                                        <p:cTn id="11" dur="500" fill="hold"/>
                                        <p:tgtEl>
                                          <p:spTgt spid="488451">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48845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xit" presetSubtype="0" fill="hold" nodeType="clickEffect">
                                  <p:stCondLst>
                                    <p:cond delay="0"/>
                                  </p:stCondLst>
                                  <p:childTnLst>
                                    <p:set>
                                      <p:cBhvr>
                                        <p:cTn id="16" dur="1" fill="hold">
                                          <p:stCondLst>
                                            <p:cond delay="0"/>
                                          </p:stCondLst>
                                        </p:cTn>
                                        <p:tgtEl>
                                          <p:spTgt spid="4"/>
                                        </p:tgtEl>
                                        <p:attrNameLst>
                                          <p:attrName>style.visibility</p:attrName>
                                        </p:attrNameLst>
                                      </p:cBhvr>
                                      <p:to>
                                        <p:strVal val="hidden"/>
                                      </p:to>
                                    </p:set>
                                  </p:childTnLst>
                                </p:cTn>
                              </p:par>
                            </p:childTnLst>
                          </p:cTn>
                        </p:par>
                        <p:par>
                          <p:cTn id="17" fill="hold" nodeType="afterGroup">
                            <p:stCondLst>
                              <p:cond delay="0"/>
                            </p:stCondLst>
                            <p:childTnLst>
                              <p:par>
                                <p:cTn id="18" presetID="64" presetClass="path" presetSubtype="0" accel="50000" decel="50000" fill="hold" grpId="0" nodeType="afterEffect">
                                  <p:stCondLst>
                                    <p:cond delay="0"/>
                                  </p:stCondLst>
                                  <p:childTnLst>
                                    <p:animMotion origin="layout" path="M 2.77556E-17 4.76752E-6 L -0.00417 -0.13325 " pathEditMode="relative" rAng="0" ptsTypes="AA">
                                      <p:cBhvr>
                                        <p:cTn id="19" dur="500" fill="hold"/>
                                        <p:tgtEl>
                                          <p:spTgt spid="488465"/>
                                        </p:tgtEl>
                                        <p:attrNameLst>
                                          <p:attrName>ppt_x</p:attrName>
                                          <p:attrName>ppt_y</p:attrName>
                                        </p:attrNameLst>
                                      </p:cBhvr>
                                      <p:rCtr x="-208" y="-6662"/>
                                    </p:animMotion>
                                  </p:childTnLst>
                                </p:cTn>
                              </p:par>
                              <p:par>
                                <p:cTn id="20" presetID="64" presetClass="path" presetSubtype="0" accel="50000" decel="50000" fill="hold" grpId="0" nodeType="withEffect">
                                  <p:stCondLst>
                                    <p:cond delay="0"/>
                                  </p:stCondLst>
                                  <p:childTnLst>
                                    <p:animMotion origin="layout" path="M 3.33333E-6 1.97085E-6 L -0.49584 -0.08883 " pathEditMode="relative" rAng="0" ptsTypes="AA">
                                      <p:cBhvr>
                                        <p:cTn id="21" dur="500" fill="hold"/>
                                        <p:tgtEl>
                                          <p:spTgt spid="488466"/>
                                        </p:tgtEl>
                                        <p:attrNameLst>
                                          <p:attrName>ppt_x</p:attrName>
                                          <p:attrName>ppt_y</p:attrName>
                                        </p:attrNameLst>
                                      </p:cBhvr>
                                      <p:rCtr x="-24792" y="-4441"/>
                                    </p:animMotion>
                                  </p:childTnLst>
                                </p:cTn>
                              </p:par>
                            </p:childTnLst>
                          </p:cTn>
                        </p:par>
                        <p:par>
                          <p:cTn id="22" fill="hold" nodeType="afterGroup">
                            <p:stCondLst>
                              <p:cond delay="500"/>
                            </p:stCondLst>
                            <p:childTnLst>
                              <p:par>
                                <p:cTn id="23" presetID="64" presetClass="path" presetSubtype="0" accel="50000" decel="50000" fill="hold" grpId="0" nodeType="afterEffect">
                                  <p:stCondLst>
                                    <p:cond delay="0"/>
                                  </p:stCondLst>
                                  <p:childTnLst>
                                    <p:animMotion origin="layout" path="M -3.33333E-6 4.76752E-6 L -0.17916 -0.22207 " pathEditMode="relative" rAng="0" ptsTypes="AA">
                                      <p:cBhvr>
                                        <p:cTn id="24" dur="500" fill="hold"/>
                                        <p:tgtEl>
                                          <p:spTgt spid="488469"/>
                                        </p:tgtEl>
                                        <p:attrNameLst>
                                          <p:attrName>ppt_x</p:attrName>
                                          <p:attrName>ppt_y</p:attrName>
                                        </p:attrNameLst>
                                      </p:cBhvr>
                                      <p:rCtr x="-8958" y="-11103"/>
                                    </p:animMotion>
                                  </p:childTnLst>
                                </p:cTn>
                              </p:par>
                              <p:par>
                                <p:cTn id="25" presetID="64" presetClass="path" presetSubtype="0" accel="50000" decel="50000" fill="hold" grpId="0" nodeType="withEffect">
                                  <p:stCondLst>
                                    <p:cond delay="0"/>
                                  </p:stCondLst>
                                  <p:childTnLst>
                                    <p:animMotion origin="layout" path="M -3.33333E-6 1.97085E-6 L -0.17916 -0.17766 " pathEditMode="relative" rAng="0" ptsTypes="AA">
                                      <p:cBhvr>
                                        <p:cTn id="26" dur="500" fill="hold"/>
                                        <p:tgtEl>
                                          <p:spTgt spid="488470"/>
                                        </p:tgtEl>
                                        <p:attrNameLst>
                                          <p:attrName>ppt_x</p:attrName>
                                          <p:attrName>ppt_y</p:attrName>
                                        </p:attrNameLst>
                                      </p:cBhvr>
                                      <p:rCtr x="-8958" y="-8883"/>
                                    </p:animMotion>
                                  </p:childTnLst>
                                </p:cTn>
                              </p:par>
                              <p:par>
                                <p:cTn id="27" presetID="64" presetClass="path" presetSubtype="0" accel="50000" decel="50000" fill="hold" grpId="0" nodeType="withEffect">
                                  <p:stCondLst>
                                    <p:cond delay="0"/>
                                  </p:stCondLst>
                                  <p:childTnLst>
                                    <p:animMotion origin="layout" path="M -3.33333E-6 4.76752E-6 L -0.35416 -0.3109 " pathEditMode="relative" rAng="0" ptsTypes="AA">
                                      <p:cBhvr>
                                        <p:cTn id="28" dur="500" fill="hold"/>
                                        <p:tgtEl>
                                          <p:spTgt spid="488471"/>
                                        </p:tgtEl>
                                        <p:attrNameLst>
                                          <p:attrName>ppt_x</p:attrName>
                                          <p:attrName>ppt_y</p:attrName>
                                        </p:attrNameLst>
                                      </p:cBhvr>
                                      <p:rCtr x="-17708" y="-15545"/>
                                    </p:animMotion>
                                  </p:childTnLst>
                                </p:cTn>
                              </p:par>
                              <p:par>
                                <p:cTn id="29" presetID="64" presetClass="path" presetSubtype="0" accel="50000" decel="50000" fill="hold" grpId="0" nodeType="withEffect">
                                  <p:stCondLst>
                                    <p:cond delay="0"/>
                                  </p:stCondLst>
                                  <p:childTnLst>
                                    <p:animMotion origin="layout" path="M -3.33333E-6 1.97085E-6 L -0.35416 -0.26648 " pathEditMode="relative" rAng="0" ptsTypes="AA">
                                      <p:cBhvr>
                                        <p:cTn id="30" dur="500" fill="hold"/>
                                        <p:tgtEl>
                                          <p:spTgt spid="488472"/>
                                        </p:tgtEl>
                                        <p:attrNameLst>
                                          <p:attrName>ppt_x</p:attrName>
                                          <p:attrName>ppt_y</p:attrName>
                                        </p:attrNameLst>
                                      </p:cBhvr>
                                      <p:rCtr x="-17708" y="-13324"/>
                                    </p:animMotion>
                                  </p:childTnLst>
                                </p:cTn>
                              </p:par>
                              <p:par>
                                <p:cTn id="31" presetID="64" presetClass="path" presetSubtype="0" accel="50000" decel="50000" fill="hold" grpId="0" nodeType="withEffect">
                                  <p:stCondLst>
                                    <p:cond delay="0"/>
                                  </p:stCondLst>
                                  <p:childTnLst>
                                    <p:animMotion origin="layout" path="M 0 4.76752E-6 L -0.67083 -0.39973 " pathEditMode="relative" rAng="0" ptsTypes="AA">
                                      <p:cBhvr>
                                        <p:cTn id="32" dur="500" fill="hold"/>
                                        <p:tgtEl>
                                          <p:spTgt spid="488473"/>
                                        </p:tgtEl>
                                        <p:attrNameLst>
                                          <p:attrName>ppt_x</p:attrName>
                                          <p:attrName>ppt_y</p:attrName>
                                        </p:attrNameLst>
                                      </p:cBhvr>
                                      <p:rCtr x="-33542" y="-19986"/>
                                    </p:animMotion>
                                  </p:childTnLst>
                                </p:cTn>
                              </p:par>
                              <p:par>
                                <p:cTn id="33" presetID="64" presetClass="path" presetSubtype="0" accel="50000" decel="50000" fill="hold" grpId="0" nodeType="withEffect">
                                  <p:stCondLst>
                                    <p:cond delay="0"/>
                                  </p:stCondLst>
                                  <p:childTnLst>
                                    <p:animMotion origin="layout" path="M 0 1.97085E-6 L -0.67083 -0.35531 " pathEditMode="relative" rAng="0" ptsTypes="AA">
                                      <p:cBhvr>
                                        <p:cTn id="34" dur="500" fill="hold"/>
                                        <p:tgtEl>
                                          <p:spTgt spid="488474"/>
                                        </p:tgtEl>
                                        <p:attrNameLst>
                                          <p:attrName>ppt_x</p:attrName>
                                          <p:attrName>ppt_y</p:attrName>
                                        </p:attrNameLst>
                                      </p:cBhvr>
                                      <p:rCtr x="-33542" y="-17765"/>
                                    </p:animMotion>
                                  </p:childTnLst>
                                </p:cTn>
                              </p:par>
                            </p:childTnLst>
                          </p:cTn>
                        </p:par>
                        <p:par>
                          <p:cTn id="35" fill="hold" nodeType="afterGroup">
                            <p:stCondLst>
                              <p:cond delay="1000"/>
                            </p:stCondLst>
                            <p:childTnLst>
                              <p:par>
                                <p:cTn id="36" presetID="35" presetClass="path" presetSubtype="0" accel="50000" decel="50000" fill="hold" grpId="0" nodeType="afterEffect">
                                  <p:stCondLst>
                                    <p:cond delay="0"/>
                                  </p:stCondLst>
                                  <p:childTnLst>
                                    <p:animMotion origin="layout" path="M 3.33333E-6 1.97085E-6 L -0.10834 1.97085E-6 " pathEditMode="relative" rAng="0" ptsTypes="AA">
                                      <p:cBhvr>
                                        <p:cTn id="37" dur="500" fill="hold"/>
                                        <p:tgtEl>
                                          <p:spTgt spid="488460"/>
                                        </p:tgtEl>
                                        <p:attrNameLst>
                                          <p:attrName>ppt_x</p:attrName>
                                          <p:attrName>ppt_y</p:attrName>
                                        </p:attrNameLst>
                                      </p:cBhvr>
                                      <p:rCtr x="-5417" y="0"/>
                                    </p:animMotion>
                                  </p:childTnLst>
                                </p:cTn>
                              </p:par>
                              <p:par>
                                <p:cTn id="38" presetID="35" presetClass="path" presetSubtype="0" accel="50000" decel="50000" fill="hold" grpId="0" nodeType="withEffect">
                                  <p:stCondLst>
                                    <p:cond delay="0"/>
                                  </p:stCondLst>
                                  <p:childTnLst>
                                    <p:animMotion origin="layout" path="M 3.33333E-6 3.33333E-6 L -0.10834 3.33333E-6 " pathEditMode="relative" rAng="0" ptsTypes="AA">
                                      <p:cBhvr>
                                        <p:cTn id="39" dur="500" fill="hold"/>
                                        <p:tgtEl>
                                          <p:spTgt spid="488459"/>
                                        </p:tgtEl>
                                        <p:attrNameLst>
                                          <p:attrName>ppt_x</p:attrName>
                                          <p:attrName>ppt_y</p:attrName>
                                        </p:attrNameLst>
                                      </p:cBhvr>
                                      <p:rCtr x="-5417" y="0"/>
                                    </p:animMotion>
                                  </p:childTnLst>
                                </p:cTn>
                              </p:par>
                              <p:par>
                                <p:cTn id="40" presetID="35" presetClass="path" presetSubtype="0" accel="50000" decel="50000" fill="hold" grpId="0" nodeType="withEffect">
                                  <p:stCondLst>
                                    <p:cond delay="0"/>
                                  </p:stCondLst>
                                  <p:childTnLst>
                                    <p:animMotion origin="layout" path="M 0 -2.22222E-6 L -0.10833 -2.22222E-6 " pathEditMode="relative" rAng="0" ptsTypes="AA">
                                      <p:cBhvr>
                                        <p:cTn id="41" dur="500" fill="hold"/>
                                        <p:tgtEl>
                                          <p:spTgt spid="488455"/>
                                        </p:tgtEl>
                                        <p:attrNameLst>
                                          <p:attrName>ppt_x</p:attrName>
                                          <p:attrName>ppt_y</p:attrName>
                                        </p:attrNameLst>
                                      </p:cBhvr>
                                      <p:rCtr x="-5417" y="0"/>
                                    </p:animMotion>
                                  </p:childTnLst>
                                </p:cTn>
                              </p:par>
                              <p:par>
                                <p:cTn id="42" presetID="35" presetClass="path" presetSubtype="0" accel="50000" decel="50000" fill="hold" grpId="0" nodeType="withEffect">
                                  <p:stCondLst>
                                    <p:cond delay="0"/>
                                  </p:stCondLst>
                                  <p:childTnLst>
                                    <p:animMotion origin="layout" path="M 3.33333E-6 2.22222E-6 L -0.21667 2.22222E-6 " pathEditMode="relative" rAng="0" ptsTypes="AA">
                                      <p:cBhvr>
                                        <p:cTn id="43" dur="500" fill="hold"/>
                                        <p:tgtEl>
                                          <p:spTgt spid="488462"/>
                                        </p:tgtEl>
                                        <p:attrNameLst>
                                          <p:attrName>ppt_x</p:attrName>
                                          <p:attrName>ppt_y</p:attrName>
                                        </p:attrNameLst>
                                      </p:cBhvr>
                                      <p:rCtr x="-10833" y="0"/>
                                    </p:animMotion>
                                  </p:childTnLst>
                                </p:cTn>
                              </p:par>
                              <p:par>
                                <p:cTn id="44" presetID="35" presetClass="path" presetSubtype="0" accel="50000" decel="50000" fill="hold" grpId="0" nodeType="withEffect">
                                  <p:stCondLst>
                                    <p:cond delay="0"/>
                                  </p:stCondLst>
                                  <p:childTnLst>
                                    <p:animMotion origin="layout" path="M 3.33333E-6 3.33333E-6 L -0.21667 3.33333E-6 " pathEditMode="relative" rAng="0" ptsTypes="AA">
                                      <p:cBhvr>
                                        <p:cTn id="45" dur="500" fill="hold"/>
                                        <p:tgtEl>
                                          <p:spTgt spid="488461"/>
                                        </p:tgtEl>
                                        <p:attrNameLst>
                                          <p:attrName>ppt_x</p:attrName>
                                          <p:attrName>ppt_y</p:attrName>
                                        </p:attrNameLst>
                                      </p:cBhvr>
                                      <p:rCtr x="-10833" y="0"/>
                                    </p:animMotion>
                                  </p:childTnLst>
                                </p:cTn>
                              </p:par>
                              <p:par>
                                <p:cTn id="46" presetID="35" presetClass="path" presetSubtype="0" accel="50000" decel="50000" fill="hold" grpId="0" nodeType="withEffect">
                                  <p:stCondLst>
                                    <p:cond delay="0"/>
                                  </p:stCondLst>
                                  <p:childTnLst>
                                    <p:animMotion origin="layout" path="M 3.33333E-6 2.22222E-6 L -0.35834 2.22222E-6 " pathEditMode="relative" rAng="0" ptsTypes="AA">
                                      <p:cBhvr>
                                        <p:cTn id="47" dur="500" fill="hold"/>
                                        <p:tgtEl>
                                          <p:spTgt spid="488457"/>
                                        </p:tgtEl>
                                        <p:attrNameLst>
                                          <p:attrName>ppt_x</p:attrName>
                                          <p:attrName>ppt_y</p:attrName>
                                        </p:attrNameLst>
                                      </p:cBhvr>
                                      <p:rCtr x="-17917" y="0"/>
                                    </p:animMotion>
                                  </p:childTnLst>
                                </p:cTn>
                              </p:par>
                              <p:par>
                                <p:cTn id="48" presetID="35" presetClass="path" presetSubtype="0" accel="50000" decel="50000" fill="hold" grpId="0" nodeType="withEffect">
                                  <p:stCondLst>
                                    <p:cond delay="0"/>
                                  </p:stCondLst>
                                  <p:childTnLst>
                                    <p:animMotion origin="layout" path="M 3.33333E-6 3.33333E-6 L -0.35834 3.33333E-6 " pathEditMode="relative" rAng="0" ptsTypes="AA">
                                      <p:cBhvr>
                                        <p:cTn id="49" dur="500" fill="hold"/>
                                        <p:tgtEl>
                                          <p:spTgt spid="488456"/>
                                        </p:tgtEl>
                                        <p:attrNameLst>
                                          <p:attrName>ppt_x</p:attrName>
                                          <p:attrName>ppt_y</p:attrName>
                                        </p:attrNameLst>
                                      </p:cBhvr>
                                      <p:rCtr x="-17917" y="0"/>
                                    </p:animMotion>
                                  </p:childTnLst>
                                </p:cTn>
                              </p:par>
                              <p:par>
                                <p:cTn id="50" presetID="35" presetClass="path" presetSubtype="0" accel="50000" decel="50000" fill="hold" grpId="0" nodeType="withEffect">
                                  <p:stCondLst>
                                    <p:cond delay="0"/>
                                  </p:stCondLst>
                                  <p:childTnLst>
                                    <p:animMotion origin="layout" path="M -3.33333E-6 2.22222E-6 L -0.46666 2.22222E-6 " pathEditMode="relative" rAng="0" ptsTypes="AA">
                                      <p:cBhvr>
                                        <p:cTn id="51" dur="500" fill="hold"/>
                                        <p:tgtEl>
                                          <p:spTgt spid="488464"/>
                                        </p:tgtEl>
                                        <p:attrNameLst>
                                          <p:attrName>ppt_x</p:attrName>
                                          <p:attrName>ppt_y</p:attrName>
                                        </p:attrNameLst>
                                      </p:cBhvr>
                                      <p:rCtr x="-23333" y="0"/>
                                    </p:animMotion>
                                  </p:childTnLst>
                                </p:cTn>
                              </p:par>
                              <p:par>
                                <p:cTn id="52" presetID="35" presetClass="path" presetSubtype="0" accel="50000" decel="50000" fill="hold" grpId="0" nodeType="withEffect">
                                  <p:stCondLst>
                                    <p:cond delay="0"/>
                                  </p:stCondLst>
                                  <p:childTnLst>
                                    <p:animMotion origin="layout" path="M -3.33333E-6 3.33333E-6 L -0.46666 3.33333E-6 " pathEditMode="relative" rAng="0" ptsTypes="AA">
                                      <p:cBhvr>
                                        <p:cTn id="53" dur="500" fill="hold"/>
                                        <p:tgtEl>
                                          <p:spTgt spid="488463"/>
                                        </p:tgtEl>
                                        <p:attrNameLst>
                                          <p:attrName>ppt_x</p:attrName>
                                          <p:attrName>ppt_y</p:attrName>
                                        </p:attrNameLst>
                                      </p:cBhvr>
                                      <p:rCtr x="-23333" y="0"/>
                                    </p:animMotion>
                                  </p:childTnLst>
                                </p:cTn>
                              </p:par>
                            </p:childTnLst>
                          </p:cTn>
                        </p:par>
                        <p:par>
                          <p:cTn id="54" fill="hold" nodeType="afterGroup">
                            <p:stCondLst>
                              <p:cond delay="1500"/>
                            </p:stCondLst>
                            <p:childTnLst>
                              <p:par>
                                <p:cTn id="55" presetID="22" presetClass="entr" presetSubtype="1" fill="hold" nodeType="after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wipe(up)">
                                      <p:cBhvr>
                                        <p:cTn id="57" dur="500"/>
                                        <p:tgtEl>
                                          <p:spTgt spid="2"/>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 presetClass="entr" presetSubtype="0" fill="hold" nodeType="clickEffect">
                                  <p:stCondLst>
                                    <p:cond delay="0"/>
                                  </p:stCondLst>
                                  <p:childTnLst>
                                    <p:set>
                                      <p:cBhvr>
                                        <p:cTn id="61" dur="1" fill="hold">
                                          <p:stCondLst>
                                            <p:cond delay="0"/>
                                          </p:stCondLst>
                                        </p:cTn>
                                        <p:tgtEl>
                                          <p:spTgt spid="488451">
                                            <p:txEl>
                                              <p:pRg st="2" end="2"/>
                                            </p:txEl>
                                          </p:spTgt>
                                        </p:tgtEl>
                                        <p:attrNameLst>
                                          <p:attrName>style.visibility</p:attrName>
                                        </p:attrNameLst>
                                      </p:cBhvr>
                                      <p:to>
                                        <p:strVal val="visible"/>
                                      </p:to>
                                    </p:set>
                                  </p:childTnLst>
                                </p:cTn>
                              </p:par>
                            </p:childTnLst>
                          </p:cTn>
                        </p:par>
                        <p:par>
                          <p:cTn id="62" fill="hold" nodeType="afterGroup">
                            <p:stCondLst>
                              <p:cond delay="0"/>
                            </p:stCondLst>
                            <p:childTnLst>
                              <p:par>
                                <p:cTn id="63" presetID="9" presetClass="entr" presetSubtype="0" fill="hold" nodeType="after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dissolve">
                                      <p:cBhvr>
                                        <p:cTn id="65" dur="500"/>
                                        <p:tgtEl>
                                          <p:spTgt spid="3"/>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1" presetClass="entr" presetSubtype="0" fill="hold" nodeType="clickEffect">
                                  <p:stCondLst>
                                    <p:cond delay="0"/>
                                  </p:stCondLst>
                                  <p:childTnLst>
                                    <p:set>
                                      <p:cBhvr>
                                        <p:cTn id="69" dur="1" fill="hold">
                                          <p:stCondLst>
                                            <p:cond delay="0"/>
                                          </p:stCondLst>
                                        </p:cTn>
                                        <p:tgtEl>
                                          <p:spTgt spid="48845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8455" grpId="0" animBg="1"/>
      <p:bldP spid="488456" grpId="0" animBg="1"/>
      <p:bldP spid="488457" grpId="0" animBg="1"/>
      <p:bldP spid="488459" grpId="0" animBg="1"/>
      <p:bldP spid="488460" grpId="0" animBg="1"/>
      <p:bldP spid="488461" grpId="0" animBg="1"/>
      <p:bldP spid="488462" grpId="0" animBg="1"/>
      <p:bldP spid="488463" grpId="0" animBg="1"/>
      <p:bldP spid="488464" grpId="0" animBg="1"/>
      <p:bldP spid="488465" grpId="0" animBg="1"/>
      <p:bldP spid="488466" grpId="0" animBg="1"/>
      <p:bldP spid="488469" grpId="0" animBg="1"/>
      <p:bldP spid="488470" grpId="0" animBg="1"/>
      <p:bldP spid="488471" grpId="0" animBg="1"/>
      <p:bldP spid="488472" grpId="0" animBg="1"/>
      <p:bldP spid="488473" grpId="0" animBg="1"/>
      <p:bldP spid="488474" grpId="0" animBg="1"/>
    </p:bld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8130" name="Picture 7"/>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8600" y="588963"/>
            <a:ext cx="4191000" cy="322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pic>
        <p:nvPicPr>
          <p:cNvPr id="48131" name="Picture 10"/>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76800" y="588963"/>
            <a:ext cx="3903663" cy="321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48132" name="Rectangle 12"/>
          <p:cNvSpPr>
            <a:spLocks noGrp="1" noChangeArrowheads="1"/>
          </p:cNvSpPr>
          <p:nvPr>
            <p:ph type="title"/>
          </p:nvPr>
        </p:nvSpPr>
        <p:spPr>
          <a:xfrm>
            <a:off x="76200" y="0"/>
            <a:ext cx="9067800" cy="838200"/>
          </a:xfrm>
        </p:spPr>
        <p:txBody>
          <a:bodyPr/>
          <a:lstStyle/>
          <a:p>
            <a:r>
              <a:rPr lang="en-US" dirty="0" smtClean="0"/>
              <a:t>How much </a:t>
            </a:r>
            <a:r>
              <a:rPr lang="en-US" dirty="0" err="1" smtClean="0"/>
              <a:t>Ancilla</a:t>
            </a:r>
            <a:r>
              <a:rPr lang="en-US" dirty="0" smtClean="0"/>
              <a:t> Bandwidth Needed?</a:t>
            </a:r>
          </a:p>
        </p:txBody>
      </p:sp>
      <p:sp>
        <p:nvSpPr>
          <p:cNvPr id="484365" name="Rectangle 13"/>
          <p:cNvSpPr>
            <a:spLocks noGrp="1" noChangeArrowheads="1"/>
          </p:cNvSpPr>
          <p:nvPr>
            <p:ph type="body" idx="1"/>
          </p:nvPr>
        </p:nvSpPr>
        <p:spPr>
          <a:xfrm>
            <a:off x="228600" y="3733800"/>
            <a:ext cx="8610600" cy="2895600"/>
          </a:xfrm>
        </p:spPr>
        <p:txBody>
          <a:bodyPr>
            <a:normAutofit fontScale="92500"/>
          </a:bodyPr>
          <a:lstStyle/>
          <a:p>
            <a:pPr>
              <a:lnSpc>
                <a:spcPct val="70000"/>
              </a:lnSpc>
            </a:pPr>
            <a:r>
              <a:rPr lang="en-US" sz="2400" dirty="0" smtClean="0"/>
              <a:t>32-bit Quantum Carry-</a:t>
            </a:r>
            <a:r>
              <a:rPr lang="en-US" sz="2400" dirty="0" err="1" smtClean="0"/>
              <a:t>Lookahead</a:t>
            </a:r>
            <a:r>
              <a:rPr lang="en-US" sz="2400" dirty="0" smtClean="0"/>
              <a:t> Adder</a:t>
            </a:r>
          </a:p>
          <a:p>
            <a:pPr lvl="1">
              <a:lnSpc>
                <a:spcPct val="70000"/>
              </a:lnSpc>
            </a:pPr>
            <a:r>
              <a:rPr lang="en-US" sz="2000" dirty="0" err="1" smtClean="0"/>
              <a:t>Ancilla</a:t>
            </a:r>
            <a:r>
              <a:rPr lang="en-US" sz="2000" dirty="0" smtClean="0"/>
              <a:t> use very uneven (zero and T </a:t>
            </a:r>
            <a:r>
              <a:rPr lang="en-US" sz="2000" dirty="0" err="1" smtClean="0"/>
              <a:t>ancilla</a:t>
            </a:r>
            <a:r>
              <a:rPr lang="en-US" sz="2000" dirty="0" smtClean="0"/>
              <a:t>)</a:t>
            </a:r>
          </a:p>
          <a:p>
            <a:pPr lvl="1">
              <a:lnSpc>
                <a:spcPct val="70000"/>
              </a:lnSpc>
            </a:pPr>
            <a:r>
              <a:rPr lang="en-US" sz="2000" dirty="0" smtClean="0"/>
              <a:t>Performance is flat at high end of </a:t>
            </a:r>
            <a:r>
              <a:rPr lang="en-US" sz="2000" dirty="0" err="1" smtClean="0"/>
              <a:t>ancilla</a:t>
            </a:r>
            <a:r>
              <a:rPr lang="en-US" sz="2000" dirty="0" smtClean="0"/>
              <a:t> generation bandwidth</a:t>
            </a:r>
          </a:p>
          <a:p>
            <a:pPr lvl="2">
              <a:lnSpc>
                <a:spcPct val="70000"/>
              </a:lnSpc>
            </a:pPr>
            <a:r>
              <a:rPr lang="en-US" sz="2000" dirty="0" smtClean="0"/>
              <a:t>Can back off 10% in maximum performance an save orders of magnitude in </a:t>
            </a:r>
            <a:r>
              <a:rPr lang="en-US" sz="2000" dirty="0" err="1" smtClean="0"/>
              <a:t>ancilla</a:t>
            </a:r>
            <a:r>
              <a:rPr lang="en-US" sz="2000" dirty="0" smtClean="0"/>
              <a:t> generation area</a:t>
            </a:r>
          </a:p>
          <a:p>
            <a:pPr>
              <a:lnSpc>
                <a:spcPct val="70000"/>
              </a:lnSpc>
            </a:pPr>
            <a:r>
              <a:rPr lang="en-US" sz="2400" dirty="0" smtClean="0"/>
              <a:t>Many bits idle at any one time</a:t>
            </a:r>
          </a:p>
          <a:p>
            <a:pPr lvl="1">
              <a:lnSpc>
                <a:spcPct val="70000"/>
              </a:lnSpc>
            </a:pPr>
            <a:r>
              <a:rPr lang="en-US" sz="2000" dirty="0" smtClean="0">
                <a:sym typeface="Symbol" pitchFamily="18" charset="2"/>
              </a:rPr>
              <a:t>Need only enough </a:t>
            </a:r>
            <a:r>
              <a:rPr lang="en-US" sz="2000" dirty="0" err="1" smtClean="0">
                <a:sym typeface="Symbol" pitchFamily="18" charset="2"/>
              </a:rPr>
              <a:t>ancilla</a:t>
            </a:r>
            <a:r>
              <a:rPr lang="en-US" sz="2000" dirty="0" smtClean="0">
                <a:sym typeface="Symbol" pitchFamily="18" charset="2"/>
              </a:rPr>
              <a:t> to maintain state for these bits</a:t>
            </a:r>
          </a:p>
          <a:p>
            <a:pPr lvl="1">
              <a:lnSpc>
                <a:spcPct val="70000"/>
              </a:lnSpc>
            </a:pPr>
            <a:r>
              <a:rPr lang="en-US" sz="2000" dirty="0" smtClean="0">
                <a:sym typeface="Symbol" pitchFamily="18" charset="2"/>
              </a:rPr>
              <a:t>Many not need to frequently correct idle errors</a:t>
            </a:r>
          </a:p>
          <a:p>
            <a:pPr>
              <a:lnSpc>
                <a:spcPct val="70000"/>
              </a:lnSpc>
            </a:pPr>
            <a:r>
              <a:rPr lang="en-US" sz="2400" dirty="0" smtClean="0">
                <a:solidFill>
                  <a:srgbClr val="FF0000"/>
                </a:solidFill>
              </a:rPr>
              <a:t>Conclusion: makes sense to compute </a:t>
            </a:r>
            <a:r>
              <a:rPr lang="en-US" sz="2400" dirty="0" err="1" smtClean="0">
                <a:solidFill>
                  <a:srgbClr val="FF0000"/>
                </a:solidFill>
              </a:rPr>
              <a:t>ancilla</a:t>
            </a:r>
            <a:r>
              <a:rPr lang="en-US" sz="2400" dirty="0" smtClean="0">
                <a:solidFill>
                  <a:srgbClr val="FF0000"/>
                </a:solidFill>
              </a:rPr>
              <a:t> requirements and share area devoted to </a:t>
            </a:r>
            <a:r>
              <a:rPr lang="en-US" sz="2400" dirty="0" err="1" smtClean="0">
                <a:solidFill>
                  <a:srgbClr val="FF0000"/>
                </a:solidFill>
              </a:rPr>
              <a:t>ancilla</a:t>
            </a:r>
            <a:r>
              <a:rPr lang="en-US" sz="2400" dirty="0" smtClean="0">
                <a:solidFill>
                  <a:srgbClr val="FF0000"/>
                </a:solidFill>
              </a:rPr>
              <a:t> generation</a:t>
            </a:r>
          </a:p>
        </p:txBody>
      </p:sp>
    </p:spTree>
    <p:extLst>
      <p:ext uri="{BB962C8B-B14F-4D97-AF65-F5344CB8AC3E}">
        <p14:creationId xmlns:p14="http://schemas.microsoft.com/office/powerpoint/2010/main" val="24700143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84365">
                                            <p:txEl>
                                              <p:pRg st="0" end="0"/>
                                            </p:txEl>
                                          </p:spTgt>
                                        </p:tgtEl>
                                        <p:attrNameLst>
                                          <p:attrName>style.visibility</p:attrName>
                                        </p:attrNameLst>
                                      </p:cBhvr>
                                      <p:to>
                                        <p:strVal val="visible"/>
                                      </p:to>
                                    </p:set>
                                    <p:anim calcmode="lin" valueType="num">
                                      <p:cBhvr additive="base">
                                        <p:cTn id="7" dur="500" fill="hold"/>
                                        <p:tgtEl>
                                          <p:spTgt spid="48436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8436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84365">
                                            <p:txEl>
                                              <p:pRg st="1" end="1"/>
                                            </p:txEl>
                                          </p:spTgt>
                                        </p:tgtEl>
                                        <p:attrNameLst>
                                          <p:attrName>style.visibility</p:attrName>
                                        </p:attrNameLst>
                                      </p:cBhvr>
                                      <p:to>
                                        <p:strVal val="visible"/>
                                      </p:to>
                                    </p:set>
                                    <p:anim calcmode="lin" valueType="num">
                                      <p:cBhvr additive="base">
                                        <p:cTn id="11" dur="500" fill="hold"/>
                                        <p:tgtEl>
                                          <p:spTgt spid="484365">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484365">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84365">
                                            <p:txEl>
                                              <p:pRg st="2" end="2"/>
                                            </p:txEl>
                                          </p:spTgt>
                                        </p:tgtEl>
                                        <p:attrNameLst>
                                          <p:attrName>style.visibility</p:attrName>
                                        </p:attrNameLst>
                                      </p:cBhvr>
                                      <p:to>
                                        <p:strVal val="visible"/>
                                      </p:to>
                                    </p:set>
                                    <p:anim calcmode="lin" valueType="num">
                                      <p:cBhvr additive="base">
                                        <p:cTn id="15" dur="500" fill="hold"/>
                                        <p:tgtEl>
                                          <p:spTgt spid="484365">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484365">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484365">
                                            <p:txEl>
                                              <p:pRg st="3" end="3"/>
                                            </p:txEl>
                                          </p:spTgt>
                                        </p:tgtEl>
                                        <p:attrNameLst>
                                          <p:attrName>style.visibility</p:attrName>
                                        </p:attrNameLst>
                                      </p:cBhvr>
                                      <p:to>
                                        <p:strVal val="visible"/>
                                      </p:to>
                                    </p:set>
                                    <p:anim calcmode="lin" valueType="num">
                                      <p:cBhvr additive="base">
                                        <p:cTn id="19" dur="500" fill="hold"/>
                                        <p:tgtEl>
                                          <p:spTgt spid="484365">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8436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484365">
                                            <p:txEl>
                                              <p:pRg st="4" end="4"/>
                                            </p:txEl>
                                          </p:spTgt>
                                        </p:tgtEl>
                                        <p:attrNameLst>
                                          <p:attrName>style.visibility</p:attrName>
                                        </p:attrNameLst>
                                      </p:cBhvr>
                                      <p:to>
                                        <p:strVal val="visible"/>
                                      </p:to>
                                    </p:set>
                                    <p:anim calcmode="lin" valueType="num">
                                      <p:cBhvr additive="base">
                                        <p:cTn id="25" dur="500" fill="hold"/>
                                        <p:tgtEl>
                                          <p:spTgt spid="484365">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484365">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484365">
                                            <p:txEl>
                                              <p:pRg st="5" end="5"/>
                                            </p:txEl>
                                          </p:spTgt>
                                        </p:tgtEl>
                                        <p:attrNameLst>
                                          <p:attrName>style.visibility</p:attrName>
                                        </p:attrNameLst>
                                      </p:cBhvr>
                                      <p:to>
                                        <p:strVal val="visible"/>
                                      </p:to>
                                    </p:set>
                                    <p:anim calcmode="lin" valueType="num">
                                      <p:cBhvr additive="base">
                                        <p:cTn id="29" dur="500" fill="hold"/>
                                        <p:tgtEl>
                                          <p:spTgt spid="484365">
                                            <p:txEl>
                                              <p:pRg st="5" end="5"/>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484365">
                                            <p:txEl>
                                              <p:pRg st="5" end="5"/>
                                            </p:txEl>
                                          </p:spTgt>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484365">
                                            <p:txEl>
                                              <p:pRg st="6" end="6"/>
                                            </p:txEl>
                                          </p:spTgt>
                                        </p:tgtEl>
                                        <p:attrNameLst>
                                          <p:attrName>style.visibility</p:attrName>
                                        </p:attrNameLst>
                                      </p:cBhvr>
                                      <p:to>
                                        <p:strVal val="visible"/>
                                      </p:to>
                                    </p:set>
                                    <p:anim calcmode="lin" valueType="num">
                                      <p:cBhvr additive="base">
                                        <p:cTn id="33" dur="500" fill="hold"/>
                                        <p:tgtEl>
                                          <p:spTgt spid="484365">
                                            <p:txEl>
                                              <p:pRg st="6" end="6"/>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48436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2" fill="hold" grpId="0" nodeType="clickEffect">
                                  <p:stCondLst>
                                    <p:cond delay="0"/>
                                  </p:stCondLst>
                                  <p:childTnLst>
                                    <p:set>
                                      <p:cBhvr>
                                        <p:cTn id="38" dur="1" fill="hold">
                                          <p:stCondLst>
                                            <p:cond delay="0"/>
                                          </p:stCondLst>
                                        </p:cTn>
                                        <p:tgtEl>
                                          <p:spTgt spid="484365">
                                            <p:txEl>
                                              <p:pRg st="7" end="7"/>
                                            </p:txEl>
                                          </p:spTgt>
                                        </p:tgtEl>
                                        <p:attrNameLst>
                                          <p:attrName>style.visibility</p:attrName>
                                        </p:attrNameLst>
                                      </p:cBhvr>
                                      <p:to>
                                        <p:strVal val="visible"/>
                                      </p:to>
                                    </p:set>
                                    <p:anim calcmode="lin" valueType="num">
                                      <p:cBhvr additive="base">
                                        <p:cTn id="39" dur="500" fill="hold"/>
                                        <p:tgtEl>
                                          <p:spTgt spid="484365">
                                            <p:txEl>
                                              <p:pRg st="7" end="7"/>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484365">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4365" grpId="0" build="p"/>
    </p:bld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490500" name="Object 2"/>
          <p:cNvGraphicFramePr>
            <a:graphicFrameLocks noGrp="1" noChangeAspect="1"/>
          </p:cNvGraphicFramePr>
          <p:nvPr>
            <p:ph sz="quarter" idx="3"/>
            <p:extLst>
              <p:ext uri="{D42A27DB-BD31-4B8C-83A1-F6EECF244321}">
                <p14:modId xmlns:p14="http://schemas.microsoft.com/office/powerpoint/2010/main" val="1464253432"/>
              </p:ext>
            </p:extLst>
          </p:nvPr>
        </p:nvGraphicFramePr>
        <p:xfrm>
          <a:off x="187325" y="1733550"/>
          <a:ext cx="4308475" cy="1085850"/>
        </p:xfrm>
        <a:graphic>
          <a:graphicData uri="http://schemas.openxmlformats.org/presentationml/2006/ole">
            <mc:AlternateContent xmlns:mc="http://schemas.openxmlformats.org/markup-compatibility/2006">
              <mc:Choice xmlns:v="urn:schemas-microsoft-com:vml" Requires="v">
                <p:oleObj spid="_x0000_s8226" name="Visio" r:id="rId3" imgW="4100860" imgH="1220459" progId="Visio.Drawing.11">
                  <p:embed/>
                </p:oleObj>
              </mc:Choice>
              <mc:Fallback>
                <p:oleObj name="Visio" r:id="rId3" imgW="4100860" imgH="1220459"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325" y="1733550"/>
                        <a:ext cx="4308475" cy="1085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5"/>
          <p:cNvGrpSpPr>
            <a:grpSpLocks/>
          </p:cNvGrpSpPr>
          <p:nvPr/>
        </p:nvGrpSpPr>
        <p:grpSpPr bwMode="auto">
          <a:xfrm>
            <a:off x="685800" y="1752600"/>
            <a:ext cx="4876800" cy="1844675"/>
            <a:chOff x="480" y="1200"/>
            <a:chExt cx="3072" cy="1162"/>
          </a:xfrm>
        </p:grpSpPr>
        <p:sp>
          <p:nvSpPr>
            <p:cNvPr id="49310" name="Text Box 6"/>
            <p:cNvSpPr txBox="1">
              <a:spLocks noChangeArrowheads="1"/>
            </p:cNvSpPr>
            <p:nvPr/>
          </p:nvSpPr>
          <p:spPr bwMode="auto">
            <a:xfrm>
              <a:off x="480" y="2112"/>
              <a:ext cx="126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eaLnBrk="1" hangingPunct="1"/>
              <a:r>
                <a:rPr lang="en-US" sz="2000">
                  <a:solidFill>
                    <a:srgbClr val="000000"/>
                  </a:solidFill>
                </a:rPr>
                <a:t>Encoded Ancilla</a:t>
              </a:r>
            </a:p>
          </p:txBody>
        </p:sp>
        <p:sp>
          <p:nvSpPr>
            <p:cNvPr id="49311" name="Text Box 7"/>
            <p:cNvSpPr txBox="1">
              <a:spLocks noChangeArrowheads="1"/>
            </p:cNvSpPr>
            <p:nvPr/>
          </p:nvSpPr>
          <p:spPr bwMode="auto">
            <a:xfrm>
              <a:off x="2138" y="2112"/>
              <a:ext cx="141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eaLnBrk="1" hangingPunct="1"/>
              <a:r>
                <a:rPr lang="en-US" sz="2000">
                  <a:solidFill>
                    <a:srgbClr val="000000"/>
                  </a:solidFill>
                </a:rPr>
                <a:t>Verification Qubits</a:t>
              </a:r>
            </a:p>
          </p:txBody>
        </p:sp>
        <p:sp>
          <p:nvSpPr>
            <p:cNvPr id="49312" name="Line 8"/>
            <p:cNvSpPr>
              <a:spLocks noChangeShapeType="1"/>
            </p:cNvSpPr>
            <p:nvPr/>
          </p:nvSpPr>
          <p:spPr bwMode="auto">
            <a:xfrm>
              <a:off x="480" y="1920"/>
              <a:ext cx="816"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313" name="Line 9"/>
            <p:cNvSpPr>
              <a:spLocks noChangeShapeType="1"/>
            </p:cNvSpPr>
            <p:nvPr/>
          </p:nvSpPr>
          <p:spPr bwMode="auto">
            <a:xfrm flipV="1">
              <a:off x="1296" y="1920"/>
              <a:ext cx="816"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314" name="Line 10"/>
            <p:cNvSpPr>
              <a:spLocks noChangeShapeType="1"/>
            </p:cNvSpPr>
            <p:nvPr/>
          </p:nvSpPr>
          <p:spPr bwMode="auto">
            <a:xfrm>
              <a:off x="2112" y="1920"/>
              <a:ext cx="384"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315" name="Line 11"/>
            <p:cNvSpPr>
              <a:spLocks noChangeShapeType="1"/>
            </p:cNvSpPr>
            <p:nvPr/>
          </p:nvSpPr>
          <p:spPr bwMode="auto">
            <a:xfrm flipV="1">
              <a:off x="2496" y="1920"/>
              <a:ext cx="336"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316" name="Line 12"/>
            <p:cNvSpPr>
              <a:spLocks noChangeShapeType="1"/>
            </p:cNvSpPr>
            <p:nvPr/>
          </p:nvSpPr>
          <p:spPr bwMode="auto">
            <a:xfrm flipH="1" flipV="1">
              <a:off x="2880" y="1200"/>
              <a:ext cx="336"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317" name="Line 13"/>
            <p:cNvSpPr>
              <a:spLocks noChangeShapeType="1"/>
            </p:cNvSpPr>
            <p:nvPr/>
          </p:nvSpPr>
          <p:spPr bwMode="auto">
            <a:xfrm flipH="1">
              <a:off x="2880" y="1632"/>
              <a:ext cx="336"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0669" name="Rectangle 173"/>
          <p:cNvSpPr>
            <a:spLocks noChangeArrowheads="1"/>
          </p:cNvSpPr>
          <p:nvPr/>
        </p:nvSpPr>
        <p:spPr bwMode="auto">
          <a:xfrm>
            <a:off x="76200" y="1447800"/>
            <a:ext cx="5715000" cy="2209800"/>
          </a:xfrm>
          <a:prstGeom prst="rect">
            <a:avLst/>
          </a:prstGeom>
          <a:solidFill>
            <a:schemeClr val="bg1"/>
          </a:solidFill>
          <a:ln w="28575" algn="ctr">
            <a:solidFill>
              <a:schemeClr val="bg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49157" name="Rectangle 2"/>
          <p:cNvSpPr>
            <a:spLocks noGrp="1" noChangeArrowheads="1"/>
          </p:cNvSpPr>
          <p:nvPr>
            <p:ph type="title"/>
          </p:nvPr>
        </p:nvSpPr>
        <p:spPr>
          <a:xfrm>
            <a:off x="1051378" y="101865"/>
            <a:ext cx="7086600" cy="762000"/>
          </a:xfrm>
        </p:spPr>
        <p:txBody>
          <a:bodyPr/>
          <a:lstStyle/>
          <a:p>
            <a:r>
              <a:rPr lang="en-US" sz="2400" dirty="0" err="1" smtClean="0"/>
              <a:t>Ancilla</a:t>
            </a:r>
            <a:r>
              <a:rPr lang="en-US" sz="2400" dirty="0" smtClean="0"/>
              <a:t> Factory Design I</a:t>
            </a:r>
          </a:p>
        </p:txBody>
      </p:sp>
      <p:sp>
        <p:nvSpPr>
          <p:cNvPr id="490499" name="Rectangle 3"/>
          <p:cNvSpPr>
            <a:spLocks noGrp="1" noChangeArrowheads="1"/>
          </p:cNvSpPr>
          <p:nvPr>
            <p:ph type="body" sz="half" idx="1"/>
          </p:nvPr>
        </p:nvSpPr>
        <p:spPr>
          <a:xfrm>
            <a:off x="228600" y="762000"/>
            <a:ext cx="8077200" cy="762000"/>
          </a:xfrm>
        </p:spPr>
        <p:txBody>
          <a:bodyPr/>
          <a:lstStyle/>
          <a:p>
            <a:r>
              <a:rPr lang="en-US" smtClean="0"/>
              <a:t>“In-place” ancilla preparation</a:t>
            </a:r>
          </a:p>
        </p:txBody>
      </p:sp>
      <p:sp>
        <p:nvSpPr>
          <p:cNvPr id="490510" name="Rectangle 14"/>
          <p:cNvSpPr>
            <a:spLocks noChangeArrowheads="1"/>
          </p:cNvSpPr>
          <p:nvPr/>
        </p:nvSpPr>
        <p:spPr bwMode="auto">
          <a:xfrm>
            <a:off x="228600" y="3657600"/>
            <a:ext cx="80772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81000" indent="-381000">
              <a:lnSpc>
                <a:spcPct val="90000"/>
              </a:lnSpc>
              <a:spcBef>
                <a:spcPct val="20000"/>
              </a:spcBef>
              <a:buFontTx/>
              <a:buChar char="•"/>
            </a:pPr>
            <a:r>
              <a:rPr lang="en-US" sz="2800">
                <a:solidFill>
                  <a:srgbClr val="000000"/>
                </a:solidFill>
                <a:latin typeface="Comic Sans MS" pitchFamily="66" charset="0"/>
              </a:rPr>
              <a:t>Ancilla factory consists of many of these</a:t>
            </a:r>
          </a:p>
          <a:p>
            <a:pPr marL="800100" lvl="1" indent="-342900">
              <a:lnSpc>
                <a:spcPct val="90000"/>
              </a:lnSpc>
              <a:spcBef>
                <a:spcPct val="20000"/>
              </a:spcBef>
              <a:buFontTx/>
              <a:buChar char="–"/>
            </a:pPr>
            <a:r>
              <a:rPr lang="en-US" sz="2400">
                <a:solidFill>
                  <a:srgbClr val="000000"/>
                </a:solidFill>
                <a:latin typeface="Comic Sans MS" pitchFamily="66" charset="0"/>
              </a:rPr>
              <a:t>Encoded ancilla prepared</a:t>
            </a:r>
          </a:p>
          <a:p>
            <a:pPr marL="800100" lvl="1" indent="-342900">
              <a:lnSpc>
                <a:spcPct val="90000"/>
              </a:lnSpc>
              <a:spcBef>
                <a:spcPct val="20000"/>
              </a:spcBef>
            </a:pPr>
            <a:r>
              <a:rPr lang="en-US" sz="2400">
                <a:solidFill>
                  <a:srgbClr val="000000"/>
                </a:solidFill>
                <a:latin typeface="Comic Sans MS" pitchFamily="66" charset="0"/>
              </a:rPr>
              <a:t>	in many places, then</a:t>
            </a:r>
          </a:p>
          <a:p>
            <a:pPr marL="800100" lvl="1" indent="-342900">
              <a:lnSpc>
                <a:spcPct val="90000"/>
              </a:lnSpc>
              <a:spcBef>
                <a:spcPct val="20000"/>
              </a:spcBef>
            </a:pPr>
            <a:r>
              <a:rPr lang="en-US" sz="2400">
                <a:solidFill>
                  <a:srgbClr val="000000"/>
                </a:solidFill>
                <a:latin typeface="Comic Sans MS" pitchFamily="66" charset="0"/>
              </a:rPr>
              <a:t>	moved to output port</a:t>
            </a:r>
          </a:p>
          <a:p>
            <a:pPr marL="800100" lvl="1" indent="-342900">
              <a:lnSpc>
                <a:spcPct val="90000"/>
              </a:lnSpc>
              <a:spcBef>
                <a:spcPct val="20000"/>
              </a:spcBef>
              <a:buFontTx/>
              <a:buChar char="–"/>
            </a:pPr>
            <a:r>
              <a:rPr lang="en-US" sz="2400">
                <a:solidFill>
                  <a:srgbClr val="000000"/>
                </a:solidFill>
                <a:latin typeface="Comic Sans MS" pitchFamily="66" charset="0"/>
              </a:rPr>
              <a:t>Movement is costly!</a:t>
            </a:r>
          </a:p>
        </p:txBody>
      </p:sp>
      <p:grpSp>
        <p:nvGrpSpPr>
          <p:cNvPr id="3" name="Group 15"/>
          <p:cNvGrpSpPr>
            <a:grpSpLocks/>
          </p:cNvGrpSpPr>
          <p:nvPr/>
        </p:nvGrpSpPr>
        <p:grpSpPr bwMode="auto">
          <a:xfrm>
            <a:off x="4114800" y="4267200"/>
            <a:ext cx="4572000" cy="2133600"/>
            <a:chOff x="2736" y="2784"/>
            <a:chExt cx="2880" cy="1344"/>
          </a:xfrm>
        </p:grpSpPr>
        <p:grpSp>
          <p:nvGrpSpPr>
            <p:cNvPr id="49286" name="Group 16"/>
            <p:cNvGrpSpPr>
              <a:grpSpLocks/>
            </p:cNvGrpSpPr>
            <p:nvPr/>
          </p:nvGrpSpPr>
          <p:grpSpPr bwMode="auto">
            <a:xfrm>
              <a:off x="4032" y="2784"/>
              <a:ext cx="1584" cy="1344"/>
              <a:chOff x="3360" y="2496"/>
              <a:chExt cx="2208" cy="1536"/>
            </a:xfrm>
          </p:grpSpPr>
          <p:sp>
            <p:nvSpPr>
              <p:cNvPr id="49289" name="Rectangle 17"/>
              <p:cNvSpPr>
                <a:spLocks noChangeArrowheads="1"/>
              </p:cNvSpPr>
              <p:nvPr/>
            </p:nvSpPr>
            <p:spPr bwMode="auto">
              <a:xfrm>
                <a:off x="3408" y="2544"/>
                <a:ext cx="720" cy="480"/>
              </a:xfrm>
              <a:prstGeom prst="rect">
                <a:avLst/>
              </a:prstGeom>
              <a:solidFill>
                <a:srgbClr val="FFFFFF"/>
              </a:solidFill>
              <a:ln w="9525" algn="ctr">
                <a:solidFill>
                  <a:schemeClr val="tx1"/>
                </a:solidFill>
                <a:miter lim="800000"/>
                <a:headEnd/>
                <a:tailEnd/>
              </a:ln>
            </p:spPr>
            <p:txBody>
              <a:bodyPr wrap="none" anchor="ctr"/>
              <a:lstStyle/>
              <a:p>
                <a:pPr algn="ctr" eaLnBrk="1" hangingPunct="1"/>
                <a:r>
                  <a:rPr lang="en-US" sz="1800">
                    <a:solidFill>
                      <a:srgbClr val="000000"/>
                    </a:solidFill>
                  </a:rPr>
                  <a:t>In-place</a:t>
                </a:r>
              </a:p>
              <a:p>
                <a:pPr algn="ctr" eaLnBrk="1" hangingPunct="1"/>
                <a:r>
                  <a:rPr lang="en-US" sz="1800">
                    <a:solidFill>
                      <a:srgbClr val="000000"/>
                    </a:solidFill>
                  </a:rPr>
                  <a:t>Prep</a:t>
                </a:r>
              </a:p>
            </p:txBody>
          </p:sp>
          <p:sp>
            <p:nvSpPr>
              <p:cNvPr id="49290" name="Rectangle 18"/>
              <p:cNvSpPr>
                <a:spLocks noChangeArrowheads="1"/>
              </p:cNvSpPr>
              <p:nvPr/>
            </p:nvSpPr>
            <p:spPr bwMode="auto">
              <a:xfrm>
                <a:off x="3408" y="3504"/>
                <a:ext cx="720" cy="480"/>
              </a:xfrm>
              <a:prstGeom prst="rect">
                <a:avLst/>
              </a:prstGeom>
              <a:solidFill>
                <a:srgbClr val="FFFFFF"/>
              </a:solidFill>
              <a:ln w="9525" algn="ctr">
                <a:solidFill>
                  <a:schemeClr val="tx1"/>
                </a:solidFill>
                <a:miter lim="800000"/>
                <a:headEnd/>
                <a:tailEnd/>
              </a:ln>
            </p:spPr>
            <p:txBody>
              <a:bodyPr wrap="none" anchor="ctr"/>
              <a:lstStyle/>
              <a:p>
                <a:pPr algn="ctr" eaLnBrk="1" hangingPunct="1"/>
                <a:r>
                  <a:rPr lang="en-US" sz="1800">
                    <a:solidFill>
                      <a:srgbClr val="000000"/>
                    </a:solidFill>
                  </a:rPr>
                  <a:t>In-place</a:t>
                </a:r>
              </a:p>
              <a:p>
                <a:pPr algn="ctr" eaLnBrk="1" hangingPunct="1"/>
                <a:r>
                  <a:rPr lang="en-US" sz="1800">
                    <a:solidFill>
                      <a:srgbClr val="000000"/>
                    </a:solidFill>
                  </a:rPr>
                  <a:t>Prep</a:t>
                </a:r>
              </a:p>
            </p:txBody>
          </p:sp>
          <p:grpSp>
            <p:nvGrpSpPr>
              <p:cNvPr id="49291" name="Group 19"/>
              <p:cNvGrpSpPr>
                <a:grpSpLocks/>
              </p:cNvGrpSpPr>
              <p:nvPr/>
            </p:nvGrpSpPr>
            <p:grpSpPr bwMode="auto">
              <a:xfrm>
                <a:off x="3696" y="3072"/>
                <a:ext cx="96" cy="384"/>
                <a:chOff x="3696" y="3072"/>
                <a:chExt cx="96" cy="384"/>
              </a:xfrm>
            </p:grpSpPr>
            <p:sp>
              <p:nvSpPr>
                <p:cNvPr id="49307" name="Oval 20"/>
                <p:cNvSpPr>
                  <a:spLocks noChangeArrowheads="1"/>
                </p:cNvSpPr>
                <p:nvPr/>
              </p:nvSpPr>
              <p:spPr bwMode="auto">
                <a:xfrm>
                  <a:off x="3696" y="3072"/>
                  <a:ext cx="96" cy="96"/>
                </a:xfrm>
                <a:prstGeom prst="ellipse">
                  <a:avLst/>
                </a:prstGeom>
                <a:solidFill>
                  <a:schemeClr val="tx1"/>
                </a:solidFill>
                <a:ln w="9525" algn="ctr">
                  <a:solidFill>
                    <a:schemeClr val="tx1"/>
                  </a:solidFill>
                  <a:round/>
                  <a:headEnd/>
                  <a:tailEnd/>
                </a:ln>
              </p:spPr>
              <p:txBody>
                <a:bodyPr wrap="none" anchor="ctr"/>
                <a:lstStyle/>
                <a:p>
                  <a:pPr algn="ctr"/>
                  <a:endParaRPr lang="en-US" sz="1800">
                    <a:solidFill>
                      <a:srgbClr val="000000"/>
                    </a:solidFill>
                    <a:latin typeface="Comic Sans MS" pitchFamily="66" charset="0"/>
                  </a:endParaRPr>
                </a:p>
              </p:txBody>
            </p:sp>
            <p:sp>
              <p:nvSpPr>
                <p:cNvPr id="49308" name="Oval 21"/>
                <p:cNvSpPr>
                  <a:spLocks noChangeArrowheads="1"/>
                </p:cNvSpPr>
                <p:nvPr/>
              </p:nvSpPr>
              <p:spPr bwMode="auto">
                <a:xfrm>
                  <a:off x="3696" y="3216"/>
                  <a:ext cx="96" cy="96"/>
                </a:xfrm>
                <a:prstGeom prst="ellipse">
                  <a:avLst/>
                </a:prstGeom>
                <a:solidFill>
                  <a:schemeClr val="tx1"/>
                </a:solidFill>
                <a:ln w="9525" algn="ctr">
                  <a:solidFill>
                    <a:schemeClr val="tx1"/>
                  </a:solidFill>
                  <a:round/>
                  <a:headEnd/>
                  <a:tailEnd/>
                </a:ln>
              </p:spPr>
              <p:txBody>
                <a:bodyPr wrap="none" anchor="ctr"/>
                <a:lstStyle/>
                <a:p>
                  <a:pPr algn="ctr"/>
                  <a:endParaRPr lang="en-US" sz="1800">
                    <a:solidFill>
                      <a:srgbClr val="000000"/>
                    </a:solidFill>
                    <a:latin typeface="Comic Sans MS" pitchFamily="66" charset="0"/>
                  </a:endParaRPr>
                </a:p>
              </p:txBody>
            </p:sp>
            <p:sp>
              <p:nvSpPr>
                <p:cNvPr id="49309" name="Oval 22"/>
                <p:cNvSpPr>
                  <a:spLocks noChangeArrowheads="1"/>
                </p:cNvSpPr>
                <p:nvPr/>
              </p:nvSpPr>
              <p:spPr bwMode="auto">
                <a:xfrm>
                  <a:off x="3696" y="3360"/>
                  <a:ext cx="96" cy="96"/>
                </a:xfrm>
                <a:prstGeom prst="ellipse">
                  <a:avLst/>
                </a:prstGeom>
                <a:solidFill>
                  <a:schemeClr val="tx1"/>
                </a:solidFill>
                <a:ln w="9525" algn="ctr">
                  <a:solidFill>
                    <a:schemeClr val="tx1"/>
                  </a:solidFill>
                  <a:round/>
                  <a:headEnd/>
                  <a:tailEnd/>
                </a:ln>
              </p:spPr>
              <p:txBody>
                <a:bodyPr wrap="none" anchor="ctr"/>
                <a:lstStyle/>
                <a:p>
                  <a:pPr algn="ctr"/>
                  <a:endParaRPr lang="en-US" sz="1800">
                    <a:solidFill>
                      <a:srgbClr val="000000"/>
                    </a:solidFill>
                    <a:latin typeface="Comic Sans MS" pitchFamily="66" charset="0"/>
                  </a:endParaRPr>
                </a:p>
              </p:txBody>
            </p:sp>
          </p:grpSp>
          <p:grpSp>
            <p:nvGrpSpPr>
              <p:cNvPr id="49292" name="Group 23"/>
              <p:cNvGrpSpPr>
                <a:grpSpLocks/>
              </p:cNvGrpSpPr>
              <p:nvPr/>
            </p:nvGrpSpPr>
            <p:grpSpPr bwMode="auto">
              <a:xfrm rot="5400000">
                <a:off x="4416" y="2592"/>
                <a:ext cx="96" cy="384"/>
                <a:chOff x="4704" y="3072"/>
                <a:chExt cx="96" cy="384"/>
              </a:xfrm>
            </p:grpSpPr>
            <p:sp>
              <p:nvSpPr>
                <p:cNvPr id="49304" name="Oval 24"/>
                <p:cNvSpPr>
                  <a:spLocks noChangeArrowheads="1"/>
                </p:cNvSpPr>
                <p:nvPr/>
              </p:nvSpPr>
              <p:spPr bwMode="auto">
                <a:xfrm>
                  <a:off x="4704" y="3072"/>
                  <a:ext cx="96" cy="96"/>
                </a:xfrm>
                <a:prstGeom prst="ellipse">
                  <a:avLst/>
                </a:prstGeom>
                <a:solidFill>
                  <a:schemeClr val="tx1"/>
                </a:solidFill>
                <a:ln w="9525" algn="ctr">
                  <a:solidFill>
                    <a:schemeClr val="tx1"/>
                  </a:solidFill>
                  <a:round/>
                  <a:headEnd/>
                  <a:tailEnd/>
                </a:ln>
              </p:spPr>
              <p:txBody>
                <a:bodyPr wrap="none" anchor="ctr"/>
                <a:lstStyle/>
                <a:p>
                  <a:pPr algn="ctr"/>
                  <a:endParaRPr lang="en-US" sz="1800">
                    <a:solidFill>
                      <a:srgbClr val="000000"/>
                    </a:solidFill>
                    <a:latin typeface="Comic Sans MS" pitchFamily="66" charset="0"/>
                  </a:endParaRPr>
                </a:p>
              </p:txBody>
            </p:sp>
            <p:sp>
              <p:nvSpPr>
                <p:cNvPr id="49305" name="Oval 25"/>
                <p:cNvSpPr>
                  <a:spLocks noChangeArrowheads="1"/>
                </p:cNvSpPr>
                <p:nvPr/>
              </p:nvSpPr>
              <p:spPr bwMode="auto">
                <a:xfrm>
                  <a:off x="4704" y="3216"/>
                  <a:ext cx="96" cy="96"/>
                </a:xfrm>
                <a:prstGeom prst="ellipse">
                  <a:avLst/>
                </a:prstGeom>
                <a:solidFill>
                  <a:schemeClr val="tx1"/>
                </a:solidFill>
                <a:ln w="9525" algn="ctr">
                  <a:solidFill>
                    <a:schemeClr val="tx1"/>
                  </a:solidFill>
                  <a:round/>
                  <a:headEnd/>
                  <a:tailEnd/>
                </a:ln>
              </p:spPr>
              <p:txBody>
                <a:bodyPr wrap="none" anchor="ctr"/>
                <a:lstStyle/>
                <a:p>
                  <a:pPr algn="ctr"/>
                  <a:endParaRPr lang="en-US" sz="1800">
                    <a:solidFill>
                      <a:srgbClr val="000000"/>
                    </a:solidFill>
                    <a:latin typeface="Comic Sans MS" pitchFamily="66" charset="0"/>
                  </a:endParaRPr>
                </a:p>
              </p:txBody>
            </p:sp>
            <p:sp>
              <p:nvSpPr>
                <p:cNvPr id="49306" name="Oval 26"/>
                <p:cNvSpPr>
                  <a:spLocks noChangeArrowheads="1"/>
                </p:cNvSpPr>
                <p:nvPr/>
              </p:nvSpPr>
              <p:spPr bwMode="auto">
                <a:xfrm>
                  <a:off x="4704" y="3360"/>
                  <a:ext cx="96" cy="96"/>
                </a:xfrm>
                <a:prstGeom prst="ellipse">
                  <a:avLst/>
                </a:prstGeom>
                <a:solidFill>
                  <a:schemeClr val="tx1"/>
                </a:solidFill>
                <a:ln w="9525" algn="ctr">
                  <a:solidFill>
                    <a:schemeClr val="tx1"/>
                  </a:solidFill>
                  <a:round/>
                  <a:headEnd/>
                  <a:tailEnd/>
                </a:ln>
              </p:spPr>
              <p:txBody>
                <a:bodyPr wrap="none" anchor="ctr"/>
                <a:lstStyle/>
                <a:p>
                  <a:pPr algn="ctr"/>
                  <a:endParaRPr lang="en-US" sz="1800">
                    <a:solidFill>
                      <a:srgbClr val="000000"/>
                    </a:solidFill>
                    <a:latin typeface="Comic Sans MS" pitchFamily="66" charset="0"/>
                  </a:endParaRPr>
                </a:p>
              </p:txBody>
            </p:sp>
          </p:grpSp>
          <p:grpSp>
            <p:nvGrpSpPr>
              <p:cNvPr id="49293" name="Group 27"/>
              <p:cNvGrpSpPr>
                <a:grpSpLocks/>
              </p:cNvGrpSpPr>
              <p:nvPr/>
            </p:nvGrpSpPr>
            <p:grpSpPr bwMode="auto">
              <a:xfrm rot="5400000">
                <a:off x="4416" y="3552"/>
                <a:ext cx="96" cy="384"/>
                <a:chOff x="4704" y="3072"/>
                <a:chExt cx="96" cy="384"/>
              </a:xfrm>
            </p:grpSpPr>
            <p:sp>
              <p:nvSpPr>
                <p:cNvPr id="49301" name="Oval 28"/>
                <p:cNvSpPr>
                  <a:spLocks noChangeArrowheads="1"/>
                </p:cNvSpPr>
                <p:nvPr/>
              </p:nvSpPr>
              <p:spPr bwMode="auto">
                <a:xfrm>
                  <a:off x="4704" y="3072"/>
                  <a:ext cx="96" cy="96"/>
                </a:xfrm>
                <a:prstGeom prst="ellipse">
                  <a:avLst/>
                </a:prstGeom>
                <a:solidFill>
                  <a:schemeClr val="tx1"/>
                </a:solidFill>
                <a:ln w="9525" algn="ctr">
                  <a:solidFill>
                    <a:schemeClr val="tx1"/>
                  </a:solidFill>
                  <a:round/>
                  <a:headEnd/>
                  <a:tailEnd/>
                </a:ln>
              </p:spPr>
              <p:txBody>
                <a:bodyPr wrap="none" anchor="ctr"/>
                <a:lstStyle/>
                <a:p>
                  <a:pPr algn="ctr"/>
                  <a:endParaRPr lang="en-US" sz="1800">
                    <a:solidFill>
                      <a:srgbClr val="000000"/>
                    </a:solidFill>
                    <a:latin typeface="Comic Sans MS" pitchFamily="66" charset="0"/>
                  </a:endParaRPr>
                </a:p>
              </p:txBody>
            </p:sp>
            <p:sp>
              <p:nvSpPr>
                <p:cNvPr id="49302" name="Oval 29"/>
                <p:cNvSpPr>
                  <a:spLocks noChangeArrowheads="1"/>
                </p:cNvSpPr>
                <p:nvPr/>
              </p:nvSpPr>
              <p:spPr bwMode="auto">
                <a:xfrm>
                  <a:off x="4704" y="3216"/>
                  <a:ext cx="96" cy="96"/>
                </a:xfrm>
                <a:prstGeom prst="ellipse">
                  <a:avLst/>
                </a:prstGeom>
                <a:solidFill>
                  <a:schemeClr val="tx1"/>
                </a:solidFill>
                <a:ln w="9525" algn="ctr">
                  <a:solidFill>
                    <a:schemeClr val="tx1"/>
                  </a:solidFill>
                  <a:round/>
                  <a:headEnd/>
                  <a:tailEnd/>
                </a:ln>
              </p:spPr>
              <p:txBody>
                <a:bodyPr wrap="none" anchor="ctr"/>
                <a:lstStyle/>
                <a:p>
                  <a:pPr algn="ctr"/>
                  <a:endParaRPr lang="en-US" sz="1800">
                    <a:solidFill>
                      <a:srgbClr val="000000"/>
                    </a:solidFill>
                    <a:latin typeface="Comic Sans MS" pitchFamily="66" charset="0"/>
                  </a:endParaRPr>
                </a:p>
              </p:txBody>
            </p:sp>
            <p:sp>
              <p:nvSpPr>
                <p:cNvPr id="49303" name="Oval 30"/>
                <p:cNvSpPr>
                  <a:spLocks noChangeArrowheads="1"/>
                </p:cNvSpPr>
                <p:nvPr/>
              </p:nvSpPr>
              <p:spPr bwMode="auto">
                <a:xfrm>
                  <a:off x="4704" y="3360"/>
                  <a:ext cx="96" cy="96"/>
                </a:xfrm>
                <a:prstGeom prst="ellipse">
                  <a:avLst/>
                </a:prstGeom>
                <a:solidFill>
                  <a:schemeClr val="tx1"/>
                </a:solidFill>
                <a:ln w="9525" algn="ctr">
                  <a:solidFill>
                    <a:schemeClr val="tx1"/>
                  </a:solidFill>
                  <a:round/>
                  <a:headEnd/>
                  <a:tailEnd/>
                </a:ln>
              </p:spPr>
              <p:txBody>
                <a:bodyPr wrap="none" anchor="ctr"/>
                <a:lstStyle/>
                <a:p>
                  <a:pPr algn="ctr"/>
                  <a:endParaRPr lang="en-US" sz="1800">
                    <a:solidFill>
                      <a:srgbClr val="000000"/>
                    </a:solidFill>
                    <a:latin typeface="Comic Sans MS" pitchFamily="66" charset="0"/>
                  </a:endParaRPr>
                </a:p>
              </p:txBody>
            </p:sp>
          </p:grpSp>
          <p:sp>
            <p:nvSpPr>
              <p:cNvPr id="49294" name="Rectangle 31"/>
              <p:cNvSpPr>
                <a:spLocks noChangeArrowheads="1"/>
              </p:cNvSpPr>
              <p:nvPr/>
            </p:nvSpPr>
            <p:spPr bwMode="auto">
              <a:xfrm>
                <a:off x="4800" y="2544"/>
                <a:ext cx="720" cy="480"/>
              </a:xfrm>
              <a:prstGeom prst="rect">
                <a:avLst/>
              </a:prstGeom>
              <a:solidFill>
                <a:srgbClr val="FFFFFF"/>
              </a:solidFill>
              <a:ln w="9525" algn="ctr">
                <a:solidFill>
                  <a:schemeClr val="tx1"/>
                </a:solidFill>
                <a:miter lim="800000"/>
                <a:headEnd/>
                <a:tailEnd/>
              </a:ln>
            </p:spPr>
            <p:txBody>
              <a:bodyPr wrap="none" anchor="ctr"/>
              <a:lstStyle/>
              <a:p>
                <a:pPr algn="ctr" eaLnBrk="1" hangingPunct="1"/>
                <a:r>
                  <a:rPr lang="en-US" sz="1800">
                    <a:solidFill>
                      <a:srgbClr val="000000"/>
                    </a:solidFill>
                  </a:rPr>
                  <a:t>In-place</a:t>
                </a:r>
              </a:p>
              <a:p>
                <a:pPr algn="ctr" eaLnBrk="1" hangingPunct="1"/>
                <a:r>
                  <a:rPr lang="en-US" sz="1800">
                    <a:solidFill>
                      <a:srgbClr val="000000"/>
                    </a:solidFill>
                  </a:rPr>
                  <a:t>Prep</a:t>
                </a:r>
              </a:p>
            </p:txBody>
          </p:sp>
          <p:sp>
            <p:nvSpPr>
              <p:cNvPr id="49295" name="Rectangle 32"/>
              <p:cNvSpPr>
                <a:spLocks noChangeArrowheads="1"/>
              </p:cNvSpPr>
              <p:nvPr/>
            </p:nvSpPr>
            <p:spPr bwMode="auto">
              <a:xfrm>
                <a:off x="4800" y="3504"/>
                <a:ext cx="720" cy="480"/>
              </a:xfrm>
              <a:prstGeom prst="rect">
                <a:avLst/>
              </a:prstGeom>
              <a:solidFill>
                <a:srgbClr val="FFFFFF"/>
              </a:solidFill>
              <a:ln w="9525" algn="ctr">
                <a:solidFill>
                  <a:schemeClr val="tx1"/>
                </a:solidFill>
                <a:miter lim="800000"/>
                <a:headEnd/>
                <a:tailEnd/>
              </a:ln>
            </p:spPr>
            <p:txBody>
              <a:bodyPr wrap="none" anchor="ctr"/>
              <a:lstStyle/>
              <a:p>
                <a:pPr algn="ctr" eaLnBrk="1" hangingPunct="1"/>
                <a:r>
                  <a:rPr lang="en-US" sz="1800">
                    <a:solidFill>
                      <a:srgbClr val="000000"/>
                    </a:solidFill>
                  </a:rPr>
                  <a:t>In-place</a:t>
                </a:r>
              </a:p>
              <a:p>
                <a:pPr algn="ctr" eaLnBrk="1" hangingPunct="1"/>
                <a:r>
                  <a:rPr lang="en-US" sz="1800">
                    <a:solidFill>
                      <a:srgbClr val="000000"/>
                    </a:solidFill>
                  </a:rPr>
                  <a:t>Prep</a:t>
                </a:r>
              </a:p>
            </p:txBody>
          </p:sp>
          <p:grpSp>
            <p:nvGrpSpPr>
              <p:cNvPr id="49296" name="Group 33"/>
              <p:cNvGrpSpPr>
                <a:grpSpLocks/>
              </p:cNvGrpSpPr>
              <p:nvPr/>
            </p:nvGrpSpPr>
            <p:grpSpPr bwMode="auto">
              <a:xfrm>
                <a:off x="5088" y="3072"/>
                <a:ext cx="96" cy="384"/>
                <a:chOff x="3696" y="3072"/>
                <a:chExt cx="96" cy="384"/>
              </a:xfrm>
            </p:grpSpPr>
            <p:sp>
              <p:nvSpPr>
                <p:cNvPr id="49298" name="Oval 34"/>
                <p:cNvSpPr>
                  <a:spLocks noChangeArrowheads="1"/>
                </p:cNvSpPr>
                <p:nvPr/>
              </p:nvSpPr>
              <p:spPr bwMode="auto">
                <a:xfrm>
                  <a:off x="3696" y="3072"/>
                  <a:ext cx="96" cy="96"/>
                </a:xfrm>
                <a:prstGeom prst="ellipse">
                  <a:avLst/>
                </a:prstGeom>
                <a:solidFill>
                  <a:schemeClr val="tx1"/>
                </a:solidFill>
                <a:ln w="9525" algn="ctr">
                  <a:solidFill>
                    <a:schemeClr val="tx1"/>
                  </a:solidFill>
                  <a:round/>
                  <a:headEnd/>
                  <a:tailEnd/>
                </a:ln>
              </p:spPr>
              <p:txBody>
                <a:bodyPr wrap="none" anchor="ctr"/>
                <a:lstStyle/>
                <a:p>
                  <a:pPr algn="ctr"/>
                  <a:endParaRPr lang="en-US" sz="1800">
                    <a:solidFill>
                      <a:srgbClr val="000000"/>
                    </a:solidFill>
                    <a:latin typeface="Comic Sans MS" pitchFamily="66" charset="0"/>
                  </a:endParaRPr>
                </a:p>
              </p:txBody>
            </p:sp>
            <p:sp>
              <p:nvSpPr>
                <p:cNvPr id="49299" name="Oval 35"/>
                <p:cNvSpPr>
                  <a:spLocks noChangeArrowheads="1"/>
                </p:cNvSpPr>
                <p:nvPr/>
              </p:nvSpPr>
              <p:spPr bwMode="auto">
                <a:xfrm>
                  <a:off x="3696" y="3216"/>
                  <a:ext cx="96" cy="96"/>
                </a:xfrm>
                <a:prstGeom prst="ellipse">
                  <a:avLst/>
                </a:prstGeom>
                <a:solidFill>
                  <a:schemeClr val="tx1"/>
                </a:solidFill>
                <a:ln w="9525" algn="ctr">
                  <a:solidFill>
                    <a:schemeClr val="tx1"/>
                  </a:solidFill>
                  <a:round/>
                  <a:headEnd/>
                  <a:tailEnd/>
                </a:ln>
              </p:spPr>
              <p:txBody>
                <a:bodyPr wrap="none" anchor="ctr"/>
                <a:lstStyle/>
                <a:p>
                  <a:pPr algn="ctr"/>
                  <a:endParaRPr lang="en-US" sz="1800">
                    <a:solidFill>
                      <a:srgbClr val="000000"/>
                    </a:solidFill>
                    <a:latin typeface="Comic Sans MS" pitchFamily="66" charset="0"/>
                  </a:endParaRPr>
                </a:p>
              </p:txBody>
            </p:sp>
            <p:sp>
              <p:nvSpPr>
                <p:cNvPr id="49300" name="Oval 36"/>
                <p:cNvSpPr>
                  <a:spLocks noChangeArrowheads="1"/>
                </p:cNvSpPr>
                <p:nvPr/>
              </p:nvSpPr>
              <p:spPr bwMode="auto">
                <a:xfrm>
                  <a:off x="3696" y="3360"/>
                  <a:ext cx="96" cy="96"/>
                </a:xfrm>
                <a:prstGeom prst="ellipse">
                  <a:avLst/>
                </a:prstGeom>
                <a:solidFill>
                  <a:schemeClr val="tx1"/>
                </a:solidFill>
                <a:ln w="9525" algn="ctr">
                  <a:solidFill>
                    <a:schemeClr val="tx1"/>
                  </a:solidFill>
                  <a:round/>
                  <a:headEnd/>
                  <a:tailEnd/>
                </a:ln>
              </p:spPr>
              <p:txBody>
                <a:bodyPr wrap="none" anchor="ctr"/>
                <a:lstStyle/>
                <a:p>
                  <a:pPr algn="ctr"/>
                  <a:endParaRPr lang="en-US" sz="1800">
                    <a:solidFill>
                      <a:srgbClr val="000000"/>
                    </a:solidFill>
                    <a:latin typeface="Comic Sans MS" pitchFamily="66" charset="0"/>
                  </a:endParaRPr>
                </a:p>
              </p:txBody>
            </p:sp>
          </p:grpSp>
          <p:sp>
            <p:nvSpPr>
              <p:cNvPr id="49297" name="Rectangle 37"/>
              <p:cNvSpPr>
                <a:spLocks noChangeArrowheads="1"/>
              </p:cNvSpPr>
              <p:nvPr/>
            </p:nvSpPr>
            <p:spPr bwMode="auto">
              <a:xfrm>
                <a:off x="3360" y="2496"/>
                <a:ext cx="2208" cy="1536"/>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1800">
                  <a:solidFill>
                    <a:srgbClr val="000000"/>
                  </a:solidFill>
                  <a:latin typeface="Comic Sans MS" pitchFamily="66" charset="0"/>
                </a:endParaRPr>
              </a:p>
            </p:txBody>
          </p:sp>
        </p:grpSp>
        <p:pic>
          <p:nvPicPr>
            <p:cNvPr id="49287" name="Picture 38" descr="MCj029798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36" y="3034"/>
              <a:ext cx="720" cy="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288" name="AutoShape 39"/>
            <p:cNvSpPr>
              <a:spLocks noChangeArrowheads="1"/>
            </p:cNvSpPr>
            <p:nvPr/>
          </p:nvSpPr>
          <p:spPr bwMode="auto">
            <a:xfrm>
              <a:off x="3504" y="3312"/>
              <a:ext cx="432" cy="192"/>
            </a:xfrm>
            <a:prstGeom prst="leftRightArrow">
              <a:avLst>
                <a:gd name="adj1" fmla="val 50000"/>
                <a:gd name="adj2" fmla="val 45000"/>
              </a:avLst>
            </a:prstGeom>
            <a:solidFill>
              <a:schemeClr val="accent1"/>
            </a:solidFill>
            <a:ln w="9525" algn="ctr">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grpSp>
      <p:graphicFrame>
        <p:nvGraphicFramePr>
          <p:cNvPr id="490536" name="Object 3"/>
          <p:cNvGraphicFramePr>
            <a:graphicFrameLocks noChangeAspect="1"/>
          </p:cNvGraphicFramePr>
          <p:nvPr>
            <p:extLst>
              <p:ext uri="{D42A27DB-BD31-4B8C-83A1-F6EECF244321}">
                <p14:modId xmlns:p14="http://schemas.microsoft.com/office/powerpoint/2010/main" val="637724868"/>
              </p:ext>
            </p:extLst>
          </p:nvPr>
        </p:nvGraphicFramePr>
        <p:xfrm>
          <a:off x="1581150" y="1747838"/>
          <a:ext cx="1873250" cy="558800"/>
        </p:xfrm>
        <a:graphic>
          <a:graphicData uri="http://schemas.openxmlformats.org/presentationml/2006/ole">
            <mc:AlternateContent xmlns:mc="http://schemas.openxmlformats.org/markup-compatibility/2006">
              <mc:Choice xmlns:v="urn:schemas-microsoft-com:vml" Requires="v">
                <p:oleObj spid="_x0000_s8227" name="Visio" r:id="rId6" imgW="4100860" imgH="1220459" progId="Visio.Drawing.11">
                  <p:embed/>
                </p:oleObj>
              </mc:Choice>
              <mc:Fallback>
                <p:oleObj name="Visio" r:id="rId6" imgW="4100860" imgH="1220459"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1150" y="1747838"/>
                        <a:ext cx="1873250" cy="55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0537" name="Object 4"/>
          <p:cNvGraphicFramePr>
            <a:graphicFrameLocks noChangeAspect="1"/>
          </p:cNvGraphicFramePr>
          <p:nvPr>
            <p:extLst>
              <p:ext uri="{D42A27DB-BD31-4B8C-83A1-F6EECF244321}">
                <p14:modId xmlns:p14="http://schemas.microsoft.com/office/powerpoint/2010/main" val="1968233159"/>
              </p:ext>
            </p:extLst>
          </p:nvPr>
        </p:nvGraphicFramePr>
        <p:xfrm>
          <a:off x="1581150" y="2854325"/>
          <a:ext cx="1873250" cy="558800"/>
        </p:xfrm>
        <a:graphic>
          <a:graphicData uri="http://schemas.openxmlformats.org/presentationml/2006/ole">
            <mc:AlternateContent xmlns:mc="http://schemas.openxmlformats.org/markup-compatibility/2006">
              <mc:Choice xmlns:v="urn:schemas-microsoft-com:vml" Requires="v">
                <p:oleObj spid="_x0000_s8228" name="Visio" r:id="rId7" imgW="4100860" imgH="1220459" progId="Visio.Drawing.11">
                  <p:embed/>
                </p:oleObj>
              </mc:Choice>
              <mc:Fallback>
                <p:oleObj name="Visio" r:id="rId7" imgW="4100860" imgH="1220459"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1150" y="2854325"/>
                        <a:ext cx="1873250" cy="55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0538" name="Object 5"/>
          <p:cNvGraphicFramePr>
            <a:graphicFrameLocks noChangeAspect="1"/>
          </p:cNvGraphicFramePr>
          <p:nvPr>
            <p:extLst>
              <p:ext uri="{D42A27DB-BD31-4B8C-83A1-F6EECF244321}">
                <p14:modId xmlns:p14="http://schemas.microsoft.com/office/powerpoint/2010/main" val="4015816727"/>
              </p:ext>
            </p:extLst>
          </p:nvPr>
        </p:nvGraphicFramePr>
        <p:xfrm>
          <a:off x="1581150" y="2297113"/>
          <a:ext cx="1873250" cy="558800"/>
        </p:xfrm>
        <a:graphic>
          <a:graphicData uri="http://schemas.openxmlformats.org/presentationml/2006/ole">
            <mc:AlternateContent xmlns:mc="http://schemas.openxmlformats.org/markup-compatibility/2006">
              <mc:Choice xmlns:v="urn:schemas-microsoft-com:vml" Requires="v">
                <p:oleObj spid="_x0000_s8229" name="Visio" r:id="rId8" imgW="4100860" imgH="1220459" progId="Visio.Drawing.11">
                  <p:embed/>
                </p:oleObj>
              </mc:Choice>
              <mc:Fallback>
                <p:oleObj name="Visio" r:id="rId8" imgW="4100860" imgH="1220459"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1150" y="2297113"/>
                        <a:ext cx="1873250" cy="55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9" name="Group 43"/>
          <p:cNvGrpSpPr>
            <a:grpSpLocks/>
          </p:cNvGrpSpPr>
          <p:nvPr/>
        </p:nvGrpSpPr>
        <p:grpSpPr bwMode="auto">
          <a:xfrm>
            <a:off x="3505200" y="1295400"/>
            <a:ext cx="1524000" cy="2057400"/>
            <a:chOff x="2256" y="912"/>
            <a:chExt cx="960" cy="1296"/>
          </a:xfrm>
        </p:grpSpPr>
        <p:sp>
          <p:nvSpPr>
            <p:cNvPr id="49280" name="Line 44"/>
            <p:cNvSpPr>
              <a:spLocks noChangeShapeType="1"/>
            </p:cNvSpPr>
            <p:nvPr/>
          </p:nvSpPr>
          <p:spPr bwMode="auto">
            <a:xfrm flipH="1">
              <a:off x="2256" y="2016"/>
              <a:ext cx="96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81" name="Line 45"/>
            <p:cNvSpPr>
              <a:spLocks noChangeShapeType="1"/>
            </p:cNvSpPr>
            <p:nvPr/>
          </p:nvSpPr>
          <p:spPr bwMode="auto">
            <a:xfrm flipH="1">
              <a:off x="2256" y="1680"/>
              <a:ext cx="96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82" name="Line 46"/>
            <p:cNvSpPr>
              <a:spLocks noChangeShapeType="1"/>
            </p:cNvSpPr>
            <p:nvPr/>
          </p:nvSpPr>
          <p:spPr bwMode="auto">
            <a:xfrm flipH="1">
              <a:off x="2256" y="1632"/>
              <a:ext cx="96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83" name="Line 47"/>
            <p:cNvSpPr>
              <a:spLocks noChangeShapeType="1"/>
            </p:cNvSpPr>
            <p:nvPr/>
          </p:nvSpPr>
          <p:spPr bwMode="auto">
            <a:xfrm flipH="1">
              <a:off x="2256" y="1296"/>
              <a:ext cx="96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84" name="Line 48"/>
            <p:cNvSpPr>
              <a:spLocks noChangeShapeType="1"/>
            </p:cNvSpPr>
            <p:nvPr/>
          </p:nvSpPr>
          <p:spPr bwMode="auto">
            <a:xfrm flipH="1">
              <a:off x="2256" y="1248"/>
              <a:ext cx="96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85" name="Line 49"/>
            <p:cNvSpPr>
              <a:spLocks noChangeShapeType="1"/>
            </p:cNvSpPr>
            <p:nvPr/>
          </p:nvSpPr>
          <p:spPr bwMode="auto">
            <a:xfrm flipH="1">
              <a:off x="2256" y="912"/>
              <a:ext cx="96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 name="Group 50"/>
          <p:cNvGrpSpPr>
            <a:grpSpLocks/>
          </p:cNvGrpSpPr>
          <p:nvPr/>
        </p:nvGrpSpPr>
        <p:grpSpPr bwMode="auto">
          <a:xfrm>
            <a:off x="4267200" y="4191000"/>
            <a:ext cx="2057400" cy="762000"/>
            <a:chOff x="2832" y="2736"/>
            <a:chExt cx="1296" cy="480"/>
          </a:xfrm>
        </p:grpSpPr>
        <p:sp>
          <p:nvSpPr>
            <p:cNvPr id="49278" name="AutoShape 51"/>
            <p:cNvSpPr>
              <a:spLocks noChangeArrowheads="1"/>
            </p:cNvSpPr>
            <p:nvPr/>
          </p:nvSpPr>
          <p:spPr bwMode="auto">
            <a:xfrm rot="-8518141">
              <a:off x="2832" y="3120"/>
              <a:ext cx="144" cy="96"/>
            </a:xfrm>
            <a:prstGeom prst="rightArrow">
              <a:avLst>
                <a:gd name="adj1" fmla="val 50000"/>
                <a:gd name="adj2" fmla="val 37500"/>
              </a:avLst>
            </a:prstGeom>
            <a:solidFill>
              <a:srgbClr val="00FF0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49279" name="AutoShape 52"/>
            <p:cNvSpPr>
              <a:spLocks noChangeArrowheads="1"/>
            </p:cNvSpPr>
            <p:nvPr/>
          </p:nvSpPr>
          <p:spPr bwMode="auto">
            <a:xfrm rot="-8518141">
              <a:off x="3984" y="2736"/>
              <a:ext cx="144" cy="96"/>
            </a:xfrm>
            <a:prstGeom prst="rightArrow">
              <a:avLst>
                <a:gd name="adj1" fmla="val 50000"/>
                <a:gd name="adj2" fmla="val 37500"/>
              </a:avLst>
            </a:prstGeom>
            <a:solidFill>
              <a:srgbClr val="00FF0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grpSp>
      <p:sp>
        <p:nvSpPr>
          <p:cNvPr id="490549" name="Line 53"/>
          <p:cNvSpPr>
            <a:spLocks noChangeShapeType="1"/>
          </p:cNvSpPr>
          <p:nvPr/>
        </p:nvSpPr>
        <p:spPr bwMode="auto">
          <a:xfrm flipH="1" flipV="1">
            <a:off x="6248400" y="4419600"/>
            <a:ext cx="381000" cy="1600200"/>
          </a:xfrm>
          <a:prstGeom prst="line">
            <a:avLst/>
          </a:prstGeom>
          <a:noFill/>
          <a:ln w="38100">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en-US"/>
          </a:p>
        </p:txBody>
      </p:sp>
      <p:sp>
        <p:nvSpPr>
          <p:cNvPr id="490550" name="Line 54"/>
          <p:cNvSpPr>
            <a:spLocks noChangeShapeType="1"/>
          </p:cNvSpPr>
          <p:nvPr/>
        </p:nvSpPr>
        <p:spPr bwMode="auto">
          <a:xfrm flipH="1" flipV="1">
            <a:off x="6324600" y="4419600"/>
            <a:ext cx="304800" cy="304800"/>
          </a:xfrm>
          <a:prstGeom prst="line">
            <a:avLst/>
          </a:prstGeom>
          <a:noFill/>
          <a:ln w="38100">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en-US"/>
          </a:p>
        </p:txBody>
      </p:sp>
      <p:sp>
        <p:nvSpPr>
          <p:cNvPr id="490551" name="Line 55"/>
          <p:cNvSpPr>
            <a:spLocks noChangeShapeType="1"/>
          </p:cNvSpPr>
          <p:nvPr/>
        </p:nvSpPr>
        <p:spPr bwMode="auto">
          <a:xfrm flipH="1" flipV="1">
            <a:off x="6324600" y="4343400"/>
            <a:ext cx="1905000" cy="1676400"/>
          </a:xfrm>
          <a:prstGeom prst="line">
            <a:avLst/>
          </a:prstGeom>
          <a:noFill/>
          <a:ln w="38100">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en-US"/>
          </a:p>
        </p:txBody>
      </p:sp>
      <p:sp>
        <p:nvSpPr>
          <p:cNvPr id="490552" name="Line 56"/>
          <p:cNvSpPr>
            <a:spLocks noChangeShapeType="1"/>
          </p:cNvSpPr>
          <p:nvPr/>
        </p:nvSpPr>
        <p:spPr bwMode="auto">
          <a:xfrm flipH="1" flipV="1">
            <a:off x="6400800" y="4267200"/>
            <a:ext cx="1828800" cy="381000"/>
          </a:xfrm>
          <a:prstGeom prst="line">
            <a:avLst/>
          </a:prstGeom>
          <a:noFill/>
          <a:ln w="38100">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en-US"/>
          </a:p>
        </p:txBody>
      </p:sp>
      <p:grpSp>
        <p:nvGrpSpPr>
          <p:cNvPr id="11" name="Group 57"/>
          <p:cNvGrpSpPr>
            <a:grpSpLocks/>
          </p:cNvGrpSpPr>
          <p:nvPr/>
        </p:nvGrpSpPr>
        <p:grpSpPr bwMode="auto">
          <a:xfrm>
            <a:off x="5029200" y="1295400"/>
            <a:ext cx="3962400" cy="1752600"/>
            <a:chOff x="1728" y="1920"/>
            <a:chExt cx="2688" cy="1104"/>
          </a:xfrm>
        </p:grpSpPr>
        <p:sp>
          <p:nvSpPr>
            <p:cNvPr id="49171" name="Rectangle 58"/>
            <p:cNvSpPr>
              <a:spLocks noChangeArrowheads="1"/>
            </p:cNvSpPr>
            <p:nvPr/>
          </p:nvSpPr>
          <p:spPr bwMode="auto">
            <a:xfrm>
              <a:off x="1728" y="1920"/>
              <a:ext cx="384" cy="144"/>
            </a:xfrm>
            <a:prstGeom prst="rect">
              <a:avLst/>
            </a:prstGeom>
            <a:solidFill>
              <a:schemeClr val="bg1"/>
            </a:solidFill>
            <a:ln w="12700" algn="ctr">
              <a:solidFill>
                <a:schemeClr val="tx1"/>
              </a:solidFill>
              <a:miter lim="800000"/>
              <a:headEnd/>
              <a:tailEnd/>
            </a:ln>
          </p:spPr>
          <p:txBody>
            <a:bodyPr wrap="none" anchor="ctr"/>
            <a:lstStyle/>
            <a:p>
              <a:pPr algn="ctr" eaLnBrk="1" hangingPunct="1"/>
              <a:r>
                <a:rPr lang="en-US" sz="1200">
                  <a:solidFill>
                    <a:srgbClr val="000000"/>
                  </a:solidFill>
                  <a:latin typeface="Times New Roman" pitchFamily="18" charset="0"/>
                </a:rPr>
                <a:t>0 Prep</a:t>
              </a:r>
            </a:p>
          </p:txBody>
        </p:sp>
        <p:sp>
          <p:nvSpPr>
            <p:cNvPr id="49172" name="Rectangle 59"/>
            <p:cNvSpPr>
              <a:spLocks noChangeArrowheads="1"/>
            </p:cNvSpPr>
            <p:nvPr/>
          </p:nvSpPr>
          <p:spPr bwMode="auto">
            <a:xfrm>
              <a:off x="1728" y="2112"/>
              <a:ext cx="384" cy="144"/>
            </a:xfrm>
            <a:prstGeom prst="rect">
              <a:avLst/>
            </a:prstGeom>
            <a:solidFill>
              <a:schemeClr val="bg1"/>
            </a:solidFill>
            <a:ln w="12700" algn="ctr">
              <a:solidFill>
                <a:schemeClr val="tx1"/>
              </a:solidFill>
              <a:miter lim="800000"/>
              <a:headEnd/>
              <a:tailEnd/>
            </a:ln>
          </p:spPr>
          <p:txBody>
            <a:bodyPr wrap="none" anchor="ctr"/>
            <a:lstStyle/>
            <a:p>
              <a:pPr algn="ctr" eaLnBrk="1" hangingPunct="1"/>
              <a:r>
                <a:rPr lang="en-US" sz="1200">
                  <a:solidFill>
                    <a:srgbClr val="000000"/>
                  </a:solidFill>
                  <a:latin typeface="Times New Roman" pitchFamily="18" charset="0"/>
                </a:rPr>
                <a:t>Cat Prep</a:t>
              </a:r>
            </a:p>
          </p:txBody>
        </p:sp>
        <p:sp>
          <p:nvSpPr>
            <p:cNvPr id="49173" name="Rectangle 60"/>
            <p:cNvSpPr>
              <a:spLocks noChangeArrowheads="1"/>
            </p:cNvSpPr>
            <p:nvPr/>
          </p:nvSpPr>
          <p:spPr bwMode="auto">
            <a:xfrm>
              <a:off x="1728" y="2304"/>
              <a:ext cx="384" cy="144"/>
            </a:xfrm>
            <a:prstGeom prst="rect">
              <a:avLst/>
            </a:prstGeom>
            <a:solidFill>
              <a:schemeClr val="bg1"/>
            </a:solidFill>
            <a:ln w="12700" algn="ctr">
              <a:solidFill>
                <a:schemeClr val="tx1"/>
              </a:solidFill>
              <a:miter lim="800000"/>
              <a:headEnd/>
              <a:tailEnd/>
            </a:ln>
          </p:spPr>
          <p:txBody>
            <a:bodyPr wrap="none" anchor="ctr"/>
            <a:lstStyle/>
            <a:p>
              <a:pPr algn="ctr" eaLnBrk="1" hangingPunct="1"/>
              <a:r>
                <a:rPr lang="en-US" sz="1200">
                  <a:solidFill>
                    <a:srgbClr val="000000"/>
                  </a:solidFill>
                  <a:latin typeface="Times New Roman" pitchFamily="18" charset="0"/>
                </a:rPr>
                <a:t>0 Prep</a:t>
              </a:r>
            </a:p>
          </p:txBody>
        </p:sp>
        <p:sp>
          <p:nvSpPr>
            <p:cNvPr id="49174" name="Rectangle 61"/>
            <p:cNvSpPr>
              <a:spLocks noChangeArrowheads="1"/>
            </p:cNvSpPr>
            <p:nvPr/>
          </p:nvSpPr>
          <p:spPr bwMode="auto">
            <a:xfrm>
              <a:off x="1728" y="2496"/>
              <a:ext cx="384" cy="144"/>
            </a:xfrm>
            <a:prstGeom prst="rect">
              <a:avLst/>
            </a:prstGeom>
            <a:solidFill>
              <a:schemeClr val="bg1"/>
            </a:solidFill>
            <a:ln w="12700" algn="ctr">
              <a:solidFill>
                <a:schemeClr val="tx1"/>
              </a:solidFill>
              <a:miter lim="800000"/>
              <a:headEnd/>
              <a:tailEnd/>
            </a:ln>
          </p:spPr>
          <p:txBody>
            <a:bodyPr wrap="none" anchor="ctr"/>
            <a:lstStyle/>
            <a:p>
              <a:pPr algn="ctr" eaLnBrk="1" hangingPunct="1"/>
              <a:r>
                <a:rPr lang="en-US" sz="1200">
                  <a:solidFill>
                    <a:srgbClr val="000000"/>
                  </a:solidFill>
                  <a:latin typeface="Times New Roman" pitchFamily="18" charset="0"/>
                </a:rPr>
                <a:t>Cat Prep</a:t>
              </a:r>
            </a:p>
          </p:txBody>
        </p:sp>
        <p:sp>
          <p:nvSpPr>
            <p:cNvPr id="49175" name="Rectangle 62"/>
            <p:cNvSpPr>
              <a:spLocks noChangeArrowheads="1"/>
            </p:cNvSpPr>
            <p:nvPr/>
          </p:nvSpPr>
          <p:spPr bwMode="auto">
            <a:xfrm>
              <a:off x="1728" y="2688"/>
              <a:ext cx="384" cy="144"/>
            </a:xfrm>
            <a:prstGeom prst="rect">
              <a:avLst/>
            </a:prstGeom>
            <a:solidFill>
              <a:schemeClr val="bg1"/>
            </a:solidFill>
            <a:ln w="12700" algn="ctr">
              <a:solidFill>
                <a:schemeClr val="tx1"/>
              </a:solidFill>
              <a:miter lim="800000"/>
              <a:headEnd/>
              <a:tailEnd/>
            </a:ln>
          </p:spPr>
          <p:txBody>
            <a:bodyPr wrap="none" anchor="ctr"/>
            <a:lstStyle/>
            <a:p>
              <a:pPr algn="ctr" eaLnBrk="1" hangingPunct="1"/>
              <a:r>
                <a:rPr lang="en-US" sz="1200">
                  <a:solidFill>
                    <a:srgbClr val="000000"/>
                  </a:solidFill>
                  <a:latin typeface="Times New Roman" pitchFamily="18" charset="0"/>
                </a:rPr>
                <a:t>0 Prep</a:t>
              </a:r>
            </a:p>
          </p:txBody>
        </p:sp>
        <p:sp>
          <p:nvSpPr>
            <p:cNvPr id="49176" name="Rectangle 63"/>
            <p:cNvSpPr>
              <a:spLocks noChangeArrowheads="1"/>
            </p:cNvSpPr>
            <p:nvPr/>
          </p:nvSpPr>
          <p:spPr bwMode="auto">
            <a:xfrm>
              <a:off x="1728" y="2880"/>
              <a:ext cx="384" cy="144"/>
            </a:xfrm>
            <a:prstGeom prst="rect">
              <a:avLst/>
            </a:prstGeom>
            <a:solidFill>
              <a:schemeClr val="bg1"/>
            </a:solidFill>
            <a:ln w="12700" algn="ctr">
              <a:solidFill>
                <a:schemeClr val="tx1"/>
              </a:solidFill>
              <a:miter lim="800000"/>
              <a:headEnd/>
              <a:tailEnd/>
            </a:ln>
          </p:spPr>
          <p:txBody>
            <a:bodyPr wrap="none" anchor="ctr"/>
            <a:lstStyle/>
            <a:p>
              <a:pPr algn="ctr" eaLnBrk="1" hangingPunct="1"/>
              <a:r>
                <a:rPr lang="en-US" sz="1200">
                  <a:solidFill>
                    <a:srgbClr val="000000"/>
                  </a:solidFill>
                  <a:latin typeface="Times New Roman" pitchFamily="18" charset="0"/>
                </a:rPr>
                <a:t>Cat Prep</a:t>
              </a:r>
            </a:p>
          </p:txBody>
        </p:sp>
        <p:sp>
          <p:nvSpPr>
            <p:cNvPr id="49177" name="Rectangle 64"/>
            <p:cNvSpPr>
              <a:spLocks noChangeArrowheads="1"/>
            </p:cNvSpPr>
            <p:nvPr/>
          </p:nvSpPr>
          <p:spPr bwMode="auto">
            <a:xfrm>
              <a:off x="2352" y="1920"/>
              <a:ext cx="336" cy="336"/>
            </a:xfrm>
            <a:prstGeom prst="rect">
              <a:avLst/>
            </a:prstGeom>
            <a:solidFill>
              <a:schemeClr val="bg1"/>
            </a:solidFill>
            <a:ln w="12700" algn="ctr">
              <a:solidFill>
                <a:schemeClr val="tx1"/>
              </a:solidFill>
              <a:miter lim="800000"/>
              <a:headEnd/>
              <a:tailEnd/>
            </a:ln>
          </p:spPr>
          <p:txBody>
            <a:bodyPr wrap="none" anchor="ctr"/>
            <a:lstStyle/>
            <a:p>
              <a:pPr algn="ctr" eaLnBrk="1" hangingPunct="1"/>
              <a:r>
                <a:rPr lang="en-US" sz="1200">
                  <a:solidFill>
                    <a:srgbClr val="000000"/>
                  </a:solidFill>
                  <a:latin typeface="Times New Roman" pitchFamily="18" charset="0"/>
                </a:rPr>
                <a:t>Verify</a:t>
              </a:r>
            </a:p>
          </p:txBody>
        </p:sp>
        <p:sp>
          <p:nvSpPr>
            <p:cNvPr id="49178" name="Rectangle 65"/>
            <p:cNvSpPr>
              <a:spLocks noChangeArrowheads="1"/>
            </p:cNvSpPr>
            <p:nvPr/>
          </p:nvSpPr>
          <p:spPr bwMode="auto">
            <a:xfrm>
              <a:off x="2352" y="2304"/>
              <a:ext cx="336" cy="336"/>
            </a:xfrm>
            <a:prstGeom prst="rect">
              <a:avLst/>
            </a:prstGeom>
            <a:solidFill>
              <a:schemeClr val="bg1"/>
            </a:solidFill>
            <a:ln w="12700" algn="ctr">
              <a:solidFill>
                <a:schemeClr val="tx1"/>
              </a:solidFill>
              <a:miter lim="800000"/>
              <a:headEnd/>
              <a:tailEnd/>
            </a:ln>
          </p:spPr>
          <p:txBody>
            <a:bodyPr wrap="none" anchor="ctr"/>
            <a:lstStyle/>
            <a:p>
              <a:pPr algn="ctr" eaLnBrk="1" hangingPunct="1"/>
              <a:r>
                <a:rPr lang="en-US" sz="1200">
                  <a:solidFill>
                    <a:srgbClr val="000000"/>
                  </a:solidFill>
                  <a:latin typeface="Times New Roman" pitchFamily="18" charset="0"/>
                </a:rPr>
                <a:t>Verify</a:t>
              </a:r>
            </a:p>
          </p:txBody>
        </p:sp>
        <p:sp>
          <p:nvSpPr>
            <p:cNvPr id="49179" name="Rectangle 66"/>
            <p:cNvSpPr>
              <a:spLocks noChangeArrowheads="1"/>
            </p:cNvSpPr>
            <p:nvPr/>
          </p:nvSpPr>
          <p:spPr bwMode="auto">
            <a:xfrm>
              <a:off x="2352" y="2688"/>
              <a:ext cx="336" cy="336"/>
            </a:xfrm>
            <a:prstGeom prst="rect">
              <a:avLst/>
            </a:prstGeom>
            <a:solidFill>
              <a:schemeClr val="bg1"/>
            </a:solidFill>
            <a:ln w="12700" algn="ctr">
              <a:solidFill>
                <a:schemeClr val="tx1"/>
              </a:solidFill>
              <a:miter lim="800000"/>
              <a:headEnd/>
              <a:tailEnd/>
            </a:ln>
          </p:spPr>
          <p:txBody>
            <a:bodyPr wrap="none" anchor="ctr"/>
            <a:lstStyle/>
            <a:p>
              <a:pPr algn="ctr" eaLnBrk="1" hangingPunct="1"/>
              <a:r>
                <a:rPr lang="en-US" sz="1200">
                  <a:solidFill>
                    <a:srgbClr val="000000"/>
                  </a:solidFill>
                  <a:latin typeface="Times New Roman" pitchFamily="18" charset="0"/>
                </a:rPr>
                <a:t>Verify</a:t>
              </a:r>
            </a:p>
          </p:txBody>
        </p:sp>
        <p:sp>
          <p:nvSpPr>
            <p:cNvPr id="49180" name="Line 67"/>
            <p:cNvSpPr>
              <a:spLocks noChangeShapeType="1"/>
            </p:cNvSpPr>
            <p:nvPr/>
          </p:nvSpPr>
          <p:spPr bwMode="auto">
            <a:xfrm>
              <a:off x="2112" y="2165"/>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81" name="Line 68"/>
            <p:cNvSpPr>
              <a:spLocks noChangeShapeType="1"/>
            </p:cNvSpPr>
            <p:nvPr/>
          </p:nvSpPr>
          <p:spPr bwMode="auto">
            <a:xfrm>
              <a:off x="2112" y="2208"/>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82" name="Line 69"/>
            <p:cNvSpPr>
              <a:spLocks noChangeShapeType="1"/>
            </p:cNvSpPr>
            <p:nvPr/>
          </p:nvSpPr>
          <p:spPr bwMode="auto">
            <a:xfrm>
              <a:off x="2112" y="2188"/>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83" name="Line 70"/>
            <p:cNvSpPr>
              <a:spLocks noChangeShapeType="1"/>
            </p:cNvSpPr>
            <p:nvPr/>
          </p:nvSpPr>
          <p:spPr bwMode="auto">
            <a:xfrm>
              <a:off x="2112" y="2549"/>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84" name="Line 71"/>
            <p:cNvSpPr>
              <a:spLocks noChangeShapeType="1"/>
            </p:cNvSpPr>
            <p:nvPr/>
          </p:nvSpPr>
          <p:spPr bwMode="auto">
            <a:xfrm>
              <a:off x="2112" y="2592"/>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85" name="Line 72"/>
            <p:cNvSpPr>
              <a:spLocks noChangeShapeType="1"/>
            </p:cNvSpPr>
            <p:nvPr/>
          </p:nvSpPr>
          <p:spPr bwMode="auto">
            <a:xfrm>
              <a:off x="2112" y="2572"/>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86" name="Line 73"/>
            <p:cNvSpPr>
              <a:spLocks noChangeShapeType="1"/>
            </p:cNvSpPr>
            <p:nvPr/>
          </p:nvSpPr>
          <p:spPr bwMode="auto">
            <a:xfrm>
              <a:off x="2112" y="2933"/>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87" name="Line 74"/>
            <p:cNvSpPr>
              <a:spLocks noChangeShapeType="1"/>
            </p:cNvSpPr>
            <p:nvPr/>
          </p:nvSpPr>
          <p:spPr bwMode="auto">
            <a:xfrm>
              <a:off x="2112" y="2976"/>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88" name="Line 75"/>
            <p:cNvSpPr>
              <a:spLocks noChangeShapeType="1"/>
            </p:cNvSpPr>
            <p:nvPr/>
          </p:nvSpPr>
          <p:spPr bwMode="auto">
            <a:xfrm>
              <a:off x="2112" y="2956"/>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89" name="Line 76"/>
            <p:cNvSpPr>
              <a:spLocks noChangeShapeType="1"/>
            </p:cNvSpPr>
            <p:nvPr/>
          </p:nvSpPr>
          <p:spPr bwMode="auto">
            <a:xfrm>
              <a:off x="2112" y="1920"/>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90" name="Line 77"/>
            <p:cNvSpPr>
              <a:spLocks noChangeShapeType="1"/>
            </p:cNvSpPr>
            <p:nvPr/>
          </p:nvSpPr>
          <p:spPr bwMode="auto">
            <a:xfrm>
              <a:off x="2112" y="1963"/>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91" name="Line 78"/>
            <p:cNvSpPr>
              <a:spLocks noChangeShapeType="1"/>
            </p:cNvSpPr>
            <p:nvPr/>
          </p:nvSpPr>
          <p:spPr bwMode="auto">
            <a:xfrm>
              <a:off x="2112" y="1943"/>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92" name="Line 79"/>
            <p:cNvSpPr>
              <a:spLocks noChangeShapeType="1"/>
            </p:cNvSpPr>
            <p:nvPr/>
          </p:nvSpPr>
          <p:spPr bwMode="auto">
            <a:xfrm>
              <a:off x="2112" y="1986"/>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93" name="Line 80"/>
            <p:cNvSpPr>
              <a:spLocks noChangeShapeType="1"/>
            </p:cNvSpPr>
            <p:nvPr/>
          </p:nvSpPr>
          <p:spPr bwMode="auto">
            <a:xfrm>
              <a:off x="2112" y="2029"/>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94" name="Line 81"/>
            <p:cNvSpPr>
              <a:spLocks noChangeShapeType="1"/>
            </p:cNvSpPr>
            <p:nvPr/>
          </p:nvSpPr>
          <p:spPr bwMode="auto">
            <a:xfrm>
              <a:off x="2112" y="2009"/>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95" name="Line 82"/>
            <p:cNvSpPr>
              <a:spLocks noChangeShapeType="1"/>
            </p:cNvSpPr>
            <p:nvPr/>
          </p:nvSpPr>
          <p:spPr bwMode="auto">
            <a:xfrm>
              <a:off x="2112" y="2049"/>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96" name="Line 83"/>
            <p:cNvSpPr>
              <a:spLocks noChangeShapeType="1"/>
            </p:cNvSpPr>
            <p:nvPr/>
          </p:nvSpPr>
          <p:spPr bwMode="auto">
            <a:xfrm>
              <a:off x="2112" y="2304"/>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97" name="Line 84"/>
            <p:cNvSpPr>
              <a:spLocks noChangeShapeType="1"/>
            </p:cNvSpPr>
            <p:nvPr/>
          </p:nvSpPr>
          <p:spPr bwMode="auto">
            <a:xfrm>
              <a:off x="2112" y="2347"/>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98" name="Line 85"/>
            <p:cNvSpPr>
              <a:spLocks noChangeShapeType="1"/>
            </p:cNvSpPr>
            <p:nvPr/>
          </p:nvSpPr>
          <p:spPr bwMode="auto">
            <a:xfrm>
              <a:off x="2112" y="2327"/>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99" name="Line 86"/>
            <p:cNvSpPr>
              <a:spLocks noChangeShapeType="1"/>
            </p:cNvSpPr>
            <p:nvPr/>
          </p:nvSpPr>
          <p:spPr bwMode="auto">
            <a:xfrm>
              <a:off x="2112" y="2370"/>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00" name="Line 87"/>
            <p:cNvSpPr>
              <a:spLocks noChangeShapeType="1"/>
            </p:cNvSpPr>
            <p:nvPr/>
          </p:nvSpPr>
          <p:spPr bwMode="auto">
            <a:xfrm>
              <a:off x="2112" y="2413"/>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01" name="Line 88"/>
            <p:cNvSpPr>
              <a:spLocks noChangeShapeType="1"/>
            </p:cNvSpPr>
            <p:nvPr/>
          </p:nvSpPr>
          <p:spPr bwMode="auto">
            <a:xfrm>
              <a:off x="2112" y="2393"/>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02" name="Line 89"/>
            <p:cNvSpPr>
              <a:spLocks noChangeShapeType="1"/>
            </p:cNvSpPr>
            <p:nvPr/>
          </p:nvSpPr>
          <p:spPr bwMode="auto">
            <a:xfrm>
              <a:off x="2112" y="2433"/>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03" name="Line 90"/>
            <p:cNvSpPr>
              <a:spLocks noChangeShapeType="1"/>
            </p:cNvSpPr>
            <p:nvPr/>
          </p:nvSpPr>
          <p:spPr bwMode="auto">
            <a:xfrm>
              <a:off x="2112" y="2688"/>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04" name="Line 91"/>
            <p:cNvSpPr>
              <a:spLocks noChangeShapeType="1"/>
            </p:cNvSpPr>
            <p:nvPr/>
          </p:nvSpPr>
          <p:spPr bwMode="auto">
            <a:xfrm>
              <a:off x="2112" y="2731"/>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05" name="Line 92"/>
            <p:cNvSpPr>
              <a:spLocks noChangeShapeType="1"/>
            </p:cNvSpPr>
            <p:nvPr/>
          </p:nvSpPr>
          <p:spPr bwMode="auto">
            <a:xfrm>
              <a:off x="2112" y="2711"/>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06" name="Line 93"/>
            <p:cNvSpPr>
              <a:spLocks noChangeShapeType="1"/>
            </p:cNvSpPr>
            <p:nvPr/>
          </p:nvSpPr>
          <p:spPr bwMode="auto">
            <a:xfrm>
              <a:off x="2112" y="2754"/>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07" name="Line 94"/>
            <p:cNvSpPr>
              <a:spLocks noChangeShapeType="1"/>
            </p:cNvSpPr>
            <p:nvPr/>
          </p:nvSpPr>
          <p:spPr bwMode="auto">
            <a:xfrm>
              <a:off x="2112" y="2797"/>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08" name="Line 95"/>
            <p:cNvSpPr>
              <a:spLocks noChangeShapeType="1"/>
            </p:cNvSpPr>
            <p:nvPr/>
          </p:nvSpPr>
          <p:spPr bwMode="auto">
            <a:xfrm>
              <a:off x="2112" y="2777"/>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09" name="Line 96"/>
            <p:cNvSpPr>
              <a:spLocks noChangeShapeType="1"/>
            </p:cNvSpPr>
            <p:nvPr/>
          </p:nvSpPr>
          <p:spPr bwMode="auto">
            <a:xfrm>
              <a:off x="2112" y="2817"/>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10" name="Line 97"/>
            <p:cNvSpPr>
              <a:spLocks noChangeShapeType="1"/>
            </p:cNvSpPr>
            <p:nvPr/>
          </p:nvSpPr>
          <p:spPr bwMode="auto">
            <a:xfrm>
              <a:off x="2688" y="1920"/>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11" name="Line 98"/>
            <p:cNvSpPr>
              <a:spLocks noChangeShapeType="1"/>
            </p:cNvSpPr>
            <p:nvPr/>
          </p:nvSpPr>
          <p:spPr bwMode="auto">
            <a:xfrm>
              <a:off x="2688" y="1963"/>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12" name="Line 99"/>
            <p:cNvSpPr>
              <a:spLocks noChangeShapeType="1"/>
            </p:cNvSpPr>
            <p:nvPr/>
          </p:nvSpPr>
          <p:spPr bwMode="auto">
            <a:xfrm>
              <a:off x="2688" y="1943"/>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13" name="Line 100"/>
            <p:cNvSpPr>
              <a:spLocks noChangeShapeType="1"/>
            </p:cNvSpPr>
            <p:nvPr/>
          </p:nvSpPr>
          <p:spPr bwMode="auto">
            <a:xfrm>
              <a:off x="2688" y="1986"/>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14" name="Line 101"/>
            <p:cNvSpPr>
              <a:spLocks noChangeShapeType="1"/>
            </p:cNvSpPr>
            <p:nvPr/>
          </p:nvSpPr>
          <p:spPr bwMode="auto">
            <a:xfrm>
              <a:off x="2688" y="2029"/>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15" name="Line 102"/>
            <p:cNvSpPr>
              <a:spLocks noChangeShapeType="1"/>
            </p:cNvSpPr>
            <p:nvPr/>
          </p:nvSpPr>
          <p:spPr bwMode="auto">
            <a:xfrm>
              <a:off x="2688" y="2009"/>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16" name="Line 103"/>
            <p:cNvSpPr>
              <a:spLocks noChangeShapeType="1"/>
            </p:cNvSpPr>
            <p:nvPr/>
          </p:nvSpPr>
          <p:spPr bwMode="auto">
            <a:xfrm>
              <a:off x="2688" y="2049"/>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17" name="Line 104"/>
            <p:cNvSpPr>
              <a:spLocks noChangeShapeType="1"/>
            </p:cNvSpPr>
            <p:nvPr/>
          </p:nvSpPr>
          <p:spPr bwMode="auto">
            <a:xfrm>
              <a:off x="2688" y="2304"/>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18" name="Line 105"/>
            <p:cNvSpPr>
              <a:spLocks noChangeShapeType="1"/>
            </p:cNvSpPr>
            <p:nvPr/>
          </p:nvSpPr>
          <p:spPr bwMode="auto">
            <a:xfrm>
              <a:off x="2688" y="2347"/>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19" name="Line 106"/>
            <p:cNvSpPr>
              <a:spLocks noChangeShapeType="1"/>
            </p:cNvSpPr>
            <p:nvPr/>
          </p:nvSpPr>
          <p:spPr bwMode="auto">
            <a:xfrm>
              <a:off x="2688" y="2327"/>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20" name="Line 107"/>
            <p:cNvSpPr>
              <a:spLocks noChangeShapeType="1"/>
            </p:cNvSpPr>
            <p:nvPr/>
          </p:nvSpPr>
          <p:spPr bwMode="auto">
            <a:xfrm>
              <a:off x="2688" y="2370"/>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21" name="Line 108"/>
            <p:cNvSpPr>
              <a:spLocks noChangeShapeType="1"/>
            </p:cNvSpPr>
            <p:nvPr/>
          </p:nvSpPr>
          <p:spPr bwMode="auto">
            <a:xfrm>
              <a:off x="2688" y="2413"/>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22" name="Line 109"/>
            <p:cNvSpPr>
              <a:spLocks noChangeShapeType="1"/>
            </p:cNvSpPr>
            <p:nvPr/>
          </p:nvSpPr>
          <p:spPr bwMode="auto">
            <a:xfrm>
              <a:off x="2688" y="2393"/>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23" name="Line 110"/>
            <p:cNvSpPr>
              <a:spLocks noChangeShapeType="1"/>
            </p:cNvSpPr>
            <p:nvPr/>
          </p:nvSpPr>
          <p:spPr bwMode="auto">
            <a:xfrm>
              <a:off x="2688" y="2433"/>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24" name="Line 111"/>
            <p:cNvSpPr>
              <a:spLocks noChangeShapeType="1"/>
            </p:cNvSpPr>
            <p:nvPr/>
          </p:nvSpPr>
          <p:spPr bwMode="auto">
            <a:xfrm>
              <a:off x="2688" y="2688"/>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25" name="Line 112"/>
            <p:cNvSpPr>
              <a:spLocks noChangeShapeType="1"/>
            </p:cNvSpPr>
            <p:nvPr/>
          </p:nvSpPr>
          <p:spPr bwMode="auto">
            <a:xfrm>
              <a:off x="2688" y="2731"/>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26" name="Line 113"/>
            <p:cNvSpPr>
              <a:spLocks noChangeShapeType="1"/>
            </p:cNvSpPr>
            <p:nvPr/>
          </p:nvSpPr>
          <p:spPr bwMode="auto">
            <a:xfrm>
              <a:off x="2688" y="2711"/>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27" name="Line 114"/>
            <p:cNvSpPr>
              <a:spLocks noChangeShapeType="1"/>
            </p:cNvSpPr>
            <p:nvPr/>
          </p:nvSpPr>
          <p:spPr bwMode="auto">
            <a:xfrm>
              <a:off x="2688" y="2754"/>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28" name="Line 115"/>
            <p:cNvSpPr>
              <a:spLocks noChangeShapeType="1"/>
            </p:cNvSpPr>
            <p:nvPr/>
          </p:nvSpPr>
          <p:spPr bwMode="auto">
            <a:xfrm>
              <a:off x="2688" y="2797"/>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29" name="Line 116"/>
            <p:cNvSpPr>
              <a:spLocks noChangeShapeType="1"/>
            </p:cNvSpPr>
            <p:nvPr/>
          </p:nvSpPr>
          <p:spPr bwMode="auto">
            <a:xfrm>
              <a:off x="2688" y="2777"/>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30" name="Line 117"/>
            <p:cNvSpPr>
              <a:spLocks noChangeShapeType="1"/>
            </p:cNvSpPr>
            <p:nvPr/>
          </p:nvSpPr>
          <p:spPr bwMode="auto">
            <a:xfrm>
              <a:off x="2688" y="2817"/>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31" name="Rectangle 118"/>
            <p:cNvSpPr>
              <a:spLocks noChangeArrowheads="1"/>
            </p:cNvSpPr>
            <p:nvPr/>
          </p:nvSpPr>
          <p:spPr bwMode="auto">
            <a:xfrm>
              <a:off x="2928" y="1920"/>
              <a:ext cx="96" cy="144"/>
            </a:xfrm>
            <a:prstGeom prst="rect">
              <a:avLst/>
            </a:prstGeom>
            <a:solidFill>
              <a:schemeClr val="bg1"/>
            </a:solidFill>
            <a:ln w="12700" algn="ctr">
              <a:solidFill>
                <a:schemeClr val="tx1"/>
              </a:solidFill>
              <a:miter lim="800000"/>
              <a:headEnd/>
              <a:tailEnd/>
            </a:ln>
          </p:spPr>
          <p:txBody>
            <a:bodyPr wrap="none" anchor="ctr"/>
            <a:lstStyle/>
            <a:p>
              <a:pPr algn="ctr" eaLnBrk="1" hangingPunct="1"/>
              <a:r>
                <a:rPr lang="en-US" sz="1200">
                  <a:solidFill>
                    <a:srgbClr val="000000"/>
                  </a:solidFill>
                  <a:latin typeface="Times New Roman" pitchFamily="18" charset="0"/>
                </a:rPr>
                <a:t>?</a:t>
              </a:r>
            </a:p>
          </p:txBody>
        </p:sp>
        <p:sp>
          <p:nvSpPr>
            <p:cNvPr id="49232" name="Line 119"/>
            <p:cNvSpPr>
              <a:spLocks noChangeShapeType="1"/>
            </p:cNvSpPr>
            <p:nvPr/>
          </p:nvSpPr>
          <p:spPr bwMode="auto">
            <a:xfrm>
              <a:off x="2688" y="2208"/>
              <a:ext cx="288" cy="0"/>
            </a:xfrm>
            <a:prstGeom prst="line">
              <a:avLst/>
            </a:prstGeom>
            <a:noFill/>
            <a:ln w="254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9233" name="Line 120"/>
            <p:cNvSpPr>
              <a:spLocks noChangeShapeType="1"/>
            </p:cNvSpPr>
            <p:nvPr/>
          </p:nvSpPr>
          <p:spPr bwMode="auto">
            <a:xfrm flipV="1">
              <a:off x="2976" y="2064"/>
              <a:ext cx="0" cy="144"/>
            </a:xfrm>
            <a:prstGeom prst="line">
              <a:avLst/>
            </a:prstGeom>
            <a:noFill/>
            <a:ln w="254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9234" name="Line 121"/>
            <p:cNvSpPr>
              <a:spLocks noChangeShapeType="1"/>
            </p:cNvSpPr>
            <p:nvPr/>
          </p:nvSpPr>
          <p:spPr bwMode="auto">
            <a:xfrm>
              <a:off x="2688" y="2592"/>
              <a:ext cx="288" cy="0"/>
            </a:xfrm>
            <a:prstGeom prst="line">
              <a:avLst/>
            </a:prstGeom>
            <a:noFill/>
            <a:ln w="254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9235" name="Line 122"/>
            <p:cNvSpPr>
              <a:spLocks noChangeShapeType="1"/>
            </p:cNvSpPr>
            <p:nvPr/>
          </p:nvSpPr>
          <p:spPr bwMode="auto">
            <a:xfrm flipV="1">
              <a:off x="2976" y="2448"/>
              <a:ext cx="0" cy="144"/>
            </a:xfrm>
            <a:prstGeom prst="line">
              <a:avLst/>
            </a:prstGeom>
            <a:noFill/>
            <a:ln w="254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9236" name="Line 123"/>
            <p:cNvSpPr>
              <a:spLocks noChangeShapeType="1"/>
            </p:cNvSpPr>
            <p:nvPr/>
          </p:nvSpPr>
          <p:spPr bwMode="auto">
            <a:xfrm>
              <a:off x="2688" y="2976"/>
              <a:ext cx="288" cy="0"/>
            </a:xfrm>
            <a:prstGeom prst="line">
              <a:avLst/>
            </a:prstGeom>
            <a:noFill/>
            <a:ln w="254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9237" name="Line 124"/>
            <p:cNvSpPr>
              <a:spLocks noChangeShapeType="1"/>
            </p:cNvSpPr>
            <p:nvPr/>
          </p:nvSpPr>
          <p:spPr bwMode="auto">
            <a:xfrm flipV="1">
              <a:off x="2976" y="2832"/>
              <a:ext cx="0" cy="144"/>
            </a:xfrm>
            <a:prstGeom prst="line">
              <a:avLst/>
            </a:prstGeom>
            <a:noFill/>
            <a:ln w="254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9238" name="Rectangle 125"/>
            <p:cNvSpPr>
              <a:spLocks noChangeArrowheads="1"/>
            </p:cNvSpPr>
            <p:nvPr/>
          </p:nvSpPr>
          <p:spPr bwMode="auto">
            <a:xfrm>
              <a:off x="2928" y="2304"/>
              <a:ext cx="96" cy="144"/>
            </a:xfrm>
            <a:prstGeom prst="rect">
              <a:avLst/>
            </a:prstGeom>
            <a:solidFill>
              <a:schemeClr val="bg1"/>
            </a:solidFill>
            <a:ln w="12700" algn="ctr">
              <a:solidFill>
                <a:schemeClr val="tx1"/>
              </a:solidFill>
              <a:miter lim="800000"/>
              <a:headEnd/>
              <a:tailEnd/>
            </a:ln>
          </p:spPr>
          <p:txBody>
            <a:bodyPr wrap="none" anchor="ctr"/>
            <a:lstStyle/>
            <a:p>
              <a:pPr algn="ctr" eaLnBrk="1" hangingPunct="1"/>
              <a:r>
                <a:rPr lang="en-US" sz="1200">
                  <a:solidFill>
                    <a:srgbClr val="000000"/>
                  </a:solidFill>
                  <a:latin typeface="Times New Roman" pitchFamily="18" charset="0"/>
                </a:rPr>
                <a:t>?</a:t>
              </a:r>
            </a:p>
          </p:txBody>
        </p:sp>
        <p:sp>
          <p:nvSpPr>
            <p:cNvPr id="49239" name="Rectangle 126"/>
            <p:cNvSpPr>
              <a:spLocks noChangeArrowheads="1"/>
            </p:cNvSpPr>
            <p:nvPr/>
          </p:nvSpPr>
          <p:spPr bwMode="auto">
            <a:xfrm>
              <a:off x="2928" y="2688"/>
              <a:ext cx="96" cy="144"/>
            </a:xfrm>
            <a:prstGeom prst="rect">
              <a:avLst/>
            </a:prstGeom>
            <a:solidFill>
              <a:schemeClr val="bg1"/>
            </a:solidFill>
            <a:ln w="12700" algn="ctr">
              <a:solidFill>
                <a:schemeClr val="tx1"/>
              </a:solidFill>
              <a:miter lim="800000"/>
              <a:headEnd/>
              <a:tailEnd/>
            </a:ln>
          </p:spPr>
          <p:txBody>
            <a:bodyPr wrap="none" anchor="ctr"/>
            <a:lstStyle/>
            <a:p>
              <a:pPr algn="ctr" eaLnBrk="1" hangingPunct="1"/>
              <a:r>
                <a:rPr lang="en-US" sz="1200">
                  <a:solidFill>
                    <a:srgbClr val="000000"/>
                  </a:solidFill>
                  <a:latin typeface="Times New Roman" pitchFamily="18" charset="0"/>
                </a:rPr>
                <a:t>?</a:t>
              </a:r>
            </a:p>
          </p:txBody>
        </p:sp>
        <p:sp>
          <p:nvSpPr>
            <p:cNvPr id="49240" name="Line 127"/>
            <p:cNvSpPr>
              <a:spLocks noChangeShapeType="1"/>
            </p:cNvSpPr>
            <p:nvPr/>
          </p:nvSpPr>
          <p:spPr bwMode="auto">
            <a:xfrm>
              <a:off x="3024" y="1920"/>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41" name="Line 128"/>
            <p:cNvSpPr>
              <a:spLocks noChangeShapeType="1"/>
            </p:cNvSpPr>
            <p:nvPr/>
          </p:nvSpPr>
          <p:spPr bwMode="auto">
            <a:xfrm>
              <a:off x="3024" y="1963"/>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42" name="Line 129"/>
            <p:cNvSpPr>
              <a:spLocks noChangeShapeType="1"/>
            </p:cNvSpPr>
            <p:nvPr/>
          </p:nvSpPr>
          <p:spPr bwMode="auto">
            <a:xfrm>
              <a:off x="3024" y="1943"/>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43" name="Line 130"/>
            <p:cNvSpPr>
              <a:spLocks noChangeShapeType="1"/>
            </p:cNvSpPr>
            <p:nvPr/>
          </p:nvSpPr>
          <p:spPr bwMode="auto">
            <a:xfrm>
              <a:off x="3024" y="1986"/>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44" name="Line 131"/>
            <p:cNvSpPr>
              <a:spLocks noChangeShapeType="1"/>
            </p:cNvSpPr>
            <p:nvPr/>
          </p:nvSpPr>
          <p:spPr bwMode="auto">
            <a:xfrm>
              <a:off x="3024" y="2029"/>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45" name="Line 132"/>
            <p:cNvSpPr>
              <a:spLocks noChangeShapeType="1"/>
            </p:cNvSpPr>
            <p:nvPr/>
          </p:nvSpPr>
          <p:spPr bwMode="auto">
            <a:xfrm>
              <a:off x="3024" y="2009"/>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46" name="Line 133"/>
            <p:cNvSpPr>
              <a:spLocks noChangeShapeType="1"/>
            </p:cNvSpPr>
            <p:nvPr/>
          </p:nvSpPr>
          <p:spPr bwMode="auto">
            <a:xfrm>
              <a:off x="3024" y="2049"/>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47" name="Line 134"/>
            <p:cNvSpPr>
              <a:spLocks noChangeShapeType="1"/>
            </p:cNvSpPr>
            <p:nvPr/>
          </p:nvSpPr>
          <p:spPr bwMode="auto">
            <a:xfrm>
              <a:off x="3024" y="2304"/>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48" name="Line 135"/>
            <p:cNvSpPr>
              <a:spLocks noChangeShapeType="1"/>
            </p:cNvSpPr>
            <p:nvPr/>
          </p:nvSpPr>
          <p:spPr bwMode="auto">
            <a:xfrm>
              <a:off x="3024" y="2347"/>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49" name="Line 136"/>
            <p:cNvSpPr>
              <a:spLocks noChangeShapeType="1"/>
            </p:cNvSpPr>
            <p:nvPr/>
          </p:nvSpPr>
          <p:spPr bwMode="auto">
            <a:xfrm>
              <a:off x="3024" y="2327"/>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50" name="Line 137"/>
            <p:cNvSpPr>
              <a:spLocks noChangeShapeType="1"/>
            </p:cNvSpPr>
            <p:nvPr/>
          </p:nvSpPr>
          <p:spPr bwMode="auto">
            <a:xfrm>
              <a:off x="3024" y="2370"/>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51" name="Line 138"/>
            <p:cNvSpPr>
              <a:spLocks noChangeShapeType="1"/>
            </p:cNvSpPr>
            <p:nvPr/>
          </p:nvSpPr>
          <p:spPr bwMode="auto">
            <a:xfrm>
              <a:off x="3024" y="2413"/>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52" name="Line 139"/>
            <p:cNvSpPr>
              <a:spLocks noChangeShapeType="1"/>
            </p:cNvSpPr>
            <p:nvPr/>
          </p:nvSpPr>
          <p:spPr bwMode="auto">
            <a:xfrm>
              <a:off x="3024" y="2393"/>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53" name="Line 140"/>
            <p:cNvSpPr>
              <a:spLocks noChangeShapeType="1"/>
            </p:cNvSpPr>
            <p:nvPr/>
          </p:nvSpPr>
          <p:spPr bwMode="auto">
            <a:xfrm>
              <a:off x="3024" y="2433"/>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9254" name="Group 141"/>
            <p:cNvGrpSpPr>
              <a:grpSpLocks/>
            </p:cNvGrpSpPr>
            <p:nvPr/>
          </p:nvGrpSpPr>
          <p:grpSpPr bwMode="auto">
            <a:xfrm>
              <a:off x="3024" y="2688"/>
              <a:ext cx="816" cy="129"/>
              <a:chOff x="3024" y="2688"/>
              <a:chExt cx="768" cy="129"/>
            </a:xfrm>
          </p:grpSpPr>
          <p:sp>
            <p:nvSpPr>
              <p:cNvPr id="49271" name="Line 142"/>
              <p:cNvSpPr>
                <a:spLocks noChangeShapeType="1"/>
              </p:cNvSpPr>
              <p:nvPr/>
            </p:nvSpPr>
            <p:spPr bwMode="auto">
              <a:xfrm>
                <a:off x="3024" y="2688"/>
                <a:ext cx="76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72" name="Line 143"/>
              <p:cNvSpPr>
                <a:spLocks noChangeShapeType="1"/>
              </p:cNvSpPr>
              <p:nvPr/>
            </p:nvSpPr>
            <p:spPr bwMode="auto">
              <a:xfrm>
                <a:off x="3024" y="2731"/>
                <a:ext cx="76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73" name="Line 144"/>
              <p:cNvSpPr>
                <a:spLocks noChangeShapeType="1"/>
              </p:cNvSpPr>
              <p:nvPr/>
            </p:nvSpPr>
            <p:spPr bwMode="auto">
              <a:xfrm>
                <a:off x="3024" y="2711"/>
                <a:ext cx="76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74" name="Line 145"/>
              <p:cNvSpPr>
                <a:spLocks noChangeShapeType="1"/>
              </p:cNvSpPr>
              <p:nvPr/>
            </p:nvSpPr>
            <p:spPr bwMode="auto">
              <a:xfrm>
                <a:off x="3024" y="2754"/>
                <a:ext cx="76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75" name="Line 146"/>
              <p:cNvSpPr>
                <a:spLocks noChangeShapeType="1"/>
              </p:cNvSpPr>
              <p:nvPr/>
            </p:nvSpPr>
            <p:spPr bwMode="auto">
              <a:xfrm>
                <a:off x="3024" y="2797"/>
                <a:ext cx="76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76" name="Line 147"/>
              <p:cNvSpPr>
                <a:spLocks noChangeShapeType="1"/>
              </p:cNvSpPr>
              <p:nvPr/>
            </p:nvSpPr>
            <p:spPr bwMode="auto">
              <a:xfrm>
                <a:off x="3024" y="2777"/>
                <a:ext cx="76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77" name="Line 148"/>
              <p:cNvSpPr>
                <a:spLocks noChangeShapeType="1"/>
              </p:cNvSpPr>
              <p:nvPr/>
            </p:nvSpPr>
            <p:spPr bwMode="auto">
              <a:xfrm>
                <a:off x="3024" y="2817"/>
                <a:ext cx="76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55" name="Rectangle 149"/>
            <p:cNvSpPr>
              <a:spLocks noChangeArrowheads="1"/>
            </p:cNvSpPr>
            <p:nvPr/>
          </p:nvSpPr>
          <p:spPr bwMode="auto">
            <a:xfrm>
              <a:off x="3264" y="1920"/>
              <a:ext cx="336" cy="528"/>
            </a:xfrm>
            <a:prstGeom prst="rect">
              <a:avLst/>
            </a:prstGeom>
            <a:solidFill>
              <a:schemeClr val="bg1"/>
            </a:solidFill>
            <a:ln w="12700" algn="ctr">
              <a:solidFill>
                <a:schemeClr val="tx1"/>
              </a:solidFill>
              <a:miter lim="800000"/>
              <a:headEnd/>
              <a:tailEnd/>
            </a:ln>
          </p:spPr>
          <p:txBody>
            <a:bodyPr wrap="none" anchor="ctr"/>
            <a:lstStyle/>
            <a:p>
              <a:pPr algn="ctr" eaLnBrk="1" hangingPunct="1"/>
              <a:r>
                <a:rPr lang="en-US" sz="1200">
                  <a:solidFill>
                    <a:srgbClr val="000000"/>
                  </a:solidFill>
                  <a:latin typeface="Times New Roman" pitchFamily="18" charset="0"/>
                </a:rPr>
                <a:t>Bit</a:t>
              </a:r>
            </a:p>
            <a:p>
              <a:pPr algn="ctr" eaLnBrk="1" hangingPunct="1"/>
              <a:r>
                <a:rPr lang="en-US" sz="1200">
                  <a:solidFill>
                    <a:srgbClr val="000000"/>
                  </a:solidFill>
                  <a:latin typeface="Times New Roman" pitchFamily="18" charset="0"/>
                </a:rPr>
                <a:t>Correct</a:t>
              </a:r>
            </a:p>
          </p:txBody>
        </p:sp>
        <p:sp>
          <p:nvSpPr>
            <p:cNvPr id="49256" name="Rectangle 150"/>
            <p:cNvSpPr>
              <a:spLocks noChangeArrowheads="1"/>
            </p:cNvSpPr>
            <p:nvPr/>
          </p:nvSpPr>
          <p:spPr bwMode="auto">
            <a:xfrm>
              <a:off x="3840" y="2304"/>
              <a:ext cx="336" cy="528"/>
            </a:xfrm>
            <a:prstGeom prst="rect">
              <a:avLst/>
            </a:prstGeom>
            <a:solidFill>
              <a:schemeClr val="bg1"/>
            </a:solidFill>
            <a:ln w="12700" algn="ctr">
              <a:solidFill>
                <a:schemeClr val="tx1"/>
              </a:solidFill>
              <a:miter lim="800000"/>
              <a:headEnd/>
              <a:tailEnd/>
            </a:ln>
          </p:spPr>
          <p:txBody>
            <a:bodyPr wrap="none" anchor="ctr"/>
            <a:lstStyle/>
            <a:p>
              <a:pPr algn="ctr" eaLnBrk="1" hangingPunct="1"/>
              <a:r>
                <a:rPr lang="en-US" sz="1200">
                  <a:solidFill>
                    <a:srgbClr val="000000"/>
                  </a:solidFill>
                  <a:latin typeface="Times New Roman" pitchFamily="18" charset="0"/>
                </a:rPr>
                <a:t>Phase</a:t>
              </a:r>
            </a:p>
            <a:p>
              <a:pPr algn="ctr" eaLnBrk="1" hangingPunct="1"/>
              <a:r>
                <a:rPr lang="en-US" sz="1200">
                  <a:solidFill>
                    <a:srgbClr val="000000"/>
                  </a:solidFill>
                  <a:latin typeface="Times New Roman" pitchFamily="18" charset="0"/>
                </a:rPr>
                <a:t>Correct</a:t>
              </a:r>
            </a:p>
          </p:txBody>
        </p:sp>
        <p:sp>
          <p:nvSpPr>
            <p:cNvPr id="49257" name="Line 151"/>
            <p:cNvSpPr>
              <a:spLocks noChangeShapeType="1"/>
            </p:cNvSpPr>
            <p:nvPr/>
          </p:nvSpPr>
          <p:spPr bwMode="auto">
            <a:xfrm>
              <a:off x="3600" y="2304"/>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58" name="Line 152"/>
            <p:cNvSpPr>
              <a:spLocks noChangeShapeType="1"/>
            </p:cNvSpPr>
            <p:nvPr/>
          </p:nvSpPr>
          <p:spPr bwMode="auto">
            <a:xfrm>
              <a:off x="3600" y="2347"/>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59" name="Line 153"/>
            <p:cNvSpPr>
              <a:spLocks noChangeShapeType="1"/>
            </p:cNvSpPr>
            <p:nvPr/>
          </p:nvSpPr>
          <p:spPr bwMode="auto">
            <a:xfrm>
              <a:off x="3600" y="2327"/>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60" name="Line 154"/>
            <p:cNvSpPr>
              <a:spLocks noChangeShapeType="1"/>
            </p:cNvSpPr>
            <p:nvPr/>
          </p:nvSpPr>
          <p:spPr bwMode="auto">
            <a:xfrm>
              <a:off x="3600" y="2370"/>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61" name="Line 155"/>
            <p:cNvSpPr>
              <a:spLocks noChangeShapeType="1"/>
            </p:cNvSpPr>
            <p:nvPr/>
          </p:nvSpPr>
          <p:spPr bwMode="auto">
            <a:xfrm>
              <a:off x="3600" y="2413"/>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62" name="Line 156"/>
            <p:cNvSpPr>
              <a:spLocks noChangeShapeType="1"/>
            </p:cNvSpPr>
            <p:nvPr/>
          </p:nvSpPr>
          <p:spPr bwMode="auto">
            <a:xfrm>
              <a:off x="3600" y="2393"/>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63" name="Line 157"/>
            <p:cNvSpPr>
              <a:spLocks noChangeShapeType="1"/>
            </p:cNvSpPr>
            <p:nvPr/>
          </p:nvSpPr>
          <p:spPr bwMode="auto">
            <a:xfrm>
              <a:off x="3600" y="2433"/>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64" name="Line 158"/>
            <p:cNvSpPr>
              <a:spLocks noChangeShapeType="1"/>
            </p:cNvSpPr>
            <p:nvPr/>
          </p:nvSpPr>
          <p:spPr bwMode="auto">
            <a:xfrm>
              <a:off x="4176" y="2304"/>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65" name="Line 159"/>
            <p:cNvSpPr>
              <a:spLocks noChangeShapeType="1"/>
            </p:cNvSpPr>
            <p:nvPr/>
          </p:nvSpPr>
          <p:spPr bwMode="auto">
            <a:xfrm>
              <a:off x="4176" y="2347"/>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66" name="Line 160"/>
            <p:cNvSpPr>
              <a:spLocks noChangeShapeType="1"/>
            </p:cNvSpPr>
            <p:nvPr/>
          </p:nvSpPr>
          <p:spPr bwMode="auto">
            <a:xfrm>
              <a:off x="4176" y="2327"/>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67" name="Line 161"/>
            <p:cNvSpPr>
              <a:spLocks noChangeShapeType="1"/>
            </p:cNvSpPr>
            <p:nvPr/>
          </p:nvSpPr>
          <p:spPr bwMode="auto">
            <a:xfrm>
              <a:off x="4176" y="2370"/>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68" name="Line 162"/>
            <p:cNvSpPr>
              <a:spLocks noChangeShapeType="1"/>
            </p:cNvSpPr>
            <p:nvPr/>
          </p:nvSpPr>
          <p:spPr bwMode="auto">
            <a:xfrm>
              <a:off x="4176" y="2413"/>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69" name="Line 163"/>
            <p:cNvSpPr>
              <a:spLocks noChangeShapeType="1"/>
            </p:cNvSpPr>
            <p:nvPr/>
          </p:nvSpPr>
          <p:spPr bwMode="auto">
            <a:xfrm>
              <a:off x="4176" y="2393"/>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70" name="Line 164"/>
            <p:cNvSpPr>
              <a:spLocks noChangeShapeType="1"/>
            </p:cNvSpPr>
            <p:nvPr/>
          </p:nvSpPr>
          <p:spPr bwMode="auto">
            <a:xfrm>
              <a:off x="4176" y="2433"/>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34931519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490499">
                                            <p:txEl>
                                              <p:pRg st="0" end="0"/>
                                            </p:txEl>
                                          </p:spTgt>
                                        </p:tgtEl>
                                        <p:attrNameLst>
                                          <p:attrName>style.visibility</p:attrName>
                                        </p:attrNameLst>
                                      </p:cBhvr>
                                      <p:to>
                                        <p:strVal val="visible"/>
                                      </p:to>
                                    </p:set>
                                  </p:childTnLst>
                                </p:cTn>
                              </p:par>
                              <p:par>
                                <p:cTn id="14" presetID="9" presetClass="entr" presetSubtype="0" fill="hold" nodeType="withEffect">
                                  <p:stCondLst>
                                    <p:cond delay="0"/>
                                  </p:stCondLst>
                                  <p:childTnLst>
                                    <p:set>
                                      <p:cBhvr>
                                        <p:cTn id="15" dur="1" fill="hold">
                                          <p:stCondLst>
                                            <p:cond delay="0"/>
                                          </p:stCondLst>
                                        </p:cTn>
                                        <p:tgtEl>
                                          <p:spTgt spid="490500"/>
                                        </p:tgtEl>
                                        <p:attrNameLst>
                                          <p:attrName>style.visibility</p:attrName>
                                        </p:attrNameLst>
                                      </p:cBhvr>
                                      <p:to>
                                        <p:strVal val="visible"/>
                                      </p:to>
                                    </p:set>
                                    <p:animEffect transition="in" filter="dissolve">
                                      <p:cBhvr>
                                        <p:cTn id="16" dur="500"/>
                                        <p:tgtEl>
                                          <p:spTgt spid="49050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xit" presetSubtype="0" fill="hold" nodeType="clickEffect">
                                  <p:stCondLst>
                                    <p:cond delay="0"/>
                                  </p:stCondLst>
                                  <p:childTnLst>
                                    <p:set>
                                      <p:cBhvr>
                                        <p:cTn id="20" dur="1" fill="hold">
                                          <p:stCondLst>
                                            <p:cond delay="0"/>
                                          </p:stCondLst>
                                        </p:cTn>
                                        <p:tgtEl>
                                          <p:spTgt spid="2"/>
                                        </p:tgtEl>
                                        <p:attrNameLst>
                                          <p:attrName>style.visibility</p:attrName>
                                        </p:attrNameLst>
                                      </p:cBhvr>
                                      <p:to>
                                        <p:strVal val="hidden"/>
                                      </p:to>
                                    </p:set>
                                  </p:childTnLst>
                                </p:cTn>
                              </p:par>
                              <p:par>
                                <p:cTn id="21" presetID="6" presetClass="emph" presetSubtype="0" fill="hold" nodeType="withEffect">
                                  <p:stCondLst>
                                    <p:cond delay="0"/>
                                  </p:stCondLst>
                                  <p:childTnLst>
                                    <p:animScale>
                                      <p:cBhvr>
                                        <p:cTn id="22" dur="1000" fill="hold"/>
                                        <p:tgtEl>
                                          <p:spTgt spid="490500"/>
                                        </p:tgtEl>
                                      </p:cBhvr>
                                      <p:by x="50000" y="50000"/>
                                    </p:animScale>
                                  </p:childTnLst>
                                </p:cTn>
                              </p:par>
                              <p:par>
                                <p:cTn id="23" presetID="42" presetClass="path" presetSubtype="0" accel="50000" decel="50000" fill="hold" nodeType="withEffect">
                                  <p:stCondLst>
                                    <p:cond delay="0"/>
                                  </p:stCondLst>
                                  <p:childTnLst>
                                    <p:animMotion origin="layout" path="M 3.33333E-6 -2.21374E-6 L -0.00417 0.04118 " pathEditMode="relative" rAng="0" ptsTypes="AA">
                                      <p:cBhvr>
                                        <p:cTn id="24" dur="500" fill="hold"/>
                                        <p:tgtEl>
                                          <p:spTgt spid="490500"/>
                                        </p:tgtEl>
                                        <p:attrNameLst>
                                          <p:attrName>ppt_x</p:attrName>
                                          <p:attrName>ppt_y</p:attrName>
                                        </p:attrNameLst>
                                      </p:cBhvr>
                                      <p:rCtr x="-208" y="2059"/>
                                    </p:animMotion>
                                  </p:childTnLst>
                                </p:cTn>
                              </p:par>
                            </p:childTnLst>
                          </p:cTn>
                        </p:par>
                        <p:par>
                          <p:cTn id="25" fill="hold" nodeType="afterGroup">
                            <p:stCondLst>
                              <p:cond delay="1000"/>
                            </p:stCondLst>
                            <p:childTnLst>
                              <p:par>
                                <p:cTn id="26" presetID="1" presetClass="exit" presetSubtype="0" fill="hold" nodeType="afterEffect">
                                  <p:stCondLst>
                                    <p:cond delay="0"/>
                                  </p:stCondLst>
                                  <p:childTnLst>
                                    <p:set>
                                      <p:cBhvr>
                                        <p:cTn id="27" dur="1" fill="hold">
                                          <p:stCondLst>
                                            <p:cond delay="0"/>
                                          </p:stCondLst>
                                        </p:cTn>
                                        <p:tgtEl>
                                          <p:spTgt spid="490500"/>
                                        </p:tgtEl>
                                        <p:attrNameLst>
                                          <p:attrName>style.visibility</p:attrName>
                                        </p:attrNameLst>
                                      </p:cBhvr>
                                      <p:to>
                                        <p:strVal val="hidden"/>
                                      </p:to>
                                    </p:set>
                                  </p:childTnLst>
                                </p:cTn>
                              </p:par>
                              <p:par>
                                <p:cTn id="28" presetID="1" presetClass="entr" presetSubtype="0" fill="hold" nodeType="withEffect">
                                  <p:stCondLst>
                                    <p:cond delay="0"/>
                                  </p:stCondLst>
                                  <p:childTnLst>
                                    <p:set>
                                      <p:cBhvr>
                                        <p:cTn id="29" dur="1" fill="hold">
                                          <p:stCondLst>
                                            <p:cond delay="0"/>
                                          </p:stCondLst>
                                        </p:cTn>
                                        <p:tgtEl>
                                          <p:spTgt spid="490538"/>
                                        </p:tgtEl>
                                        <p:attrNameLst>
                                          <p:attrName>style.visibility</p:attrName>
                                        </p:attrNameLst>
                                      </p:cBhvr>
                                      <p:to>
                                        <p:strVal val="visible"/>
                                      </p:to>
                                    </p:set>
                                  </p:childTnLst>
                                </p:cTn>
                              </p:par>
                              <p:par>
                                <p:cTn id="30" presetID="9" presetClass="entr" presetSubtype="0" fill="hold" nodeType="withEffect">
                                  <p:stCondLst>
                                    <p:cond delay="0"/>
                                  </p:stCondLst>
                                  <p:childTnLst>
                                    <p:set>
                                      <p:cBhvr>
                                        <p:cTn id="31" dur="1" fill="hold">
                                          <p:stCondLst>
                                            <p:cond delay="0"/>
                                          </p:stCondLst>
                                        </p:cTn>
                                        <p:tgtEl>
                                          <p:spTgt spid="490536"/>
                                        </p:tgtEl>
                                        <p:attrNameLst>
                                          <p:attrName>style.visibility</p:attrName>
                                        </p:attrNameLst>
                                      </p:cBhvr>
                                      <p:to>
                                        <p:strVal val="visible"/>
                                      </p:to>
                                    </p:set>
                                    <p:animEffect transition="in" filter="dissolve">
                                      <p:cBhvr>
                                        <p:cTn id="32" dur="500"/>
                                        <p:tgtEl>
                                          <p:spTgt spid="490536"/>
                                        </p:tgtEl>
                                      </p:cBhvr>
                                    </p:animEffect>
                                  </p:childTnLst>
                                </p:cTn>
                              </p:par>
                              <p:par>
                                <p:cTn id="33" presetID="9" presetClass="entr" presetSubtype="0" fill="hold" nodeType="withEffect">
                                  <p:stCondLst>
                                    <p:cond delay="0"/>
                                  </p:stCondLst>
                                  <p:childTnLst>
                                    <p:set>
                                      <p:cBhvr>
                                        <p:cTn id="34" dur="1" fill="hold">
                                          <p:stCondLst>
                                            <p:cond delay="0"/>
                                          </p:stCondLst>
                                        </p:cTn>
                                        <p:tgtEl>
                                          <p:spTgt spid="490537"/>
                                        </p:tgtEl>
                                        <p:attrNameLst>
                                          <p:attrName>style.visibility</p:attrName>
                                        </p:attrNameLst>
                                      </p:cBhvr>
                                      <p:to>
                                        <p:strVal val="visible"/>
                                      </p:to>
                                    </p:set>
                                    <p:animEffect transition="in" filter="dissolve">
                                      <p:cBhvr>
                                        <p:cTn id="35" dur="500"/>
                                        <p:tgtEl>
                                          <p:spTgt spid="490537"/>
                                        </p:tgtEl>
                                      </p:cBhvr>
                                    </p:animEffect>
                                  </p:childTnLst>
                                </p:cTn>
                              </p:par>
                            </p:childTnLst>
                          </p:cTn>
                        </p:par>
                        <p:par>
                          <p:cTn id="36" fill="hold" nodeType="afterGroup">
                            <p:stCondLst>
                              <p:cond delay="1500"/>
                            </p:stCondLst>
                            <p:childTnLst>
                              <p:par>
                                <p:cTn id="37" presetID="9" presetClass="entr" presetSubtype="0"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dissolve">
                                      <p:cBhvr>
                                        <p:cTn id="39" dur="500"/>
                                        <p:tgtEl>
                                          <p:spTgt spid="9"/>
                                        </p:tgtEl>
                                      </p:cBhvr>
                                    </p:animEffect>
                                  </p:childTnLst>
                                </p:cTn>
                              </p:par>
                            </p:childTnLst>
                          </p:cTn>
                        </p:par>
                        <p:par>
                          <p:cTn id="40" fill="hold" nodeType="afterGroup">
                            <p:stCondLst>
                              <p:cond delay="2000"/>
                            </p:stCondLst>
                            <p:childTnLst>
                              <p:par>
                                <p:cTn id="41" presetID="1" presetClass="entr" presetSubtype="0" fill="hold" grpId="0" nodeType="afterEffect">
                                  <p:stCondLst>
                                    <p:cond delay="0"/>
                                  </p:stCondLst>
                                  <p:childTnLst>
                                    <p:set>
                                      <p:cBhvr>
                                        <p:cTn id="42" dur="1" fill="hold">
                                          <p:stCondLst>
                                            <p:cond delay="0"/>
                                          </p:stCondLst>
                                        </p:cTn>
                                        <p:tgtEl>
                                          <p:spTgt spid="49066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490510">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90510">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90510">
                                            <p:txEl>
                                              <p:pRg st="2" end="2"/>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90510">
                                            <p:txEl>
                                              <p:pRg st="3" end="3"/>
                                            </p:txEl>
                                          </p:spTgt>
                                        </p:tgtEl>
                                        <p:attrNameLst>
                                          <p:attrName>style.visibility</p:attrName>
                                        </p:attrNameLst>
                                      </p:cBhvr>
                                      <p:to>
                                        <p:strVal val="visible"/>
                                      </p:to>
                                    </p:set>
                                  </p:childTnLst>
                                </p:cTn>
                              </p:par>
                              <p:par>
                                <p:cTn id="53" presetID="9" presetClass="entr" presetSubtype="0" fill="hold"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dissolve">
                                      <p:cBhvr>
                                        <p:cTn id="55" dur="500"/>
                                        <p:tgtEl>
                                          <p:spTgt spid="3"/>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ntr" presetSubtype="0" fill="hold" nodeType="clickEffect">
                                  <p:stCondLst>
                                    <p:cond delay="0"/>
                                  </p:stCondLst>
                                  <p:childTnLst>
                                    <p:set>
                                      <p:cBhvr>
                                        <p:cTn id="59" dur="1" fill="hold">
                                          <p:stCondLst>
                                            <p:cond delay="0"/>
                                          </p:stCondLst>
                                        </p:cTn>
                                        <p:tgtEl>
                                          <p:spTgt spid="10"/>
                                        </p:tgtEl>
                                        <p:attrNameLst>
                                          <p:attrName>style.visibility</p:attrName>
                                        </p:attrNameLst>
                                      </p:cBhvr>
                                      <p:to>
                                        <p:strVal val="visible"/>
                                      </p:to>
                                    </p:set>
                                  </p:childTnLst>
                                </p:cTn>
                              </p:par>
                            </p:childTnLst>
                          </p:cTn>
                        </p:par>
                        <p:par>
                          <p:cTn id="60" fill="hold" nodeType="afterGroup">
                            <p:stCondLst>
                              <p:cond delay="0"/>
                            </p:stCondLst>
                            <p:childTnLst>
                              <p:par>
                                <p:cTn id="61" presetID="35" presetClass="emph" presetSubtype="0" repeatCount="4000" fill="hold" nodeType="afterEffect">
                                  <p:stCondLst>
                                    <p:cond delay="0"/>
                                  </p:stCondLst>
                                  <p:childTnLst>
                                    <p:anim calcmode="discrete" valueType="str">
                                      <p:cBhvr>
                                        <p:cTn id="62" dur="500" fill="hold"/>
                                        <p:tgtEl>
                                          <p:spTgt spid="10"/>
                                        </p:tgtEl>
                                        <p:attrNameLst>
                                          <p:attrName>style.visibility</p:attrName>
                                        </p:attrNameLst>
                                      </p:cBhvr>
                                      <p:tavLst>
                                        <p:tav tm="0">
                                          <p:val>
                                            <p:strVal val="hidden"/>
                                          </p:val>
                                        </p:tav>
                                        <p:tav tm="50000">
                                          <p:val>
                                            <p:strVal val="visible"/>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nodeType="clickEffect">
                                  <p:stCondLst>
                                    <p:cond delay="0"/>
                                  </p:stCondLst>
                                  <p:childTnLst>
                                    <p:set>
                                      <p:cBhvr>
                                        <p:cTn id="66" dur="1" fill="hold">
                                          <p:stCondLst>
                                            <p:cond delay="0"/>
                                          </p:stCondLst>
                                        </p:cTn>
                                        <p:tgtEl>
                                          <p:spTgt spid="490510">
                                            <p:txEl>
                                              <p:pRg st="4" end="4"/>
                                            </p:txEl>
                                          </p:spTgt>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2" fill="hold" grpId="0" nodeType="clickEffect">
                                  <p:stCondLst>
                                    <p:cond delay="0"/>
                                  </p:stCondLst>
                                  <p:childTnLst>
                                    <p:set>
                                      <p:cBhvr>
                                        <p:cTn id="70" dur="1" fill="hold">
                                          <p:stCondLst>
                                            <p:cond delay="0"/>
                                          </p:stCondLst>
                                        </p:cTn>
                                        <p:tgtEl>
                                          <p:spTgt spid="490550"/>
                                        </p:tgtEl>
                                        <p:attrNameLst>
                                          <p:attrName>style.visibility</p:attrName>
                                        </p:attrNameLst>
                                      </p:cBhvr>
                                      <p:to>
                                        <p:strVal val="visible"/>
                                      </p:to>
                                    </p:set>
                                    <p:animEffect transition="in" filter="wipe(right)">
                                      <p:cBhvr>
                                        <p:cTn id="71" dur="500"/>
                                        <p:tgtEl>
                                          <p:spTgt spid="490550"/>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490549"/>
                                        </p:tgtEl>
                                        <p:attrNameLst>
                                          <p:attrName>style.visibility</p:attrName>
                                        </p:attrNameLst>
                                      </p:cBhvr>
                                      <p:to>
                                        <p:strVal val="visible"/>
                                      </p:to>
                                    </p:set>
                                    <p:animEffect transition="in" filter="wipe(down)">
                                      <p:cBhvr>
                                        <p:cTn id="74" dur="500"/>
                                        <p:tgtEl>
                                          <p:spTgt spid="490549"/>
                                        </p:tgtEl>
                                      </p:cBhvr>
                                    </p:animEffect>
                                  </p:childTnLst>
                                </p:cTn>
                              </p:par>
                              <p:par>
                                <p:cTn id="75" presetID="22" presetClass="entr" presetSubtype="2" fill="hold" grpId="0" nodeType="withEffect">
                                  <p:stCondLst>
                                    <p:cond delay="0"/>
                                  </p:stCondLst>
                                  <p:childTnLst>
                                    <p:set>
                                      <p:cBhvr>
                                        <p:cTn id="76" dur="1" fill="hold">
                                          <p:stCondLst>
                                            <p:cond delay="0"/>
                                          </p:stCondLst>
                                        </p:cTn>
                                        <p:tgtEl>
                                          <p:spTgt spid="490552"/>
                                        </p:tgtEl>
                                        <p:attrNameLst>
                                          <p:attrName>style.visibility</p:attrName>
                                        </p:attrNameLst>
                                      </p:cBhvr>
                                      <p:to>
                                        <p:strVal val="visible"/>
                                      </p:to>
                                    </p:set>
                                    <p:animEffect transition="in" filter="wipe(right)">
                                      <p:cBhvr>
                                        <p:cTn id="77" dur="500"/>
                                        <p:tgtEl>
                                          <p:spTgt spid="490552"/>
                                        </p:tgtEl>
                                      </p:cBhvr>
                                    </p:animEffect>
                                  </p:childTnLst>
                                </p:cTn>
                              </p:par>
                              <p:par>
                                <p:cTn id="78" presetID="22" presetClass="entr" presetSubtype="2" fill="hold" grpId="0" nodeType="withEffect">
                                  <p:stCondLst>
                                    <p:cond delay="0"/>
                                  </p:stCondLst>
                                  <p:childTnLst>
                                    <p:set>
                                      <p:cBhvr>
                                        <p:cTn id="79" dur="1" fill="hold">
                                          <p:stCondLst>
                                            <p:cond delay="0"/>
                                          </p:stCondLst>
                                        </p:cTn>
                                        <p:tgtEl>
                                          <p:spTgt spid="490551"/>
                                        </p:tgtEl>
                                        <p:attrNameLst>
                                          <p:attrName>style.visibility</p:attrName>
                                        </p:attrNameLst>
                                      </p:cBhvr>
                                      <p:to>
                                        <p:strVal val="visible"/>
                                      </p:to>
                                    </p:set>
                                    <p:animEffect transition="in" filter="wipe(right)">
                                      <p:cBhvr>
                                        <p:cTn id="80" dur="500"/>
                                        <p:tgtEl>
                                          <p:spTgt spid="490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0669" grpId="0" animBg="1"/>
      <p:bldP spid="490499" grpId="0" build="p"/>
      <p:bldP spid="490549" grpId="0" animBg="1"/>
      <p:bldP spid="490550" grpId="0" animBg="1"/>
      <p:bldP spid="490551" grpId="0" animBg="1"/>
      <p:bldP spid="490552" grpId="0" animBg="1"/>
    </p:bld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028700" y="136525"/>
            <a:ext cx="7086600" cy="609600"/>
          </a:xfrm>
        </p:spPr>
        <p:txBody>
          <a:bodyPr/>
          <a:lstStyle/>
          <a:p>
            <a:r>
              <a:rPr lang="en-US" dirty="0" err="1" smtClean="0"/>
              <a:t>Ancilla</a:t>
            </a:r>
            <a:r>
              <a:rPr lang="en-US" dirty="0" smtClean="0"/>
              <a:t> Factory Design II</a:t>
            </a:r>
          </a:p>
        </p:txBody>
      </p:sp>
      <p:sp>
        <p:nvSpPr>
          <p:cNvPr id="50179" name="Rectangle 3"/>
          <p:cNvSpPr>
            <a:spLocks noGrp="1" noChangeArrowheads="1"/>
          </p:cNvSpPr>
          <p:nvPr>
            <p:ph type="body" idx="1"/>
          </p:nvPr>
        </p:nvSpPr>
        <p:spPr>
          <a:xfrm>
            <a:off x="304800" y="762000"/>
            <a:ext cx="8534400" cy="4906963"/>
          </a:xfrm>
        </p:spPr>
        <p:txBody>
          <a:bodyPr/>
          <a:lstStyle/>
          <a:p>
            <a:r>
              <a:rPr lang="en-US" smtClean="0"/>
              <a:t>Pipelined ancilla preparation: break into stages</a:t>
            </a:r>
          </a:p>
          <a:p>
            <a:pPr lvl="1"/>
            <a:r>
              <a:rPr lang="en-US" smtClean="0"/>
              <a:t>Steady stream of encoded ancillae at </a:t>
            </a:r>
            <a:r>
              <a:rPr lang="en-US" i="1" u="sng" smtClean="0"/>
              <a:t>output port</a:t>
            </a:r>
          </a:p>
          <a:p>
            <a:pPr lvl="1"/>
            <a:r>
              <a:rPr lang="en-US" smtClean="0"/>
              <a:t>Fully laid out and scheduled to get area and bandwidth estimates</a:t>
            </a:r>
          </a:p>
        </p:txBody>
      </p:sp>
      <p:sp>
        <p:nvSpPr>
          <p:cNvPr id="50180" name="Rectangle 4"/>
          <p:cNvSpPr>
            <a:spLocks noChangeArrowheads="1"/>
          </p:cNvSpPr>
          <p:nvPr/>
        </p:nvSpPr>
        <p:spPr bwMode="auto">
          <a:xfrm>
            <a:off x="1614488" y="2452688"/>
            <a:ext cx="990600" cy="685800"/>
          </a:xfrm>
          <a:prstGeom prst="rect">
            <a:avLst/>
          </a:prstGeom>
          <a:solidFill>
            <a:srgbClr val="FFFFFF"/>
          </a:solidFill>
          <a:ln w="9525" algn="ctr">
            <a:solidFill>
              <a:schemeClr val="tx1"/>
            </a:solidFill>
            <a:miter lim="800000"/>
            <a:headEnd/>
            <a:tailEnd/>
          </a:ln>
        </p:spPr>
        <p:txBody>
          <a:bodyPr wrap="none" anchor="ctr"/>
          <a:lstStyle/>
          <a:p>
            <a:pPr algn="ctr" eaLnBrk="1" hangingPunct="1"/>
            <a:r>
              <a:rPr lang="en-US" sz="1800">
                <a:solidFill>
                  <a:srgbClr val="000000"/>
                </a:solidFill>
              </a:rPr>
              <a:t>Physical</a:t>
            </a:r>
          </a:p>
          <a:p>
            <a:pPr algn="ctr" eaLnBrk="1" hangingPunct="1"/>
            <a:r>
              <a:rPr lang="en-US" sz="1800">
                <a:solidFill>
                  <a:srgbClr val="000000"/>
                </a:solidFill>
              </a:rPr>
              <a:t>0 Prep</a:t>
            </a:r>
          </a:p>
        </p:txBody>
      </p:sp>
      <p:sp>
        <p:nvSpPr>
          <p:cNvPr id="50181" name="Rectangle 5"/>
          <p:cNvSpPr>
            <a:spLocks noChangeArrowheads="1"/>
          </p:cNvSpPr>
          <p:nvPr/>
        </p:nvSpPr>
        <p:spPr bwMode="auto">
          <a:xfrm>
            <a:off x="3290888" y="2452688"/>
            <a:ext cx="1066800" cy="381000"/>
          </a:xfrm>
          <a:prstGeom prst="rect">
            <a:avLst/>
          </a:prstGeom>
          <a:solidFill>
            <a:srgbClr val="FFFFFF"/>
          </a:solidFill>
          <a:ln w="9525" algn="ctr">
            <a:solidFill>
              <a:schemeClr val="tx1"/>
            </a:solidFill>
            <a:miter lim="800000"/>
            <a:headEnd/>
            <a:tailEnd/>
          </a:ln>
        </p:spPr>
        <p:txBody>
          <a:bodyPr wrap="none" anchor="ctr"/>
          <a:lstStyle/>
          <a:p>
            <a:pPr algn="ctr" eaLnBrk="1" hangingPunct="1"/>
            <a:r>
              <a:rPr lang="en-US" sz="1800">
                <a:solidFill>
                  <a:srgbClr val="000000"/>
                </a:solidFill>
              </a:rPr>
              <a:t>CNOTs</a:t>
            </a:r>
          </a:p>
        </p:txBody>
      </p:sp>
      <p:sp>
        <p:nvSpPr>
          <p:cNvPr id="50182" name="Rectangle 6"/>
          <p:cNvSpPr>
            <a:spLocks noChangeArrowheads="1"/>
          </p:cNvSpPr>
          <p:nvPr/>
        </p:nvSpPr>
        <p:spPr bwMode="auto">
          <a:xfrm>
            <a:off x="3290888" y="2909888"/>
            <a:ext cx="1066800" cy="381000"/>
          </a:xfrm>
          <a:prstGeom prst="rect">
            <a:avLst/>
          </a:prstGeom>
          <a:solidFill>
            <a:srgbClr val="FFFFFF"/>
          </a:solidFill>
          <a:ln w="9525" algn="ctr">
            <a:solidFill>
              <a:schemeClr val="tx1"/>
            </a:solidFill>
            <a:miter lim="800000"/>
            <a:headEnd/>
            <a:tailEnd/>
          </a:ln>
        </p:spPr>
        <p:txBody>
          <a:bodyPr wrap="none" anchor="ctr"/>
          <a:lstStyle/>
          <a:p>
            <a:pPr algn="ctr" eaLnBrk="1" hangingPunct="1"/>
            <a:r>
              <a:rPr lang="en-US" sz="1800">
                <a:solidFill>
                  <a:srgbClr val="000000"/>
                </a:solidFill>
              </a:rPr>
              <a:t>Cat Prep</a:t>
            </a:r>
          </a:p>
        </p:txBody>
      </p:sp>
      <p:sp>
        <p:nvSpPr>
          <p:cNvPr id="50183" name="Rectangle 7"/>
          <p:cNvSpPr>
            <a:spLocks noChangeArrowheads="1"/>
          </p:cNvSpPr>
          <p:nvPr/>
        </p:nvSpPr>
        <p:spPr bwMode="auto">
          <a:xfrm rot="-5400000">
            <a:off x="1576388" y="3633788"/>
            <a:ext cx="2743200" cy="381000"/>
          </a:xfrm>
          <a:prstGeom prst="rect">
            <a:avLst/>
          </a:prstGeom>
          <a:solidFill>
            <a:srgbClr val="FFFFFF"/>
          </a:solidFill>
          <a:ln w="9525" algn="ctr">
            <a:solidFill>
              <a:schemeClr val="tx1"/>
            </a:solidFill>
            <a:miter lim="800000"/>
            <a:headEnd/>
            <a:tailEnd/>
          </a:ln>
        </p:spPr>
        <p:txBody>
          <a:bodyPr wrap="none" anchor="ctr"/>
          <a:lstStyle/>
          <a:p>
            <a:pPr algn="ctr" eaLnBrk="1" hangingPunct="1"/>
            <a:r>
              <a:rPr lang="en-US" sz="1800">
                <a:solidFill>
                  <a:srgbClr val="000000"/>
                </a:solidFill>
              </a:rPr>
              <a:t>Crossbar</a:t>
            </a:r>
          </a:p>
        </p:txBody>
      </p:sp>
      <p:sp>
        <p:nvSpPr>
          <p:cNvPr id="50184" name="Oval 8"/>
          <p:cNvSpPr>
            <a:spLocks noChangeArrowheads="1"/>
          </p:cNvSpPr>
          <p:nvPr/>
        </p:nvSpPr>
        <p:spPr bwMode="auto">
          <a:xfrm>
            <a:off x="3748088" y="3443288"/>
            <a:ext cx="152400" cy="152400"/>
          </a:xfrm>
          <a:prstGeom prst="ellipse">
            <a:avLst/>
          </a:prstGeom>
          <a:solidFill>
            <a:schemeClr val="tx1"/>
          </a:solidFill>
          <a:ln w="9525" algn="ctr">
            <a:solidFill>
              <a:schemeClr val="tx1"/>
            </a:solidFill>
            <a:round/>
            <a:headEnd/>
            <a:tailEnd/>
          </a:ln>
        </p:spPr>
        <p:txBody>
          <a:bodyPr wrap="none" anchor="ctr"/>
          <a:lstStyle/>
          <a:p>
            <a:pPr algn="ctr"/>
            <a:endParaRPr lang="en-US" sz="1800">
              <a:solidFill>
                <a:srgbClr val="000000"/>
              </a:solidFill>
              <a:latin typeface="Comic Sans MS" pitchFamily="66" charset="0"/>
            </a:endParaRPr>
          </a:p>
        </p:txBody>
      </p:sp>
      <p:sp>
        <p:nvSpPr>
          <p:cNvPr id="50185" name="Oval 9"/>
          <p:cNvSpPr>
            <a:spLocks noChangeArrowheads="1"/>
          </p:cNvSpPr>
          <p:nvPr/>
        </p:nvSpPr>
        <p:spPr bwMode="auto">
          <a:xfrm>
            <a:off x="3748088" y="3748088"/>
            <a:ext cx="152400" cy="152400"/>
          </a:xfrm>
          <a:prstGeom prst="ellipse">
            <a:avLst/>
          </a:prstGeom>
          <a:solidFill>
            <a:schemeClr val="tx1"/>
          </a:solidFill>
          <a:ln w="9525" algn="ctr">
            <a:solidFill>
              <a:schemeClr val="tx1"/>
            </a:solidFill>
            <a:round/>
            <a:headEnd/>
            <a:tailEnd/>
          </a:ln>
        </p:spPr>
        <p:txBody>
          <a:bodyPr wrap="none" anchor="ctr"/>
          <a:lstStyle/>
          <a:p>
            <a:pPr algn="ctr"/>
            <a:endParaRPr lang="en-US" sz="1800">
              <a:solidFill>
                <a:srgbClr val="000000"/>
              </a:solidFill>
              <a:latin typeface="Comic Sans MS" pitchFamily="66" charset="0"/>
            </a:endParaRPr>
          </a:p>
        </p:txBody>
      </p:sp>
      <p:sp>
        <p:nvSpPr>
          <p:cNvPr id="50186" name="Oval 10"/>
          <p:cNvSpPr>
            <a:spLocks noChangeArrowheads="1"/>
          </p:cNvSpPr>
          <p:nvPr/>
        </p:nvSpPr>
        <p:spPr bwMode="auto">
          <a:xfrm>
            <a:off x="3748088" y="4052888"/>
            <a:ext cx="152400" cy="152400"/>
          </a:xfrm>
          <a:prstGeom prst="ellipse">
            <a:avLst/>
          </a:prstGeom>
          <a:solidFill>
            <a:schemeClr val="tx1"/>
          </a:solidFill>
          <a:ln w="9525" algn="ctr">
            <a:solidFill>
              <a:schemeClr val="tx1"/>
            </a:solidFill>
            <a:round/>
            <a:headEnd/>
            <a:tailEnd/>
          </a:ln>
        </p:spPr>
        <p:txBody>
          <a:bodyPr wrap="none" anchor="ctr"/>
          <a:lstStyle/>
          <a:p>
            <a:pPr algn="ctr"/>
            <a:endParaRPr lang="en-US" sz="1800">
              <a:solidFill>
                <a:srgbClr val="000000"/>
              </a:solidFill>
              <a:latin typeface="Comic Sans MS" pitchFamily="66" charset="0"/>
            </a:endParaRPr>
          </a:p>
        </p:txBody>
      </p:sp>
      <p:sp>
        <p:nvSpPr>
          <p:cNvPr id="50187" name="Rectangle 11"/>
          <p:cNvSpPr>
            <a:spLocks noChangeArrowheads="1"/>
          </p:cNvSpPr>
          <p:nvPr/>
        </p:nvSpPr>
        <p:spPr bwMode="auto">
          <a:xfrm>
            <a:off x="3290888" y="4357688"/>
            <a:ext cx="1066800" cy="381000"/>
          </a:xfrm>
          <a:prstGeom prst="rect">
            <a:avLst/>
          </a:prstGeom>
          <a:solidFill>
            <a:srgbClr val="FFFFFF"/>
          </a:solidFill>
          <a:ln w="9525" algn="ctr">
            <a:solidFill>
              <a:schemeClr val="tx1"/>
            </a:solidFill>
            <a:miter lim="800000"/>
            <a:headEnd/>
            <a:tailEnd/>
          </a:ln>
        </p:spPr>
        <p:txBody>
          <a:bodyPr wrap="none" anchor="ctr"/>
          <a:lstStyle/>
          <a:p>
            <a:pPr algn="ctr" eaLnBrk="1" hangingPunct="1"/>
            <a:r>
              <a:rPr lang="en-US" sz="1800">
                <a:solidFill>
                  <a:srgbClr val="000000"/>
                </a:solidFill>
              </a:rPr>
              <a:t>CNOTs</a:t>
            </a:r>
          </a:p>
        </p:txBody>
      </p:sp>
      <p:sp>
        <p:nvSpPr>
          <p:cNvPr id="50188" name="Rectangle 12"/>
          <p:cNvSpPr>
            <a:spLocks noChangeArrowheads="1"/>
          </p:cNvSpPr>
          <p:nvPr/>
        </p:nvSpPr>
        <p:spPr bwMode="auto">
          <a:xfrm>
            <a:off x="3290888" y="4814888"/>
            <a:ext cx="1066800" cy="381000"/>
          </a:xfrm>
          <a:prstGeom prst="rect">
            <a:avLst/>
          </a:prstGeom>
          <a:solidFill>
            <a:srgbClr val="FFFFFF"/>
          </a:solidFill>
          <a:ln w="9525" algn="ctr">
            <a:solidFill>
              <a:schemeClr val="tx1"/>
            </a:solidFill>
            <a:miter lim="800000"/>
            <a:headEnd/>
            <a:tailEnd/>
          </a:ln>
        </p:spPr>
        <p:txBody>
          <a:bodyPr wrap="none" anchor="ctr"/>
          <a:lstStyle/>
          <a:p>
            <a:pPr algn="ctr" eaLnBrk="1" hangingPunct="1"/>
            <a:r>
              <a:rPr lang="en-US" sz="1800">
                <a:solidFill>
                  <a:srgbClr val="000000"/>
                </a:solidFill>
              </a:rPr>
              <a:t>Cat Prep</a:t>
            </a:r>
          </a:p>
        </p:txBody>
      </p:sp>
      <p:sp>
        <p:nvSpPr>
          <p:cNvPr id="50189" name="Rectangle 13"/>
          <p:cNvSpPr>
            <a:spLocks noChangeArrowheads="1"/>
          </p:cNvSpPr>
          <p:nvPr/>
        </p:nvSpPr>
        <p:spPr bwMode="auto">
          <a:xfrm rot="-5400000">
            <a:off x="3328988" y="3633788"/>
            <a:ext cx="2743200" cy="381000"/>
          </a:xfrm>
          <a:prstGeom prst="rect">
            <a:avLst/>
          </a:prstGeom>
          <a:solidFill>
            <a:srgbClr val="FFFFFF"/>
          </a:solidFill>
          <a:ln w="9525" algn="ctr">
            <a:solidFill>
              <a:schemeClr val="tx1"/>
            </a:solidFill>
            <a:miter lim="800000"/>
            <a:headEnd/>
            <a:tailEnd/>
          </a:ln>
        </p:spPr>
        <p:txBody>
          <a:bodyPr wrap="none" anchor="ctr"/>
          <a:lstStyle/>
          <a:p>
            <a:pPr algn="ctr" eaLnBrk="1" hangingPunct="1"/>
            <a:r>
              <a:rPr lang="en-US" sz="1800">
                <a:solidFill>
                  <a:srgbClr val="000000"/>
                </a:solidFill>
              </a:rPr>
              <a:t>Crossbar</a:t>
            </a:r>
          </a:p>
        </p:txBody>
      </p:sp>
      <p:sp>
        <p:nvSpPr>
          <p:cNvPr id="50190" name="Rectangle 14"/>
          <p:cNvSpPr>
            <a:spLocks noChangeArrowheads="1"/>
          </p:cNvSpPr>
          <p:nvPr/>
        </p:nvSpPr>
        <p:spPr bwMode="auto">
          <a:xfrm>
            <a:off x="5043488" y="2452688"/>
            <a:ext cx="685800" cy="381000"/>
          </a:xfrm>
          <a:prstGeom prst="rect">
            <a:avLst/>
          </a:prstGeom>
          <a:solidFill>
            <a:srgbClr val="FFFFFF"/>
          </a:solidFill>
          <a:ln w="9525" algn="ctr">
            <a:solidFill>
              <a:schemeClr val="tx1"/>
            </a:solidFill>
            <a:miter lim="800000"/>
            <a:headEnd/>
            <a:tailEnd/>
          </a:ln>
        </p:spPr>
        <p:txBody>
          <a:bodyPr wrap="none" anchor="ctr"/>
          <a:lstStyle/>
          <a:p>
            <a:pPr algn="ctr" eaLnBrk="1" hangingPunct="1"/>
            <a:r>
              <a:rPr lang="en-US" sz="1800">
                <a:solidFill>
                  <a:srgbClr val="000000"/>
                </a:solidFill>
              </a:rPr>
              <a:t>Verif</a:t>
            </a:r>
          </a:p>
        </p:txBody>
      </p:sp>
      <p:sp>
        <p:nvSpPr>
          <p:cNvPr id="50191" name="Rectangle 15"/>
          <p:cNvSpPr>
            <a:spLocks noChangeArrowheads="1"/>
          </p:cNvSpPr>
          <p:nvPr/>
        </p:nvSpPr>
        <p:spPr bwMode="auto">
          <a:xfrm>
            <a:off x="5043488" y="4814888"/>
            <a:ext cx="685800" cy="381000"/>
          </a:xfrm>
          <a:prstGeom prst="rect">
            <a:avLst/>
          </a:prstGeom>
          <a:solidFill>
            <a:srgbClr val="FFFFFF"/>
          </a:solidFill>
          <a:ln w="9525" algn="ctr">
            <a:solidFill>
              <a:schemeClr val="tx1"/>
            </a:solidFill>
            <a:miter lim="800000"/>
            <a:headEnd/>
            <a:tailEnd/>
          </a:ln>
        </p:spPr>
        <p:txBody>
          <a:bodyPr wrap="none" anchor="ctr"/>
          <a:lstStyle/>
          <a:p>
            <a:pPr algn="ctr" eaLnBrk="1" hangingPunct="1"/>
            <a:r>
              <a:rPr lang="en-US" sz="1800">
                <a:solidFill>
                  <a:srgbClr val="000000"/>
                </a:solidFill>
              </a:rPr>
              <a:t>Verif</a:t>
            </a:r>
          </a:p>
        </p:txBody>
      </p:sp>
      <p:sp>
        <p:nvSpPr>
          <p:cNvPr id="50192" name="Rectangle 16"/>
          <p:cNvSpPr>
            <a:spLocks noChangeArrowheads="1"/>
          </p:cNvSpPr>
          <p:nvPr/>
        </p:nvSpPr>
        <p:spPr bwMode="auto">
          <a:xfrm>
            <a:off x="1614488" y="4510088"/>
            <a:ext cx="990600" cy="685800"/>
          </a:xfrm>
          <a:prstGeom prst="rect">
            <a:avLst/>
          </a:prstGeom>
          <a:solidFill>
            <a:srgbClr val="FFFFFF"/>
          </a:solidFill>
          <a:ln w="9525" algn="ctr">
            <a:solidFill>
              <a:schemeClr val="tx1"/>
            </a:solidFill>
            <a:miter lim="800000"/>
            <a:headEnd/>
            <a:tailEnd/>
          </a:ln>
        </p:spPr>
        <p:txBody>
          <a:bodyPr wrap="none" anchor="ctr"/>
          <a:lstStyle/>
          <a:p>
            <a:pPr algn="ctr" eaLnBrk="1" hangingPunct="1"/>
            <a:r>
              <a:rPr lang="en-US" sz="1800">
                <a:solidFill>
                  <a:srgbClr val="000000"/>
                </a:solidFill>
              </a:rPr>
              <a:t>Physical</a:t>
            </a:r>
          </a:p>
          <a:p>
            <a:pPr algn="ctr" eaLnBrk="1" hangingPunct="1"/>
            <a:r>
              <a:rPr lang="en-US" sz="1800">
                <a:solidFill>
                  <a:srgbClr val="000000"/>
                </a:solidFill>
              </a:rPr>
              <a:t>0 Prep</a:t>
            </a:r>
          </a:p>
        </p:txBody>
      </p:sp>
      <p:sp>
        <p:nvSpPr>
          <p:cNvPr id="50193" name="Oval 17"/>
          <p:cNvSpPr>
            <a:spLocks noChangeArrowheads="1"/>
          </p:cNvSpPr>
          <p:nvPr/>
        </p:nvSpPr>
        <p:spPr bwMode="auto">
          <a:xfrm>
            <a:off x="1995488" y="3443288"/>
            <a:ext cx="152400" cy="152400"/>
          </a:xfrm>
          <a:prstGeom prst="ellipse">
            <a:avLst/>
          </a:prstGeom>
          <a:solidFill>
            <a:schemeClr val="tx1"/>
          </a:solidFill>
          <a:ln w="9525" algn="ctr">
            <a:solidFill>
              <a:schemeClr val="tx1"/>
            </a:solidFill>
            <a:round/>
            <a:headEnd/>
            <a:tailEnd/>
          </a:ln>
        </p:spPr>
        <p:txBody>
          <a:bodyPr wrap="none" anchor="ctr"/>
          <a:lstStyle/>
          <a:p>
            <a:pPr algn="ctr"/>
            <a:endParaRPr lang="en-US" sz="1800">
              <a:solidFill>
                <a:srgbClr val="000000"/>
              </a:solidFill>
              <a:latin typeface="Comic Sans MS" pitchFamily="66" charset="0"/>
            </a:endParaRPr>
          </a:p>
        </p:txBody>
      </p:sp>
      <p:sp>
        <p:nvSpPr>
          <p:cNvPr id="50194" name="Oval 18"/>
          <p:cNvSpPr>
            <a:spLocks noChangeArrowheads="1"/>
          </p:cNvSpPr>
          <p:nvPr/>
        </p:nvSpPr>
        <p:spPr bwMode="auto">
          <a:xfrm>
            <a:off x="1995488" y="3748088"/>
            <a:ext cx="152400" cy="152400"/>
          </a:xfrm>
          <a:prstGeom prst="ellipse">
            <a:avLst/>
          </a:prstGeom>
          <a:solidFill>
            <a:schemeClr val="tx1"/>
          </a:solidFill>
          <a:ln w="9525" algn="ctr">
            <a:solidFill>
              <a:schemeClr val="tx1"/>
            </a:solidFill>
            <a:round/>
            <a:headEnd/>
            <a:tailEnd/>
          </a:ln>
        </p:spPr>
        <p:txBody>
          <a:bodyPr wrap="none" anchor="ctr"/>
          <a:lstStyle/>
          <a:p>
            <a:pPr algn="ctr"/>
            <a:endParaRPr lang="en-US" sz="1800">
              <a:solidFill>
                <a:srgbClr val="000000"/>
              </a:solidFill>
              <a:latin typeface="Comic Sans MS" pitchFamily="66" charset="0"/>
            </a:endParaRPr>
          </a:p>
        </p:txBody>
      </p:sp>
      <p:sp>
        <p:nvSpPr>
          <p:cNvPr id="50195" name="Oval 19"/>
          <p:cNvSpPr>
            <a:spLocks noChangeArrowheads="1"/>
          </p:cNvSpPr>
          <p:nvPr/>
        </p:nvSpPr>
        <p:spPr bwMode="auto">
          <a:xfrm>
            <a:off x="1995488" y="4052888"/>
            <a:ext cx="152400" cy="152400"/>
          </a:xfrm>
          <a:prstGeom prst="ellipse">
            <a:avLst/>
          </a:prstGeom>
          <a:solidFill>
            <a:schemeClr val="tx1"/>
          </a:solidFill>
          <a:ln w="9525" algn="ctr">
            <a:solidFill>
              <a:schemeClr val="tx1"/>
            </a:solidFill>
            <a:round/>
            <a:headEnd/>
            <a:tailEnd/>
          </a:ln>
        </p:spPr>
        <p:txBody>
          <a:bodyPr wrap="none" anchor="ctr"/>
          <a:lstStyle/>
          <a:p>
            <a:pPr algn="ctr"/>
            <a:endParaRPr lang="en-US" sz="1800">
              <a:solidFill>
                <a:srgbClr val="000000"/>
              </a:solidFill>
              <a:latin typeface="Comic Sans MS" pitchFamily="66" charset="0"/>
            </a:endParaRPr>
          </a:p>
        </p:txBody>
      </p:sp>
      <p:sp>
        <p:nvSpPr>
          <p:cNvPr id="50196" name="Oval 20"/>
          <p:cNvSpPr>
            <a:spLocks noChangeArrowheads="1"/>
          </p:cNvSpPr>
          <p:nvPr/>
        </p:nvSpPr>
        <p:spPr bwMode="auto">
          <a:xfrm>
            <a:off x="5348288" y="3443288"/>
            <a:ext cx="152400" cy="152400"/>
          </a:xfrm>
          <a:prstGeom prst="ellipse">
            <a:avLst/>
          </a:prstGeom>
          <a:solidFill>
            <a:schemeClr val="tx1"/>
          </a:solidFill>
          <a:ln w="9525" algn="ctr">
            <a:solidFill>
              <a:schemeClr val="tx1"/>
            </a:solidFill>
            <a:round/>
            <a:headEnd/>
            <a:tailEnd/>
          </a:ln>
        </p:spPr>
        <p:txBody>
          <a:bodyPr wrap="none" anchor="ctr"/>
          <a:lstStyle/>
          <a:p>
            <a:pPr algn="ctr"/>
            <a:endParaRPr lang="en-US" sz="1800">
              <a:solidFill>
                <a:srgbClr val="000000"/>
              </a:solidFill>
              <a:latin typeface="Comic Sans MS" pitchFamily="66" charset="0"/>
            </a:endParaRPr>
          </a:p>
        </p:txBody>
      </p:sp>
      <p:sp>
        <p:nvSpPr>
          <p:cNvPr id="50197" name="Oval 21"/>
          <p:cNvSpPr>
            <a:spLocks noChangeArrowheads="1"/>
          </p:cNvSpPr>
          <p:nvPr/>
        </p:nvSpPr>
        <p:spPr bwMode="auto">
          <a:xfrm>
            <a:off x="5348288" y="3748088"/>
            <a:ext cx="152400" cy="152400"/>
          </a:xfrm>
          <a:prstGeom prst="ellipse">
            <a:avLst/>
          </a:prstGeom>
          <a:solidFill>
            <a:schemeClr val="tx1"/>
          </a:solidFill>
          <a:ln w="9525" algn="ctr">
            <a:solidFill>
              <a:schemeClr val="tx1"/>
            </a:solidFill>
            <a:round/>
            <a:headEnd/>
            <a:tailEnd/>
          </a:ln>
        </p:spPr>
        <p:txBody>
          <a:bodyPr wrap="none" anchor="ctr"/>
          <a:lstStyle/>
          <a:p>
            <a:pPr algn="ctr"/>
            <a:endParaRPr lang="en-US" sz="1800">
              <a:solidFill>
                <a:srgbClr val="000000"/>
              </a:solidFill>
              <a:latin typeface="Comic Sans MS" pitchFamily="66" charset="0"/>
            </a:endParaRPr>
          </a:p>
        </p:txBody>
      </p:sp>
      <p:sp>
        <p:nvSpPr>
          <p:cNvPr id="50198" name="Oval 22"/>
          <p:cNvSpPr>
            <a:spLocks noChangeArrowheads="1"/>
          </p:cNvSpPr>
          <p:nvPr/>
        </p:nvSpPr>
        <p:spPr bwMode="auto">
          <a:xfrm>
            <a:off x="5348288" y="4052888"/>
            <a:ext cx="152400" cy="152400"/>
          </a:xfrm>
          <a:prstGeom prst="ellipse">
            <a:avLst/>
          </a:prstGeom>
          <a:solidFill>
            <a:schemeClr val="tx1"/>
          </a:solidFill>
          <a:ln w="9525" algn="ctr">
            <a:solidFill>
              <a:schemeClr val="tx1"/>
            </a:solidFill>
            <a:round/>
            <a:headEnd/>
            <a:tailEnd/>
          </a:ln>
        </p:spPr>
        <p:txBody>
          <a:bodyPr wrap="none" anchor="ctr"/>
          <a:lstStyle/>
          <a:p>
            <a:pPr algn="ctr"/>
            <a:endParaRPr lang="en-US" sz="1800">
              <a:solidFill>
                <a:srgbClr val="000000"/>
              </a:solidFill>
              <a:latin typeface="Comic Sans MS" pitchFamily="66" charset="0"/>
            </a:endParaRPr>
          </a:p>
        </p:txBody>
      </p:sp>
      <p:sp>
        <p:nvSpPr>
          <p:cNvPr id="50199" name="Rectangle 23"/>
          <p:cNvSpPr>
            <a:spLocks noChangeArrowheads="1"/>
          </p:cNvSpPr>
          <p:nvPr/>
        </p:nvSpPr>
        <p:spPr bwMode="auto">
          <a:xfrm>
            <a:off x="6415088" y="2452688"/>
            <a:ext cx="990600" cy="685800"/>
          </a:xfrm>
          <a:prstGeom prst="rect">
            <a:avLst/>
          </a:prstGeom>
          <a:solidFill>
            <a:srgbClr val="FFFFFF"/>
          </a:solidFill>
          <a:ln w="9525" algn="ctr">
            <a:solidFill>
              <a:schemeClr val="tx1"/>
            </a:solidFill>
            <a:miter lim="800000"/>
            <a:headEnd/>
            <a:tailEnd/>
          </a:ln>
        </p:spPr>
        <p:txBody>
          <a:bodyPr wrap="none" anchor="ctr"/>
          <a:lstStyle/>
          <a:p>
            <a:pPr algn="ctr" eaLnBrk="1" hangingPunct="1"/>
            <a:r>
              <a:rPr lang="en-US" sz="1800">
                <a:solidFill>
                  <a:srgbClr val="000000"/>
                </a:solidFill>
              </a:rPr>
              <a:t>X/Z</a:t>
            </a:r>
          </a:p>
          <a:p>
            <a:pPr algn="ctr" eaLnBrk="1" hangingPunct="1"/>
            <a:r>
              <a:rPr lang="en-US" sz="1800">
                <a:solidFill>
                  <a:srgbClr val="000000"/>
                </a:solidFill>
              </a:rPr>
              <a:t>Correct</a:t>
            </a:r>
          </a:p>
        </p:txBody>
      </p:sp>
      <p:sp>
        <p:nvSpPr>
          <p:cNvPr id="50200" name="Rectangle 24"/>
          <p:cNvSpPr>
            <a:spLocks noChangeArrowheads="1"/>
          </p:cNvSpPr>
          <p:nvPr/>
        </p:nvSpPr>
        <p:spPr bwMode="auto">
          <a:xfrm rot="-5400000">
            <a:off x="4700588" y="3633788"/>
            <a:ext cx="2743200" cy="381000"/>
          </a:xfrm>
          <a:prstGeom prst="rect">
            <a:avLst/>
          </a:prstGeom>
          <a:solidFill>
            <a:srgbClr val="FFFFFF"/>
          </a:solidFill>
          <a:ln w="9525" algn="ctr">
            <a:solidFill>
              <a:schemeClr val="tx1"/>
            </a:solidFill>
            <a:miter lim="800000"/>
            <a:headEnd/>
            <a:tailEnd/>
          </a:ln>
        </p:spPr>
        <p:txBody>
          <a:bodyPr wrap="none" anchor="ctr"/>
          <a:lstStyle/>
          <a:p>
            <a:pPr algn="ctr" eaLnBrk="1" hangingPunct="1"/>
            <a:r>
              <a:rPr lang="en-US" sz="1800">
                <a:solidFill>
                  <a:srgbClr val="000000"/>
                </a:solidFill>
              </a:rPr>
              <a:t>Crossbar</a:t>
            </a:r>
          </a:p>
        </p:txBody>
      </p:sp>
      <p:sp>
        <p:nvSpPr>
          <p:cNvPr id="50201" name="Rectangle 25"/>
          <p:cNvSpPr>
            <a:spLocks noChangeArrowheads="1"/>
          </p:cNvSpPr>
          <p:nvPr/>
        </p:nvSpPr>
        <p:spPr bwMode="auto">
          <a:xfrm>
            <a:off x="6415088" y="4510088"/>
            <a:ext cx="990600" cy="685800"/>
          </a:xfrm>
          <a:prstGeom prst="rect">
            <a:avLst/>
          </a:prstGeom>
          <a:solidFill>
            <a:srgbClr val="FFFFFF"/>
          </a:solidFill>
          <a:ln w="9525" algn="ctr">
            <a:solidFill>
              <a:schemeClr val="tx1"/>
            </a:solidFill>
            <a:miter lim="800000"/>
            <a:headEnd/>
            <a:tailEnd/>
          </a:ln>
        </p:spPr>
        <p:txBody>
          <a:bodyPr wrap="none" anchor="ctr"/>
          <a:lstStyle/>
          <a:p>
            <a:pPr algn="ctr" eaLnBrk="1" hangingPunct="1"/>
            <a:r>
              <a:rPr lang="en-US" sz="1800">
                <a:solidFill>
                  <a:srgbClr val="000000"/>
                </a:solidFill>
              </a:rPr>
              <a:t>X/Z</a:t>
            </a:r>
          </a:p>
          <a:p>
            <a:pPr algn="ctr" eaLnBrk="1" hangingPunct="1"/>
            <a:r>
              <a:rPr lang="en-US" sz="1800">
                <a:solidFill>
                  <a:srgbClr val="000000"/>
                </a:solidFill>
              </a:rPr>
              <a:t>Correct</a:t>
            </a:r>
          </a:p>
        </p:txBody>
      </p:sp>
      <p:sp>
        <p:nvSpPr>
          <p:cNvPr id="50202" name="Oval 26"/>
          <p:cNvSpPr>
            <a:spLocks noChangeArrowheads="1"/>
          </p:cNvSpPr>
          <p:nvPr/>
        </p:nvSpPr>
        <p:spPr bwMode="auto">
          <a:xfrm>
            <a:off x="6872288" y="3443288"/>
            <a:ext cx="152400" cy="152400"/>
          </a:xfrm>
          <a:prstGeom prst="ellipse">
            <a:avLst/>
          </a:prstGeom>
          <a:solidFill>
            <a:schemeClr val="tx1"/>
          </a:solidFill>
          <a:ln w="9525" algn="ctr">
            <a:solidFill>
              <a:schemeClr val="tx1"/>
            </a:solidFill>
            <a:round/>
            <a:headEnd/>
            <a:tailEnd/>
          </a:ln>
        </p:spPr>
        <p:txBody>
          <a:bodyPr wrap="none" anchor="ctr"/>
          <a:lstStyle/>
          <a:p>
            <a:pPr algn="ctr"/>
            <a:endParaRPr lang="en-US" sz="1800">
              <a:solidFill>
                <a:srgbClr val="000000"/>
              </a:solidFill>
              <a:latin typeface="Comic Sans MS" pitchFamily="66" charset="0"/>
            </a:endParaRPr>
          </a:p>
        </p:txBody>
      </p:sp>
      <p:sp>
        <p:nvSpPr>
          <p:cNvPr id="50203" name="Oval 27"/>
          <p:cNvSpPr>
            <a:spLocks noChangeArrowheads="1"/>
          </p:cNvSpPr>
          <p:nvPr/>
        </p:nvSpPr>
        <p:spPr bwMode="auto">
          <a:xfrm>
            <a:off x="6872288" y="3748088"/>
            <a:ext cx="152400" cy="152400"/>
          </a:xfrm>
          <a:prstGeom prst="ellipse">
            <a:avLst/>
          </a:prstGeom>
          <a:solidFill>
            <a:schemeClr val="tx1"/>
          </a:solidFill>
          <a:ln w="9525" algn="ctr">
            <a:solidFill>
              <a:schemeClr val="tx1"/>
            </a:solidFill>
            <a:round/>
            <a:headEnd/>
            <a:tailEnd/>
          </a:ln>
        </p:spPr>
        <p:txBody>
          <a:bodyPr wrap="none" anchor="ctr"/>
          <a:lstStyle/>
          <a:p>
            <a:pPr algn="ctr"/>
            <a:endParaRPr lang="en-US" sz="1800">
              <a:solidFill>
                <a:srgbClr val="000000"/>
              </a:solidFill>
              <a:latin typeface="Comic Sans MS" pitchFamily="66" charset="0"/>
            </a:endParaRPr>
          </a:p>
        </p:txBody>
      </p:sp>
      <p:sp>
        <p:nvSpPr>
          <p:cNvPr id="50204" name="Oval 28"/>
          <p:cNvSpPr>
            <a:spLocks noChangeArrowheads="1"/>
          </p:cNvSpPr>
          <p:nvPr/>
        </p:nvSpPr>
        <p:spPr bwMode="auto">
          <a:xfrm>
            <a:off x="6872288" y="4052888"/>
            <a:ext cx="152400" cy="152400"/>
          </a:xfrm>
          <a:prstGeom prst="ellipse">
            <a:avLst/>
          </a:prstGeom>
          <a:solidFill>
            <a:schemeClr val="tx1"/>
          </a:solidFill>
          <a:ln w="9525" algn="ctr">
            <a:solidFill>
              <a:schemeClr val="tx1"/>
            </a:solidFill>
            <a:round/>
            <a:headEnd/>
            <a:tailEnd/>
          </a:ln>
        </p:spPr>
        <p:txBody>
          <a:bodyPr wrap="none" anchor="ctr"/>
          <a:lstStyle/>
          <a:p>
            <a:pPr algn="ctr"/>
            <a:endParaRPr lang="en-US" sz="1800">
              <a:solidFill>
                <a:srgbClr val="000000"/>
              </a:solidFill>
              <a:latin typeface="Comic Sans MS" pitchFamily="66" charset="0"/>
            </a:endParaRPr>
          </a:p>
        </p:txBody>
      </p:sp>
      <p:sp>
        <p:nvSpPr>
          <p:cNvPr id="50205" name="Line 29"/>
          <p:cNvSpPr>
            <a:spLocks noChangeShapeType="1"/>
          </p:cNvSpPr>
          <p:nvPr/>
        </p:nvSpPr>
        <p:spPr bwMode="auto">
          <a:xfrm>
            <a:off x="1157288" y="3824288"/>
            <a:ext cx="533400" cy="0"/>
          </a:xfrm>
          <a:prstGeom prst="line">
            <a:avLst/>
          </a:prstGeom>
          <a:noFill/>
          <a:ln w="38100">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en-US"/>
          </a:p>
        </p:txBody>
      </p:sp>
      <p:sp>
        <p:nvSpPr>
          <p:cNvPr id="50206" name="Text Box 30"/>
          <p:cNvSpPr txBox="1">
            <a:spLocks noChangeArrowheads="1"/>
          </p:cNvSpPr>
          <p:nvPr/>
        </p:nvSpPr>
        <p:spPr bwMode="auto">
          <a:xfrm rot="-5400000">
            <a:off x="-343693" y="3574256"/>
            <a:ext cx="2305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eaLnBrk="1" hangingPunct="1"/>
            <a:r>
              <a:rPr lang="en-US" sz="1800">
                <a:solidFill>
                  <a:srgbClr val="000000"/>
                </a:solidFill>
              </a:rPr>
              <a:t>Junk Physical Qubits</a:t>
            </a:r>
          </a:p>
        </p:txBody>
      </p:sp>
      <p:sp>
        <p:nvSpPr>
          <p:cNvPr id="50207" name="Text Box 31"/>
          <p:cNvSpPr txBox="1">
            <a:spLocks noChangeArrowheads="1"/>
          </p:cNvSpPr>
          <p:nvPr/>
        </p:nvSpPr>
        <p:spPr bwMode="auto">
          <a:xfrm rot="-5400000">
            <a:off x="6988969" y="3631407"/>
            <a:ext cx="2571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eaLnBrk="1" hangingPunct="1"/>
            <a:r>
              <a:rPr lang="en-US" sz="1800">
                <a:solidFill>
                  <a:srgbClr val="000000"/>
                </a:solidFill>
              </a:rPr>
              <a:t>Good Encoded Ancillae</a:t>
            </a:r>
          </a:p>
        </p:txBody>
      </p:sp>
      <p:sp>
        <p:nvSpPr>
          <p:cNvPr id="50208" name="Line 32"/>
          <p:cNvSpPr>
            <a:spLocks noChangeShapeType="1"/>
          </p:cNvSpPr>
          <p:nvPr/>
        </p:nvSpPr>
        <p:spPr bwMode="auto">
          <a:xfrm>
            <a:off x="7405688" y="3824288"/>
            <a:ext cx="533400" cy="0"/>
          </a:xfrm>
          <a:prstGeom prst="line">
            <a:avLst/>
          </a:prstGeom>
          <a:noFill/>
          <a:ln w="38100">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en-US"/>
          </a:p>
        </p:txBody>
      </p:sp>
      <p:sp>
        <p:nvSpPr>
          <p:cNvPr id="50209" name="Line 33"/>
          <p:cNvSpPr>
            <a:spLocks noChangeShapeType="1"/>
          </p:cNvSpPr>
          <p:nvPr/>
        </p:nvSpPr>
        <p:spPr bwMode="auto">
          <a:xfrm>
            <a:off x="6034088" y="5348288"/>
            <a:ext cx="0" cy="2286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210" name="Line 34"/>
          <p:cNvSpPr>
            <a:spLocks noChangeShapeType="1"/>
          </p:cNvSpPr>
          <p:nvPr/>
        </p:nvSpPr>
        <p:spPr bwMode="auto">
          <a:xfrm flipH="1">
            <a:off x="928688" y="5576888"/>
            <a:ext cx="5105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211" name="Line 35"/>
          <p:cNvSpPr>
            <a:spLocks noChangeShapeType="1"/>
          </p:cNvSpPr>
          <p:nvPr/>
        </p:nvSpPr>
        <p:spPr bwMode="auto">
          <a:xfrm flipV="1">
            <a:off x="928688" y="5195888"/>
            <a:ext cx="0" cy="381000"/>
          </a:xfrm>
          <a:prstGeom prst="line">
            <a:avLst/>
          </a:prstGeom>
          <a:noFill/>
          <a:ln w="38100">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en-US"/>
          </a:p>
        </p:txBody>
      </p:sp>
      <p:sp>
        <p:nvSpPr>
          <p:cNvPr id="50212" name="Text Box 36"/>
          <p:cNvSpPr txBox="1">
            <a:spLocks noChangeArrowheads="1"/>
          </p:cNvSpPr>
          <p:nvPr/>
        </p:nvSpPr>
        <p:spPr bwMode="auto">
          <a:xfrm>
            <a:off x="1538288" y="5576888"/>
            <a:ext cx="3841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eaLnBrk="1" hangingPunct="1"/>
            <a:r>
              <a:rPr lang="en-US" sz="1800">
                <a:solidFill>
                  <a:srgbClr val="000000"/>
                </a:solidFill>
              </a:rPr>
              <a:t>Recycle cat state qubits and failures</a:t>
            </a:r>
          </a:p>
        </p:txBody>
      </p:sp>
      <p:sp>
        <p:nvSpPr>
          <p:cNvPr id="50213" name="Line 37"/>
          <p:cNvSpPr>
            <a:spLocks noChangeShapeType="1"/>
          </p:cNvSpPr>
          <p:nvPr/>
        </p:nvSpPr>
        <p:spPr bwMode="auto">
          <a:xfrm>
            <a:off x="6719888" y="5348288"/>
            <a:ext cx="0" cy="8382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214" name="Line 38"/>
          <p:cNvSpPr>
            <a:spLocks noChangeShapeType="1"/>
          </p:cNvSpPr>
          <p:nvPr/>
        </p:nvSpPr>
        <p:spPr bwMode="auto">
          <a:xfrm flipH="1">
            <a:off x="623888" y="6186488"/>
            <a:ext cx="60960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215" name="Line 39"/>
          <p:cNvSpPr>
            <a:spLocks noChangeShapeType="1"/>
          </p:cNvSpPr>
          <p:nvPr/>
        </p:nvSpPr>
        <p:spPr bwMode="auto">
          <a:xfrm flipV="1">
            <a:off x="623888" y="5195888"/>
            <a:ext cx="0" cy="990600"/>
          </a:xfrm>
          <a:prstGeom prst="line">
            <a:avLst/>
          </a:prstGeom>
          <a:noFill/>
          <a:ln w="38100">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en-US"/>
          </a:p>
        </p:txBody>
      </p:sp>
      <p:sp>
        <p:nvSpPr>
          <p:cNvPr id="50216" name="Text Box 40"/>
          <p:cNvSpPr txBox="1">
            <a:spLocks noChangeArrowheads="1"/>
          </p:cNvSpPr>
          <p:nvPr/>
        </p:nvSpPr>
        <p:spPr bwMode="auto">
          <a:xfrm>
            <a:off x="1766888" y="6186488"/>
            <a:ext cx="3295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eaLnBrk="1" hangingPunct="1"/>
            <a:r>
              <a:rPr lang="en-US" sz="1800">
                <a:solidFill>
                  <a:srgbClr val="000000"/>
                </a:solidFill>
              </a:rPr>
              <a:t>Recycle used correction qubits</a:t>
            </a:r>
          </a:p>
        </p:txBody>
      </p:sp>
      <p:sp>
        <p:nvSpPr>
          <p:cNvPr id="50217" name="Oval 41"/>
          <p:cNvSpPr>
            <a:spLocks noChangeArrowheads="1"/>
          </p:cNvSpPr>
          <p:nvPr/>
        </p:nvSpPr>
        <p:spPr bwMode="auto">
          <a:xfrm>
            <a:off x="7162800" y="3443288"/>
            <a:ext cx="990600" cy="762000"/>
          </a:xfrm>
          <a:prstGeom prst="ellipse">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1800">
              <a:solidFill>
                <a:srgbClr val="000000"/>
              </a:solidFill>
              <a:latin typeface="Comic Sans MS" pitchFamily="66" charset="0"/>
            </a:endParaRPr>
          </a:p>
        </p:txBody>
      </p:sp>
    </p:spTree>
    <p:extLst>
      <p:ext uri="{BB962C8B-B14F-4D97-AF65-F5344CB8AC3E}">
        <p14:creationId xmlns:p14="http://schemas.microsoft.com/office/powerpoint/2010/main" val="979394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isp-ss"/>
          <p:cNvPicPr>
            <a:picLocks noChangeAspect="1" noChangeArrowheads="1"/>
          </p:cNvPicPr>
          <p:nvPr/>
        </p:nvPicPr>
        <p:blipFill>
          <a:blip r:embed="rId2"/>
          <a:srcRect/>
          <a:stretch>
            <a:fillRect/>
          </a:stretch>
        </p:blipFill>
        <p:spPr bwMode="auto">
          <a:xfrm>
            <a:off x="721663" y="809065"/>
            <a:ext cx="7882258" cy="5744135"/>
          </a:xfrm>
          <a:prstGeom prst="rect">
            <a:avLst/>
          </a:prstGeom>
          <a:noFill/>
        </p:spPr>
      </p:pic>
      <p:sp>
        <p:nvSpPr>
          <p:cNvPr id="2" name="Title 1"/>
          <p:cNvSpPr>
            <a:spLocks noGrp="1"/>
          </p:cNvSpPr>
          <p:nvPr>
            <p:ph type="title"/>
          </p:nvPr>
        </p:nvSpPr>
        <p:spPr>
          <a:xfrm>
            <a:off x="706371" y="49534"/>
            <a:ext cx="7927565" cy="914400"/>
          </a:xfrm>
        </p:spPr>
        <p:txBody>
          <a:bodyPr/>
          <a:lstStyle/>
          <a:p>
            <a:r>
              <a:rPr lang="en-US" dirty="0" smtClean="0"/>
              <a:t>2013</a:t>
            </a:r>
            <a:endParaRPr lang="en-US" dirty="0"/>
          </a:p>
        </p:txBody>
      </p:sp>
      <p:pic>
        <p:nvPicPr>
          <p:cNvPr id="8" name="Picture 7" descr="Screen shot 2012-11-05 at 9.01.24 AM.png"/>
          <p:cNvPicPr>
            <a:picLocks noChangeAspect="1"/>
          </p:cNvPicPr>
          <p:nvPr/>
        </p:nvPicPr>
        <p:blipFill>
          <a:blip r:embed="rId3"/>
          <a:stretch>
            <a:fillRect/>
          </a:stretch>
        </p:blipFill>
        <p:spPr>
          <a:xfrm>
            <a:off x="5752547" y="1120796"/>
            <a:ext cx="3094731" cy="2800478"/>
          </a:xfrm>
          <a:prstGeom prst="rect">
            <a:avLst/>
          </a:prstGeom>
        </p:spPr>
      </p:pic>
      <p:pic>
        <p:nvPicPr>
          <p:cNvPr id="9" name="Picture 8" descr="Screen shot 2012-11-05 at 8.58.41 AM.png"/>
          <p:cNvPicPr>
            <a:picLocks noChangeAspect="1"/>
          </p:cNvPicPr>
          <p:nvPr/>
        </p:nvPicPr>
        <p:blipFill>
          <a:blip r:embed="rId4"/>
          <a:stretch>
            <a:fillRect/>
          </a:stretch>
        </p:blipFill>
        <p:spPr>
          <a:xfrm>
            <a:off x="415272" y="2895570"/>
            <a:ext cx="3801018" cy="2811256"/>
          </a:xfrm>
          <a:prstGeom prst="rect">
            <a:avLst/>
          </a:prstGeom>
        </p:spPr>
      </p:pic>
    </p:spTree>
    <p:extLst>
      <p:ext uri="{BB962C8B-B14F-4D97-AF65-F5344CB8AC3E}">
        <p14:creationId xmlns:p14="http://schemas.microsoft.com/office/powerpoint/2010/main" val="38304576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562600" y="881063"/>
            <a:ext cx="3276600" cy="3038475"/>
            <a:chOff x="1872" y="1899"/>
            <a:chExt cx="2064" cy="1914"/>
          </a:xfrm>
        </p:grpSpPr>
        <p:pic>
          <p:nvPicPr>
            <p:cNvPr id="51330" name="Picture 3" descr="MCj0297985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16" y="2523"/>
              <a:ext cx="720" cy="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31" name="Picture 4" descr="MCj0297985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16" y="3147"/>
              <a:ext cx="720" cy="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32" name="Picture 5" descr="MCj0297985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16" y="1899"/>
              <a:ext cx="720" cy="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33" name="Picture 6" descr="MCj0297985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72" y="2544"/>
              <a:ext cx="720" cy="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34" name="Picture 7" descr="MCj0297985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72" y="3168"/>
              <a:ext cx="720" cy="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35" name="Picture 8" descr="MCj0297985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72" y="1920"/>
              <a:ext cx="720" cy="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36" name="Picture 9" descr="MCj0297985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44" y="3168"/>
              <a:ext cx="720" cy="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37" name="Picture 10" descr="MCj0297985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44" y="1920"/>
              <a:ext cx="720" cy="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1203" name="Rectangle 11"/>
          <p:cNvSpPr>
            <a:spLocks noGrp="1" noChangeArrowheads="1"/>
          </p:cNvSpPr>
          <p:nvPr>
            <p:ph type="title"/>
          </p:nvPr>
        </p:nvSpPr>
        <p:spPr>
          <a:xfrm>
            <a:off x="533400" y="152400"/>
            <a:ext cx="8211904" cy="661627"/>
          </a:xfrm>
        </p:spPr>
        <p:txBody>
          <a:bodyPr/>
          <a:lstStyle/>
          <a:p>
            <a:r>
              <a:rPr lang="en-US" dirty="0" smtClean="0"/>
              <a:t>The </a:t>
            </a:r>
            <a:r>
              <a:rPr lang="en-US" dirty="0" err="1" smtClean="0"/>
              <a:t>Qalypso</a:t>
            </a:r>
            <a:r>
              <a:rPr lang="en-US" dirty="0" smtClean="0"/>
              <a:t> </a:t>
            </a:r>
            <a:r>
              <a:rPr lang="en-US" dirty="0" err="1" smtClean="0"/>
              <a:t>Datapath</a:t>
            </a:r>
            <a:r>
              <a:rPr lang="en-US" dirty="0" smtClean="0"/>
              <a:t> Architecture</a:t>
            </a:r>
          </a:p>
        </p:txBody>
      </p:sp>
      <p:sp>
        <p:nvSpPr>
          <p:cNvPr id="492556" name="Rectangle 12"/>
          <p:cNvSpPr>
            <a:spLocks noGrp="1" noChangeArrowheads="1"/>
          </p:cNvSpPr>
          <p:nvPr>
            <p:ph type="body" idx="1"/>
          </p:nvPr>
        </p:nvSpPr>
        <p:spPr>
          <a:xfrm>
            <a:off x="0" y="685800"/>
            <a:ext cx="8229600" cy="5638800"/>
          </a:xfrm>
        </p:spPr>
        <p:txBody>
          <a:bodyPr/>
          <a:lstStyle/>
          <a:p>
            <a:r>
              <a:rPr lang="en-US" sz="2600" dirty="0" smtClean="0"/>
              <a:t>Dense data region</a:t>
            </a:r>
          </a:p>
          <a:p>
            <a:pPr lvl="1"/>
            <a:r>
              <a:rPr lang="en-US" sz="2200" dirty="0" smtClean="0"/>
              <a:t>Data </a:t>
            </a:r>
            <a:r>
              <a:rPr lang="en-US" sz="2200" dirty="0" err="1" smtClean="0"/>
              <a:t>qubits</a:t>
            </a:r>
            <a:r>
              <a:rPr lang="en-US" sz="2200" dirty="0" smtClean="0"/>
              <a:t> </a:t>
            </a:r>
            <a:r>
              <a:rPr lang="en-US" sz="2200" i="1" dirty="0" smtClean="0"/>
              <a:t>only</a:t>
            </a:r>
          </a:p>
          <a:p>
            <a:pPr lvl="1"/>
            <a:r>
              <a:rPr lang="en-US" sz="2200" dirty="0" smtClean="0"/>
              <a:t>Local communication</a:t>
            </a:r>
          </a:p>
          <a:p>
            <a:r>
              <a:rPr lang="en-US" sz="2600" dirty="0" smtClean="0"/>
              <a:t>Shared </a:t>
            </a:r>
            <a:r>
              <a:rPr lang="en-US" sz="2600" dirty="0" err="1" smtClean="0"/>
              <a:t>Ancilla</a:t>
            </a:r>
            <a:r>
              <a:rPr lang="en-US" sz="2600" dirty="0" smtClean="0"/>
              <a:t> Factories</a:t>
            </a:r>
          </a:p>
          <a:p>
            <a:pPr lvl="1"/>
            <a:r>
              <a:rPr lang="en-US" sz="2200" dirty="0" smtClean="0"/>
              <a:t>Distributed to data as needed</a:t>
            </a:r>
          </a:p>
          <a:p>
            <a:pPr lvl="1"/>
            <a:r>
              <a:rPr lang="en-US" sz="2200" dirty="0" smtClean="0"/>
              <a:t>Fully multiplexed to all data</a:t>
            </a:r>
          </a:p>
          <a:p>
            <a:pPr lvl="1"/>
            <a:r>
              <a:rPr lang="en-US" sz="2200" dirty="0" smtClean="0"/>
              <a:t>Output ports (   ): close to data</a:t>
            </a:r>
          </a:p>
          <a:p>
            <a:pPr lvl="1"/>
            <a:r>
              <a:rPr lang="en-US" sz="2200" dirty="0" smtClean="0"/>
              <a:t>Input ports (    ): may be far from</a:t>
            </a:r>
            <a:br>
              <a:rPr lang="en-US" sz="2200" dirty="0" smtClean="0"/>
            </a:br>
            <a:r>
              <a:rPr lang="en-US" sz="2200" dirty="0" smtClean="0"/>
              <a:t>data (recycled state irrelevant)</a:t>
            </a:r>
          </a:p>
          <a:p>
            <a:r>
              <a:rPr lang="en-US" sz="2600" dirty="0" smtClean="0"/>
              <a:t>Regions connected by teleportation networks</a:t>
            </a:r>
          </a:p>
        </p:txBody>
      </p:sp>
      <p:grpSp>
        <p:nvGrpSpPr>
          <p:cNvPr id="51205" name="Group 13"/>
          <p:cNvGrpSpPr>
            <a:grpSpLocks/>
          </p:cNvGrpSpPr>
          <p:nvPr/>
        </p:nvGrpSpPr>
        <p:grpSpPr bwMode="auto">
          <a:xfrm>
            <a:off x="6705600" y="1981200"/>
            <a:ext cx="990600" cy="990600"/>
            <a:chOff x="3456" y="1392"/>
            <a:chExt cx="624" cy="624"/>
          </a:xfrm>
        </p:grpSpPr>
        <p:grpSp>
          <p:nvGrpSpPr>
            <p:cNvPr id="51312" name="Group 14"/>
            <p:cNvGrpSpPr>
              <a:grpSpLocks/>
            </p:cNvGrpSpPr>
            <p:nvPr/>
          </p:nvGrpSpPr>
          <p:grpSpPr bwMode="auto">
            <a:xfrm>
              <a:off x="3456" y="1392"/>
              <a:ext cx="624" cy="623"/>
              <a:chOff x="3456" y="1100"/>
              <a:chExt cx="912" cy="915"/>
            </a:xfrm>
          </p:grpSpPr>
          <p:pic>
            <p:nvPicPr>
              <p:cNvPr id="51314" name="Picture 15" descr="MCj0241091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6" y="1822"/>
                <a:ext cx="192"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15" name="Picture 16" descr="MCj0241091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96" y="1824"/>
                <a:ext cx="192"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16" name="Picture 17" descr="MCj0241091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6" y="1584"/>
                <a:ext cx="192"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17" name="Picture 18" descr="MCj0241091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96" y="1586"/>
                <a:ext cx="192"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18" name="Picture 19" descr="MCj0241091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6" y="1820"/>
                <a:ext cx="192"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19" name="Picture 20" descr="MCj0241091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76" y="1822"/>
                <a:ext cx="192"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20" name="Picture 21" descr="MCj0241091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6" y="1582"/>
                <a:ext cx="192"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21" name="Picture 22" descr="MCj0241091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76" y="1584"/>
                <a:ext cx="192"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22" name="Picture 23" descr="MCj0241091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6" y="1340"/>
                <a:ext cx="192"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23" name="Picture 24" descr="MCj0241091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96" y="1342"/>
                <a:ext cx="192"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24" name="Picture 25" descr="MCj0241091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6" y="1102"/>
                <a:ext cx="192"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25" name="Picture 26" descr="MCj0241091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96" y="1104"/>
                <a:ext cx="192"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26" name="Picture 27" descr="MCj0241091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6" y="1338"/>
                <a:ext cx="192"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27" name="Picture 28" descr="MCj0241091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76" y="1340"/>
                <a:ext cx="192"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28" name="Picture 29" descr="MCj0241091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6" y="1100"/>
                <a:ext cx="192"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29" name="Picture 30" descr="MCj0241091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76" y="1102"/>
                <a:ext cx="192"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1313" name="Rectangle 31"/>
            <p:cNvSpPr>
              <a:spLocks noChangeArrowheads="1"/>
            </p:cNvSpPr>
            <p:nvPr/>
          </p:nvSpPr>
          <p:spPr bwMode="auto">
            <a:xfrm>
              <a:off x="3456" y="1392"/>
              <a:ext cx="624" cy="62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1800">
                <a:solidFill>
                  <a:srgbClr val="000000"/>
                </a:solidFill>
                <a:latin typeface="Comic Sans MS" pitchFamily="66" charset="0"/>
              </a:endParaRPr>
            </a:p>
          </p:txBody>
        </p:sp>
      </p:grpSp>
      <p:grpSp>
        <p:nvGrpSpPr>
          <p:cNvPr id="5" name="Group 32"/>
          <p:cNvGrpSpPr>
            <a:grpSpLocks/>
          </p:cNvGrpSpPr>
          <p:nvPr/>
        </p:nvGrpSpPr>
        <p:grpSpPr bwMode="auto">
          <a:xfrm>
            <a:off x="6551613" y="1828800"/>
            <a:ext cx="1296987" cy="1295400"/>
            <a:chOff x="2495" y="2496"/>
            <a:chExt cx="817" cy="816"/>
          </a:xfrm>
        </p:grpSpPr>
        <p:sp>
          <p:nvSpPr>
            <p:cNvPr id="51304" name="AutoShape 33"/>
            <p:cNvSpPr>
              <a:spLocks noChangeArrowheads="1"/>
            </p:cNvSpPr>
            <p:nvPr/>
          </p:nvSpPr>
          <p:spPr bwMode="auto">
            <a:xfrm>
              <a:off x="2496" y="2832"/>
              <a:ext cx="144" cy="96"/>
            </a:xfrm>
            <a:prstGeom prst="rightArrow">
              <a:avLst>
                <a:gd name="adj1" fmla="val 50000"/>
                <a:gd name="adj2" fmla="val 37500"/>
              </a:avLst>
            </a:prstGeom>
            <a:solidFill>
              <a:srgbClr val="00FF0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51305" name="AutoShape 34"/>
            <p:cNvSpPr>
              <a:spLocks noChangeArrowheads="1"/>
            </p:cNvSpPr>
            <p:nvPr/>
          </p:nvSpPr>
          <p:spPr bwMode="auto">
            <a:xfrm rot="5400000">
              <a:off x="2856" y="2520"/>
              <a:ext cx="144" cy="96"/>
            </a:xfrm>
            <a:prstGeom prst="rightArrow">
              <a:avLst>
                <a:gd name="adj1" fmla="val 50000"/>
                <a:gd name="adj2" fmla="val 37500"/>
              </a:avLst>
            </a:prstGeom>
            <a:solidFill>
              <a:srgbClr val="00FF0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51306" name="AutoShape 35"/>
            <p:cNvSpPr>
              <a:spLocks noChangeArrowheads="1"/>
            </p:cNvSpPr>
            <p:nvPr/>
          </p:nvSpPr>
          <p:spPr bwMode="auto">
            <a:xfrm rot="2700000">
              <a:off x="2520" y="2520"/>
              <a:ext cx="144" cy="96"/>
            </a:xfrm>
            <a:prstGeom prst="rightArrow">
              <a:avLst>
                <a:gd name="adj1" fmla="val 50000"/>
                <a:gd name="adj2" fmla="val 37500"/>
              </a:avLst>
            </a:prstGeom>
            <a:solidFill>
              <a:srgbClr val="00FF0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51307" name="AutoShape 36"/>
            <p:cNvSpPr>
              <a:spLocks noChangeArrowheads="1"/>
            </p:cNvSpPr>
            <p:nvPr/>
          </p:nvSpPr>
          <p:spPr bwMode="auto">
            <a:xfrm rot="8100000">
              <a:off x="3168" y="2544"/>
              <a:ext cx="144" cy="96"/>
            </a:xfrm>
            <a:prstGeom prst="rightArrow">
              <a:avLst>
                <a:gd name="adj1" fmla="val 50000"/>
                <a:gd name="adj2" fmla="val 37500"/>
              </a:avLst>
            </a:prstGeom>
            <a:solidFill>
              <a:srgbClr val="00FF0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51308" name="AutoShape 37"/>
            <p:cNvSpPr>
              <a:spLocks noChangeArrowheads="1"/>
            </p:cNvSpPr>
            <p:nvPr/>
          </p:nvSpPr>
          <p:spPr bwMode="auto">
            <a:xfrm rot="10800000">
              <a:off x="3167" y="2880"/>
              <a:ext cx="144" cy="96"/>
            </a:xfrm>
            <a:prstGeom prst="rightArrow">
              <a:avLst>
                <a:gd name="adj1" fmla="val 50000"/>
                <a:gd name="adj2" fmla="val 37500"/>
              </a:avLst>
            </a:prstGeom>
            <a:solidFill>
              <a:srgbClr val="00FF0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51309" name="AutoShape 38"/>
            <p:cNvSpPr>
              <a:spLocks noChangeArrowheads="1"/>
            </p:cNvSpPr>
            <p:nvPr/>
          </p:nvSpPr>
          <p:spPr bwMode="auto">
            <a:xfrm rot="-5400000">
              <a:off x="2807" y="3192"/>
              <a:ext cx="144" cy="96"/>
            </a:xfrm>
            <a:prstGeom prst="rightArrow">
              <a:avLst>
                <a:gd name="adj1" fmla="val 50000"/>
                <a:gd name="adj2" fmla="val 37500"/>
              </a:avLst>
            </a:prstGeom>
            <a:solidFill>
              <a:srgbClr val="00FF0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51310" name="AutoShape 39"/>
            <p:cNvSpPr>
              <a:spLocks noChangeArrowheads="1"/>
            </p:cNvSpPr>
            <p:nvPr/>
          </p:nvSpPr>
          <p:spPr bwMode="auto">
            <a:xfrm rot="-8100000">
              <a:off x="3143" y="3192"/>
              <a:ext cx="144" cy="96"/>
            </a:xfrm>
            <a:prstGeom prst="rightArrow">
              <a:avLst>
                <a:gd name="adj1" fmla="val 50000"/>
                <a:gd name="adj2" fmla="val 37500"/>
              </a:avLst>
            </a:prstGeom>
            <a:solidFill>
              <a:srgbClr val="00FF0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51311" name="AutoShape 40"/>
            <p:cNvSpPr>
              <a:spLocks noChangeArrowheads="1"/>
            </p:cNvSpPr>
            <p:nvPr/>
          </p:nvSpPr>
          <p:spPr bwMode="auto">
            <a:xfrm rot="-2700000">
              <a:off x="2495" y="3168"/>
              <a:ext cx="144" cy="96"/>
            </a:xfrm>
            <a:prstGeom prst="rightArrow">
              <a:avLst>
                <a:gd name="adj1" fmla="val 50000"/>
                <a:gd name="adj2" fmla="val 37500"/>
              </a:avLst>
            </a:prstGeom>
            <a:solidFill>
              <a:srgbClr val="00FF0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grpSp>
      <p:grpSp>
        <p:nvGrpSpPr>
          <p:cNvPr id="6" name="Group 41"/>
          <p:cNvGrpSpPr>
            <a:grpSpLocks/>
          </p:cNvGrpSpPr>
          <p:nvPr/>
        </p:nvGrpSpPr>
        <p:grpSpPr bwMode="auto">
          <a:xfrm>
            <a:off x="5562600" y="838200"/>
            <a:ext cx="3352800" cy="3200400"/>
            <a:chOff x="1872" y="1872"/>
            <a:chExt cx="2112" cy="2016"/>
          </a:xfrm>
        </p:grpSpPr>
        <p:sp>
          <p:nvSpPr>
            <p:cNvPr id="51296" name="AutoShape 42"/>
            <p:cNvSpPr>
              <a:spLocks noChangeArrowheads="1"/>
            </p:cNvSpPr>
            <p:nvPr/>
          </p:nvSpPr>
          <p:spPr bwMode="auto">
            <a:xfrm>
              <a:off x="1872" y="2832"/>
              <a:ext cx="144" cy="96"/>
            </a:xfrm>
            <a:prstGeom prst="rightArrow">
              <a:avLst>
                <a:gd name="adj1" fmla="val 50000"/>
                <a:gd name="adj2" fmla="val 37500"/>
              </a:avLst>
            </a:prstGeom>
            <a:solidFill>
              <a:srgbClr val="FF000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51297" name="AutoShape 43"/>
            <p:cNvSpPr>
              <a:spLocks noChangeArrowheads="1"/>
            </p:cNvSpPr>
            <p:nvPr/>
          </p:nvSpPr>
          <p:spPr bwMode="auto">
            <a:xfrm rot="2700000">
              <a:off x="1944" y="1992"/>
              <a:ext cx="144" cy="96"/>
            </a:xfrm>
            <a:prstGeom prst="rightArrow">
              <a:avLst>
                <a:gd name="adj1" fmla="val 50000"/>
                <a:gd name="adj2" fmla="val 37500"/>
              </a:avLst>
            </a:prstGeom>
            <a:solidFill>
              <a:srgbClr val="FF000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51298" name="AutoShape 44"/>
            <p:cNvSpPr>
              <a:spLocks noChangeArrowheads="1"/>
            </p:cNvSpPr>
            <p:nvPr/>
          </p:nvSpPr>
          <p:spPr bwMode="auto">
            <a:xfrm rot="5400000">
              <a:off x="2856" y="1896"/>
              <a:ext cx="144" cy="96"/>
            </a:xfrm>
            <a:prstGeom prst="rightArrow">
              <a:avLst>
                <a:gd name="adj1" fmla="val 50000"/>
                <a:gd name="adj2" fmla="val 37500"/>
              </a:avLst>
            </a:prstGeom>
            <a:solidFill>
              <a:srgbClr val="FF000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51299" name="AutoShape 45"/>
            <p:cNvSpPr>
              <a:spLocks noChangeArrowheads="1"/>
            </p:cNvSpPr>
            <p:nvPr/>
          </p:nvSpPr>
          <p:spPr bwMode="auto">
            <a:xfrm rot="8100000">
              <a:off x="3744" y="1920"/>
              <a:ext cx="144" cy="96"/>
            </a:xfrm>
            <a:prstGeom prst="rightArrow">
              <a:avLst>
                <a:gd name="adj1" fmla="val 50000"/>
                <a:gd name="adj2" fmla="val 37500"/>
              </a:avLst>
            </a:prstGeom>
            <a:solidFill>
              <a:srgbClr val="FF000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51300" name="AutoShape 46"/>
            <p:cNvSpPr>
              <a:spLocks noChangeArrowheads="1"/>
            </p:cNvSpPr>
            <p:nvPr/>
          </p:nvSpPr>
          <p:spPr bwMode="auto">
            <a:xfrm rot="10800000">
              <a:off x="3840" y="2880"/>
              <a:ext cx="144" cy="96"/>
            </a:xfrm>
            <a:prstGeom prst="rightArrow">
              <a:avLst>
                <a:gd name="adj1" fmla="val 50000"/>
                <a:gd name="adj2" fmla="val 37500"/>
              </a:avLst>
            </a:prstGeom>
            <a:solidFill>
              <a:srgbClr val="FF000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51301" name="AutoShape 47"/>
            <p:cNvSpPr>
              <a:spLocks noChangeArrowheads="1"/>
            </p:cNvSpPr>
            <p:nvPr/>
          </p:nvSpPr>
          <p:spPr bwMode="auto">
            <a:xfrm rot="-8100000">
              <a:off x="3816" y="3720"/>
              <a:ext cx="144" cy="96"/>
            </a:xfrm>
            <a:prstGeom prst="rightArrow">
              <a:avLst>
                <a:gd name="adj1" fmla="val 50000"/>
                <a:gd name="adj2" fmla="val 37500"/>
              </a:avLst>
            </a:prstGeom>
            <a:solidFill>
              <a:srgbClr val="FF000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51302" name="AutoShape 48"/>
            <p:cNvSpPr>
              <a:spLocks noChangeArrowheads="1"/>
            </p:cNvSpPr>
            <p:nvPr/>
          </p:nvSpPr>
          <p:spPr bwMode="auto">
            <a:xfrm rot="-5400000">
              <a:off x="2808" y="3768"/>
              <a:ext cx="144" cy="96"/>
            </a:xfrm>
            <a:prstGeom prst="rightArrow">
              <a:avLst>
                <a:gd name="adj1" fmla="val 50000"/>
                <a:gd name="adj2" fmla="val 37500"/>
              </a:avLst>
            </a:prstGeom>
            <a:solidFill>
              <a:srgbClr val="FF000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51303" name="AutoShape 49"/>
            <p:cNvSpPr>
              <a:spLocks noChangeArrowheads="1"/>
            </p:cNvSpPr>
            <p:nvPr/>
          </p:nvSpPr>
          <p:spPr bwMode="auto">
            <a:xfrm rot="-2700000">
              <a:off x="1920" y="3744"/>
              <a:ext cx="144" cy="96"/>
            </a:xfrm>
            <a:prstGeom prst="rightArrow">
              <a:avLst>
                <a:gd name="adj1" fmla="val 50000"/>
                <a:gd name="adj2" fmla="val 37500"/>
              </a:avLst>
            </a:prstGeom>
            <a:solidFill>
              <a:srgbClr val="FF000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grpSp>
      <p:sp>
        <p:nvSpPr>
          <p:cNvPr id="492594" name="AutoShape 50"/>
          <p:cNvSpPr>
            <a:spLocks noChangeArrowheads="1"/>
          </p:cNvSpPr>
          <p:nvPr/>
        </p:nvSpPr>
        <p:spPr bwMode="auto">
          <a:xfrm>
            <a:off x="2833688" y="3352800"/>
            <a:ext cx="228600" cy="152400"/>
          </a:xfrm>
          <a:prstGeom prst="rightArrow">
            <a:avLst>
              <a:gd name="adj1" fmla="val 50000"/>
              <a:gd name="adj2" fmla="val 37500"/>
            </a:avLst>
          </a:prstGeom>
          <a:solidFill>
            <a:srgbClr val="00FF0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492595" name="AutoShape 51"/>
          <p:cNvSpPr>
            <a:spLocks noChangeArrowheads="1"/>
          </p:cNvSpPr>
          <p:nvPr/>
        </p:nvSpPr>
        <p:spPr bwMode="auto">
          <a:xfrm>
            <a:off x="2659063" y="3733800"/>
            <a:ext cx="228600" cy="152400"/>
          </a:xfrm>
          <a:prstGeom prst="rightArrow">
            <a:avLst>
              <a:gd name="adj1" fmla="val 50000"/>
              <a:gd name="adj2" fmla="val 37500"/>
            </a:avLst>
          </a:prstGeom>
          <a:solidFill>
            <a:srgbClr val="FF000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492596" name="Rectangle 52"/>
          <p:cNvSpPr>
            <a:spLocks noChangeArrowheads="1"/>
          </p:cNvSpPr>
          <p:nvPr/>
        </p:nvSpPr>
        <p:spPr bwMode="auto">
          <a:xfrm>
            <a:off x="6400800" y="2328863"/>
            <a:ext cx="228600" cy="228600"/>
          </a:xfrm>
          <a:prstGeom prst="rect">
            <a:avLst/>
          </a:prstGeom>
          <a:solidFill>
            <a:srgbClr val="00FF00"/>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pic>
        <p:nvPicPr>
          <p:cNvPr id="492597" name="Picture 53" descr="MCj0241091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0800" y="2328863"/>
            <a:ext cx="207963"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54"/>
          <p:cNvGrpSpPr>
            <a:grpSpLocks/>
          </p:cNvGrpSpPr>
          <p:nvPr/>
        </p:nvGrpSpPr>
        <p:grpSpPr bwMode="auto">
          <a:xfrm>
            <a:off x="1295400" y="4724400"/>
            <a:ext cx="6248400" cy="1981200"/>
            <a:chOff x="816" y="2930"/>
            <a:chExt cx="3936" cy="1294"/>
          </a:xfrm>
        </p:grpSpPr>
        <p:grpSp>
          <p:nvGrpSpPr>
            <p:cNvPr id="51216" name="Group 4"/>
            <p:cNvGrpSpPr>
              <a:grpSpLocks/>
            </p:cNvGrpSpPr>
            <p:nvPr/>
          </p:nvGrpSpPr>
          <p:grpSpPr bwMode="auto">
            <a:xfrm>
              <a:off x="1344" y="3379"/>
              <a:ext cx="2888" cy="295"/>
              <a:chOff x="1344" y="3377"/>
              <a:chExt cx="2888" cy="295"/>
            </a:xfrm>
          </p:grpSpPr>
          <p:grpSp>
            <p:nvGrpSpPr>
              <p:cNvPr id="51278" name="Group 5"/>
              <p:cNvGrpSpPr>
                <a:grpSpLocks/>
              </p:cNvGrpSpPr>
              <p:nvPr/>
            </p:nvGrpSpPr>
            <p:grpSpPr bwMode="auto">
              <a:xfrm>
                <a:off x="1344" y="3377"/>
                <a:ext cx="296" cy="295"/>
                <a:chOff x="2496" y="1824"/>
                <a:chExt cx="296" cy="295"/>
              </a:xfrm>
            </p:grpSpPr>
            <p:pic>
              <p:nvPicPr>
                <p:cNvPr id="51291" name="Picture 6" descr="MCj0241091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96" y="1987"/>
                  <a:ext cx="131"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92" name="Picture 7" descr="MCj0241091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0" y="1989"/>
                  <a:ext cx="132"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93" name="Picture 8" descr="MCj0241091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96" y="1825"/>
                  <a:ext cx="131"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94" name="Picture 9" descr="MCj0241091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0" y="1827"/>
                  <a:ext cx="132"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95" name="Rectangle 10"/>
                <p:cNvSpPr>
                  <a:spLocks noChangeArrowheads="1"/>
                </p:cNvSpPr>
                <p:nvPr/>
              </p:nvSpPr>
              <p:spPr bwMode="auto">
                <a:xfrm>
                  <a:off x="2496" y="1824"/>
                  <a:ext cx="288" cy="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600">
                    <a:solidFill>
                      <a:srgbClr val="000000"/>
                    </a:solidFill>
                    <a:cs typeface="Arial" charset="0"/>
                  </a:endParaRPr>
                </a:p>
              </p:txBody>
            </p:sp>
          </p:grpSp>
          <p:grpSp>
            <p:nvGrpSpPr>
              <p:cNvPr id="51279" name="Group 11"/>
              <p:cNvGrpSpPr>
                <a:grpSpLocks/>
              </p:cNvGrpSpPr>
              <p:nvPr/>
            </p:nvGrpSpPr>
            <p:grpSpPr bwMode="auto">
              <a:xfrm>
                <a:off x="2640" y="3377"/>
                <a:ext cx="296" cy="295"/>
                <a:chOff x="2496" y="1824"/>
                <a:chExt cx="296" cy="295"/>
              </a:xfrm>
            </p:grpSpPr>
            <p:pic>
              <p:nvPicPr>
                <p:cNvPr id="51286" name="Picture 12" descr="MCj0241091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96" y="1987"/>
                  <a:ext cx="131"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87" name="Picture 13" descr="MCj0241091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0" y="1989"/>
                  <a:ext cx="132"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88" name="Picture 14" descr="MCj0241091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96" y="1825"/>
                  <a:ext cx="131"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89" name="Picture 15" descr="MCj0241091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0" y="1827"/>
                  <a:ext cx="132"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90" name="Rectangle 16"/>
                <p:cNvSpPr>
                  <a:spLocks noChangeArrowheads="1"/>
                </p:cNvSpPr>
                <p:nvPr/>
              </p:nvSpPr>
              <p:spPr bwMode="auto">
                <a:xfrm>
                  <a:off x="2496" y="1824"/>
                  <a:ext cx="288" cy="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600">
                    <a:solidFill>
                      <a:srgbClr val="000000"/>
                    </a:solidFill>
                    <a:cs typeface="Arial" charset="0"/>
                  </a:endParaRPr>
                </a:p>
              </p:txBody>
            </p:sp>
          </p:grpSp>
          <p:grpSp>
            <p:nvGrpSpPr>
              <p:cNvPr id="51280" name="Group 17"/>
              <p:cNvGrpSpPr>
                <a:grpSpLocks/>
              </p:cNvGrpSpPr>
              <p:nvPr/>
            </p:nvGrpSpPr>
            <p:grpSpPr bwMode="auto">
              <a:xfrm>
                <a:off x="3936" y="3377"/>
                <a:ext cx="296" cy="295"/>
                <a:chOff x="2496" y="1824"/>
                <a:chExt cx="296" cy="295"/>
              </a:xfrm>
            </p:grpSpPr>
            <p:pic>
              <p:nvPicPr>
                <p:cNvPr id="51281" name="Picture 18" descr="MCj0241091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96" y="1987"/>
                  <a:ext cx="131"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82" name="Picture 19" descr="MCj0241091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0" y="1989"/>
                  <a:ext cx="132"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83" name="Picture 20" descr="MCj0241091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96" y="1825"/>
                  <a:ext cx="131"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84" name="Picture 21" descr="MCj0241091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0" y="1827"/>
                  <a:ext cx="132"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85" name="Rectangle 22"/>
                <p:cNvSpPr>
                  <a:spLocks noChangeArrowheads="1"/>
                </p:cNvSpPr>
                <p:nvPr/>
              </p:nvSpPr>
              <p:spPr bwMode="auto">
                <a:xfrm>
                  <a:off x="2496" y="1824"/>
                  <a:ext cx="288" cy="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600">
                    <a:solidFill>
                      <a:srgbClr val="000000"/>
                    </a:solidFill>
                    <a:cs typeface="Arial" charset="0"/>
                  </a:endParaRPr>
                </a:p>
              </p:txBody>
            </p:sp>
          </p:grpSp>
        </p:grpSp>
        <p:grpSp>
          <p:nvGrpSpPr>
            <p:cNvPr id="51217" name="Group 23"/>
            <p:cNvGrpSpPr>
              <a:grpSpLocks/>
            </p:cNvGrpSpPr>
            <p:nvPr/>
          </p:nvGrpSpPr>
          <p:grpSpPr bwMode="auto">
            <a:xfrm>
              <a:off x="816" y="2930"/>
              <a:ext cx="3936" cy="1198"/>
              <a:chOff x="624" y="2208"/>
              <a:chExt cx="3936" cy="1198"/>
            </a:xfrm>
          </p:grpSpPr>
          <p:pic>
            <p:nvPicPr>
              <p:cNvPr id="51254" name="Picture 24" descr="MCj0297985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6" y="2976"/>
                <a:ext cx="480" cy="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5" name="Picture 25" descr="MCj0297985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8" y="2976"/>
                <a:ext cx="480" cy="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6" name="Picture 26" descr="MCj0297985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4" y="2976"/>
                <a:ext cx="480" cy="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7" name="Picture 27" descr="MCj0297985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8" y="2592"/>
                <a:ext cx="480" cy="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8" name="Picture 28" descr="MCj0297985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4" y="2592"/>
                <a:ext cx="480" cy="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9" name="Picture 29" descr="MCj0297985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6" y="2208"/>
                <a:ext cx="480" cy="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0" name="Picture 30" descr="MCj0297985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8" y="2208"/>
                <a:ext cx="480" cy="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1" name="Picture 31" descr="MCj0297985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4" y="2208"/>
                <a:ext cx="480" cy="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2" name="Picture 32" descr="MCj0297985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2" y="2976"/>
                <a:ext cx="480" cy="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3" name="Picture 33" descr="MCj0297985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84" y="2976"/>
                <a:ext cx="480" cy="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4" name="Picture 34" descr="MCj0297985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0" y="2976"/>
                <a:ext cx="480" cy="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5" name="Picture 35" descr="MCj0297985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84" y="2592"/>
                <a:ext cx="480" cy="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6" name="Picture 36" descr="MCj0297985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0" y="2592"/>
                <a:ext cx="480" cy="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7" name="Picture 37" descr="MCj0297985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2" y="2208"/>
                <a:ext cx="480" cy="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8" name="Picture 38" descr="MCj0297985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84" y="2208"/>
                <a:ext cx="480" cy="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9" name="Picture 39" descr="MCj0297985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0" y="2208"/>
                <a:ext cx="480" cy="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70" name="Picture 40" descr="MCj0297985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48" y="2976"/>
                <a:ext cx="480" cy="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71" name="Picture 41" descr="MCj0297985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80" y="2976"/>
                <a:ext cx="480" cy="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72" name="Picture 42" descr="MCj0297985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16" y="2976"/>
                <a:ext cx="480" cy="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73" name="Picture 43" descr="MCj0297985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80" y="2592"/>
                <a:ext cx="480" cy="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74" name="Picture 44" descr="MCj0297985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16" y="2592"/>
                <a:ext cx="480" cy="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75" name="Picture 45" descr="MCj0297985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48" y="2208"/>
                <a:ext cx="480" cy="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76" name="Picture 46" descr="MCj0297985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80" y="2208"/>
                <a:ext cx="480" cy="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77" name="Picture 47" descr="MCj0297985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16" y="2208"/>
                <a:ext cx="480" cy="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218" name="Group 48"/>
            <p:cNvGrpSpPr>
              <a:grpSpLocks/>
            </p:cNvGrpSpPr>
            <p:nvPr/>
          </p:nvGrpSpPr>
          <p:grpSpPr bwMode="auto">
            <a:xfrm>
              <a:off x="1200" y="3264"/>
              <a:ext cx="576" cy="528"/>
              <a:chOff x="1008" y="2448"/>
              <a:chExt cx="576" cy="528"/>
            </a:xfrm>
          </p:grpSpPr>
          <p:sp>
            <p:nvSpPr>
              <p:cNvPr id="51246" name="AutoShape 49"/>
              <p:cNvSpPr>
                <a:spLocks noChangeArrowheads="1"/>
              </p:cNvSpPr>
              <p:nvPr/>
            </p:nvSpPr>
            <p:spPr bwMode="auto">
              <a:xfrm>
                <a:off x="1008" y="2640"/>
                <a:ext cx="144" cy="96"/>
              </a:xfrm>
              <a:prstGeom prst="rightArrow">
                <a:avLst>
                  <a:gd name="adj1" fmla="val 50000"/>
                  <a:gd name="adj2" fmla="val 37500"/>
                </a:avLst>
              </a:prstGeom>
              <a:solidFill>
                <a:srgbClr val="00FF00"/>
              </a:solidFill>
              <a:ln w="9525">
                <a:solidFill>
                  <a:schemeClr val="tx1"/>
                </a:solidFill>
                <a:miter lim="800000"/>
                <a:headEnd/>
                <a:tailEnd/>
              </a:ln>
            </p:spPr>
            <p:txBody>
              <a:bodyPr wrap="none" anchor="ctr"/>
              <a:lstStyle/>
              <a:p>
                <a:endParaRPr lang="en-US" sz="1600">
                  <a:solidFill>
                    <a:srgbClr val="000000"/>
                  </a:solidFill>
                  <a:cs typeface="Arial" charset="0"/>
                </a:endParaRPr>
              </a:p>
            </p:txBody>
          </p:sp>
          <p:sp>
            <p:nvSpPr>
              <p:cNvPr id="51247" name="AutoShape 50"/>
              <p:cNvSpPr>
                <a:spLocks noChangeArrowheads="1"/>
              </p:cNvSpPr>
              <p:nvPr/>
            </p:nvSpPr>
            <p:spPr bwMode="auto">
              <a:xfrm rot="2198047">
                <a:off x="1056" y="2496"/>
                <a:ext cx="144" cy="96"/>
              </a:xfrm>
              <a:prstGeom prst="rightArrow">
                <a:avLst>
                  <a:gd name="adj1" fmla="val 50000"/>
                  <a:gd name="adj2" fmla="val 37500"/>
                </a:avLst>
              </a:prstGeom>
              <a:solidFill>
                <a:srgbClr val="00FF00"/>
              </a:solidFill>
              <a:ln w="9525">
                <a:solidFill>
                  <a:schemeClr val="tx1"/>
                </a:solidFill>
                <a:miter lim="800000"/>
                <a:headEnd/>
                <a:tailEnd/>
              </a:ln>
            </p:spPr>
            <p:txBody>
              <a:bodyPr wrap="none" anchor="ctr"/>
              <a:lstStyle/>
              <a:p>
                <a:endParaRPr lang="en-US" sz="1600">
                  <a:solidFill>
                    <a:srgbClr val="000000"/>
                  </a:solidFill>
                  <a:cs typeface="Arial" charset="0"/>
                </a:endParaRPr>
              </a:p>
            </p:txBody>
          </p:sp>
          <p:sp>
            <p:nvSpPr>
              <p:cNvPr id="51248" name="AutoShape 51"/>
              <p:cNvSpPr>
                <a:spLocks noChangeArrowheads="1"/>
              </p:cNvSpPr>
              <p:nvPr/>
            </p:nvSpPr>
            <p:spPr bwMode="auto">
              <a:xfrm rot="5400000">
                <a:off x="1224" y="2472"/>
                <a:ext cx="144" cy="96"/>
              </a:xfrm>
              <a:prstGeom prst="rightArrow">
                <a:avLst>
                  <a:gd name="adj1" fmla="val 50000"/>
                  <a:gd name="adj2" fmla="val 37500"/>
                </a:avLst>
              </a:prstGeom>
              <a:solidFill>
                <a:srgbClr val="00FF00"/>
              </a:solidFill>
              <a:ln w="9525">
                <a:solidFill>
                  <a:schemeClr val="tx1"/>
                </a:solidFill>
                <a:miter lim="800000"/>
                <a:headEnd/>
                <a:tailEnd/>
              </a:ln>
            </p:spPr>
            <p:txBody>
              <a:bodyPr rot="10800000" vert="eaVert" wrap="none" anchor="ctr"/>
              <a:lstStyle/>
              <a:p>
                <a:endParaRPr lang="en-US" sz="1600">
                  <a:solidFill>
                    <a:srgbClr val="000000"/>
                  </a:solidFill>
                  <a:cs typeface="Arial" charset="0"/>
                </a:endParaRPr>
              </a:p>
            </p:txBody>
          </p:sp>
          <p:sp>
            <p:nvSpPr>
              <p:cNvPr id="51249" name="AutoShape 52"/>
              <p:cNvSpPr>
                <a:spLocks noChangeArrowheads="1"/>
              </p:cNvSpPr>
              <p:nvPr/>
            </p:nvSpPr>
            <p:spPr bwMode="auto">
              <a:xfrm rot="8781135">
                <a:off x="1416" y="2496"/>
                <a:ext cx="144" cy="96"/>
              </a:xfrm>
              <a:prstGeom prst="rightArrow">
                <a:avLst>
                  <a:gd name="adj1" fmla="val 50000"/>
                  <a:gd name="adj2" fmla="val 37500"/>
                </a:avLst>
              </a:prstGeom>
              <a:solidFill>
                <a:srgbClr val="00FF00"/>
              </a:solidFill>
              <a:ln w="9525">
                <a:solidFill>
                  <a:schemeClr val="tx1"/>
                </a:solidFill>
                <a:miter lim="800000"/>
                <a:headEnd/>
                <a:tailEnd/>
              </a:ln>
            </p:spPr>
            <p:txBody>
              <a:bodyPr rot="10800000" wrap="none" anchor="ctr"/>
              <a:lstStyle/>
              <a:p>
                <a:endParaRPr lang="en-US" sz="1600">
                  <a:solidFill>
                    <a:srgbClr val="000000"/>
                  </a:solidFill>
                  <a:cs typeface="Arial" charset="0"/>
                </a:endParaRPr>
              </a:p>
            </p:txBody>
          </p:sp>
          <p:sp>
            <p:nvSpPr>
              <p:cNvPr id="51250" name="AutoShape 53"/>
              <p:cNvSpPr>
                <a:spLocks noChangeArrowheads="1"/>
              </p:cNvSpPr>
              <p:nvPr/>
            </p:nvSpPr>
            <p:spPr bwMode="auto">
              <a:xfrm rot="10588024">
                <a:off x="1440" y="2640"/>
                <a:ext cx="144" cy="96"/>
              </a:xfrm>
              <a:prstGeom prst="rightArrow">
                <a:avLst>
                  <a:gd name="adj1" fmla="val 50000"/>
                  <a:gd name="adj2" fmla="val 37500"/>
                </a:avLst>
              </a:prstGeom>
              <a:solidFill>
                <a:srgbClr val="00FF00"/>
              </a:solidFill>
              <a:ln w="9525">
                <a:solidFill>
                  <a:schemeClr val="tx1"/>
                </a:solidFill>
                <a:miter lim="800000"/>
                <a:headEnd/>
                <a:tailEnd/>
              </a:ln>
            </p:spPr>
            <p:txBody>
              <a:bodyPr rot="10800000" wrap="none" anchor="ctr"/>
              <a:lstStyle/>
              <a:p>
                <a:endParaRPr lang="en-US" sz="1600">
                  <a:solidFill>
                    <a:srgbClr val="000000"/>
                  </a:solidFill>
                  <a:cs typeface="Arial" charset="0"/>
                </a:endParaRPr>
              </a:p>
            </p:txBody>
          </p:sp>
          <p:sp>
            <p:nvSpPr>
              <p:cNvPr id="51251" name="AutoShape 54"/>
              <p:cNvSpPr>
                <a:spLocks noChangeArrowheads="1"/>
              </p:cNvSpPr>
              <p:nvPr/>
            </p:nvSpPr>
            <p:spPr bwMode="auto">
              <a:xfrm rot="-8093685">
                <a:off x="1416" y="2856"/>
                <a:ext cx="144" cy="96"/>
              </a:xfrm>
              <a:prstGeom prst="rightArrow">
                <a:avLst>
                  <a:gd name="adj1" fmla="val 50000"/>
                  <a:gd name="adj2" fmla="val 37500"/>
                </a:avLst>
              </a:prstGeom>
              <a:solidFill>
                <a:srgbClr val="00FF00"/>
              </a:solidFill>
              <a:ln w="9525">
                <a:solidFill>
                  <a:schemeClr val="tx1"/>
                </a:solidFill>
                <a:miter lim="800000"/>
                <a:headEnd/>
                <a:tailEnd/>
              </a:ln>
            </p:spPr>
            <p:txBody>
              <a:bodyPr vert="eaVert" wrap="none" anchor="ctr"/>
              <a:lstStyle/>
              <a:p>
                <a:endParaRPr lang="en-US" sz="1600">
                  <a:solidFill>
                    <a:srgbClr val="000000"/>
                  </a:solidFill>
                  <a:cs typeface="Arial" charset="0"/>
                </a:endParaRPr>
              </a:p>
            </p:txBody>
          </p:sp>
          <p:sp>
            <p:nvSpPr>
              <p:cNvPr id="51252" name="AutoShape 55"/>
              <p:cNvSpPr>
                <a:spLocks noChangeArrowheads="1"/>
              </p:cNvSpPr>
              <p:nvPr/>
            </p:nvSpPr>
            <p:spPr bwMode="auto">
              <a:xfrm rot="-5400000">
                <a:off x="1224" y="2856"/>
                <a:ext cx="144" cy="96"/>
              </a:xfrm>
              <a:prstGeom prst="rightArrow">
                <a:avLst>
                  <a:gd name="adj1" fmla="val 50000"/>
                  <a:gd name="adj2" fmla="val 37500"/>
                </a:avLst>
              </a:prstGeom>
              <a:solidFill>
                <a:srgbClr val="00FF00"/>
              </a:solidFill>
              <a:ln w="9525">
                <a:solidFill>
                  <a:schemeClr val="tx1"/>
                </a:solidFill>
                <a:miter lim="800000"/>
                <a:headEnd/>
                <a:tailEnd/>
              </a:ln>
            </p:spPr>
            <p:txBody>
              <a:bodyPr vert="eaVert" wrap="none" anchor="ctr"/>
              <a:lstStyle/>
              <a:p>
                <a:endParaRPr lang="en-US" sz="1600">
                  <a:solidFill>
                    <a:srgbClr val="000000"/>
                  </a:solidFill>
                  <a:cs typeface="Arial" charset="0"/>
                </a:endParaRPr>
              </a:p>
            </p:txBody>
          </p:sp>
          <p:sp>
            <p:nvSpPr>
              <p:cNvPr id="51253" name="AutoShape 56"/>
              <p:cNvSpPr>
                <a:spLocks noChangeArrowheads="1"/>
              </p:cNvSpPr>
              <p:nvPr/>
            </p:nvSpPr>
            <p:spPr bwMode="auto">
              <a:xfrm rot="-2620067">
                <a:off x="1056" y="2832"/>
                <a:ext cx="144" cy="96"/>
              </a:xfrm>
              <a:prstGeom prst="rightArrow">
                <a:avLst>
                  <a:gd name="adj1" fmla="val 50000"/>
                  <a:gd name="adj2" fmla="val 37500"/>
                </a:avLst>
              </a:prstGeom>
              <a:solidFill>
                <a:srgbClr val="00FF00"/>
              </a:solidFill>
              <a:ln w="9525">
                <a:solidFill>
                  <a:schemeClr val="tx1"/>
                </a:solidFill>
                <a:miter lim="800000"/>
                <a:headEnd/>
                <a:tailEnd/>
              </a:ln>
            </p:spPr>
            <p:txBody>
              <a:bodyPr wrap="none" anchor="ctr"/>
              <a:lstStyle/>
              <a:p>
                <a:endParaRPr lang="en-US" sz="1600">
                  <a:solidFill>
                    <a:srgbClr val="000000"/>
                  </a:solidFill>
                  <a:cs typeface="Arial" charset="0"/>
                </a:endParaRPr>
              </a:p>
            </p:txBody>
          </p:sp>
        </p:grpSp>
        <p:grpSp>
          <p:nvGrpSpPr>
            <p:cNvPr id="51219" name="Group 57"/>
            <p:cNvGrpSpPr>
              <a:grpSpLocks/>
            </p:cNvGrpSpPr>
            <p:nvPr/>
          </p:nvGrpSpPr>
          <p:grpSpPr bwMode="auto">
            <a:xfrm>
              <a:off x="2496" y="3266"/>
              <a:ext cx="576" cy="528"/>
              <a:chOff x="1008" y="2448"/>
              <a:chExt cx="576" cy="528"/>
            </a:xfrm>
          </p:grpSpPr>
          <p:sp>
            <p:nvSpPr>
              <p:cNvPr id="51238" name="AutoShape 58"/>
              <p:cNvSpPr>
                <a:spLocks noChangeArrowheads="1"/>
              </p:cNvSpPr>
              <p:nvPr/>
            </p:nvSpPr>
            <p:spPr bwMode="auto">
              <a:xfrm>
                <a:off x="1008" y="2640"/>
                <a:ext cx="144" cy="96"/>
              </a:xfrm>
              <a:prstGeom prst="rightArrow">
                <a:avLst>
                  <a:gd name="adj1" fmla="val 50000"/>
                  <a:gd name="adj2" fmla="val 37500"/>
                </a:avLst>
              </a:prstGeom>
              <a:solidFill>
                <a:srgbClr val="00FF00"/>
              </a:solidFill>
              <a:ln w="9525">
                <a:solidFill>
                  <a:schemeClr val="tx1"/>
                </a:solidFill>
                <a:miter lim="800000"/>
                <a:headEnd/>
                <a:tailEnd/>
              </a:ln>
            </p:spPr>
            <p:txBody>
              <a:bodyPr wrap="none" anchor="ctr"/>
              <a:lstStyle/>
              <a:p>
                <a:endParaRPr lang="en-US" sz="1600">
                  <a:solidFill>
                    <a:srgbClr val="000000"/>
                  </a:solidFill>
                  <a:cs typeface="Arial" charset="0"/>
                </a:endParaRPr>
              </a:p>
            </p:txBody>
          </p:sp>
          <p:sp>
            <p:nvSpPr>
              <p:cNvPr id="51239" name="AutoShape 59"/>
              <p:cNvSpPr>
                <a:spLocks noChangeArrowheads="1"/>
              </p:cNvSpPr>
              <p:nvPr/>
            </p:nvSpPr>
            <p:spPr bwMode="auto">
              <a:xfrm rot="2198047">
                <a:off x="1056" y="2496"/>
                <a:ext cx="144" cy="96"/>
              </a:xfrm>
              <a:prstGeom prst="rightArrow">
                <a:avLst>
                  <a:gd name="adj1" fmla="val 50000"/>
                  <a:gd name="adj2" fmla="val 37500"/>
                </a:avLst>
              </a:prstGeom>
              <a:solidFill>
                <a:srgbClr val="00FF00"/>
              </a:solidFill>
              <a:ln w="9525">
                <a:solidFill>
                  <a:schemeClr val="tx1"/>
                </a:solidFill>
                <a:miter lim="800000"/>
                <a:headEnd/>
                <a:tailEnd/>
              </a:ln>
            </p:spPr>
            <p:txBody>
              <a:bodyPr wrap="none" anchor="ctr"/>
              <a:lstStyle/>
              <a:p>
                <a:endParaRPr lang="en-US" sz="1600">
                  <a:solidFill>
                    <a:srgbClr val="000000"/>
                  </a:solidFill>
                  <a:cs typeface="Arial" charset="0"/>
                </a:endParaRPr>
              </a:p>
            </p:txBody>
          </p:sp>
          <p:sp>
            <p:nvSpPr>
              <p:cNvPr id="51240" name="AutoShape 60"/>
              <p:cNvSpPr>
                <a:spLocks noChangeArrowheads="1"/>
              </p:cNvSpPr>
              <p:nvPr/>
            </p:nvSpPr>
            <p:spPr bwMode="auto">
              <a:xfrm rot="5400000">
                <a:off x="1224" y="2472"/>
                <a:ext cx="144" cy="96"/>
              </a:xfrm>
              <a:prstGeom prst="rightArrow">
                <a:avLst>
                  <a:gd name="adj1" fmla="val 50000"/>
                  <a:gd name="adj2" fmla="val 37500"/>
                </a:avLst>
              </a:prstGeom>
              <a:solidFill>
                <a:srgbClr val="00FF00"/>
              </a:solidFill>
              <a:ln w="9525">
                <a:solidFill>
                  <a:schemeClr val="tx1"/>
                </a:solidFill>
                <a:miter lim="800000"/>
                <a:headEnd/>
                <a:tailEnd/>
              </a:ln>
            </p:spPr>
            <p:txBody>
              <a:bodyPr rot="10800000" vert="eaVert" wrap="none" anchor="ctr"/>
              <a:lstStyle/>
              <a:p>
                <a:endParaRPr lang="en-US" sz="1600">
                  <a:solidFill>
                    <a:srgbClr val="000000"/>
                  </a:solidFill>
                  <a:cs typeface="Arial" charset="0"/>
                </a:endParaRPr>
              </a:p>
            </p:txBody>
          </p:sp>
          <p:sp>
            <p:nvSpPr>
              <p:cNvPr id="51241" name="AutoShape 61"/>
              <p:cNvSpPr>
                <a:spLocks noChangeArrowheads="1"/>
              </p:cNvSpPr>
              <p:nvPr/>
            </p:nvSpPr>
            <p:spPr bwMode="auto">
              <a:xfrm rot="8781135">
                <a:off x="1416" y="2496"/>
                <a:ext cx="144" cy="96"/>
              </a:xfrm>
              <a:prstGeom prst="rightArrow">
                <a:avLst>
                  <a:gd name="adj1" fmla="val 50000"/>
                  <a:gd name="adj2" fmla="val 37500"/>
                </a:avLst>
              </a:prstGeom>
              <a:solidFill>
                <a:srgbClr val="00FF00"/>
              </a:solidFill>
              <a:ln w="9525">
                <a:solidFill>
                  <a:schemeClr val="tx1"/>
                </a:solidFill>
                <a:miter lim="800000"/>
                <a:headEnd/>
                <a:tailEnd/>
              </a:ln>
            </p:spPr>
            <p:txBody>
              <a:bodyPr rot="10800000" wrap="none" anchor="ctr"/>
              <a:lstStyle/>
              <a:p>
                <a:endParaRPr lang="en-US" sz="1600">
                  <a:solidFill>
                    <a:srgbClr val="000000"/>
                  </a:solidFill>
                  <a:cs typeface="Arial" charset="0"/>
                </a:endParaRPr>
              </a:p>
            </p:txBody>
          </p:sp>
          <p:sp>
            <p:nvSpPr>
              <p:cNvPr id="51242" name="AutoShape 62"/>
              <p:cNvSpPr>
                <a:spLocks noChangeArrowheads="1"/>
              </p:cNvSpPr>
              <p:nvPr/>
            </p:nvSpPr>
            <p:spPr bwMode="auto">
              <a:xfrm rot="10588024">
                <a:off x="1440" y="2640"/>
                <a:ext cx="144" cy="96"/>
              </a:xfrm>
              <a:prstGeom prst="rightArrow">
                <a:avLst>
                  <a:gd name="adj1" fmla="val 50000"/>
                  <a:gd name="adj2" fmla="val 37500"/>
                </a:avLst>
              </a:prstGeom>
              <a:solidFill>
                <a:srgbClr val="00FF00"/>
              </a:solidFill>
              <a:ln w="9525">
                <a:solidFill>
                  <a:schemeClr val="tx1"/>
                </a:solidFill>
                <a:miter lim="800000"/>
                <a:headEnd/>
                <a:tailEnd/>
              </a:ln>
            </p:spPr>
            <p:txBody>
              <a:bodyPr rot="10800000" wrap="none" anchor="ctr"/>
              <a:lstStyle/>
              <a:p>
                <a:endParaRPr lang="en-US" sz="1600">
                  <a:solidFill>
                    <a:srgbClr val="000000"/>
                  </a:solidFill>
                  <a:cs typeface="Arial" charset="0"/>
                </a:endParaRPr>
              </a:p>
            </p:txBody>
          </p:sp>
          <p:sp>
            <p:nvSpPr>
              <p:cNvPr id="51243" name="AutoShape 63"/>
              <p:cNvSpPr>
                <a:spLocks noChangeArrowheads="1"/>
              </p:cNvSpPr>
              <p:nvPr/>
            </p:nvSpPr>
            <p:spPr bwMode="auto">
              <a:xfrm rot="-8093685">
                <a:off x="1416" y="2856"/>
                <a:ext cx="144" cy="96"/>
              </a:xfrm>
              <a:prstGeom prst="rightArrow">
                <a:avLst>
                  <a:gd name="adj1" fmla="val 50000"/>
                  <a:gd name="adj2" fmla="val 37500"/>
                </a:avLst>
              </a:prstGeom>
              <a:solidFill>
                <a:srgbClr val="00FF00"/>
              </a:solidFill>
              <a:ln w="9525">
                <a:solidFill>
                  <a:schemeClr val="tx1"/>
                </a:solidFill>
                <a:miter lim="800000"/>
                <a:headEnd/>
                <a:tailEnd/>
              </a:ln>
            </p:spPr>
            <p:txBody>
              <a:bodyPr vert="eaVert" wrap="none" anchor="ctr"/>
              <a:lstStyle/>
              <a:p>
                <a:endParaRPr lang="en-US" sz="1600">
                  <a:solidFill>
                    <a:srgbClr val="000000"/>
                  </a:solidFill>
                  <a:cs typeface="Arial" charset="0"/>
                </a:endParaRPr>
              </a:p>
            </p:txBody>
          </p:sp>
          <p:sp>
            <p:nvSpPr>
              <p:cNvPr id="51244" name="AutoShape 64"/>
              <p:cNvSpPr>
                <a:spLocks noChangeArrowheads="1"/>
              </p:cNvSpPr>
              <p:nvPr/>
            </p:nvSpPr>
            <p:spPr bwMode="auto">
              <a:xfrm rot="-5400000">
                <a:off x="1224" y="2856"/>
                <a:ext cx="144" cy="96"/>
              </a:xfrm>
              <a:prstGeom prst="rightArrow">
                <a:avLst>
                  <a:gd name="adj1" fmla="val 50000"/>
                  <a:gd name="adj2" fmla="val 37500"/>
                </a:avLst>
              </a:prstGeom>
              <a:solidFill>
                <a:srgbClr val="00FF00"/>
              </a:solidFill>
              <a:ln w="9525">
                <a:solidFill>
                  <a:schemeClr val="tx1"/>
                </a:solidFill>
                <a:miter lim="800000"/>
                <a:headEnd/>
                <a:tailEnd/>
              </a:ln>
            </p:spPr>
            <p:txBody>
              <a:bodyPr vert="eaVert" wrap="none" anchor="ctr"/>
              <a:lstStyle/>
              <a:p>
                <a:endParaRPr lang="en-US" sz="1600">
                  <a:solidFill>
                    <a:srgbClr val="000000"/>
                  </a:solidFill>
                  <a:cs typeface="Arial" charset="0"/>
                </a:endParaRPr>
              </a:p>
            </p:txBody>
          </p:sp>
          <p:sp>
            <p:nvSpPr>
              <p:cNvPr id="51245" name="AutoShape 65"/>
              <p:cNvSpPr>
                <a:spLocks noChangeArrowheads="1"/>
              </p:cNvSpPr>
              <p:nvPr/>
            </p:nvSpPr>
            <p:spPr bwMode="auto">
              <a:xfrm rot="-2620067">
                <a:off x="1056" y="2832"/>
                <a:ext cx="144" cy="96"/>
              </a:xfrm>
              <a:prstGeom prst="rightArrow">
                <a:avLst>
                  <a:gd name="adj1" fmla="val 50000"/>
                  <a:gd name="adj2" fmla="val 37500"/>
                </a:avLst>
              </a:prstGeom>
              <a:solidFill>
                <a:srgbClr val="00FF00"/>
              </a:solidFill>
              <a:ln w="9525">
                <a:solidFill>
                  <a:schemeClr val="tx1"/>
                </a:solidFill>
                <a:miter lim="800000"/>
                <a:headEnd/>
                <a:tailEnd/>
              </a:ln>
            </p:spPr>
            <p:txBody>
              <a:bodyPr wrap="none" anchor="ctr"/>
              <a:lstStyle/>
              <a:p>
                <a:endParaRPr lang="en-US" sz="1600">
                  <a:solidFill>
                    <a:srgbClr val="000000"/>
                  </a:solidFill>
                  <a:cs typeface="Arial" charset="0"/>
                </a:endParaRPr>
              </a:p>
            </p:txBody>
          </p:sp>
        </p:grpSp>
        <p:grpSp>
          <p:nvGrpSpPr>
            <p:cNvPr id="51220" name="Group 66"/>
            <p:cNvGrpSpPr>
              <a:grpSpLocks/>
            </p:cNvGrpSpPr>
            <p:nvPr/>
          </p:nvGrpSpPr>
          <p:grpSpPr bwMode="auto">
            <a:xfrm>
              <a:off x="3792" y="3266"/>
              <a:ext cx="576" cy="528"/>
              <a:chOff x="1008" y="2448"/>
              <a:chExt cx="576" cy="528"/>
            </a:xfrm>
          </p:grpSpPr>
          <p:sp>
            <p:nvSpPr>
              <p:cNvPr id="51230" name="AutoShape 67"/>
              <p:cNvSpPr>
                <a:spLocks noChangeArrowheads="1"/>
              </p:cNvSpPr>
              <p:nvPr/>
            </p:nvSpPr>
            <p:spPr bwMode="auto">
              <a:xfrm>
                <a:off x="1008" y="2640"/>
                <a:ext cx="144" cy="96"/>
              </a:xfrm>
              <a:prstGeom prst="rightArrow">
                <a:avLst>
                  <a:gd name="adj1" fmla="val 50000"/>
                  <a:gd name="adj2" fmla="val 37500"/>
                </a:avLst>
              </a:prstGeom>
              <a:solidFill>
                <a:srgbClr val="00FF00"/>
              </a:solidFill>
              <a:ln w="9525">
                <a:solidFill>
                  <a:schemeClr val="tx1"/>
                </a:solidFill>
                <a:miter lim="800000"/>
                <a:headEnd/>
                <a:tailEnd/>
              </a:ln>
            </p:spPr>
            <p:txBody>
              <a:bodyPr wrap="none" anchor="ctr"/>
              <a:lstStyle/>
              <a:p>
                <a:endParaRPr lang="en-US" sz="1600">
                  <a:solidFill>
                    <a:srgbClr val="000000"/>
                  </a:solidFill>
                  <a:cs typeface="Arial" charset="0"/>
                </a:endParaRPr>
              </a:p>
            </p:txBody>
          </p:sp>
          <p:sp>
            <p:nvSpPr>
              <p:cNvPr id="51231" name="AutoShape 68"/>
              <p:cNvSpPr>
                <a:spLocks noChangeArrowheads="1"/>
              </p:cNvSpPr>
              <p:nvPr/>
            </p:nvSpPr>
            <p:spPr bwMode="auto">
              <a:xfrm rot="2198047">
                <a:off x="1056" y="2496"/>
                <a:ext cx="144" cy="96"/>
              </a:xfrm>
              <a:prstGeom prst="rightArrow">
                <a:avLst>
                  <a:gd name="adj1" fmla="val 50000"/>
                  <a:gd name="adj2" fmla="val 37500"/>
                </a:avLst>
              </a:prstGeom>
              <a:solidFill>
                <a:srgbClr val="00FF00"/>
              </a:solidFill>
              <a:ln w="9525">
                <a:solidFill>
                  <a:schemeClr val="tx1"/>
                </a:solidFill>
                <a:miter lim="800000"/>
                <a:headEnd/>
                <a:tailEnd/>
              </a:ln>
            </p:spPr>
            <p:txBody>
              <a:bodyPr wrap="none" anchor="ctr"/>
              <a:lstStyle/>
              <a:p>
                <a:endParaRPr lang="en-US" sz="1600">
                  <a:solidFill>
                    <a:srgbClr val="000000"/>
                  </a:solidFill>
                  <a:cs typeface="Arial" charset="0"/>
                </a:endParaRPr>
              </a:p>
            </p:txBody>
          </p:sp>
          <p:sp>
            <p:nvSpPr>
              <p:cNvPr id="51232" name="AutoShape 69"/>
              <p:cNvSpPr>
                <a:spLocks noChangeArrowheads="1"/>
              </p:cNvSpPr>
              <p:nvPr/>
            </p:nvSpPr>
            <p:spPr bwMode="auto">
              <a:xfrm rot="5400000">
                <a:off x="1224" y="2472"/>
                <a:ext cx="144" cy="96"/>
              </a:xfrm>
              <a:prstGeom prst="rightArrow">
                <a:avLst>
                  <a:gd name="adj1" fmla="val 50000"/>
                  <a:gd name="adj2" fmla="val 37500"/>
                </a:avLst>
              </a:prstGeom>
              <a:solidFill>
                <a:srgbClr val="00FF00"/>
              </a:solidFill>
              <a:ln w="9525">
                <a:solidFill>
                  <a:schemeClr val="tx1"/>
                </a:solidFill>
                <a:miter lim="800000"/>
                <a:headEnd/>
                <a:tailEnd/>
              </a:ln>
            </p:spPr>
            <p:txBody>
              <a:bodyPr rot="10800000" vert="eaVert" wrap="none" anchor="ctr"/>
              <a:lstStyle/>
              <a:p>
                <a:endParaRPr lang="en-US" sz="1600">
                  <a:solidFill>
                    <a:srgbClr val="000000"/>
                  </a:solidFill>
                  <a:cs typeface="Arial" charset="0"/>
                </a:endParaRPr>
              </a:p>
            </p:txBody>
          </p:sp>
          <p:sp>
            <p:nvSpPr>
              <p:cNvPr id="51233" name="AutoShape 70"/>
              <p:cNvSpPr>
                <a:spLocks noChangeArrowheads="1"/>
              </p:cNvSpPr>
              <p:nvPr/>
            </p:nvSpPr>
            <p:spPr bwMode="auto">
              <a:xfrm rot="8781135">
                <a:off x="1416" y="2496"/>
                <a:ext cx="144" cy="96"/>
              </a:xfrm>
              <a:prstGeom prst="rightArrow">
                <a:avLst>
                  <a:gd name="adj1" fmla="val 50000"/>
                  <a:gd name="adj2" fmla="val 37500"/>
                </a:avLst>
              </a:prstGeom>
              <a:solidFill>
                <a:srgbClr val="00FF00"/>
              </a:solidFill>
              <a:ln w="9525">
                <a:solidFill>
                  <a:schemeClr val="tx1"/>
                </a:solidFill>
                <a:miter lim="800000"/>
                <a:headEnd/>
                <a:tailEnd/>
              </a:ln>
            </p:spPr>
            <p:txBody>
              <a:bodyPr rot="10800000" wrap="none" anchor="ctr"/>
              <a:lstStyle/>
              <a:p>
                <a:endParaRPr lang="en-US" sz="1600">
                  <a:solidFill>
                    <a:srgbClr val="000000"/>
                  </a:solidFill>
                  <a:cs typeface="Arial" charset="0"/>
                </a:endParaRPr>
              </a:p>
            </p:txBody>
          </p:sp>
          <p:sp>
            <p:nvSpPr>
              <p:cNvPr id="51234" name="AutoShape 71"/>
              <p:cNvSpPr>
                <a:spLocks noChangeArrowheads="1"/>
              </p:cNvSpPr>
              <p:nvPr/>
            </p:nvSpPr>
            <p:spPr bwMode="auto">
              <a:xfrm rot="10588024">
                <a:off x="1440" y="2640"/>
                <a:ext cx="144" cy="96"/>
              </a:xfrm>
              <a:prstGeom prst="rightArrow">
                <a:avLst>
                  <a:gd name="adj1" fmla="val 50000"/>
                  <a:gd name="adj2" fmla="val 37500"/>
                </a:avLst>
              </a:prstGeom>
              <a:solidFill>
                <a:srgbClr val="00FF00"/>
              </a:solidFill>
              <a:ln w="9525">
                <a:solidFill>
                  <a:schemeClr val="tx1"/>
                </a:solidFill>
                <a:miter lim="800000"/>
                <a:headEnd/>
                <a:tailEnd/>
              </a:ln>
            </p:spPr>
            <p:txBody>
              <a:bodyPr rot="10800000" wrap="none" anchor="ctr"/>
              <a:lstStyle/>
              <a:p>
                <a:endParaRPr lang="en-US" sz="1600">
                  <a:solidFill>
                    <a:srgbClr val="000000"/>
                  </a:solidFill>
                  <a:cs typeface="Arial" charset="0"/>
                </a:endParaRPr>
              </a:p>
            </p:txBody>
          </p:sp>
          <p:sp>
            <p:nvSpPr>
              <p:cNvPr id="51235" name="AutoShape 72"/>
              <p:cNvSpPr>
                <a:spLocks noChangeArrowheads="1"/>
              </p:cNvSpPr>
              <p:nvPr/>
            </p:nvSpPr>
            <p:spPr bwMode="auto">
              <a:xfrm rot="-8093685">
                <a:off x="1416" y="2856"/>
                <a:ext cx="144" cy="96"/>
              </a:xfrm>
              <a:prstGeom prst="rightArrow">
                <a:avLst>
                  <a:gd name="adj1" fmla="val 50000"/>
                  <a:gd name="adj2" fmla="val 37500"/>
                </a:avLst>
              </a:prstGeom>
              <a:solidFill>
                <a:srgbClr val="00FF00"/>
              </a:solidFill>
              <a:ln w="9525">
                <a:solidFill>
                  <a:schemeClr val="tx1"/>
                </a:solidFill>
                <a:miter lim="800000"/>
                <a:headEnd/>
                <a:tailEnd/>
              </a:ln>
            </p:spPr>
            <p:txBody>
              <a:bodyPr vert="eaVert" wrap="none" anchor="ctr"/>
              <a:lstStyle/>
              <a:p>
                <a:endParaRPr lang="en-US" sz="1600">
                  <a:solidFill>
                    <a:srgbClr val="000000"/>
                  </a:solidFill>
                  <a:cs typeface="Arial" charset="0"/>
                </a:endParaRPr>
              </a:p>
            </p:txBody>
          </p:sp>
          <p:sp>
            <p:nvSpPr>
              <p:cNvPr id="51236" name="AutoShape 73"/>
              <p:cNvSpPr>
                <a:spLocks noChangeArrowheads="1"/>
              </p:cNvSpPr>
              <p:nvPr/>
            </p:nvSpPr>
            <p:spPr bwMode="auto">
              <a:xfrm rot="-5400000">
                <a:off x="1224" y="2856"/>
                <a:ext cx="144" cy="96"/>
              </a:xfrm>
              <a:prstGeom prst="rightArrow">
                <a:avLst>
                  <a:gd name="adj1" fmla="val 50000"/>
                  <a:gd name="adj2" fmla="val 37500"/>
                </a:avLst>
              </a:prstGeom>
              <a:solidFill>
                <a:srgbClr val="00FF00"/>
              </a:solidFill>
              <a:ln w="9525">
                <a:solidFill>
                  <a:schemeClr val="tx1"/>
                </a:solidFill>
                <a:miter lim="800000"/>
                <a:headEnd/>
                <a:tailEnd/>
              </a:ln>
            </p:spPr>
            <p:txBody>
              <a:bodyPr vert="eaVert" wrap="none" anchor="ctr"/>
              <a:lstStyle/>
              <a:p>
                <a:endParaRPr lang="en-US" sz="1600">
                  <a:solidFill>
                    <a:srgbClr val="000000"/>
                  </a:solidFill>
                  <a:cs typeface="Arial" charset="0"/>
                </a:endParaRPr>
              </a:p>
            </p:txBody>
          </p:sp>
          <p:sp>
            <p:nvSpPr>
              <p:cNvPr id="51237" name="AutoShape 74"/>
              <p:cNvSpPr>
                <a:spLocks noChangeArrowheads="1"/>
              </p:cNvSpPr>
              <p:nvPr/>
            </p:nvSpPr>
            <p:spPr bwMode="auto">
              <a:xfrm rot="-2620067">
                <a:off x="1056" y="2832"/>
                <a:ext cx="144" cy="96"/>
              </a:xfrm>
              <a:prstGeom prst="rightArrow">
                <a:avLst>
                  <a:gd name="adj1" fmla="val 50000"/>
                  <a:gd name="adj2" fmla="val 37500"/>
                </a:avLst>
              </a:prstGeom>
              <a:solidFill>
                <a:srgbClr val="00FF00"/>
              </a:solidFill>
              <a:ln w="9525">
                <a:solidFill>
                  <a:schemeClr val="tx1"/>
                </a:solidFill>
                <a:miter lim="800000"/>
                <a:headEnd/>
                <a:tailEnd/>
              </a:ln>
            </p:spPr>
            <p:txBody>
              <a:bodyPr wrap="none" anchor="ctr"/>
              <a:lstStyle/>
              <a:p>
                <a:endParaRPr lang="en-US" sz="1600">
                  <a:solidFill>
                    <a:srgbClr val="000000"/>
                  </a:solidFill>
                  <a:cs typeface="Arial" charset="0"/>
                </a:endParaRPr>
              </a:p>
            </p:txBody>
          </p:sp>
        </p:grpSp>
        <p:grpSp>
          <p:nvGrpSpPr>
            <p:cNvPr id="51221" name="Group 126"/>
            <p:cNvGrpSpPr>
              <a:grpSpLocks/>
            </p:cNvGrpSpPr>
            <p:nvPr/>
          </p:nvGrpSpPr>
          <p:grpSpPr bwMode="auto">
            <a:xfrm>
              <a:off x="1488" y="3216"/>
              <a:ext cx="2880" cy="1008"/>
              <a:chOff x="1488" y="3216"/>
              <a:chExt cx="2880" cy="1008"/>
            </a:xfrm>
          </p:grpSpPr>
          <p:sp>
            <p:nvSpPr>
              <p:cNvPr id="51222" name="Line 127"/>
              <p:cNvSpPr>
                <a:spLocks noChangeShapeType="1"/>
              </p:cNvSpPr>
              <p:nvPr/>
            </p:nvSpPr>
            <p:spPr bwMode="auto">
              <a:xfrm>
                <a:off x="1776" y="3360"/>
                <a:ext cx="1008" cy="0"/>
              </a:xfrm>
              <a:prstGeom prst="line">
                <a:avLst/>
              </a:prstGeom>
              <a:noFill/>
              <a:ln w="76200">
                <a:solidFill>
                  <a:srgbClr val="FF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23" name="Line 128"/>
              <p:cNvSpPr>
                <a:spLocks noChangeShapeType="1"/>
              </p:cNvSpPr>
              <p:nvPr/>
            </p:nvSpPr>
            <p:spPr bwMode="auto">
              <a:xfrm>
                <a:off x="3072" y="3360"/>
                <a:ext cx="1008" cy="0"/>
              </a:xfrm>
              <a:prstGeom prst="line">
                <a:avLst/>
              </a:prstGeom>
              <a:noFill/>
              <a:ln w="76200">
                <a:solidFill>
                  <a:srgbClr val="FF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24" name="Line 129"/>
              <p:cNvSpPr>
                <a:spLocks noChangeShapeType="1"/>
              </p:cNvSpPr>
              <p:nvPr/>
            </p:nvSpPr>
            <p:spPr bwMode="auto">
              <a:xfrm>
                <a:off x="1632" y="3504"/>
                <a:ext cx="0" cy="720"/>
              </a:xfrm>
              <a:prstGeom prst="line">
                <a:avLst/>
              </a:prstGeom>
              <a:noFill/>
              <a:ln w="76200">
                <a:solidFill>
                  <a:srgbClr val="FF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25" name="Line 130"/>
              <p:cNvSpPr>
                <a:spLocks noChangeShapeType="1"/>
              </p:cNvSpPr>
              <p:nvPr/>
            </p:nvSpPr>
            <p:spPr bwMode="auto">
              <a:xfrm>
                <a:off x="2928" y="3504"/>
                <a:ext cx="0" cy="720"/>
              </a:xfrm>
              <a:prstGeom prst="line">
                <a:avLst/>
              </a:prstGeom>
              <a:noFill/>
              <a:ln w="76200">
                <a:solidFill>
                  <a:srgbClr val="FF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26" name="Line 131"/>
              <p:cNvSpPr>
                <a:spLocks noChangeShapeType="1"/>
              </p:cNvSpPr>
              <p:nvPr/>
            </p:nvSpPr>
            <p:spPr bwMode="auto">
              <a:xfrm>
                <a:off x="4224" y="3504"/>
                <a:ext cx="0" cy="720"/>
              </a:xfrm>
              <a:prstGeom prst="line">
                <a:avLst/>
              </a:prstGeom>
              <a:noFill/>
              <a:ln w="76200">
                <a:solidFill>
                  <a:srgbClr val="FF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27" name="Rectangle 132"/>
              <p:cNvSpPr>
                <a:spLocks noChangeArrowheads="1"/>
              </p:cNvSpPr>
              <p:nvPr/>
            </p:nvSpPr>
            <p:spPr bwMode="auto">
              <a:xfrm>
                <a:off x="1488" y="3216"/>
                <a:ext cx="288" cy="288"/>
              </a:xfrm>
              <a:prstGeom prst="rect">
                <a:avLst/>
              </a:prstGeom>
              <a:solidFill>
                <a:srgbClr val="FF9900"/>
              </a:solidFill>
              <a:ln w="12700" algn="ctr">
                <a:solidFill>
                  <a:schemeClr val="tx1"/>
                </a:solidFill>
                <a:miter lim="800000"/>
                <a:headEnd/>
                <a:tailEnd/>
              </a:ln>
            </p:spPr>
            <p:txBody>
              <a:bodyPr wrap="none" anchor="ctr"/>
              <a:lstStyle/>
              <a:p>
                <a:pPr algn="ctr" eaLnBrk="1" hangingPunct="1"/>
                <a:r>
                  <a:rPr lang="en-US" sz="2400">
                    <a:solidFill>
                      <a:srgbClr val="000000"/>
                    </a:solidFill>
                  </a:rPr>
                  <a:t>R</a:t>
                </a:r>
              </a:p>
            </p:txBody>
          </p:sp>
          <p:sp>
            <p:nvSpPr>
              <p:cNvPr id="51228" name="Rectangle 133"/>
              <p:cNvSpPr>
                <a:spLocks noChangeArrowheads="1"/>
              </p:cNvSpPr>
              <p:nvPr/>
            </p:nvSpPr>
            <p:spPr bwMode="auto">
              <a:xfrm>
                <a:off x="2784" y="3216"/>
                <a:ext cx="288" cy="288"/>
              </a:xfrm>
              <a:prstGeom prst="rect">
                <a:avLst/>
              </a:prstGeom>
              <a:solidFill>
                <a:srgbClr val="FF9900"/>
              </a:solidFill>
              <a:ln w="12700" algn="ctr">
                <a:solidFill>
                  <a:schemeClr val="tx1"/>
                </a:solidFill>
                <a:miter lim="800000"/>
                <a:headEnd/>
                <a:tailEnd/>
              </a:ln>
            </p:spPr>
            <p:txBody>
              <a:bodyPr wrap="none" anchor="ctr"/>
              <a:lstStyle/>
              <a:p>
                <a:pPr algn="ctr" eaLnBrk="1" hangingPunct="1"/>
                <a:r>
                  <a:rPr lang="en-US" sz="2400">
                    <a:solidFill>
                      <a:srgbClr val="000000"/>
                    </a:solidFill>
                  </a:rPr>
                  <a:t>R</a:t>
                </a:r>
              </a:p>
            </p:txBody>
          </p:sp>
          <p:sp>
            <p:nvSpPr>
              <p:cNvPr id="51229" name="Rectangle 134"/>
              <p:cNvSpPr>
                <a:spLocks noChangeArrowheads="1"/>
              </p:cNvSpPr>
              <p:nvPr/>
            </p:nvSpPr>
            <p:spPr bwMode="auto">
              <a:xfrm>
                <a:off x="4080" y="3216"/>
                <a:ext cx="288" cy="288"/>
              </a:xfrm>
              <a:prstGeom prst="rect">
                <a:avLst/>
              </a:prstGeom>
              <a:solidFill>
                <a:srgbClr val="FF9900"/>
              </a:solidFill>
              <a:ln w="12700" algn="ctr">
                <a:solidFill>
                  <a:schemeClr val="tx1"/>
                </a:solidFill>
                <a:miter lim="800000"/>
                <a:headEnd/>
                <a:tailEnd/>
              </a:ln>
            </p:spPr>
            <p:txBody>
              <a:bodyPr wrap="none" anchor="ctr"/>
              <a:lstStyle/>
              <a:p>
                <a:pPr algn="ctr" eaLnBrk="1" hangingPunct="1"/>
                <a:r>
                  <a:rPr lang="en-US" sz="2400">
                    <a:solidFill>
                      <a:srgbClr val="000000"/>
                    </a:solidFill>
                  </a:rPr>
                  <a:t>R</a:t>
                </a:r>
              </a:p>
            </p:txBody>
          </p:sp>
        </p:grpSp>
      </p:grpSp>
    </p:spTree>
    <p:extLst>
      <p:ext uri="{BB962C8B-B14F-4D97-AF65-F5344CB8AC3E}">
        <p14:creationId xmlns:p14="http://schemas.microsoft.com/office/powerpoint/2010/main" val="12028033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9255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255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2556">
                                            <p:txEl>
                                              <p:pRg st="5" end="5"/>
                                            </p:txEl>
                                          </p:spTgt>
                                        </p:tgtEl>
                                        <p:attrNameLst>
                                          <p:attrName>style.visibility</p:attrName>
                                        </p:attrNameLst>
                                      </p:cBhvr>
                                      <p:to>
                                        <p:strVal val="visible"/>
                                      </p:to>
                                    </p:set>
                                  </p:childTnLst>
                                </p:cTn>
                              </p:par>
                              <p:par>
                                <p:cTn id="11" presetID="9"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dissolve">
                                      <p:cBhvr>
                                        <p:cTn id="13" dur="500"/>
                                        <p:tgtEl>
                                          <p:spTgt spid="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492556">
                                            <p:txEl>
                                              <p:pRg st="6" end="6"/>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92594"/>
                                        </p:tgtEl>
                                        <p:attrNameLst>
                                          <p:attrName>style.visibility</p:attrName>
                                        </p:attrNameLst>
                                      </p:cBhvr>
                                      <p:to>
                                        <p:strVal val="visible"/>
                                      </p:to>
                                    </p:set>
                                  </p:childTnLst>
                                </p:cTn>
                              </p:par>
                              <p:par>
                                <p:cTn id="20" presetID="9"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492556">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2595"/>
                                        </p:tgtEl>
                                        <p:attrNameLst>
                                          <p:attrName>style.visibility</p:attrName>
                                        </p:attrNameLst>
                                      </p:cBhvr>
                                      <p:to>
                                        <p:strVal val="visible"/>
                                      </p:to>
                                    </p:set>
                                  </p:childTnLst>
                                </p:cTn>
                              </p:par>
                              <p:par>
                                <p:cTn id="29" presetID="9"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492596"/>
                                        </p:tgtEl>
                                        <p:attrNameLst>
                                          <p:attrName>style.visibility</p:attrName>
                                        </p:attrNameLst>
                                      </p:cBhvr>
                                      <p:to>
                                        <p:strVal val="visible"/>
                                      </p:to>
                                    </p:set>
                                    <p:animEffect transition="in" filter="dissolve">
                                      <p:cBhvr>
                                        <p:cTn id="36" dur="500"/>
                                        <p:tgtEl>
                                          <p:spTgt spid="492596"/>
                                        </p:tgtEl>
                                      </p:cBhvr>
                                    </p:animEffect>
                                  </p:childTnLst>
                                </p:cTn>
                              </p:par>
                              <p:par>
                                <p:cTn id="37" presetID="9" presetClass="entr" presetSubtype="0" fill="hold" nodeType="withEffect">
                                  <p:stCondLst>
                                    <p:cond delay="0"/>
                                  </p:stCondLst>
                                  <p:childTnLst>
                                    <p:set>
                                      <p:cBhvr>
                                        <p:cTn id="38" dur="1" fill="hold">
                                          <p:stCondLst>
                                            <p:cond delay="0"/>
                                          </p:stCondLst>
                                        </p:cTn>
                                        <p:tgtEl>
                                          <p:spTgt spid="492597"/>
                                        </p:tgtEl>
                                        <p:attrNameLst>
                                          <p:attrName>style.visibility</p:attrName>
                                        </p:attrNameLst>
                                      </p:cBhvr>
                                      <p:to>
                                        <p:strVal val="visible"/>
                                      </p:to>
                                    </p:set>
                                    <p:animEffect transition="in" filter="dissolve">
                                      <p:cBhvr>
                                        <p:cTn id="39" dur="500"/>
                                        <p:tgtEl>
                                          <p:spTgt spid="492597"/>
                                        </p:tgtEl>
                                      </p:cBhvr>
                                    </p:animEffect>
                                  </p:childTnLst>
                                </p:cTn>
                              </p:par>
                            </p:childTnLst>
                          </p:cTn>
                        </p:par>
                        <p:par>
                          <p:cTn id="40" fill="hold" nodeType="afterGroup">
                            <p:stCondLst>
                              <p:cond delay="500"/>
                            </p:stCondLst>
                            <p:childTnLst>
                              <p:par>
                                <p:cTn id="41" presetID="63" presetClass="path" presetSubtype="0" accel="50000" decel="50000" fill="hold" nodeType="afterEffect">
                                  <p:stCondLst>
                                    <p:cond delay="0"/>
                                  </p:stCondLst>
                                  <p:childTnLst>
                                    <p:animMotion origin="layout" path="M -4.72222E-6 1.48148E-6 L 0.03872 0.00717 " pathEditMode="relative" rAng="0" ptsTypes="AA">
                                      <p:cBhvr>
                                        <p:cTn id="42" dur="500" fill="hold"/>
                                        <p:tgtEl>
                                          <p:spTgt spid="492597"/>
                                        </p:tgtEl>
                                        <p:attrNameLst>
                                          <p:attrName>ppt_x</p:attrName>
                                          <p:attrName>ppt_y</p:attrName>
                                        </p:attrNameLst>
                                      </p:cBhvr>
                                      <p:rCtr x="1927" y="347"/>
                                    </p:animMotion>
                                  </p:childTnLst>
                                </p:cTn>
                              </p:par>
                              <p:par>
                                <p:cTn id="43" presetID="63" presetClass="path" presetSubtype="0" accel="50000" decel="50000" fill="hold" grpId="1" nodeType="withEffect">
                                  <p:stCondLst>
                                    <p:cond delay="0"/>
                                  </p:stCondLst>
                                  <p:childTnLst>
                                    <p:animMotion origin="layout" path="M 1.11022E-16 1.11111E-6 L 0.0375 0.00555 " pathEditMode="relative" rAng="0" ptsTypes="AA">
                                      <p:cBhvr>
                                        <p:cTn id="44" dur="500" fill="hold"/>
                                        <p:tgtEl>
                                          <p:spTgt spid="492596"/>
                                        </p:tgtEl>
                                        <p:attrNameLst>
                                          <p:attrName>ppt_x</p:attrName>
                                          <p:attrName>ppt_y</p:attrName>
                                        </p:attrNameLst>
                                      </p:cBhvr>
                                      <p:rCtr x="1875" y="278"/>
                                    </p:animMotion>
                                  </p:childTnLst>
                                </p:cTn>
                              </p:par>
                            </p:childTnLst>
                          </p:cTn>
                        </p:par>
                        <p:par>
                          <p:cTn id="45" fill="hold" nodeType="afterGroup">
                            <p:stCondLst>
                              <p:cond delay="1000"/>
                            </p:stCondLst>
                            <p:childTnLst>
                              <p:par>
                                <p:cTn id="46" presetID="1" presetClass="emph" presetSubtype="2" fill="hold" nodeType="afterEffect">
                                  <p:stCondLst>
                                    <p:cond delay="0"/>
                                  </p:stCondLst>
                                  <p:childTnLst>
                                    <p:animClr clrSpc="rgb" dir="cw">
                                      <p:cBhvr>
                                        <p:cTn id="47" dur="500" fill="hold"/>
                                        <p:tgtEl>
                                          <p:spTgt spid="492596"/>
                                        </p:tgtEl>
                                        <p:attrNameLst>
                                          <p:attrName>fillcolor</p:attrName>
                                        </p:attrNameLst>
                                      </p:cBhvr>
                                      <p:to>
                                        <a:srgbClr val="FF9900"/>
                                      </p:to>
                                    </p:animClr>
                                    <p:set>
                                      <p:cBhvr>
                                        <p:cTn id="48" dur="500" fill="hold"/>
                                        <p:tgtEl>
                                          <p:spTgt spid="492596"/>
                                        </p:tgtEl>
                                        <p:attrNameLst>
                                          <p:attrName>fill.type</p:attrName>
                                        </p:attrNameLst>
                                      </p:cBhvr>
                                      <p:to>
                                        <p:strVal val="solid"/>
                                      </p:to>
                                    </p:set>
                                    <p:set>
                                      <p:cBhvr>
                                        <p:cTn id="49" dur="500" fill="hold"/>
                                        <p:tgtEl>
                                          <p:spTgt spid="492596"/>
                                        </p:tgtEl>
                                        <p:attrNameLst>
                                          <p:attrName>fill.on</p:attrName>
                                        </p:attrNameLst>
                                      </p:cBhvr>
                                      <p:to>
                                        <p:strVal val="true"/>
                                      </p:to>
                                    </p:set>
                                  </p:childTnLst>
                                </p:cTn>
                              </p:par>
                            </p:childTnLst>
                          </p:cTn>
                        </p:par>
                        <p:par>
                          <p:cTn id="50" fill="hold" nodeType="afterGroup">
                            <p:stCondLst>
                              <p:cond delay="1500"/>
                            </p:stCondLst>
                            <p:childTnLst>
                              <p:par>
                                <p:cTn id="51" presetID="1" presetClass="emph" presetSubtype="2" fill="hold" nodeType="afterEffect">
                                  <p:stCondLst>
                                    <p:cond delay="0"/>
                                  </p:stCondLst>
                                  <p:childTnLst>
                                    <p:animClr clrSpc="rgb" dir="cw">
                                      <p:cBhvr>
                                        <p:cTn id="52" dur="500" fill="hold"/>
                                        <p:tgtEl>
                                          <p:spTgt spid="492596"/>
                                        </p:tgtEl>
                                        <p:attrNameLst>
                                          <p:attrName>fillcolor</p:attrName>
                                        </p:attrNameLst>
                                      </p:cBhvr>
                                      <p:to>
                                        <a:srgbClr val="0066FF"/>
                                      </p:to>
                                    </p:animClr>
                                    <p:set>
                                      <p:cBhvr>
                                        <p:cTn id="53" dur="500" fill="hold"/>
                                        <p:tgtEl>
                                          <p:spTgt spid="492596"/>
                                        </p:tgtEl>
                                        <p:attrNameLst>
                                          <p:attrName>fill.type</p:attrName>
                                        </p:attrNameLst>
                                      </p:cBhvr>
                                      <p:to>
                                        <p:strVal val="solid"/>
                                      </p:to>
                                    </p:set>
                                    <p:set>
                                      <p:cBhvr>
                                        <p:cTn id="54" dur="500" fill="hold"/>
                                        <p:tgtEl>
                                          <p:spTgt spid="492596"/>
                                        </p:tgtEl>
                                        <p:attrNameLst>
                                          <p:attrName>fill.on</p:attrName>
                                        </p:attrNameLst>
                                      </p:cBhvr>
                                      <p:to>
                                        <p:strVal val="true"/>
                                      </p:to>
                                    </p:set>
                                  </p:childTnLst>
                                </p:cTn>
                              </p:par>
                            </p:childTnLst>
                          </p:cTn>
                        </p:par>
                        <p:par>
                          <p:cTn id="55" fill="hold" nodeType="afterGroup">
                            <p:stCondLst>
                              <p:cond delay="2000"/>
                            </p:stCondLst>
                            <p:childTnLst>
                              <p:par>
                                <p:cTn id="56" presetID="1" presetClass="emph" presetSubtype="2" fill="hold" nodeType="afterEffect">
                                  <p:stCondLst>
                                    <p:cond delay="0"/>
                                  </p:stCondLst>
                                  <p:childTnLst>
                                    <p:animClr clrSpc="rgb" dir="cw">
                                      <p:cBhvr>
                                        <p:cTn id="57" dur="500" fill="hold"/>
                                        <p:tgtEl>
                                          <p:spTgt spid="492596"/>
                                        </p:tgtEl>
                                        <p:attrNameLst>
                                          <p:attrName>fillcolor</p:attrName>
                                        </p:attrNameLst>
                                      </p:cBhvr>
                                      <p:to>
                                        <a:srgbClr val="FFFF00"/>
                                      </p:to>
                                    </p:animClr>
                                    <p:set>
                                      <p:cBhvr>
                                        <p:cTn id="58" dur="500" fill="hold"/>
                                        <p:tgtEl>
                                          <p:spTgt spid="492596"/>
                                        </p:tgtEl>
                                        <p:attrNameLst>
                                          <p:attrName>fill.type</p:attrName>
                                        </p:attrNameLst>
                                      </p:cBhvr>
                                      <p:to>
                                        <p:strVal val="solid"/>
                                      </p:to>
                                    </p:set>
                                    <p:set>
                                      <p:cBhvr>
                                        <p:cTn id="59" dur="500" fill="hold"/>
                                        <p:tgtEl>
                                          <p:spTgt spid="492596"/>
                                        </p:tgtEl>
                                        <p:attrNameLst>
                                          <p:attrName>fill.on</p:attrName>
                                        </p:attrNameLst>
                                      </p:cBhvr>
                                      <p:to>
                                        <p:strVal val="true"/>
                                      </p:to>
                                    </p:set>
                                  </p:childTnLst>
                                </p:cTn>
                              </p:par>
                            </p:childTnLst>
                          </p:cTn>
                        </p:par>
                        <p:par>
                          <p:cTn id="60" fill="hold" nodeType="afterGroup">
                            <p:stCondLst>
                              <p:cond delay="2500"/>
                            </p:stCondLst>
                            <p:childTnLst>
                              <p:par>
                                <p:cTn id="61" presetID="1" presetClass="emph" presetSubtype="2" fill="hold" nodeType="afterEffect">
                                  <p:stCondLst>
                                    <p:cond delay="0"/>
                                  </p:stCondLst>
                                  <p:childTnLst>
                                    <p:animClr clrSpc="rgb" dir="cw">
                                      <p:cBhvr>
                                        <p:cTn id="62" dur="500" fill="hold"/>
                                        <p:tgtEl>
                                          <p:spTgt spid="492596"/>
                                        </p:tgtEl>
                                        <p:attrNameLst>
                                          <p:attrName>fillcolor</p:attrName>
                                        </p:attrNameLst>
                                      </p:cBhvr>
                                      <p:to>
                                        <a:srgbClr val="FF00FF"/>
                                      </p:to>
                                    </p:animClr>
                                    <p:set>
                                      <p:cBhvr>
                                        <p:cTn id="63" dur="500" fill="hold"/>
                                        <p:tgtEl>
                                          <p:spTgt spid="492596"/>
                                        </p:tgtEl>
                                        <p:attrNameLst>
                                          <p:attrName>fill.type</p:attrName>
                                        </p:attrNameLst>
                                      </p:cBhvr>
                                      <p:to>
                                        <p:strVal val="solid"/>
                                      </p:to>
                                    </p:set>
                                    <p:set>
                                      <p:cBhvr>
                                        <p:cTn id="64" dur="500" fill="hold"/>
                                        <p:tgtEl>
                                          <p:spTgt spid="492596"/>
                                        </p:tgtEl>
                                        <p:attrNameLst>
                                          <p:attrName>fill.on</p:attrName>
                                        </p:attrNameLst>
                                      </p:cBhvr>
                                      <p:to>
                                        <p:strVal val="true"/>
                                      </p:to>
                                    </p:set>
                                  </p:childTnLst>
                                </p:cTn>
                              </p:par>
                            </p:childTnLst>
                          </p:cTn>
                        </p:par>
                        <p:par>
                          <p:cTn id="65" fill="hold" nodeType="afterGroup">
                            <p:stCondLst>
                              <p:cond delay="3000"/>
                            </p:stCondLst>
                            <p:childTnLst>
                              <p:par>
                                <p:cTn id="66" presetID="1" presetClass="emph" presetSubtype="2" fill="hold" nodeType="afterEffect">
                                  <p:stCondLst>
                                    <p:cond delay="0"/>
                                  </p:stCondLst>
                                  <p:childTnLst>
                                    <p:animClr clrSpc="rgb" dir="cw">
                                      <p:cBhvr>
                                        <p:cTn id="67" dur="500" fill="hold"/>
                                        <p:tgtEl>
                                          <p:spTgt spid="492596"/>
                                        </p:tgtEl>
                                        <p:attrNameLst>
                                          <p:attrName>fillcolor</p:attrName>
                                        </p:attrNameLst>
                                      </p:cBhvr>
                                      <p:to>
                                        <a:srgbClr val="B2B2B2"/>
                                      </p:to>
                                    </p:animClr>
                                    <p:set>
                                      <p:cBhvr>
                                        <p:cTn id="68" dur="500" fill="hold"/>
                                        <p:tgtEl>
                                          <p:spTgt spid="492596"/>
                                        </p:tgtEl>
                                        <p:attrNameLst>
                                          <p:attrName>fill.type</p:attrName>
                                        </p:attrNameLst>
                                      </p:cBhvr>
                                      <p:to>
                                        <p:strVal val="solid"/>
                                      </p:to>
                                    </p:set>
                                    <p:set>
                                      <p:cBhvr>
                                        <p:cTn id="69" dur="500" fill="hold"/>
                                        <p:tgtEl>
                                          <p:spTgt spid="492596"/>
                                        </p:tgtEl>
                                        <p:attrNameLst>
                                          <p:attrName>fill.on</p:attrName>
                                        </p:attrNameLst>
                                      </p:cBhvr>
                                      <p:to>
                                        <p:strVal val="true"/>
                                      </p:to>
                                    </p:set>
                                  </p:childTnLst>
                                </p:cTn>
                              </p:par>
                            </p:childTnLst>
                          </p:cTn>
                        </p:par>
                      </p:childTnLst>
                    </p:cTn>
                  </p:par>
                  <p:par>
                    <p:cTn id="70" fill="hold" nodeType="clickPar">
                      <p:stCondLst>
                        <p:cond delay="indefinite"/>
                      </p:stCondLst>
                      <p:childTnLst>
                        <p:par>
                          <p:cTn id="71" fill="hold" nodeType="withGroup">
                            <p:stCondLst>
                              <p:cond delay="0"/>
                            </p:stCondLst>
                            <p:childTnLst>
                              <p:par>
                                <p:cTn id="72" presetID="42" presetClass="path" presetSubtype="0" accel="50000" decel="50000" fill="hold" grpId="2" nodeType="clickEffect">
                                  <p:stCondLst>
                                    <p:cond delay="0"/>
                                  </p:stCondLst>
                                  <p:childTnLst>
                                    <p:animMotion origin="layout" path="M 0.0375 0.00555 L 0.0125 0.06111 " pathEditMode="relative" rAng="0" ptsTypes="AA">
                                      <p:cBhvr>
                                        <p:cTn id="73" dur="500" fill="hold"/>
                                        <p:tgtEl>
                                          <p:spTgt spid="492596"/>
                                        </p:tgtEl>
                                        <p:attrNameLst>
                                          <p:attrName>ppt_x</p:attrName>
                                          <p:attrName>ppt_y</p:attrName>
                                        </p:attrNameLst>
                                      </p:cBhvr>
                                      <p:rCtr x="-1250" y="2778"/>
                                    </p:animMotion>
                                  </p:childTnLst>
                                </p:cTn>
                              </p:par>
                              <p:par>
                                <p:cTn id="74" presetID="42" presetClass="path" presetSubtype="0" accel="50000" decel="50000" fill="hold" nodeType="withEffect">
                                  <p:stCondLst>
                                    <p:cond delay="0"/>
                                  </p:stCondLst>
                                  <p:childTnLst>
                                    <p:animMotion origin="layout" path="M 0.03872 0.00717 L 0.01372 0.06273 " pathEditMode="relative" rAng="0" ptsTypes="AA">
                                      <p:cBhvr>
                                        <p:cTn id="75" dur="500" fill="hold"/>
                                        <p:tgtEl>
                                          <p:spTgt spid="492597"/>
                                        </p:tgtEl>
                                        <p:attrNameLst>
                                          <p:attrName>ppt_x</p:attrName>
                                          <p:attrName>ppt_y</p:attrName>
                                        </p:attrNameLst>
                                      </p:cBhvr>
                                      <p:rCtr x="-1250" y="2778"/>
                                    </p:animMotion>
                                  </p:childTnLst>
                                </p:cTn>
                              </p:par>
                            </p:childTnLst>
                          </p:cTn>
                        </p:par>
                        <p:par>
                          <p:cTn id="76" fill="hold" nodeType="afterGroup">
                            <p:stCondLst>
                              <p:cond delay="500"/>
                            </p:stCondLst>
                            <p:childTnLst>
                              <p:par>
                                <p:cTn id="77" presetID="35" presetClass="path" presetSubtype="0" accel="50000" decel="50000" fill="hold" grpId="3" nodeType="afterEffect">
                                  <p:stCondLst>
                                    <p:cond delay="0"/>
                                  </p:stCondLst>
                                  <p:childTnLst>
                                    <p:animMotion origin="layout" path="M 0.0125 0.06111 L -0.10417 0.06111 " pathEditMode="relative" rAng="0" ptsTypes="AA">
                                      <p:cBhvr>
                                        <p:cTn id="78" dur="500" fill="hold"/>
                                        <p:tgtEl>
                                          <p:spTgt spid="492596"/>
                                        </p:tgtEl>
                                        <p:attrNameLst>
                                          <p:attrName>ppt_x</p:attrName>
                                          <p:attrName>ppt_y</p:attrName>
                                        </p:attrNameLst>
                                      </p:cBhvr>
                                      <p:rCtr x="-5833" y="0"/>
                                    </p:animMotion>
                                  </p:childTnLst>
                                </p:cTn>
                              </p:par>
                              <p:par>
                                <p:cTn id="79" presetID="35" presetClass="path" presetSubtype="0" accel="50000" decel="50000" fill="hold" nodeType="withEffect">
                                  <p:stCondLst>
                                    <p:cond delay="0"/>
                                  </p:stCondLst>
                                  <p:childTnLst>
                                    <p:animMotion origin="layout" path="M 0.01372 0.06273 L -0.10295 0.06273 " pathEditMode="relative" rAng="0" ptsTypes="AA">
                                      <p:cBhvr>
                                        <p:cTn id="80" dur="500" fill="hold"/>
                                        <p:tgtEl>
                                          <p:spTgt spid="492597"/>
                                        </p:tgtEl>
                                        <p:attrNameLst>
                                          <p:attrName>ppt_x</p:attrName>
                                          <p:attrName>ppt_y</p:attrName>
                                        </p:attrNameLst>
                                      </p:cBhvr>
                                      <p:rCtr x="-5833" y="0"/>
                                    </p:animMotion>
                                  </p:childTnLst>
                                </p:cTn>
                              </p:par>
                            </p:childTnLst>
                          </p:cTn>
                        </p:par>
                        <p:par>
                          <p:cTn id="81" fill="hold" nodeType="afterGroup">
                            <p:stCondLst>
                              <p:cond delay="1000"/>
                            </p:stCondLst>
                            <p:childTnLst>
                              <p:par>
                                <p:cTn id="82" presetID="64" presetClass="path" presetSubtype="0" accel="50000" decel="50000" fill="hold" grpId="4" nodeType="afterEffect">
                                  <p:stCondLst>
                                    <p:cond delay="0"/>
                                  </p:stCondLst>
                                  <p:childTnLst>
                                    <p:animMotion origin="layout" path="M -0.10417 0.06111 L -0.10417 0.00555 " pathEditMode="relative" rAng="0" ptsTypes="AA">
                                      <p:cBhvr>
                                        <p:cTn id="83" dur="500" fill="hold"/>
                                        <p:tgtEl>
                                          <p:spTgt spid="492596"/>
                                        </p:tgtEl>
                                        <p:attrNameLst>
                                          <p:attrName>ppt_x</p:attrName>
                                          <p:attrName>ppt_y</p:attrName>
                                        </p:attrNameLst>
                                      </p:cBhvr>
                                      <p:rCtr x="0" y="-2778"/>
                                    </p:animMotion>
                                  </p:childTnLst>
                                </p:cTn>
                              </p:par>
                              <p:par>
                                <p:cTn id="84" presetID="64" presetClass="path" presetSubtype="0" accel="50000" decel="50000" fill="hold" nodeType="withEffect">
                                  <p:stCondLst>
                                    <p:cond delay="0"/>
                                  </p:stCondLst>
                                  <p:childTnLst>
                                    <p:animMotion origin="layout" path="M -0.10295 0.06273 L -0.10295 0.00717 " pathEditMode="relative" rAng="0" ptsTypes="AA">
                                      <p:cBhvr>
                                        <p:cTn id="85" dur="500" fill="hold"/>
                                        <p:tgtEl>
                                          <p:spTgt spid="492597"/>
                                        </p:tgtEl>
                                        <p:attrNameLst>
                                          <p:attrName>ppt_x</p:attrName>
                                          <p:attrName>ppt_y</p:attrName>
                                        </p:attrNameLst>
                                      </p:cBhvr>
                                      <p:rCtr x="0" y="-2778"/>
                                    </p:animMotion>
                                  </p:childTnLst>
                                </p:cTn>
                              </p:par>
                            </p:childTnLst>
                          </p:cTn>
                        </p:par>
                      </p:childTnLst>
                    </p:cTn>
                  </p:par>
                  <p:par>
                    <p:cTn id="86" fill="hold" nodeType="clickPar">
                      <p:stCondLst>
                        <p:cond delay="indefinite"/>
                      </p:stCondLst>
                      <p:childTnLst>
                        <p:par>
                          <p:cTn id="87" fill="hold" nodeType="withGroup">
                            <p:stCondLst>
                              <p:cond delay="0"/>
                            </p:stCondLst>
                            <p:childTnLst>
                              <p:par>
                                <p:cTn id="88" presetID="1" presetClass="entr" presetSubtype="0" fill="hold" nodeType="clickEffect">
                                  <p:stCondLst>
                                    <p:cond delay="0"/>
                                  </p:stCondLst>
                                  <p:childTnLst>
                                    <p:set>
                                      <p:cBhvr>
                                        <p:cTn id="89" dur="1" fill="hold">
                                          <p:stCondLst>
                                            <p:cond delay="0"/>
                                          </p:stCondLst>
                                        </p:cTn>
                                        <p:tgtEl>
                                          <p:spTgt spid="492556">
                                            <p:txEl>
                                              <p:pRg st="8" end="8"/>
                                            </p:txEl>
                                          </p:spTgt>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2594" grpId="0" animBg="1"/>
      <p:bldP spid="492595" grpId="0" animBg="1"/>
      <p:bldP spid="492596" grpId="0" animBg="1"/>
      <p:bldP spid="492596" grpId="1" animBg="1"/>
      <p:bldP spid="492596" grpId="2" animBg="1"/>
      <p:bldP spid="492596" grpId="3" animBg="1"/>
      <p:bldP spid="492596" grpId="4"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8"/>
          <p:cNvSpPr>
            <a:spLocks noGrp="1" noChangeArrowheads="1"/>
          </p:cNvSpPr>
          <p:nvPr>
            <p:ph type="title"/>
          </p:nvPr>
        </p:nvSpPr>
        <p:spPr>
          <a:xfrm>
            <a:off x="152400" y="152400"/>
            <a:ext cx="8610600" cy="609600"/>
          </a:xfrm>
        </p:spPr>
        <p:txBody>
          <a:bodyPr/>
          <a:lstStyle/>
          <a:p>
            <a:r>
              <a:rPr lang="en-US" smtClean="0"/>
              <a:t>Tiled Quantum Datapaths</a:t>
            </a:r>
          </a:p>
        </p:txBody>
      </p:sp>
      <p:sp>
        <p:nvSpPr>
          <p:cNvPr id="52227" name="Rectangle 322"/>
          <p:cNvSpPr>
            <a:spLocks noGrp="1" noChangeArrowheads="1"/>
          </p:cNvSpPr>
          <p:nvPr>
            <p:ph type="body" idx="1"/>
          </p:nvPr>
        </p:nvSpPr>
        <p:spPr>
          <a:xfrm>
            <a:off x="228600" y="4038600"/>
            <a:ext cx="8610600" cy="2743200"/>
          </a:xfrm>
        </p:spPr>
        <p:txBody>
          <a:bodyPr>
            <a:normAutofit fontScale="92500"/>
          </a:bodyPr>
          <a:lstStyle/>
          <a:p>
            <a:pPr>
              <a:lnSpc>
                <a:spcPct val="70000"/>
              </a:lnSpc>
            </a:pPr>
            <a:r>
              <a:rPr lang="en-US" sz="2400" smtClean="0"/>
              <a:t>Several Different Datapaths mappable by our CAD flow</a:t>
            </a:r>
          </a:p>
          <a:p>
            <a:pPr lvl="1">
              <a:lnSpc>
                <a:spcPct val="70000"/>
              </a:lnSpc>
            </a:pPr>
            <a:r>
              <a:rPr lang="en-US" sz="2000" smtClean="0"/>
              <a:t>Variations include hand-tuned Ancilla generators/factories</a:t>
            </a:r>
          </a:p>
          <a:p>
            <a:pPr>
              <a:lnSpc>
                <a:spcPct val="70000"/>
              </a:lnSpc>
            </a:pPr>
            <a:r>
              <a:rPr lang="en-US" sz="2400" smtClean="0"/>
              <a:t>Memory: storage for state that doesn’t move much</a:t>
            </a:r>
          </a:p>
          <a:p>
            <a:pPr lvl="1">
              <a:lnSpc>
                <a:spcPct val="70000"/>
              </a:lnSpc>
            </a:pPr>
            <a:r>
              <a:rPr lang="en-US" sz="2000" smtClean="0"/>
              <a:t>Less/different requirements for Ancilla</a:t>
            </a:r>
          </a:p>
          <a:p>
            <a:pPr lvl="1">
              <a:lnSpc>
                <a:spcPct val="70000"/>
              </a:lnSpc>
            </a:pPr>
            <a:r>
              <a:rPr lang="en-US" sz="2000" smtClean="0"/>
              <a:t>Original CQLA paper used different QEC encoding </a:t>
            </a:r>
          </a:p>
          <a:p>
            <a:pPr>
              <a:lnSpc>
                <a:spcPct val="70000"/>
              </a:lnSpc>
            </a:pPr>
            <a:r>
              <a:rPr lang="en-US" sz="2400" smtClean="0"/>
              <a:t>Automatic mapping must:</a:t>
            </a:r>
          </a:p>
          <a:p>
            <a:pPr lvl="1">
              <a:lnSpc>
                <a:spcPct val="70000"/>
              </a:lnSpc>
            </a:pPr>
            <a:r>
              <a:rPr lang="en-US" sz="2000" smtClean="0"/>
              <a:t>Partition circuit among compute and memory regions</a:t>
            </a:r>
          </a:p>
          <a:p>
            <a:pPr lvl="1">
              <a:lnSpc>
                <a:spcPct val="70000"/>
              </a:lnSpc>
            </a:pPr>
            <a:r>
              <a:rPr lang="en-US" sz="2000" smtClean="0"/>
              <a:t>Allocate Ancilla resources to match demand (at knee of curve)</a:t>
            </a:r>
          </a:p>
          <a:p>
            <a:pPr lvl="1">
              <a:lnSpc>
                <a:spcPct val="70000"/>
              </a:lnSpc>
            </a:pPr>
            <a:r>
              <a:rPr lang="en-US" sz="2000" smtClean="0"/>
              <a:t>Configure and insert teleportation network</a:t>
            </a:r>
          </a:p>
          <a:p>
            <a:pPr lvl="1">
              <a:lnSpc>
                <a:spcPct val="70000"/>
              </a:lnSpc>
            </a:pPr>
            <a:endParaRPr lang="en-US" sz="2000" smtClean="0"/>
          </a:p>
        </p:txBody>
      </p:sp>
      <p:grpSp>
        <p:nvGrpSpPr>
          <p:cNvPr id="52228" name="Group 328"/>
          <p:cNvGrpSpPr>
            <a:grpSpLocks/>
          </p:cNvGrpSpPr>
          <p:nvPr/>
        </p:nvGrpSpPr>
        <p:grpSpPr bwMode="auto">
          <a:xfrm>
            <a:off x="295275" y="838200"/>
            <a:ext cx="2573338" cy="2995613"/>
            <a:chOff x="259" y="576"/>
            <a:chExt cx="1621" cy="1887"/>
          </a:xfrm>
        </p:grpSpPr>
        <p:grpSp>
          <p:nvGrpSpPr>
            <p:cNvPr id="52421" name="Group 222"/>
            <p:cNvGrpSpPr>
              <a:grpSpLocks/>
            </p:cNvGrpSpPr>
            <p:nvPr/>
          </p:nvGrpSpPr>
          <p:grpSpPr bwMode="auto">
            <a:xfrm>
              <a:off x="275" y="576"/>
              <a:ext cx="1587" cy="1584"/>
              <a:chOff x="384" y="1060"/>
              <a:chExt cx="2064" cy="2060"/>
            </a:xfrm>
          </p:grpSpPr>
          <p:grpSp>
            <p:nvGrpSpPr>
              <p:cNvPr id="52423" name="Group 112"/>
              <p:cNvGrpSpPr>
                <a:grpSpLocks/>
              </p:cNvGrpSpPr>
              <p:nvPr/>
            </p:nvGrpSpPr>
            <p:grpSpPr bwMode="auto">
              <a:xfrm>
                <a:off x="384" y="1065"/>
                <a:ext cx="528" cy="528"/>
                <a:chOff x="528" y="898"/>
                <a:chExt cx="480" cy="508"/>
              </a:xfrm>
            </p:grpSpPr>
            <p:sp>
              <p:nvSpPr>
                <p:cNvPr id="52531" name="Rectangle 113"/>
                <p:cNvSpPr>
                  <a:spLocks noChangeArrowheads="1"/>
                </p:cNvSpPr>
                <p:nvPr/>
              </p:nvSpPr>
              <p:spPr bwMode="auto">
                <a:xfrm>
                  <a:off x="528" y="898"/>
                  <a:ext cx="480" cy="254"/>
                </a:xfrm>
                <a:prstGeom prst="rect">
                  <a:avLst/>
                </a:prstGeom>
                <a:solidFill>
                  <a:schemeClr val="accent2"/>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Anc</a:t>
                  </a:r>
                </a:p>
              </p:txBody>
            </p:sp>
            <p:sp>
              <p:nvSpPr>
                <p:cNvPr id="52532" name="Rectangle 114"/>
                <p:cNvSpPr>
                  <a:spLocks noChangeArrowheads="1"/>
                </p:cNvSpPr>
                <p:nvPr/>
              </p:nvSpPr>
              <p:spPr bwMode="auto">
                <a:xfrm>
                  <a:off x="528" y="1152"/>
                  <a:ext cx="480" cy="254"/>
                </a:xfrm>
                <a:prstGeom prst="rect">
                  <a:avLst/>
                </a:prstGeom>
                <a:solidFill>
                  <a:srgbClr val="FFFF66"/>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Comp</a:t>
                  </a:r>
                </a:p>
              </p:txBody>
            </p:sp>
          </p:grpSp>
          <p:grpSp>
            <p:nvGrpSpPr>
              <p:cNvPr id="52424" name="Group 115"/>
              <p:cNvGrpSpPr>
                <a:grpSpLocks/>
              </p:cNvGrpSpPr>
              <p:nvPr/>
            </p:nvGrpSpPr>
            <p:grpSpPr bwMode="auto">
              <a:xfrm>
                <a:off x="384" y="1065"/>
                <a:ext cx="2054" cy="2055"/>
                <a:chOff x="384" y="1065"/>
                <a:chExt cx="2054" cy="2055"/>
              </a:xfrm>
            </p:grpSpPr>
            <p:grpSp>
              <p:nvGrpSpPr>
                <p:cNvPr id="52507" name="Group 116"/>
                <p:cNvGrpSpPr>
                  <a:grpSpLocks/>
                </p:cNvGrpSpPr>
                <p:nvPr/>
              </p:nvGrpSpPr>
              <p:grpSpPr bwMode="auto">
                <a:xfrm>
                  <a:off x="1910" y="1065"/>
                  <a:ext cx="528" cy="528"/>
                  <a:chOff x="528" y="898"/>
                  <a:chExt cx="480" cy="508"/>
                </a:xfrm>
              </p:grpSpPr>
              <p:sp>
                <p:nvSpPr>
                  <p:cNvPr id="52529" name="Rectangle 117"/>
                  <p:cNvSpPr>
                    <a:spLocks noChangeArrowheads="1"/>
                  </p:cNvSpPr>
                  <p:nvPr/>
                </p:nvSpPr>
                <p:spPr bwMode="auto">
                  <a:xfrm>
                    <a:off x="528" y="898"/>
                    <a:ext cx="480" cy="254"/>
                  </a:xfrm>
                  <a:prstGeom prst="rect">
                    <a:avLst/>
                  </a:prstGeom>
                  <a:solidFill>
                    <a:schemeClr val="accent2"/>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Anc</a:t>
                    </a:r>
                  </a:p>
                </p:txBody>
              </p:sp>
              <p:sp>
                <p:nvSpPr>
                  <p:cNvPr id="52530" name="Rectangle 118"/>
                  <p:cNvSpPr>
                    <a:spLocks noChangeArrowheads="1"/>
                  </p:cNvSpPr>
                  <p:nvPr/>
                </p:nvSpPr>
                <p:spPr bwMode="auto">
                  <a:xfrm>
                    <a:off x="528" y="1152"/>
                    <a:ext cx="480" cy="254"/>
                  </a:xfrm>
                  <a:prstGeom prst="rect">
                    <a:avLst/>
                  </a:prstGeom>
                  <a:solidFill>
                    <a:srgbClr val="FFFF66"/>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Comp</a:t>
                    </a:r>
                  </a:p>
                </p:txBody>
              </p:sp>
            </p:grpSp>
            <p:grpSp>
              <p:nvGrpSpPr>
                <p:cNvPr id="52508" name="Group 119"/>
                <p:cNvGrpSpPr>
                  <a:grpSpLocks/>
                </p:cNvGrpSpPr>
                <p:nvPr/>
              </p:nvGrpSpPr>
              <p:grpSpPr bwMode="auto">
                <a:xfrm>
                  <a:off x="1910" y="2592"/>
                  <a:ext cx="528" cy="528"/>
                  <a:chOff x="528" y="898"/>
                  <a:chExt cx="480" cy="508"/>
                </a:xfrm>
              </p:grpSpPr>
              <p:sp>
                <p:nvSpPr>
                  <p:cNvPr id="52527" name="Rectangle 120"/>
                  <p:cNvSpPr>
                    <a:spLocks noChangeArrowheads="1"/>
                  </p:cNvSpPr>
                  <p:nvPr/>
                </p:nvSpPr>
                <p:spPr bwMode="auto">
                  <a:xfrm>
                    <a:off x="528" y="898"/>
                    <a:ext cx="480" cy="254"/>
                  </a:xfrm>
                  <a:prstGeom prst="rect">
                    <a:avLst/>
                  </a:prstGeom>
                  <a:solidFill>
                    <a:schemeClr val="accent2"/>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Anc</a:t>
                    </a:r>
                  </a:p>
                </p:txBody>
              </p:sp>
              <p:sp>
                <p:nvSpPr>
                  <p:cNvPr id="52528" name="Rectangle 121"/>
                  <p:cNvSpPr>
                    <a:spLocks noChangeArrowheads="1"/>
                  </p:cNvSpPr>
                  <p:nvPr/>
                </p:nvSpPr>
                <p:spPr bwMode="auto">
                  <a:xfrm>
                    <a:off x="528" y="1152"/>
                    <a:ext cx="480" cy="254"/>
                  </a:xfrm>
                  <a:prstGeom prst="rect">
                    <a:avLst/>
                  </a:prstGeom>
                  <a:solidFill>
                    <a:srgbClr val="FFFF66"/>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Comp</a:t>
                    </a:r>
                  </a:p>
                </p:txBody>
              </p:sp>
            </p:grpSp>
            <p:grpSp>
              <p:nvGrpSpPr>
                <p:cNvPr id="52509" name="Group 122"/>
                <p:cNvGrpSpPr>
                  <a:grpSpLocks/>
                </p:cNvGrpSpPr>
                <p:nvPr/>
              </p:nvGrpSpPr>
              <p:grpSpPr bwMode="auto">
                <a:xfrm>
                  <a:off x="1147" y="1065"/>
                  <a:ext cx="528" cy="528"/>
                  <a:chOff x="528" y="898"/>
                  <a:chExt cx="480" cy="508"/>
                </a:xfrm>
              </p:grpSpPr>
              <p:sp>
                <p:nvSpPr>
                  <p:cNvPr id="52525" name="Rectangle 123"/>
                  <p:cNvSpPr>
                    <a:spLocks noChangeArrowheads="1"/>
                  </p:cNvSpPr>
                  <p:nvPr/>
                </p:nvSpPr>
                <p:spPr bwMode="auto">
                  <a:xfrm>
                    <a:off x="528" y="898"/>
                    <a:ext cx="480" cy="254"/>
                  </a:xfrm>
                  <a:prstGeom prst="rect">
                    <a:avLst/>
                  </a:prstGeom>
                  <a:solidFill>
                    <a:schemeClr val="accent2"/>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Anc</a:t>
                    </a:r>
                  </a:p>
                </p:txBody>
              </p:sp>
              <p:sp>
                <p:nvSpPr>
                  <p:cNvPr id="52526" name="Rectangle 124"/>
                  <p:cNvSpPr>
                    <a:spLocks noChangeArrowheads="1"/>
                  </p:cNvSpPr>
                  <p:nvPr/>
                </p:nvSpPr>
                <p:spPr bwMode="auto">
                  <a:xfrm>
                    <a:off x="528" y="1152"/>
                    <a:ext cx="480" cy="254"/>
                  </a:xfrm>
                  <a:prstGeom prst="rect">
                    <a:avLst/>
                  </a:prstGeom>
                  <a:solidFill>
                    <a:srgbClr val="FFFF66"/>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Comp</a:t>
                    </a:r>
                  </a:p>
                </p:txBody>
              </p:sp>
            </p:grpSp>
            <p:grpSp>
              <p:nvGrpSpPr>
                <p:cNvPr id="52510" name="Group 125"/>
                <p:cNvGrpSpPr>
                  <a:grpSpLocks/>
                </p:cNvGrpSpPr>
                <p:nvPr/>
              </p:nvGrpSpPr>
              <p:grpSpPr bwMode="auto">
                <a:xfrm>
                  <a:off x="1910" y="1828"/>
                  <a:ext cx="528" cy="529"/>
                  <a:chOff x="528" y="898"/>
                  <a:chExt cx="480" cy="508"/>
                </a:xfrm>
              </p:grpSpPr>
              <p:sp>
                <p:nvSpPr>
                  <p:cNvPr id="52523" name="Rectangle 126"/>
                  <p:cNvSpPr>
                    <a:spLocks noChangeArrowheads="1"/>
                  </p:cNvSpPr>
                  <p:nvPr/>
                </p:nvSpPr>
                <p:spPr bwMode="auto">
                  <a:xfrm>
                    <a:off x="528" y="898"/>
                    <a:ext cx="480" cy="254"/>
                  </a:xfrm>
                  <a:prstGeom prst="rect">
                    <a:avLst/>
                  </a:prstGeom>
                  <a:solidFill>
                    <a:schemeClr val="accent2"/>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Anc</a:t>
                    </a:r>
                  </a:p>
                </p:txBody>
              </p:sp>
              <p:sp>
                <p:nvSpPr>
                  <p:cNvPr id="52524" name="Rectangle 127"/>
                  <p:cNvSpPr>
                    <a:spLocks noChangeArrowheads="1"/>
                  </p:cNvSpPr>
                  <p:nvPr/>
                </p:nvSpPr>
                <p:spPr bwMode="auto">
                  <a:xfrm>
                    <a:off x="528" y="1152"/>
                    <a:ext cx="480" cy="254"/>
                  </a:xfrm>
                  <a:prstGeom prst="rect">
                    <a:avLst/>
                  </a:prstGeom>
                  <a:solidFill>
                    <a:srgbClr val="FFFF66"/>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Comp</a:t>
                    </a:r>
                  </a:p>
                </p:txBody>
              </p:sp>
            </p:grpSp>
            <p:grpSp>
              <p:nvGrpSpPr>
                <p:cNvPr id="52511" name="Group 128"/>
                <p:cNvGrpSpPr>
                  <a:grpSpLocks/>
                </p:cNvGrpSpPr>
                <p:nvPr/>
              </p:nvGrpSpPr>
              <p:grpSpPr bwMode="auto">
                <a:xfrm>
                  <a:off x="1147" y="1828"/>
                  <a:ext cx="528" cy="529"/>
                  <a:chOff x="528" y="898"/>
                  <a:chExt cx="480" cy="508"/>
                </a:xfrm>
              </p:grpSpPr>
              <p:sp>
                <p:nvSpPr>
                  <p:cNvPr id="52521" name="Rectangle 129"/>
                  <p:cNvSpPr>
                    <a:spLocks noChangeArrowheads="1"/>
                  </p:cNvSpPr>
                  <p:nvPr/>
                </p:nvSpPr>
                <p:spPr bwMode="auto">
                  <a:xfrm>
                    <a:off x="528" y="898"/>
                    <a:ext cx="480" cy="254"/>
                  </a:xfrm>
                  <a:prstGeom prst="rect">
                    <a:avLst/>
                  </a:prstGeom>
                  <a:solidFill>
                    <a:schemeClr val="accent2"/>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Anc</a:t>
                    </a:r>
                  </a:p>
                </p:txBody>
              </p:sp>
              <p:sp>
                <p:nvSpPr>
                  <p:cNvPr id="52522" name="Rectangle 130"/>
                  <p:cNvSpPr>
                    <a:spLocks noChangeArrowheads="1"/>
                  </p:cNvSpPr>
                  <p:nvPr/>
                </p:nvSpPr>
                <p:spPr bwMode="auto">
                  <a:xfrm>
                    <a:off x="528" y="1152"/>
                    <a:ext cx="480" cy="254"/>
                  </a:xfrm>
                  <a:prstGeom prst="rect">
                    <a:avLst/>
                  </a:prstGeom>
                  <a:solidFill>
                    <a:srgbClr val="FFFF66"/>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Comp</a:t>
                    </a:r>
                  </a:p>
                </p:txBody>
              </p:sp>
            </p:grpSp>
            <p:grpSp>
              <p:nvGrpSpPr>
                <p:cNvPr id="52512" name="Group 131"/>
                <p:cNvGrpSpPr>
                  <a:grpSpLocks/>
                </p:cNvGrpSpPr>
                <p:nvPr/>
              </p:nvGrpSpPr>
              <p:grpSpPr bwMode="auto">
                <a:xfrm>
                  <a:off x="384" y="1828"/>
                  <a:ext cx="528" cy="529"/>
                  <a:chOff x="528" y="898"/>
                  <a:chExt cx="480" cy="508"/>
                </a:xfrm>
              </p:grpSpPr>
              <p:sp>
                <p:nvSpPr>
                  <p:cNvPr id="52519" name="Rectangle 132"/>
                  <p:cNvSpPr>
                    <a:spLocks noChangeArrowheads="1"/>
                  </p:cNvSpPr>
                  <p:nvPr/>
                </p:nvSpPr>
                <p:spPr bwMode="auto">
                  <a:xfrm>
                    <a:off x="528" y="898"/>
                    <a:ext cx="480" cy="254"/>
                  </a:xfrm>
                  <a:prstGeom prst="rect">
                    <a:avLst/>
                  </a:prstGeom>
                  <a:solidFill>
                    <a:schemeClr val="accent2"/>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Anc</a:t>
                    </a:r>
                  </a:p>
                </p:txBody>
              </p:sp>
              <p:sp>
                <p:nvSpPr>
                  <p:cNvPr id="52520" name="Rectangle 133"/>
                  <p:cNvSpPr>
                    <a:spLocks noChangeArrowheads="1"/>
                  </p:cNvSpPr>
                  <p:nvPr/>
                </p:nvSpPr>
                <p:spPr bwMode="auto">
                  <a:xfrm>
                    <a:off x="528" y="1152"/>
                    <a:ext cx="480" cy="254"/>
                  </a:xfrm>
                  <a:prstGeom prst="rect">
                    <a:avLst/>
                  </a:prstGeom>
                  <a:solidFill>
                    <a:srgbClr val="FFFF66"/>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Comp</a:t>
                    </a:r>
                  </a:p>
                </p:txBody>
              </p:sp>
            </p:grpSp>
            <p:grpSp>
              <p:nvGrpSpPr>
                <p:cNvPr id="52513" name="Group 134"/>
                <p:cNvGrpSpPr>
                  <a:grpSpLocks/>
                </p:cNvGrpSpPr>
                <p:nvPr/>
              </p:nvGrpSpPr>
              <p:grpSpPr bwMode="auto">
                <a:xfrm>
                  <a:off x="1147" y="2592"/>
                  <a:ext cx="528" cy="528"/>
                  <a:chOff x="528" y="898"/>
                  <a:chExt cx="480" cy="508"/>
                </a:xfrm>
              </p:grpSpPr>
              <p:sp>
                <p:nvSpPr>
                  <p:cNvPr id="52517" name="Rectangle 135"/>
                  <p:cNvSpPr>
                    <a:spLocks noChangeArrowheads="1"/>
                  </p:cNvSpPr>
                  <p:nvPr/>
                </p:nvSpPr>
                <p:spPr bwMode="auto">
                  <a:xfrm>
                    <a:off x="528" y="898"/>
                    <a:ext cx="480" cy="254"/>
                  </a:xfrm>
                  <a:prstGeom prst="rect">
                    <a:avLst/>
                  </a:prstGeom>
                  <a:solidFill>
                    <a:schemeClr val="accent2"/>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Anc</a:t>
                    </a:r>
                  </a:p>
                </p:txBody>
              </p:sp>
              <p:sp>
                <p:nvSpPr>
                  <p:cNvPr id="52518" name="Rectangle 136"/>
                  <p:cNvSpPr>
                    <a:spLocks noChangeArrowheads="1"/>
                  </p:cNvSpPr>
                  <p:nvPr/>
                </p:nvSpPr>
                <p:spPr bwMode="auto">
                  <a:xfrm>
                    <a:off x="528" y="1152"/>
                    <a:ext cx="480" cy="254"/>
                  </a:xfrm>
                  <a:prstGeom prst="rect">
                    <a:avLst/>
                  </a:prstGeom>
                  <a:solidFill>
                    <a:srgbClr val="FFFF66"/>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Comp</a:t>
                    </a:r>
                  </a:p>
                </p:txBody>
              </p:sp>
            </p:grpSp>
            <p:grpSp>
              <p:nvGrpSpPr>
                <p:cNvPr id="52514" name="Group 137"/>
                <p:cNvGrpSpPr>
                  <a:grpSpLocks/>
                </p:cNvGrpSpPr>
                <p:nvPr/>
              </p:nvGrpSpPr>
              <p:grpSpPr bwMode="auto">
                <a:xfrm>
                  <a:off x="384" y="2592"/>
                  <a:ext cx="528" cy="528"/>
                  <a:chOff x="528" y="898"/>
                  <a:chExt cx="480" cy="508"/>
                </a:xfrm>
              </p:grpSpPr>
              <p:sp>
                <p:nvSpPr>
                  <p:cNvPr id="52515" name="Rectangle 138"/>
                  <p:cNvSpPr>
                    <a:spLocks noChangeArrowheads="1"/>
                  </p:cNvSpPr>
                  <p:nvPr/>
                </p:nvSpPr>
                <p:spPr bwMode="auto">
                  <a:xfrm>
                    <a:off x="528" y="898"/>
                    <a:ext cx="480" cy="254"/>
                  </a:xfrm>
                  <a:prstGeom prst="rect">
                    <a:avLst/>
                  </a:prstGeom>
                  <a:solidFill>
                    <a:schemeClr val="accent2"/>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Anc</a:t>
                    </a:r>
                  </a:p>
                </p:txBody>
              </p:sp>
              <p:sp>
                <p:nvSpPr>
                  <p:cNvPr id="52516" name="Rectangle 139"/>
                  <p:cNvSpPr>
                    <a:spLocks noChangeArrowheads="1"/>
                  </p:cNvSpPr>
                  <p:nvPr/>
                </p:nvSpPr>
                <p:spPr bwMode="auto">
                  <a:xfrm>
                    <a:off x="528" y="1152"/>
                    <a:ext cx="480" cy="254"/>
                  </a:xfrm>
                  <a:prstGeom prst="rect">
                    <a:avLst/>
                  </a:prstGeom>
                  <a:solidFill>
                    <a:srgbClr val="FFFF66"/>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Comp</a:t>
                    </a:r>
                  </a:p>
                </p:txBody>
              </p:sp>
            </p:grpSp>
          </p:grpSp>
          <p:grpSp>
            <p:nvGrpSpPr>
              <p:cNvPr id="52425" name="Group 140"/>
              <p:cNvGrpSpPr>
                <a:grpSpLocks/>
              </p:cNvGrpSpPr>
              <p:nvPr/>
            </p:nvGrpSpPr>
            <p:grpSpPr bwMode="auto">
              <a:xfrm>
                <a:off x="384" y="1060"/>
                <a:ext cx="2064" cy="2060"/>
                <a:chOff x="384" y="1060"/>
                <a:chExt cx="2064" cy="2060"/>
              </a:xfrm>
            </p:grpSpPr>
            <p:grpSp>
              <p:nvGrpSpPr>
                <p:cNvPr id="52435" name="Group 141"/>
                <p:cNvGrpSpPr>
                  <a:grpSpLocks/>
                </p:cNvGrpSpPr>
                <p:nvPr/>
              </p:nvGrpSpPr>
              <p:grpSpPr bwMode="auto">
                <a:xfrm>
                  <a:off x="1705" y="1833"/>
                  <a:ext cx="176" cy="529"/>
                  <a:chOff x="888" y="1584"/>
                  <a:chExt cx="144" cy="412"/>
                </a:xfrm>
              </p:grpSpPr>
              <p:sp>
                <p:nvSpPr>
                  <p:cNvPr id="52502" name="Oval 142"/>
                  <p:cNvSpPr>
                    <a:spLocks noChangeArrowheads="1"/>
                  </p:cNvSpPr>
                  <p:nvPr/>
                </p:nvSpPr>
                <p:spPr bwMode="auto">
                  <a:xfrm>
                    <a:off x="888" y="1716"/>
                    <a:ext cx="144" cy="144"/>
                  </a:xfrm>
                  <a:prstGeom prst="ellipse">
                    <a:avLst/>
                  </a:prstGeom>
                  <a:solidFill>
                    <a:srgbClr val="3399FF"/>
                  </a:solidFill>
                  <a:ln w="19050" algn="ctr">
                    <a:solidFill>
                      <a:schemeClr val="tx1"/>
                    </a:solidFill>
                    <a:round/>
                    <a:headEnd type="none" w="lg" len="lg"/>
                    <a:tailEnd type="none" w="lg" len="lg"/>
                  </a:ln>
                </p:spPr>
                <p:txBody>
                  <a:bodyPr wrap="none" anchor="ctr"/>
                  <a:lstStyle/>
                  <a:p>
                    <a:pPr algn="ctr"/>
                    <a:r>
                      <a:rPr lang="en-US" sz="900" b="1">
                        <a:solidFill>
                          <a:srgbClr val="000000"/>
                        </a:solidFill>
                        <a:latin typeface="Times New Roman" pitchFamily="18" charset="0"/>
                      </a:rPr>
                      <a:t>EPR</a:t>
                    </a:r>
                  </a:p>
                </p:txBody>
              </p:sp>
              <p:sp>
                <p:nvSpPr>
                  <p:cNvPr id="52503" name="Line 143"/>
                  <p:cNvSpPr>
                    <a:spLocks noChangeShapeType="1"/>
                  </p:cNvSpPr>
                  <p:nvPr/>
                </p:nvSpPr>
                <p:spPr bwMode="auto">
                  <a:xfrm>
                    <a:off x="916"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504" name="Line 144"/>
                  <p:cNvSpPr>
                    <a:spLocks noChangeShapeType="1"/>
                  </p:cNvSpPr>
                  <p:nvPr/>
                </p:nvSpPr>
                <p:spPr bwMode="auto">
                  <a:xfrm>
                    <a:off x="1008"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505" name="Line 145"/>
                  <p:cNvSpPr>
                    <a:spLocks noChangeShapeType="1"/>
                  </p:cNvSpPr>
                  <p:nvPr/>
                </p:nvSpPr>
                <p:spPr bwMode="auto">
                  <a:xfrm flipV="1">
                    <a:off x="912"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506" name="Line 146"/>
                  <p:cNvSpPr>
                    <a:spLocks noChangeShapeType="1"/>
                  </p:cNvSpPr>
                  <p:nvPr/>
                </p:nvSpPr>
                <p:spPr bwMode="auto">
                  <a:xfrm flipV="1">
                    <a:off x="1004"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grpSp>
            <p:grpSp>
              <p:nvGrpSpPr>
                <p:cNvPr id="52436" name="Group 147"/>
                <p:cNvGrpSpPr>
                  <a:grpSpLocks/>
                </p:cNvGrpSpPr>
                <p:nvPr/>
              </p:nvGrpSpPr>
              <p:grpSpPr bwMode="auto">
                <a:xfrm>
                  <a:off x="942" y="1833"/>
                  <a:ext cx="176" cy="529"/>
                  <a:chOff x="888" y="1584"/>
                  <a:chExt cx="144" cy="412"/>
                </a:xfrm>
              </p:grpSpPr>
              <p:sp>
                <p:nvSpPr>
                  <p:cNvPr id="52497" name="Oval 148"/>
                  <p:cNvSpPr>
                    <a:spLocks noChangeArrowheads="1"/>
                  </p:cNvSpPr>
                  <p:nvPr/>
                </p:nvSpPr>
                <p:spPr bwMode="auto">
                  <a:xfrm>
                    <a:off x="888" y="1716"/>
                    <a:ext cx="144" cy="144"/>
                  </a:xfrm>
                  <a:prstGeom prst="ellipse">
                    <a:avLst/>
                  </a:prstGeom>
                  <a:solidFill>
                    <a:srgbClr val="3399FF"/>
                  </a:solidFill>
                  <a:ln w="19050" algn="ctr">
                    <a:solidFill>
                      <a:schemeClr val="tx1"/>
                    </a:solidFill>
                    <a:round/>
                    <a:headEnd type="none" w="lg" len="lg"/>
                    <a:tailEnd type="none" w="lg" len="lg"/>
                  </a:ln>
                </p:spPr>
                <p:txBody>
                  <a:bodyPr wrap="none" anchor="ctr"/>
                  <a:lstStyle/>
                  <a:p>
                    <a:pPr algn="ctr"/>
                    <a:r>
                      <a:rPr lang="en-US" sz="900" b="1">
                        <a:solidFill>
                          <a:srgbClr val="000000"/>
                        </a:solidFill>
                        <a:latin typeface="Times New Roman" pitchFamily="18" charset="0"/>
                      </a:rPr>
                      <a:t>EPR</a:t>
                    </a:r>
                  </a:p>
                </p:txBody>
              </p:sp>
              <p:sp>
                <p:nvSpPr>
                  <p:cNvPr id="52498" name="Line 149"/>
                  <p:cNvSpPr>
                    <a:spLocks noChangeShapeType="1"/>
                  </p:cNvSpPr>
                  <p:nvPr/>
                </p:nvSpPr>
                <p:spPr bwMode="auto">
                  <a:xfrm>
                    <a:off x="916"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499" name="Line 150"/>
                  <p:cNvSpPr>
                    <a:spLocks noChangeShapeType="1"/>
                  </p:cNvSpPr>
                  <p:nvPr/>
                </p:nvSpPr>
                <p:spPr bwMode="auto">
                  <a:xfrm>
                    <a:off x="1008"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500" name="Line 151"/>
                  <p:cNvSpPr>
                    <a:spLocks noChangeShapeType="1"/>
                  </p:cNvSpPr>
                  <p:nvPr/>
                </p:nvSpPr>
                <p:spPr bwMode="auto">
                  <a:xfrm flipV="1">
                    <a:off x="912"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501" name="Line 152"/>
                  <p:cNvSpPr>
                    <a:spLocks noChangeShapeType="1"/>
                  </p:cNvSpPr>
                  <p:nvPr/>
                </p:nvSpPr>
                <p:spPr bwMode="auto">
                  <a:xfrm flipV="1">
                    <a:off x="1004"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grpSp>
            <p:grpSp>
              <p:nvGrpSpPr>
                <p:cNvPr id="52437" name="Group 153"/>
                <p:cNvGrpSpPr>
                  <a:grpSpLocks/>
                </p:cNvGrpSpPr>
                <p:nvPr/>
              </p:nvGrpSpPr>
              <p:grpSpPr bwMode="auto">
                <a:xfrm rot="-5400000">
                  <a:off x="1333" y="2210"/>
                  <a:ext cx="176" cy="528"/>
                  <a:chOff x="888" y="1584"/>
                  <a:chExt cx="144" cy="412"/>
                </a:xfrm>
              </p:grpSpPr>
              <p:sp>
                <p:nvSpPr>
                  <p:cNvPr id="52492" name="Oval 154"/>
                  <p:cNvSpPr>
                    <a:spLocks noChangeArrowheads="1"/>
                  </p:cNvSpPr>
                  <p:nvPr/>
                </p:nvSpPr>
                <p:spPr bwMode="auto">
                  <a:xfrm>
                    <a:off x="888" y="1716"/>
                    <a:ext cx="144" cy="144"/>
                  </a:xfrm>
                  <a:prstGeom prst="ellipse">
                    <a:avLst/>
                  </a:prstGeom>
                  <a:solidFill>
                    <a:srgbClr val="3399FF"/>
                  </a:solidFill>
                  <a:ln w="19050" algn="ctr">
                    <a:solidFill>
                      <a:schemeClr val="tx1"/>
                    </a:solidFill>
                    <a:round/>
                    <a:headEnd type="none" w="lg" len="lg"/>
                    <a:tailEnd type="none" w="lg" len="lg"/>
                  </a:ln>
                </p:spPr>
                <p:txBody>
                  <a:bodyPr vert="eaVert" wrap="none" anchor="ctr"/>
                  <a:lstStyle/>
                  <a:p>
                    <a:pPr algn="ctr"/>
                    <a:r>
                      <a:rPr lang="en-US" sz="900" b="1">
                        <a:solidFill>
                          <a:srgbClr val="000000"/>
                        </a:solidFill>
                        <a:latin typeface="Times New Roman" pitchFamily="18" charset="0"/>
                      </a:rPr>
                      <a:t>EPR</a:t>
                    </a:r>
                  </a:p>
                </p:txBody>
              </p:sp>
              <p:sp>
                <p:nvSpPr>
                  <p:cNvPr id="52493" name="Line 155"/>
                  <p:cNvSpPr>
                    <a:spLocks noChangeShapeType="1"/>
                  </p:cNvSpPr>
                  <p:nvPr/>
                </p:nvSpPr>
                <p:spPr bwMode="auto">
                  <a:xfrm>
                    <a:off x="916"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494" name="Line 156"/>
                  <p:cNvSpPr>
                    <a:spLocks noChangeShapeType="1"/>
                  </p:cNvSpPr>
                  <p:nvPr/>
                </p:nvSpPr>
                <p:spPr bwMode="auto">
                  <a:xfrm>
                    <a:off x="1008"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495" name="Line 157"/>
                  <p:cNvSpPr>
                    <a:spLocks noChangeShapeType="1"/>
                  </p:cNvSpPr>
                  <p:nvPr/>
                </p:nvSpPr>
                <p:spPr bwMode="auto">
                  <a:xfrm flipV="1">
                    <a:off x="912"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496" name="Line 158"/>
                  <p:cNvSpPr>
                    <a:spLocks noChangeShapeType="1"/>
                  </p:cNvSpPr>
                  <p:nvPr/>
                </p:nvSpPr>
                <p:spPr bwMode="auto">
                  <a:xfrm flipV="1">
                    <a:off x="1004"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grpSp>
            <p:grpSp>
              <p:nvGrpSpPr>
                <p:cNvPr id="52438" name="Group 159"/>
                <p:cNvGrpSpPr>
                  <a:grpSpLocks/>
                </p:cNvGrpSpPr>
                <p:nvPr/>
              </p:nvGrpSpPr>
              <p:grpSpPr bwMode="auto">
                <a:xfrm rot="-5400000">
                  <a:off x="1333" y="1447"/>
                  <a:ext cx="176" cy="528"/>
                  <a:chOff x="888" y="1584"/>
                  <a:chExt cx="144" cy="412"/>
                </a:xfrm>
              </p:grpSpPr>
              <p:sp>
                <p:nvSpPr>
                  <p:cNvPr id="52487" name="Oval 160"/>
                  <p:cNvSpPr>
                    <a:spLocks noChangeArrowheads="1"/>
                  </p:cNvSpPr>
                  <p:nvPr/>
                </p:nvSpPr>
                <p:spPr bwMode="auto">
                  <a:xfrm>
                    <a:off x="888" y="1716"/>
                    <a:ext cx="144" cy="144"/>
                  </a:xfrm>
                  <a:prstGeom prst="ellipse">
                    <a:avLst/>
                  </a:prstGeom>
                  <a:solidFill>
                    <a:srgbClr val="3399FF"/>
                  </a:solidFill>
                  <a:ln w="19050" algn="ctr">
                    <a:solidFill>
                      <a:schemeClr val="tx1"/>
                    </a:solidFill>
                    <a:round/>
                    <a:headEnd type="none" w="lg" len="lg"/>
                    <a:tailEnd type="none" w="lg" len="lg"/>
                  </a:ln>
                </p:spPr>
                <p:txBody>
                  <a:bodyPr vert="eaVert" wrap="none" anchor="ctr"/>
                  <a:lstStyle/>
                  <a:p>
                    <a:pPr algn="ctr"/>
                    <a:r>
                      <a:rPr lang="en-US" sz="900" b="1">
                        <a:solidFill>
                          <a:srgbClr val="000000"/>
                        </a:solidFill>
                        <a:latin typeface="Times New Roman" pitchFamily="18" charset="0"/>
                      </a:rPr>
                      <a:t>EPR</a:t>
                    </a:r>
                  </a:p>
                </p:txBody>
              </p:sp>
              <p:sp>
                <p:nvSpPr>
                  <p:cNvPr id="52488" name="Line 161"/>
                  <p:cNvSpPr>
                    <a:spLocks noChangeShapeType="1"/>
                  </p:cNvSpPr>
                  <p:nvPr/>
                </p:nvSpPr>
                <p:spPr bwMode="auto">
                  <a:xfrm>
                    <a:off x="916"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489" name="Line 162"/>
                  <p:cNvSpPr>
                    <a:spLocks noChangeShapeType="1"/>
                  </p:cNvSpPr>
                  <p:nvPr/>
                </p:nvSpPr>
                <p:spPr bwMode="auto">
                  <a:xfrm>
                    <a:off x="1008"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490" name="Line 163"/>
                  <p:cNvSpPr>
                    <a:spLocks noChangeShapeType="1"/>
                  </p:cNvSpPr>
                  <p:nvPr/>
                </p:nvSpPr>
                <p:spPr bwMode="auto">
                  <a:xfrm flipV="1">
                    <a:off x="912"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491" name="Line 164"/>
                  <p:cNvSpPr>
                    <a:spLocks noChangeShapeType="1"/>
                  </p:cNvSpPr>
                  <p:nvPr/>
                </p:nvSpPr>
                <p:spPr bwMode="auto">
                  <a:xfrm flipV="1">
                    <a:off x="1004"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grpSp>
            <p:grpSp>
              <p:nvGrpSpPr>
                <p:cNvPr id="52439" name="Group 165"/>
                <p:cNvGrpSpPr>
                  <a:grpSpLocks/>
                </p:cNvGrpSpPr>
                <p:nvPr/>
              </p:nvGrpSpPr>
              <p:grpSpPr bwMode="auto">
                <a:xfrm rot="-5400000">
                  <a:off x="2086" y="2210"/>
                  <a:ext cx="176" cy="528"/>
                  <a:chOff x="888" y="1584"/>
                  <a:chExt cx="144" cy="412"/>
                </a:xfrm>
              </p:grpSpPr>
              <p:sp>
                <p:nvSpPr>
                  <p:cNvPr id="52482" name="Oval 166"/>
                  <p:cNvSpPr>
                    <a:spLocks noChangeArrowheads="1"/>
                  </p:cNvSpPr>
                  <p:nvPr/>
                </p:nvSpPr>
                <p:spPr bwMode="auto">
                  <a:xfrm>
                    <a:off x="888" y="1716"/>
                    <a:ext cx="144" cy="144"/>
                  </a:xfrm>
                  <a:prstGeom prst="ellipse">
                    <a:avLst/>
                  </a:prstGeom>
                  <a:solidFill>
                    <a:srgbClr val="3399FF"/>
                  </a:solidFill>
                  <a:ln w="19050" algn="ctr">
                    <a:solidFill>
                      <a:schemeClr val="tx1"/>
                    </a:solidFill>
                    <a:round/>
                    <a:headEnd type="none" w="lg" len="lg"/>
                    <a:tailEnd type="none" w="lg" len="lg"/>
                  </a:ln>
                </p:spPr>
                <p:txBody>
                  <a:bodyPr vert="eaVert" wrap="none" anchor="ctr"/>
                  <a:lstStyle/>
                  <a:p>
                    <a:pPr algn="ctr"/>
                    <a:r>
                      <a:rPr lang="en-US" sz="900" b="1">
                        <a:solidFill>
                          <a:srgbClr val="000000"/>
                        </a:solidFill>
                        <a:latin typeface="Times New Roman" pitchFamily="18" charset="0"/>
                      </a:rPr>
                      <a:t>EPR</a:t>
                    </a:r>
                  </a:p>
                </p:txBody>
              </p:sp>
              <p:sp>
                <p:nvSpPr>
                  <p:cNvPr id="52483" name="Line 167"/>
                  <p:cNvSpPr>
                    <a:spLocks noChangeShapeType="1"/>
                  </p:cNvSpPr>
                  <p:nvPr/>
                </p:nvSpPr>
                <p:spPr bwMode="auto">
                  <a:xfrm>
                    <a:off x="916"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484" name="Line 168"/>
                  <p:cNvSpPr>
                    <a:spLocks noChangeShapeType="1"/>
                  </p:cNvSpPr>
                  <p:nvPr/>
                </p:nvSpPr>
                <p:spPr bwMode="auto">
                  <a:xfrm>
                    <a:off x="1008"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485" name="Line 169"/>
                  <p:cNvSpPr>
                    <a:spLocks noChangeShapeType="1"/>
                  </p:cNvSpPr>
                  <p:nvPr/>
                </p:nvSpPr>
                <p:spPr bwMode="auto">
                  <a:xfrm flipV="1">
                    <a:off x="912"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486" name="Line 170"/>
                  <p:cNvSpPr>
                    <a:spLocks noChangeShapeType="1"/>
                  </p:cNvSpPr>
                  <p:nvPr/>
                </p:nvSpPr>
                <p:spPr bwMode="auto">
                  <a:xfrm flipV="1">
                    <a:off x="1004"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grpSp>
            <p:grpSp>
              <p:nvGrpSpPr>
                <p:cNvPr id="52440" name="Group 171"/>
                <p:cNvGrpSpPr>
                  <a:grpSpLocks/>
                </p:cNvGrpSpPr>
                <p:nvPr/>
              </p:nvGrpSpPr>
              <p:grpSpPr bwMode="auto">
                <a:xfrm rot="-5400000">
                  <a:off x="560" y="2210"/>
                  <a:ext cx="176" cy="528"/>
                  <a:chOff x="888" y="1584"/>
                  <a:chExt cx="144" cy="412"/>
                </a:xfrm>
              </p:grpSpPr>
              <p:sp>
                <p:nvSpPr>
                  <p:cNvPr id="52477" name="Oval 172"/>
                  <p:cNvSpPr>
                    <a:spLocks noChangeArrowheads="1"/>
                  </p:cNvSpPr>
                  <p:nvPr/>
                </p:nvSpPr>
                <p:spPr bwMode="auto">
                  <a:xfrm>
                    <a:off x="888" y="1716"/>
                    <a:ext cx="144" cy="144"/>
                  </a:xfrm>
                  <a:prstGeom prst="ellipse">
                    <a:avLst/>
                  </a:prstGeom>
                  <a:solidFill>
                    <a:srgbClr val="3399FF"/>
                  </a:solidFill>
                  <a:ln w="19050" algn="ctr">
                    <a:solidFill>
                      <a:schemeClr val="tx1"/>
                    </a:solidFill>
                    <a:round/>
                    <a:headEnd type="none" w="lg" len="lg"/>
                    <a:tailEnd type="none" w="lg" len="lg"/>
                  </a:ln>
                </p:spPr>
                <p:txBody>
                  <a:bodyPr vert="eaVert" wrap="none" anchor="ctr"/>
                  <a:lstStyle/>
                  <a:p>
                    <a:pPr algn="ctr"/>
                    <a:r>
                      <a:rPr lang="en-US" sz="900" b="1">
                        <a:solidFill>
                          <a:srgbClr val="000000"/>
                        </a:solidFill>
                        <a:latin typeface="Times New Roman" pitchFamily="18" charset="0"/>
                      </a:rPr>
                      <a:t>EPR</a:t>
                    </a:r>
                  </a:p>
                </p:txBody>
              </p:sp>
              <p:sp>
                <p:nvSpPr>
                  <p:cNvPr id="52478" name="Line 173"/>
                  <p:cNvSpPr>
                    <a:spLocks noChangeShapeType="1"/>
                  </p:cNvSpPr>
                  <p:nvPr/>
                </p:nvSpPr>
                <p:spPr bwMode="auto">
                  <a:xfrm>
                    <a:off x="916"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479" name="Line 174"/>
                  <p:cNvSpPr>
                    <a:spLocks noChangeShapeType="1"/>
                  </p:cNvSpPr>
                  <p:nvPr/>
                </p:nvSpPr>
                <p:spPr bwMode="auto">
                  <a:xfrm>
                    <a:off x="1008"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480" name="Line 175"/>
                  <p:cNvSpPr>
                    <a:spLocks noChangeShapeType="1"/>
                  </p:cNvSpPr>
                  <p:nvPr/>
                </p:nvSpPr>
                <p:spPr bwMode="auto">
                  <a:xfrm flipV="1">
                    <a:off x="912"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481" name="Line 176"/>
                  <p:cNvSpPr>
                    <a:spLocks noChangeShapeType="1"/>
                  </p:cNvSpPr>
                  <p:nvPr/>
                </p:nvSpPr>
                <p:spPr bwMode="auto">
                  <a:xfrm flipV="1">
                    <a:off x="1004"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grpSp>
            <p:grpSp>
              <p:nvGrpSpPr>
                <p:cNvPr id="52441" name="Group 177"/>
                <p:cNvGrpSpPr>
                  <a:grpSpLocks/>
                </p:cNvGrpSpPr>
                <p:nvPr/>
              </p:nvGrpSpPr>
              <p:grpSpPr bwMode="auto">
                <a:xfrm rot="-5400000">
                  <a:off x="2096" y="1447"/>
                  <a:ext cx="176" cy="528"/>
                  <a:chOff x="888" y="1584"/>
                  <a:chExt cx="144" cy="412"/>
                </a:xfrm>
              </p:grpSpPr>
              <p:sp>
                <p:nvSpPr>
                  <p:cNvPr id="52472" name="Oval 178"/>
                  <p:cNvSpPr>
                    <a:spLocks noChangeArrowheads="1"/>
                  </p:cNvSpPr>
                  <p:nvPr/>
                </p:nvSpPr>
                <p:spPr bwMode="auto">
                  <a:xfrm>
                    <a:off x="888" y="1716"/>
                    <a:ext cx="144" cy="144"/>
                  </a:xfrm>
                  <a:prstGeom prst="ellipse">
                    <a:avLst/>
                  </a:prstGeom>
                  <a:solidFill>
                    <a:srgbClr val="3399FF"/>
                  </a:solidFill>
                  <a:ln w="19050" algn="ctr">
                    <a:solidFill>
                      <a:schemeClr val="tx1"/>
                    </a:solidFill>
                    <a:round/>
                    <a:headEnd type="none" w="lg" len="lg"/>
                    <a:tailEnd type="none" w="lg" len="lg"/>
                  </a:ln>
                </p:spPr>
                <p:txBody>
                  <a:bodyPr vert="eaVert" wrap="none" anchor="ctr"/>
                  <a:lstStyle/>
                  <a:p>
                    <a:pPr algn="ctr"/>
                    <a:r>
                      <a:rPr lang="en-US" sz="900" b="1">
                        <a:solidFill>
                          <a:srgbClr val="000000"/>
                        </a:solidFill>
                        <a:latin typeface="Times New Roman" pitchFamily="18" charset="0"/>
                      </a:rPr>
                      <a:t>EPR</a:t>
                    </a:r>
                  </a:p>
                </p:txBody>
              </p:sp>
              <p:sp>
                <p:nvSpPr>
                  <p:cNvPr id="52473" name="Line 179"/>
                  <p:cNvSpPr>
                    <a:spLocks noChangeShapeType="1"/>
                  </p:cNvSpPr>
                  <p:nvPr/>
                </p:nvSpPr>
                <p:spPr bwMode="auto">
                  <a:xfrm>
                    <a:off x="916"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474" name="Line 180"/>
                  <p:cNvSpPr>
                    <a:spLocks noChangeShapeType="1"/>
                  </p:cNvSpPr>
                  <p:nvPr/>
                </p:nvSpPr>
                <p:spPr bwMode="auto">
                  <a:xfrm>
                    <a:off x="1008"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475" name="Line 181"/>
                  <p:cNvSpPr>
                    <a:spLocks noChangeShapeType="1"/>
                  </p:cNvSpPr>
                  <p:nvPr/>
                </p:nvSpPr>
                <p:spPr bwMode="auto">
                  <a:xfrm flipV="1">
                    <a:off x="912"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476" name="Line 182"/>
                  <p:cNvSpPr>
                    <a:spLocks noChangeShapeType="1"/>
                  </p:cNvSpPr>
                  <p:nvPr/>
                </p:nvSpPr>
                <p:spPr bwMode="auto">
                  <a:xfrm flipV="1">
                    <a:off x="1004"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grpSp>
            <p:grpSp>
              <p:nvGrpSpPr>
                <p:cNvPr id="52442" name="Group 183"/>
                <p:cNvGrpSpPr>
                  <a:grpSpLocks/>
                </p:cNvGrpSpPr>
                <p:nvPr/>
              </p:nvGrpSpPr>
              <p:grpSpPr bwMode="auto">
                <a:xfrm rot="-5400000">
                  <a:off x="560" y="1447"/>
                  <a:ext cx="176" cy="528"/>
                  <a:chOff x="888" y="1584"/>
                  <a:chExt cx="144" cy="412"/>
                </a:xfrm>
              </p:grpSpPr>
              <p:sp>
                <p:nvSpPr>
                  <p:cNvPr id="52467" name="Oval 184"/>
                  <p:cNvSpPr>
                    <a:spLocks noChangeArrowheads="1"/>
                  </p:cNvSpPr>
                  <p:nvPr/>
                </p:nvSpPr>
                <p:spPr bwMode="auto">
                  <a:xfrm>
                    <a:off x="888" y="1716"/>
                    <a:ext cx="144" cy="144"/>
                  </a:xfrm>
                  <a:prstGeom prst="ellipse">
                    <a:avLst/>
                  </a:prstGeom>
                  <a:solidFill>
                    <a:srgbClr val="3399FF"/>
                  </a:solidFill>
                  <a:ln w="19050" algn="ctr">
                    <a:solidFill>
                      <a:schemeClr val="tx1"/>
                    </a:solidFill>
                    <a:round/>
                    <a:headEnd type="none" w="lg" len="lg"/>
                    <a:tailEnd type="none" w="lg" len="lg"/>
                  </a:ln>
                </p:spPr>
                <p:txBody>
                  <a:bodyPr vert="eaVert" wrap="none" anchor="ctr"/>
                  <a:lstStyle/>
                  <a:p>
                    <a:pPr algn="ctr"/>
                    <a:r>
                      <a:rPr lang="en-US" sz="900" b="1">
                        <a:solidFill>
                          <a:srgbClr val="000000"/>
                        </a:solidFill>
                        <a:latin typeface="Times New Roman" pitchFamily="18" charset="0"/>
                      </a:rPr>
                      <a:t>EPR</a:t>
                    </a:r>
                  </a:p>
                </p:txBody>
              </p:sp>
              <p:sp>
                <p:nvSpPr>
                  <p:cNvPr id="52468" name="Line 185"/>
                  <p:cNvSpPr>
                    <a:spLocks noChangeShapeType="1"/>
                  </p:cNvSpPr>
                  <p:nvPr/>
                </p:nvSpPr>
                <p:spPr bwMode="auto">
                  <a:xfrm>
                    <a:off x="916"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469" name="Line 186"/>
                  <p:cNvSpPr>
                    <a:spLocks noChangeShapeType="1"/>
                  </p:cNvSpPr>
                  <p:nvPr/>
                </p:nvSpPr>
                <p:spPr bwMode="auto">
                  <a:xfrm>
                    <a:off x="1008"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470" name="Line 187"/>
                  <p:cNvSpPr>
                    <a:spLocks noChangeShapeType="1"/>
                  </p:cNvSpPr>
                  <p:nvPr/>
                </p:nvSpPr>
                <p:spPr bwMode="auto">
                  <a:xfrm flipV="1">
                    <a:off x="912"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471" name="Line 188"/>
                  <p:cNvSpPr>
                    <a:spLocks noChangeShapeType="1"/>
                  </p:cNvSpPr>
                  <p:nvPr/>
                </p:nvSpPr>
                <p:spPr bwMode="auto">
                  <a:xfrm flipV="1">
                    <a:off x="1004"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grpSp>
            <p:grpSp>
              <p:nvGrpSpPr>
                <p:cNvPr id="52443" name="Group 189"/>
                <p:cNvGrpSpPr>
                  <a:grpSpLocks/>
                </p:cNvGrpSpPr>
                <p:nvPr/>
              </p:nvGrpSpPr>
              <p:grpSpPr bwMode="auto">
                <a:xfrm>
                  <a:off x="942" y="1060"/>
                  <a:ext cx="176" cy="528"/>
                  <a:chOff x="888" y="1584"/>
                  <a:chExt cx="144" cy="412"/>
                </a:xfrm>
              </p:grpSpPr>
              <p:sp>
                <p:nvSpPr>
                  <p:cNvPr id="52462" name="Oval 190"/>
                  <p:cNvSpPr>
                    <a:spLocks noChangeArrowheads="1"/>
                  </p:cNvSpPr>
                  <p:nvPr/>
                </p:nvSpPr>
                <p:spPr bwMode="auto">
                  <a:xfrm>
                    <a:off x="888" y="1716"/>
                    <a:ext cx="144" cy="144"/>
                  </a:xfrm>
                  <a:prstGeom prst="ellipse">
                    <a:avLst/>
                  </a:prstGeom>
                  <a:solidFill>
                    <a:srgbClr val="3399FF"/>
                  </a:solidFill>
                  <a:ln w="19050" algn="ctr">
                    <a:solidFill>
                      <a:schemeClr val="tx1"/>
                    </a:solidFill>
                    <a:round/>
                    <a:headEnd type="none" w="lg" len="lg"/>
                    <a:tailEnd type="none" w="lg" len="lg"/>
                  </a:ln>
                </p:spPr>
                <p:txBody>
                  <a:bodyPr wrap="none" anchor="ctr"/>
                  <a:lstStyle/>
                  <a:p>
                    <a:pPr algn="ctr"/>
                    <a:r>
                      <a:rPr lang="en-US" sz="900" b="1">
                        <a:solidFill>
                          <a:srgbClr val="000000"/>
                        </a:solidFill>
                        <a:latin typeface="Times New Roman" pitchFamily="18" charset="0"/>
                      </a:rPr>
                      <a:t>EPR</a:t>
                    </a:r>
                  </a:p>
                </p:txBody>
              </p:sp>
              <p:sp>
                <p:nvSpPr>
                  <p:cNvPr id="52463" name="Line 191"/>
                  <p:cNvSpPr>
                    <a:spLocks noChangeShapeType="1"/>
                  </p:cNvSpPr>
                  <p:nvPr/>
                </p:nvSpPr>
                <p:spPr bwMode="auto">
                  <a:xfrm>
                    <a:off x="916"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464" name="Line 192"/>
                  <p:cNvSpPr>
                    <a:spLocks noChangeShapeType="1"/>
                  </p:cNvSpPr>
                  <p:nvPr/>
                </p:nvSpPr>
                <p:spPr bwMode="auto">
                  <a:xfrm>
                    <a:off x="1008"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465" name="Line 193"/>
                  <p:cNvSpPr>
                    <a:spLocks noChangeShapeType="1"/>
                  </p:cNvSpPr>
                  <p:nvPr/>
                </p:nvSpPr>
                <p:spPr bwMode="auto">
                  <a:xfrm flipV="1">
                    <a:off x="912"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466" name="Line 194"/>
                  <p:cNvSpPr>
                    <a:spLocks noChangeShapeType="1"/>
                  </p:cNvSpPr>
                  <p:nvPr/>
                </p:nvSpPr>
                <p:spPr bwMode="auto">
                  <a:xfrm flipV="1">
                    <a:off x="1004"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grpSp>
            <p:grpSp>
              <p:nvGrpSpPr>
                <p:cNvPr id="52444" name="Group 195"/>
                <p:cNvGrpSpPr>
                  <a:grpSpLocks/>
                </p:cNvGrpSpPr>
                <p:nvPr/>
              </p:nvGrpSpPr>
              <p:grpSpPr bwMode="auto">
                <a:xfrm>
                  <a:off x="1705" y="1060"/>
                  <a:ext cx="176" cy="528"/>
                  <a:chOff x="888" y="1584"/>
                  <a:chExt cx="144" cy="412"/>
                </a:xfrm>
              </p:grpSpPr>
              <p:sp>
                <p:nvSpPr>
                  <p:cNvPr id="52457" name="Oval 196"/>
                  <p:cNvSpPr>
                    <a:spLocks noChangeArrowheads="1"/>
                  </p:cNvSpPr>
                  <p:nvPr/>
                </p:nvSpPr>
                <p:spPr bwMode="auto">
                  <a:xfrm>
                    <a:off x="888" y="1716"/>
                    <a:ext cx="144" cy="144"/>
                  </a:xfrm>
                  <a:prstGeom prst="ellipse">
                    <a:avLst/>
                  </a:prstGeom>
                  <a:solidFill>
                    <a:srgbClr val="3399FF"/>
                  </a:solidFill>
                  <a:ln w="19050" algn="ctr">
                    <a:solidFill>
                      <a:schemeClr val="tx1"/>
                    </a:solidFill>
                    <a:round/>
                    <a:headEnd type="none" w="lg" len="lg"/>
                    <a:tailEnd type="none" w="lg" len="lg"/>
                  </a:ln>
                </p:spPr>
                <p:txBody>
                  <a:bodyPr wrap="none" anchor="ctr"/>
                  <a:lstStyle/>
                  <a:p>
                    <a:pPr algn="ctr"/>
                    <a:r>
                      <a:rPr lang="en-US" sz="900" b="1">
                        <a:solidFill>
                          <a:srgbClr val="000000"/>
                        </a:solidFill>
                        <a:latin typeface="Times New Roman" pitchFamily="18" charset="0"/>
                      </a:rPr>
                      <a:t>EPR</a:t>
                    </a:r>
                  </a:p>
                </p:txBody>
              </p:sp>
              <p:sp>
                <p:nvSpPr>
                  <p:cNvPr id="52458" name="Line 197"/>
                  <p:cNvSpPr>
                    <a:spLocks noChangeShapeType="1"/>
                  </p:cNvSpPr>
                  <p:nvPr/>
                </p:nvSpPr>
                <p:spPr bwMode="auto">
                  <a:xfrm>
                    <a:off x="916"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459" name="Line 198"/>
                  <p:cNvSpPr>
                    <a:spLocks noChangeShapeType="1"/>
                  </p:cNvSpPr>
                  <p:nvPr/>
                </p:nvSpPr>
                <p:spPr bwMode="auto">
                  <a:xfrm>
                    <a:off x="1008"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460" name="Line 199"/>
                  <p:cNvSpPr>
                    <a:spLocks noChangeShapeType="1"/>
                  </p:cNvSpPr>
                  <p:nvPr/>
                </p:nvSpPr>
                <p:spPr bwMode="auto">
                  <a:xfrm flipV="1">
                    <a:off x="912"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461" name="Line 200"/>
                  <p:cNvSpPr>
                    <a:spLocks noChangeShapeType="1"/>
                  </p:cNvSpPr>
                  <p:nvPr/>
                </p:nvSpPr>
                <p:spPr bwMode="auto">
                  <a:xfrm flipV="1">
                    <a:off x="1004"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grpSp>
            <p:grpSp>
              <p:nvGrpSpPr>
                <p:cNvPr id="52445" name="Group 201"/>
                <p:cNvGrpSpPr>
                  <a:grpSpLocks/>
                </p:cNvGrpSpPr>
                <p:nvPr/>
              </p:nvGrpSpPr>
              <p:grpSpPr bwMode="auto">
                <a:xfrm>
                  <a:off x="1705" y="2592"/>
                  <a:ext cx="176" cy="528"/>
                  <a:chOff x="888" y="1584"/>
                  <a:chExt cx="144" cy="412"/>
                </a:xfrm>
              </p:grpSpPr>
              <p:sp>
                <p:nvSpPr>
                  <p:cNvPr id="52452" name="Oval 202"/>
                  <p:cNvSpPr>
                    <a:spLocks noChangeArrowheads="1"/>
                  </p:cNvSpPr>
                  <p:nvPr/>
                </p:nvSpPr>
                <p:spPr bwMode="auto">
                  <a:xfrm>
                    <a:off x="888" y="1716"/>
                    <a:ext cx="144" cy="144"/>
                  </a:xfrm>
                  <a:prstGeom prst="ellipse">
                    <a:avLst/>
                  </a:prstGeom>
                  <a:solidFill>
                    <a:srgbClr val="3399FF"/>
                  </a:solidFill>
                  <a:ln w="19050" algn="ctr">
                    <a:solidFill>
                      <a:schemeClr val="tx1"/>
                    </a:solidFill>
                    <a:round/>
                    <a:headEnd type="none" w="lg" len="lg"/>
                    <a:tailEnd type="none" w="lg" len="lg"/>
                  </a:ln>
                </p:spPr>
                <p:txBody>
                  <a:bodyPr wrap="none" anchor="ctr"/>
                  <a:lstStyle/>
                  <a:p>
                    <a:pPr algn="ctr"/>
                    <a:r>
                      <a:rPr lang="en-US" sz="900" b="1">
                        <a:solidFill>
                          <a:srgbClr val="000000"/>
                        </a:solidFill>
                        <a:latin typeface="Times New Roman" pitchFamily="18" charset="0"/>
                      </a:rPr>
                      <a:t>EPR</a:t>
                    </a:r>
                  </a:p>
                </p:txBody>
              </p:sp>
              <p:sp>
                <p:nvSpPr>
                  <p:cNvPr id="52453" name="Line 203"/>
                  <p:cNvSpPr>
                    <a:spLocks noChangeShapeType="1"/>
                  </p:cNvSpPr>
                  <p:nvPr/>
                </p:nvSpPr>
                <p:spPr bwMode="auto">
                  <a:xfrm>
                    <a:off x="916"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454" name="Line 204"/>
                  <p:cNvSpPr>
                    <a:spLocks noChangeShapeType="1"/>
                  </p:cNvSpPr>
                  <p:nvPr/>
                </p:nvSpPr>
                <p:spPr bwMode="auto">
                  <a:xfrm>
                    <a:off x="1008"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455" name="Line 205"/>
                  <p:cNvSpPr>
                    <a:spLocks noChangeShapeType="1"/>
                  </p:cNvSpPr>
                  <p:nvPr/>
                </p:nvSpPr>
                <p:spPr bwMode="auto">
                  <a:xfrm flipV="1">
                    <a:off x="912"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456" name="Line 206"/>
                  <p:cNvSpPr>
                    <a:spLocks noChangeShapeType="1"/>
                  </p:cNvSpPr>
                  <p:nvPr/>
                </p:nvSpPr>
                <p:spPr bwMode="auto">
                  <a:xfrm flipV="1">
                    <a:off x="1004"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grpSp>
            <p:grpSp>
              <p:nvGrpSpPr>
                <p:cNvPr id="52446" name="Group 207"/>
                <p:cNvGrpSpPr>
                  <a:grpSpLocks/>
                </p:cNvGrpSpPr>
                <p:nvPr/>
              </p:nvGrpSpPr>
              <p:grpSpPr bwMode="auto">
                <a:xfrm>
                  <a:off x="942" y="2592"/>
                  <a:ext cx="176" cy="528"/>
                  <a:chOff x="888" y="1584"/>
                  <a:chExt cx="144" cy="412"/>
                </a:xfrm>
              </p:grpSpPr>
              <p:sp>
                <p:nvSpPr>
                  <p:cNvPr id="52447" name="Oval 208"/>
                  <p:cNvSpPr>
                    <a:spLocks noChangeArrowheads="1"/>
                  </p:cNvSpPr>
                  <p:nvPr/>
                </p:nvSpPr>
                <p:spPr bwMode="auto">
                  <a:xfrm>
                    <a:off x="888" y="1716"/>
                    <a:ext cx="144" cy="144"/>
                  </a:xfrm>
                  <a:prstGeom prst="ellipse">
                    <a:avLst/>
                  </a:prstGeom>
                  <a:solidFill>
                    <a:srgbClr val="3399FF"/>
                  </a:solidFill>
                  <a:ln w="19050" algn="ctr">
                    <a:solidFill>
                      <a:schemeClr val="tx1"/>
                    </a:solidFill>
                    <a:round/>
                    <a:headEnd type="none" w="lg" len="lg"/>
                    <a:tailEnd type="none" w="lg" len="lg"/>
                  </a:ln>
                </p:spPr>
                <p:txBody>
                  <a:bodyPr wrap="none" anchor="ctr"/>
                  <a:lstStyle/>
                  <a:p>
                    <a:pPr algn="ctr"/>
                    <a:r>
                      <a:rPr lang="en-US" sz="900" b="1">
                        <a:solidFill>
                          <a:srgbClr val="000000"/>
                        </a:solidFill>
                        <a:latin typeface="Times New Roman" pitchFamily="18" charset="0"/>
                      </a:rPr>
                      <a:t>EPR</a:t>
                    </a:r>
                  </a:p>
                </p:txBody>
              </p:sp>
              <p:sp>
                <p:nvSpPr>
                  <p:cNvPr id="52448" name="Line 209"/>
                  <p:cNvSpPr>
                    <a:spLocks noChangeShapeType="1"/>
                  </p:cNvSpPr>
                  <p:nvPr/>
                </p:nvSpPr>
                <p:spPr bwMode="auto">
                  <a:xfrm>
                    <a:off x="916"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449" name="Line 210"/>
                  <p:cNvSpPr>
                    <a:spLocks noChangeShapeType="1"/>
                  </p:cNvSpPr>
                  <p:nvPr/>
                </p:nvSpPr>
                <p:spPr bwMode="auto">
                  <a:xfrm>
                    <a:off x="1008"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450" name="Line 211"/>
                  <p:cNvSpPr>
                    <a:spLocks noChangeShapeType="1"/>
                  </p:cNvSpPr>
                  <p:nvPr/>
                </p:nvSpPr>
                <p:spPr bwMode="auto">
                  <a:xfrm flipV="1">
                    <a:off x="912"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451" name="Line 212"/>
                  <p:cNvSpPr>
                    <a:spLocks noChangeShapeType="1"/>
                  </p:cNvSpPr>
                  <p:nvPr/>
                </p:nvSpPr>
                <p:spPr bwMode="auto">
                  <a:xfrm flipV="1">
                    <a:off x="1004"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grpSp>
          </p:grpSp>
          <p:grpSp>
            <p:nvGrpSpPr>
              <p:cNvPr id="52426" name="Group 213"/>
              <p:cNvGrpSpPr>
                <a:grpSpLocks/>
              </p:cNvGrpSpPr>
              <p:nvPr/>
            </p:nvGrpSpPr>
            <p:grpSpPr bwMode="auto">
              <a:xfrm>
                <a:off x="825" y="1506"/>
                <a:ext cx="1085" cy="1086"/>
                <a:chOff x="825" y="1506"/>
                <a:chExt cx="1085" cy="1086"/>
              </a:xfrm>
            </p:grpSpPr>
            <p:sp>
              <p:nvSpPr>
                <p:cNvPr id="52427" name="Rectangle 214"/>
                <p:cNvSpPr>
                  <a:spLocks noChangeArrowheads="1"/>
                </p:cNvSpPr>
                <p:nvPr/>
              </p:nvSpPr>
              <p:spPr bwMode="auto">
                <a:xfrm>
                  <a:off x="912" y="1593"/>
                  <a:ext cx="235" cy="235"/>
                </a:xfrm>
                <a:prstGeom prst="rect">
                  <a:avLst/>
                </a:prstGeom>
                <a:solidFill>
                  <a:srgbClr val="00FFFF"/>
                </a:solidFill>
                <a:ln w="28575" algn="ctr">
                  <a:solidFill>
                    <a:schemeClr val="tx1"/>
                  </a:solidFill>
                  <a:miter lim="800000"/>
                  <a:headEnd/>
                  <a:tailEnd/>
                </a:ln>
              </p:spPr>
              <p:txBody>
                <a:bodyPr wrap="none" anchor="ctr"/>
                <a:lstStyle/>
                <a:p>
                  <a:pPr algn="ctr"/>
                  <a:r>
                    <a:rPr lang="en-US" sz="1200" b="1">
                      <a:solidFill>
                        <a:srgbClr val="000000"/>
                      </a:solidFill>
                      <a:latin typeface="Times New Roman" pitchFamily="18" charset="0"/>
                    </a:rPr>
                    <a:t>TP</a:t>
                  </a:r>
                </a:p>
              </p:txBody>
            </p:sp>
            <p:sp>
              <p:nvSpPr>
                <p:cNvPr id="52428" name="Rectangle 215"/>
                <p:cNvSpPr>
                  <a:spLocks noChangeArrowheads="1"/>
                </p:cNvSpPr>
                <p:nvPr/>
              </p:nvSpPr>
              <p:spPr bwMode="auto">
                <a:xfrm>
                  <a:off x="1675" y="2357"/>
                  <a:ext cx="235" cy="235"/>
                </a:xfrm>
                <a:prstGeom prst="rect">
                  <a:avLst/>
                </a:prstGeom>
                <a:solidFill>
                  <a:srgbClr val="00FFFF"/>
                </a:solidFill>
                <a:ln w="28575" algn="ctr">
                  <a:solidFill>
                    <a:schemeClr val="tx1"/>
                  </a:solidFill>
                  <a:miter lim="800000"/>
                  <a:headEnd/>
                  <a:tailEnd/>
                </a:ln>
              </p:spPr>
              <p:txBody>
                <a:bodyPr wrap="none" anchor="ctr"/>
                <a:lstStyle/>
                <a:p>
                  <a:pPr algn="ctr"/>
                  <a:r>
                    <a:rPr lang="en-US" sz="1200" b="1">
                      <a:solidFill>
                        <a:srgbClr val="000000"/>
                      </a:solidFill>
                      <a:latin typeface="Times New Roman" pitchFamily="18" charset="0"/>
                    </a:rPr>
                    <a:t>TP</a:t>
                  </a:r>
                </a:p>
              </p:txBody>
            </p:sp>
            <p:sp>
              <p:nvSpPr>
                <p:cNvPr id="52429" name="Rectangle 216"/>
                <p:cNvSpPr>
                  <a:spLocks noChangeArrowheads="1"/>
                </p:cNvSpPr>
                <p:nvPr/>
              </p:nvSpPr>
              <p:spPr bwMode="auto">
                <a:xfrm>
                  <a:off x="1675" y="1593"/>
                  <a:ext cx="235" cy="235"/>
                </a:xfrm>
                <a:prstGeom prst="rect">
                  <a:avLst/>
                </a:prstGeom>
                <a:solidFill>
                  <a:srgbClr val="00FFFF"/>
                </a:solidFill>
                <a:ln w="28575" algn="ctr">
                  <a:solidFill>
                    <a:schemeClr val="tx1"/>
                  </a:solidFill>
                  <a:miter lim="800000"/>
                  <a:headEnd/>
                  <a:tailEnd/>
                </a:ln>
              </p:spPr>
              <p:txBody>
                <a:bodyPr wrap="none" anchor="ctr"/>
                <a:lstStyle/>
                <a:p>
                  <a:pPr algn="ctr"/>
                  <a:r>
                    <a:rPr lang="en-US" sz="1200" b="1">
                      <a:solidFill>
                        <a:srgbClr val="000000"/>
                      </a:solidFill>
                      <a:latin typeface="Times New Roman" pitchFamily="18" charset="0"/>
                    </a:rPr>
                    <a:t>TP</a:t>
                  </a:r>
                </a:p>
              </p:txBody>
            </p:sp>
            <p:sp>
              <p:nvSpPr>
                <p:cNvPr id="52430" name="Rectangle 217"/>
                <p:cNvSpPr>
                  <a:spLocks noChangeArrowheads="1"/>
                </p:cNvSpPr>
                <p:nvPr/>
              </p:nvSpPr>
              <p:spPr bwMode="auto">
                <a:xfrm>
                  <a:off x="912" y="2357"/>
                  <a:ext cx="235" cy="235"/>
                </a:xfrm>
                <a:prstGeom prst="rect">
                  <a:avLst/>
                </a:prstGeom>
                <a:solidFill>
                  <a:srgbClr val="00FFFF"/>
                </a:solidFill>
                <a:ln w="28575" algn="ctr">
                  <a:solidFill>
                    <a:schemeClr val="tx1"/>
                  </a:solidFill>
                  <a:miter lim="800000"/>
                  <a:headEnd/>
                  <a:tailEnd/>
                </a:ln>
              </p:spPr>
              <p:txBody>
                <a:bodyPr wrap="none" anchor="ctr"/>
                <a:lstStyle/>
                <a:p>
                  <a:pPr algn="ctr"/>
                  <a:r>
                    <a:rPr lang="en-US" sz="1200" b="1">
                      <a:solidFill>
                        <a:srgbClr val="000000"/>
                      </a:solidFill>
                      <a:latin typeface="Times New Roman" pitchFamily="18" charset="0"/>
                    </a:rPr>
                    <a:t>TP</a:t>
                  </a:r>
                </a:p>
              </p:txBody>
            </p:sp>
            <p:sp>
              <p:nvSpPr>
                <p:cNvPr id="52431" name="Line 218"/>
                <p:cNvSpPr>
                  <a:spLocks noChangeShapeType="1"/>
                </p:cNvSpPr>
                <p:nvPr/>
              </p:nvSpPr>
              <p:spPr bwMode="auto">
                <a:xfrm>
                  <a:off x="825" y="1506"/>
                  <a:ext cx="156" cy="162"/>
                </a:xfrm>
                <a:prstGeom prst="line">
                  <a:avLst/>
                </a:prstGeom>
                <a:noFill/>
                <a:ln w="19050">
                  <a:solidFill>
                    <a:schemeClr val="tx1"/>
                  </a:solidFill>
                  <a:round/>
                  <a:headEnd type="stealth"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432" name="Line 219"/>
                <p:cNvSpPr>
                  <a:spLocks noChangeShapeType="1"/>
                </p:cNvSpPr>
                <p:nvPr/>
              </p:nvSpPr>
              <p:spPr bwMode="auto">
                <a:xfrm>
                  <a:off x="1597" y="1510"/>
                  <a:ext cx="155" cy="162"/>
                </a:xfrm>
                <a:prstGeom prst="line">
                  <a:avLst/>
                </a:prstGeom>
                <a:noFill/>
                <a:ln w="19050">
                  <a:solidFill>
                    <a:schemeClr val="tx1"/>
                  </a:solidFill>
                  <a:round/>
                  <a:headEnd type="stealth"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433" name="Line 220"/>
                <p:cNvSpPr>
                  <a:spLocks noChangeShapeType="1"/>
                </p:cNvSpPr>
                <p:nvPr/>
              </p:nvSpPr>
              <p:spPr bwMode="auto">
                <a:xfrm>
                  <a:off x="834" y="2278"/>
                  <a:ext cx="155" cy="162"/>
                </a:xfrm>
                <a:prstGeom prst="line">
                  <a:avLst/>
                </a:prstGeom>
                <a:noFill/>
                <a:ln w="19050">
                  <a:solidFill>
                    <a:schemeClr val="tx1"/>
                  </a:solidFill>
                  <a:round/>
                  <a:headEnd type="stealth"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434" name="Line 221"/>
                <p:cNvSpPr>
                  <a:spLocks noChangeShapeType="1"/>
                </p:cNvSpPr>
                <p:nvPr/>
              </p:nvSpPr>
              <p:spPr bwMode="auto">
                <a:xfrm>
                  <a:off x="1597" y="2269"/>
                  <a:ext cx="155" cy="161"/>
                </a:xfrm>
                <a:prstGeom prst="line">
                  <a:avLst/>
                </a:prstGeom>
                <a:noFill/>
                <a:ln w="19050">
                  <a:solidFill>
                    <a:schemeClr val="tx1"/>
                  </a:solidFill>
                  <a:round/>
                  <a:headEnd type="stealth" w="lg" len="lg"/>
                  <a:tailEnd type="stealth" w="lg" len="lg"/>
                </a:ln>
                <a:extLst>
                  <a:ext uri="{909E8E84-426E-40DD-AFC4-6F175D3DCCD1}">
                    <a14:hiddenFill xmlns:a14="http://schemas.microsoft.com/office/drawing/2010/main">
                      <a:noFill/>
                    </a14:hiddenFill>
                  </a:ext>
                </a:extLst>
              </p:spPr>
              <p:txBody>
                <a:bodyPr anchor="ctr"/>
                <a:lstStyle/>
                <a:p>
                  <a:endParaRPr lang="en-US"/>
                </a:p>
              </p:txBody>
            </p:sp>
          </p:grpSp>
        </p:grpSp>
        <p:sp>
          <p:nvSpPr>
            <p:cNvPr id="52422" name="Text Box 323"/>
            <p:cNvSpPr txBox="1">
              <a:spLocks noChangeArrowheads="1"/>
            </p:cNvSpPr>
            <p:nvPr/>
          </p:nvSpPr>
          <p:spPr bwMode="auto">
            <a:xfrm>
              <a:off x="259" y="2232"/>
              <a:ext cx="162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r>
                <a:rPr lang="en-US" sz="1800" b="1">
                  <a:solidFill>
                    <a:srgbClr val="000000"/>
                  </a:solidFill>
                  <a:latin typeface="Comic Sans MS" pitchFamily="66" charset="0"/>
                </a:rPr>
                <a:t>Previous: QLA, </a:t>
              </a:r>
              <a:r>
                <a:rPr lang="en-US" sz="1800" b="1">
                  <a:solidFill>
                    <a:srgbClr val="FF0000"/>
                  </a:solidFill>
                  <a:latin typeface="Comic Sans MS" pitchFamily="66" charset="0"/>
                </a:rPr>
                <a:t>LQLA</a:t>
              </a:r>
            </a:p>
          </p:txBody>
        </p:sp>
      </p:grpSp>
      <p:grpSp>
        <p:nvGrpSpPr>
          <p:cNvPr id="52229" name="Group 329"/>
          <p:cNvGrpSpPr>
            <a:grpSpLocks/>
          </p:cNvGrpSpPr>
          <p:nvPr/>
        </p:nvGrpSpPr>
        <p:grpSpPr bwMode="auto">
          <a:xfrm>
            <a:off x="3190875" y="838200"/>
            <a:ext cx="2870200" cy="2995613"/>
            <a:chOff x="1992" y="576"/>
            <a:chExt cx="1808" cy="1887"/>
          </a:xfrm>
        </p:grpSpPr>
        <p:grpSp>
          <p:nvGrpSpPr>
            <p:cNvPr id="52311" name="Group 111"/>
            <p:cNvGrpSpPr>
              <a:grpSpLocks/>
            </p:cNvGrpSpPr>
            <p:nvPr/>
          </p:nvGrpSpPr>
          <p:grpSpPr bwMode="auto">
            <a:xfrm>
              <a:off x="2101" y="576"/>
              <a:ext cx="1588" cy="1587"/>
              <a:chOff x="384" y="1056"/>
              <a:chExt cx="2064" cy="2064"/>
            </a:xfrm>
          </p:grpSpPr>
          <p:grpSp>
            <p:nvGrpSpPr>
              <p:cNvPr id="52313" name="Group 2"/>
              <p:cNvGrpSpPr>
                <a:grpSpLocks/>
              </p:cNvGrpSpPr>
              <p:nvPr/>
            </p:nvGrpSpPr>
            <p:grpSpPr bwMode="auto">
              <a:xfrm>
                <a:off x="1152" y="1056"/>
                <a:ext cx="528" cy="528"/>
                <a:chOff x="3792" y="1824"/>
                <a:chExt cx="528" cy="528"/>
              </a:xfrm>
            </p:grpSpPr>
            <p:sp>
              <p:nvSpPr>
                <p:cNvPr id="52419" name="Rectangle 3"/>
                <p:cNvSpPr>
                  <a:spLocks noChangeArrowheads="1"/>
                </p:cNvSpPr>
                <p:nvPr/>
              </p:nvSpPr>
              <p:spPr bwMode="auto">
                <a:xfrm>
                  <a:off x="3792" y="1824"/>
                  <a:ext cx="528" cy="144"/>
                </a:xfrm>
                <a:prstGeom prst="rect">
                  <a:avLst/>
                </a:prstGeom>
                <a:solidFill>
                  <a:schemeClr val="accent2"/>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Anc</a:t>
                  </a:r>
                </a:p>
              </p:txBody>
            </p:sp>
            <p:sp>
              <p:nvSpPr>
                <p:cNvPr id="52420" name="Rectangle 4"/>
                <p:cNvSpPr>
                  <a:spLocks noChangeArrowheads="1"/>
                </p:cNvSpPr>
                <p:nvPr/>
              </p:nvSpPr>
              <p:spPr bwMode="auto">
                <a:xfrm>
                  <a:off x="3792" y="1968"/>
                  <a:ext cx="528" cy="384"/>
                </a:xfrm>
                <a:prstGeom prst="rect">
                  <a:avLst/>
                </a:prstGeom>
                <a:solidFill>
                  <a:srgbClr val="FF99CC"/>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Mem</a:t>
                  </a:r>
                </a:p>
              </p:txBody>
            </p:sp>
          </p:grpSp>
          <p:grpSp>
            <p:nvGrpSpPr>
              <p:cNvPr id="52314" name="Group 5"/>
              <p:cNvGrpSpPr>
                <a:grpSpLocks/>
              </p:cNvGrpSpPr>
              <p:nvPr/>
            </p:nvGrpSpPr>
            <p:grpSpPr bwMode="auto">
              <a:xfrm>
                <a:off x="384" y="1056"/>
                <a:ext cx="528" cy="528"/>
                <a:chOff x="3792" y="1824"/>
                <a:chExt cx="528" cy="528"/>
              </a:xfrm>
            </p:grpSpPr>
            <p:sp>
              <p:nvSpPr>
                <p:cNvPr id="52417" name="Rectangle 6"/>
                <p:cNvSpPr>
                  <a:spLocks noChangeArrowheads="1"/>
                </p:cNvSpPr>
                <p:nvPr/>
              </p:nvSpPr>
              <p:spPr bwMode="auto">
                <a:xfrm>
                  <a:off x="3792" y="1824"/>
                  <a:ext cx="528" cy="144"/>
                </a:xfrm>
                <a:prstGeom prst="rect">
                  <a:avLst/>
                </a:prstGeom>
                <a:solidFill>
                  <a:schemeClr val="accent2"/>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Anc</a:t>
                  </a:r>
                </a:p>
              </p:txBody>
            </p:sp>
            <p:sp>
              <p:nvSpPr>
                <p:cNvPr id="52418" name="Rectangle 7"/>
                <p:cNvSpPr>
                  <a:spLocks noChangeArrowheads="1"/>
                </p:cNvSpPr>
                <p:nvPr/>
              </p:nvSpPr>
              <p:spPr bwMode="auto">
                <a:xfrm>
                  <a:off x="3792" y="1968"/>
                  <a:ext cx="528" cy="384"/>
                </a:xfrm>
                <a:prstGeom prst="rect">
                  <a:avLst/>
                </a:prstGeom>
                <a:solidFill>
                  <a:srgbClr val="FF99CC"/>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Mem</a:t>
                  </a:r>
                </a:p>
              </p:txBody>
            </p:sp>
          </p:grpSp>
          <p:grpSp>
            <p:nvGrpSpPr>
              <p:cNvPr id="52315" name="Group 9"/>
              <p:cNvGrpSpPr>
                <a:grpSpLocks/>
              </p:cNvGrpSpPr>
              <p:nvPr/>
            </p:nvGrpSpPr>
            <p:grpSpPr bwMode="auto">
              <a:xfrm>
                <a:off x="1910" y="1828"/>
                <a:ext cx="528" cy="529"/>
                <a:chOff x="528" y="898"/>
                <a:chExt cx="480" cy="508"/>
              </a:xfrm>
            </p:grpSpPr>
            <p:sp>
              <p:nvSpPr>
                <p:cNvPr id="52415" name="Rectangle 10"/>
                <p:cNvSpPr>
                  <a:spLocks noChangeArrowheads="1"/>
                </p:cNvSpPr>
                <p:nvPr/>
              </p:nvSpPr>
              <p:spPr bwMode="auto">
                <a:xfrm>
                  <a:off x="528" y="898"/>
                  <a:ext cx="480" cy="254"/>
                </a:xfrm>
                <a:prstGeom prst="rect">
                  <a:avLst/>
                </a:prstGeom>
                <a:solidFill>
                  <a:schemeClr val="accent2"/>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Anc</a:t>
                  </a:r>
                </a:p>
              </p:txBody>
            </p:sp>
            <p:sp>
              <p:nvSpPr>
                <p:cNvPr id="52416" name="Rectangle 11"/>
                <p:cNvSpPr>
                  <a:spLocks noChangeArrowheads="1"/>
                </p:cNvSpPr>
                <p:nvPr/>
              </p:nvSpPr>
              <p:spPr bwMode="auto">
                <a:xfrm>
                  <a:off x="528" y="1152"/>
                  <a:ext cx="480" cy="254"/>
                </a:xfrm>
                <a:prstGeom prst="rect">
                  <a:avLst/>
                </a:prstGeom>
                <a:solidFill>
                  <a:srgbClr val="FFFF66"/>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Comp</a:t>
                  </a:r>
                </a:p>
              </p:txBody>
            </p:sp>
          </p:grpSp>
          <p:grpSp>
            <p:nvGrpSpPr>
              <p:cNvPr id="52316" name="Group 12"/>
              <p:cNvGrpSpPr>
                <a:grpSpLocks/>
              </p:cNvGrpSpPr>
              <p:nvPr/>
            </p:nvGrpSpPr>
            <p:grpSpPr bwMode="auto">
              <a:xfrm>
                <a:off x="1147" y="1828"/>
                <a:ext cx="528" cy="529"/>
                <a:chOff x="528" y="898"/>
                <a:chExt cx="480" cy="508"/>
              </a:xfrm>
            </p:grpSpPr>
            <p:sp>
              <p:nvSpPr>
                <p:cNvPr id="52413" name="Rectangle 13"/>
                <p:cNvSpPr>
                  <a:spLocks noChangeArrowheads="1"/>
                </p:cNvSpPr>
                <p:nvPr/>
              </p:nvSpPr>
              <p:spPr bwMode="auto">
                <a:xfrm>
                  <a:off x="528" y="898"/>
                  <a:ext cx="480" cy="254"/>
                </a:xfrm>
                <a:prstGeom prst="rect">
                  <a:avLst/>
                </a:prstGeom>
                <a:solidFill>
                  <a:schemeClr val="accent2"/>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Anc</a:t>
                  </a:r>
                </a:p>
              </p:txBody>
            </p:sp>
            <p:sp>
              <p:nvSpPr>
                <p:cNvPr id="52414" name="Rectangle 14"/>
                <p:cNvSpPr>
                  <a:spLocks noChangeArrowheads="1"/>
                </p:cNvSpPr>
                <p:nvPr/>
              </p:nvSpPr>
              <p:spPr bwMode="auto">
                <a:xfrm>
                  <a:off x="528" y="1152"/>
                  <a:ext cx="480" cy="254"/>
                </a:xfrm>
                <a:prstGeom prst="rect">
                  <a:avLst/>
                </a:prstGeom>
                <a:solidFill>
                  <a:srgbClr val="FFFF66"/>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Comp</a:t>
                  </a:r>
                </a:p>
              </p:txBody>
            </p:sp>
          </p:grpSp>
          <p:grpSp>
            <p:nvGrpSpPr>
              <p:cNvPr id="52317" name="Group 15"/>
              <p:cNvGrpSpPr>
                <a:grpSpLocks/>
              </p:cNvGrpSpPr>
              <p:nvPr/>
            </p:nvGrpSpPr>
            <p:grpSpPr bwMode="auto">
              <a:xfrm>
                <a:off x="384" y="1828"/>
                <a:ext cx="528" cy="529"/>
                <a:chOff x="528" y="898"/>
                <a:chExt cx="480" cy="508"/>
              </a:xfrm>
            </p:grpSpPr>
            <p:sp>
              <p:nvSpPr>
                <p:cNvPr id="52411" name="Rectangle 16"/>
                <p:cNvSpPr>
                  <a:spLocks noChangeArrowheads="1"/>
                </p:cNvSpPr>
                <p:nvPr/>
              </p:nvSpPr>
              <p:spPr bwMode="auto">
                <a:xfrm>
                  <a:off x="528" y="898"/>
                  <a:ext cx="480" cy="254"/>
                </a:xfrm>
                <a:prstGeom prst="rect">
                  <a:avLst/>
                </a:prstGeom>
                <a:solidFill>
                  <a:schemeClr val="accent2"/>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Anc</a:t>
                  </a:r>
                </a:p>
              </p:txBody>
            </p:sp>
            <p:sp>
              <p:nvSpPr>
                <p:cNvPr id="52412" name="Rectangle 17"/>
                <p:cNvSpPr>
                  <a:spLocks noChangeArrowheads="1"/>
                </p:cNvSpPr>
                <p:nvPr/>
              </p:nvSpPr>
              <p:spPr bwMode="auto">
                <a:xfrm>
                  <a:off x="528" y="1152"/>
                  <a:ext cx="480" cy="254"/>
                </a:xfrm>
                <a:prstGeom prst="rect">
                  <a:avLst/>
                </a:prstGeom>
                <a:solidFill>
                  <a:srgbClr val="FFFF66"/>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Comp</a:t>
                  </a:r>
                </a:p>
              </p:txBody>
            </p:sp>
          </p:grpSp>
          <p:grpSp>
            <p:nvGrpSpPr>
              <p:cNvPr id="52318" name="Group 18"/>
              <p:cNvGrpSpPr>
                <a:grpSpLocks/>
              </p:cNvGrpSpPr>
              <p:nvPr/>
            </p:nvGrpSpPr>
            <p:grpSpPr bwMode="auto">
              <a:xfrm>
                <a:off x="1920" y="1056"/>
                <a:ext cx="528" cy="528"/>
                <a:chOff x="3792" y="1824"/>
                <a:chExt cx="528" cy="528"/>
              </a:xfrm>
            </p:grpSpPr>
            <p:sp>
              <p:nvSpPr>
                <p:cNvPr id="52409" name="Rectangle 19"/>
                <p:cNvSpPr>
                  <a:spLocks noChangeArrowheads="1"/>
                </p:cNvSpPr>
                <p:nvPr/>
              </p:nvSpPr>
              <p:spPr bwMode="auto">
                <a:xfrm>
                  <a:off x="3792" y="1824"/>
                  <a:ext cx="528" cy="144"/>
                </a:xfrm>
                <a:prstGeom prst="rect">
                  <a:avLst/>
                </a:prstGeom>
                <a:solidFill>
                  <a:schemeClr val="accent2"/>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Anc</a:t>
                  </a:r>
                </a:p>
              </p:txBody>
            </p:sp>
            <p:sp>
              <p:nvSpPr>
                <p:cNvPr id="52410" name="Rectangle 20"/>
                <p:cNvSpPr>
                  <a:spLocks noChangeArrowheads="1"/>
                </p:cNvSpPr>
                <p:nvPr/>
              </p:nvSpPr>
              <p:spPr bwMode="auto">
                <a:xfrm>
                  <a:off x="3792" y="1968"/>
                  <a:ext cx="528" cy="384"/>
                </a:xfrm>
                <a:prstGeom prst="rect">
                  <a:avLst/>
                </a:prstGeom>
                <a:solidFill>
                  <a:srgbClr val="FF99CC"/>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Mem</a:t>
                  </a:r>
                </a:p>
              </p:txBody>
            </p:sp>
          </p:grpSp>
          <p:grpSp>
            <p:nvGrpSpPr>
              <p:cNvPr id="52319" name="Group 21"/>
              <p:cNvGrpSpPr>
                <a:grpSpLocks/>
              </p:cNvGrpSpPr>
              <p:nvPr/>
            </p:nvGrpSpPr>
            <p:grpSpPr bwMode="auto">
              <a:xfrm>
                <a:off x="384" y="2592"/>
                <a:ext cx="528" cy="528"/>
                <a:chOff x="3792" y="1824"/>
                <a:chExt cx="528" cy="528"/>
              </a:xfrm>
            </p:grpSpPr>
            <p:sp>
              <p:nvSpPr>
                <p:cNvPr id="52407" name="Rectangle 22"/>
                <p:cNvSpPr>
                  <a:spLocks noChangeArrowheads="1"/>
                </p:cNvSpPr>
                <p:nvPr/>
              </p:nvSpPr>
              <p:spPr bwMode="auto">
                <a:xfrm>
                  <a:off x="3792" y="1824"/>
                  <a:ext cx="528" cy="144"/>
                </a:xfrm>
                <a:prstGeom prst="rect">
                  <a:avLst/>
                </a:prstGeom>
                <a:solidFill>
                  <a:schemeClr val="accent2"/>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Anc</a:t>
                  </a:r>
                </a:p>
              </p:txBody>
            </p:sp>
            <p:sp>
              <p:nvSpPr>
                <p:cNvPr id="52408" name="Rectangle 23"/>
                <p:cNvSpPr>
                  <a:spLocks noChangeArrowheads="1"/>
                </p:cNvSpPr>
                <p:nvPr/>
              </p:nvSpPr>
              <p:spPr bwMode="auto">
                <a:xfrm>
                  <a:off x="3792" y="1968"/>
                  <a:ext cx="528" cy="384"/>
                </a:xfrm>
                <a:prstGeom prst="rect">
                  <a:avLst/>
                </a:prstGeom>
                <a:solidFill>
                  <a:srgbClr val="FF99CC"/>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Mem</a:t>
                  </a:r>
                </a:p>
              </p:txBody>
            </p:sp>
          </p:grpSp>
          <p:grpSp>
            <p:nvGrpSpPr>
              <p:cNvPr id="52320" name="Group 24"/>
              <p:cNvGrpSpPr>
                <a:grpSpLocks/>
              </p:cNvGrpSpPr>
              <p:nvPr/>
            </p:nvGrpSpPr>
            <p:grpSpPr bwMode="auto">
              <a:xfrm>
                <a:off x="1152" y="2592"/>
                <a:ext cx="528" cy="528"/>
                <a:chOff x="3792" y="1824"/>
                <a:chExt cx="528" cy="528"/>
              </a:xfrm>
            </p:grpSpPr>
            <p:sp>
              <p:nvSpPr>
                <p:cNvPr id="52405" name="Rectangle 25"/>
                <p:cNvSpPr>
                  <a:spLocks noChangeArrowheads="1"/>
                </p:cNvSpPr>
                <p:nvPr/>
              </p:nvSpPr>
              <p:spPr bwMode="auto">
                <a:xfrm>
                  <a:off x="3792" y="1824"/>
                  <a:ext cx="528" cy="144"/>
                </a:xfrm>
                <a:prstGeom prst="rect">
                  <a:avLst/>
                </a:prstGeom>
                <a:solidFill>
                  <a:schemeClr val="accent2"/>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Anc</a:t>
                  </a:r>
                </a:p>
              </p:txBody>
            </p:sp>
            <p:sp>
              <p:nvSpPr>
                <p:cNvPr id="52406" name="Rectangle 26"/>
                <p:cNvSpPr>
                  <a:spLocks noChangeArrowheads="1"/>
                </p:cNvSpPr>
                <p:nvPr/>
              </p:nvSpPr>
              <p:spPr bwMode="auto">
                <a:xfrm>
                  <a:off x="3792" y="1968"/>
                  <a:ext cx="528" cy="384"/>
                </a:xfrm>
                <a:prstGeom prst="rect">
                  <a:avLst/>
                </a:prstGeom>
                <a:solidFill>
                  <a:srgbClr val="FF99CC"/>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Mem</a:t>
                  </a:r>
                </a:p>
              </p:txBody>
            </p:sp>
          </p:grpSp>
          <p:grpSp>
            <p:nvGrpSpPr>
              <p:cNvPr id="52321" name="Group 27"/>
              <p:cNvGrpSpPr>
                <a:grpSpLocks/>
              </p:cNvGrpSpPr>
              <p:nvPr/>
            </p:nvGrpSpPr>
            <p:grpSpPr bwMode="auto">
              <a:xfrm>
                <a:off x="1920" y="2592"/>
                <a:ext cx="528" cy="528"/>
                <a:chOff x="3792" y="1824"/>
                <a:chExt cx="528" cy="528"/>
              </a:xfrm>
            </p:grpSpPr>
            <p:sp>
              <p:nvSpPr>
                <p:cNvPr id="52403" name="Rectangle 28"/>
                <p:cNvSpPr>
                  <a:spLocks noChangeArrowheads="1"/>
                </p:cNvSpPr>
                <p:nvPr/>
              </p:nvSpPr>
              <p:spPr bwMode="auto">
                <a:xfrm>
                  <a:off x="3792" y="1824"/>
                  <a:ext cx="528" cy="144"/>
                </a:xfrm>
                <a:prstGeom prst="rect">
                  <a:avLst/>
                </a:prstGeom>
                <a:solidFill>
                  <a:schemeClr val="accent2"/>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Anc</a:t>
                  </a:r>
                </a:p>
              </p:txBody>
            </p:sp>
            <p:sp>
              <p:nvSpPr>
                <p:cNvPr id="52404" name="Rectangle 29"/>
                <p:cNvSpPr>
                  <a:spLocks noChangeArrowheads="1"/>
                </p:cNvSpPr>
                <p:nvPr/>
              </p:nvSpPr>
              <p:spPr bwMode="auto">
                <a:xfrm>
                  <a:off x="3792" y="1968"/>
                  <a:ext cx="528" cy="384"/>
                </a:xfrm>
                <a:prstGeom prst="rect">
                  <a:avLst/>
                </a:prstGeom>
                <a:solidFill>
                  <a:srgbClr val="FF99CC"/>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Mem</a:t>
                  </a:r>
                </a:p>
              </p:txBody>
            </p:sp>
          </p:grpSp>
          <p:grpSp>
            <p:nvGrpSpPr>
              <p:cNvPr id="52322" name="Group 30"/>
              <p:cNvGrpSpPr>
                <a:grpSpLocks/>
              </p:cNvGrpSpPr>
              <p:nvPr/>
            </p:nvGrpSpPr>
            <p:grpSpPr bwMode="auto">
              <a:xfrm>
                <a:off x="384" y="1060"/>
                <a:ext cx="2064" cy="2060"/>
                <a:chOff x="384" y="1060"/>
                <a:chExt cx="2064" cy="2060"/>
              </a:xfrm>
            </p:grpSpPr>
            <p:sp>
              <p:nvSpPr>
                <p:cNvPr id="52323" name="Rectangle 31"/>
                <p:cNvSpPr>
                  <a:spLocks noChangeArrowheads="1"/>
                </p:cNvSpPr>
                <p:nvPr/>
              </p:nvSpPr>
              <p:spPr bwMode="auto">
                <a:xfrm>
                  <a:off x="912" y="1593"/>
                  <a:ext cx="235" cy="235"/>
                </a:xfrm>
                <a:prstGeom prst="rect">
                  <a:avLst/>
                </a:prstGeom>
                <a:solidFill>
                  <a:srgbClr val="00FFFF"/>
                </a:solidFill>
                <a:ln w="28575" algn="ctr">
                  <a:solidFill>
                    <a:schemeClr val="tx1"/>
                  </a:solidFill>
                  <a:miter lim="800000"/>
                  <a:headEnd/>
                  <a:tailEnd/>
                </a:ln>
              </p:spPr>
              <p:txBody>
                <a:bodyPr wrap="none" anchor="ctr"/>
                <a:lstStyle/>
                <a:p>
                  <a:pPr algn="ctr"/>
                  <a:r>
                    <a:rPr lang="en-US" sz="1200" b="1">
                      <a:solidFill>
                        <a:srgbClr val="000000"/>
                      </a:solidFill>
                      <a:latin typeface="Times New Roman" pitchFamily="18" charset="0"/>
                    </a:rPr>
                    <a:t>TP</a:t>
                  </a:r>
                </a:p>
              </p:txBody>
            </p:sp>
            <p:sp>
              <p:nvSpPr>
                <p:cNvPr id="52324" name="Rectangle 32"/>
                <p:cNvSpPr>
                  <a:spLocks noChangeArrowheads="1"/>
                </p:cNvSpPr>
                <p:nvPr/>
              </p:nvSpPr>
              <p:spPr bwMode="auto">
                <a:xfrm>
                  <a:off x="1675" y="2357"/>
                  <a:ext cx="235" cy="235"/>
                </a:xfrm>
                <a:prstGeom prst="rect">
                  <a:avLst/>
                </a:prstGeom>
                <a:solidFill>
                  <a:srgbClr val="00FFFF"/>
                </a:solidFill>
                <a:ln w="28575" algn="ctr">
                  <a:solidFill>
                    <a:schemeClr val="tx1"/>
                  </a:solidFill>
                  <a:miter lim="800000"/>
                  <a:headEnd/>
                  <a:tailEnd/>
                </a:ln>
              </p:spPr>
              <p:txBody>
                <a:bodyPr wrap="none" anchor="ctr"/>
                <a:lstStyle/>
                <a:p>
                  <a:pPr algn="ctr"/>
                  <a:r>
                    <a:rPr lang="en-US" sz="1200" b="1">
                      <a:solidFill>
                        <a:srgbClr val="000000"/>
                      </a:solidFill>
                      <a:latin typeface="Times New Roman" pitchFamily="18" charset="0"/>
                    </a:rPr>
                    <a:t>TP</a:t>
                  </a:r>
                </a:p>
              </p:txBody>
            </p:sp>
            <p:sp>
              <p:nvSpPr>
                <p:cNvPr id="52325" name="Rectangle 33"/>
                <p:cNvSpPr>
                  <a:spLocks noChangeArrowheads="1"/>
                </p:cNvSpPr>
                <p:nvPr/>
              </p:nvSpPr>
              <p:spPr bwMode="auto">
                <a:xfrm>
                  <a:off x="1675" y="1593"/>
                  <a:ext cx="235" cy="235"/>
                </a:xfrm>
                <a:prstGeom prst="rect">
                  <a:avLst/>
                </a:prstGeom>
                <a:solidFill>
                  <a:srgbClr val="00FFFF"/>
                </a:solidFill>
                <a:ln w="28575" algn="ctr">
                  <a:solidFill>
                    <a:schemeClr val="tx1"/>
                  </a:solidFill>
                  <a:miter lim="800000"/>
                  <a:headEnd/>
                  <a:tailEnd/>
                </a:ln>
              </p:spPr>
              <p:txBody>
                <a:bodyPr wrap="none" anchor="ctr"/>
                <a:lstStyle/>
                <a:p>
                  <a:pPr algn="ctr"/>
                  <a:r>
                    <a:rPr lang="en-US" sz="1200" b="1">
                      <a:solidFill>
                        <a:srgbClr val="000000"/>
                      </a:solidFill>
                      <a:latin typeface="Times New Roman" pitchFamily="18" charset="0"/>
                    </a:rPr>
                    <a:t>TP</a:t>
                  </a:r>
                </a:p>
              </p:txBody>
            </p:sp>
            <p:sp>
              <p:nvSpPr>
                <p:cNvPr id="52326" name="Rectangle 34"/>
                <p:cNvSpPr>
                  <a:spLocks noChangeArrowheads="1"/>
                </p:cNvSpPr>
                <p:nvPr/>
              </p:nvSpPr>
              <p:spPr bwMode="auto">
                <a:xfrm>
                  <a:off x="912" y="2357"/>
                  <a:ext cx="235" cy="235"/>
                </a:xfrm>
                <a:prstGeom prst="rect">
                  <a:avLst/>
                </a:prstGeom>
                <a:solidFill>
                  <a:srgbClr val="00FFFF"/>
                </a:solidFill>
                <a:ln w="28575" algn="ctr">
                  <a:solidFill>
                    <a:schemeClr val="tx1"/>
                  </a:solidFill>
                  <a:miter lim="800000"/>
                  <a:headEnd/>
                  <a:tailEnd/>
                </a:ln>
              </p:spPr>
              <p:txBody>
                <a:bodyPr wrap="none" anchor="ctr"/>
                <a:lstStyle/>
                <a:p>
                  <a:pPr algn="ctr"/>
                  <a:r>
                    <a:rPr lang="en-US" sz="1200" b="1">
                      <a:solidFill>
                        <a:srgbClr val="000000"/>
                      </a:solidFill>
                      <a:latin typeface="Times New Roman" pitchFamily="18" charset="0"/>
                    </a:rPr>
                    <a:t>TP</a:t>
                  </a:r>
                </a:p>
              </p:txBody>
            </p:sp>
            <p:grpSp>
              <p:nvGrpSpPr>
                <p:cNvPr id="52327" name="Group 35"/>
                <p:cNvGrpSpPr>
                  <a:grpSpLocks/>
                </p:cNvGrpSpPr>
                <p:nvPr/>
              </p:nvGrpSpPr>
              <p:grpSpPr bwMode="auto">
                <a:xfrm>
                  <a:off x="1705" y="1833"/>
                  <a:ext cx="176" cy="529"/>
                  <a:chOff x="888" y="1584"/>
                  <a:chExt cx="144" cy="412"/>
                </a:xfrm>
              </p:grpSpPr>
              <p:sp>
                <p:nvSpPr>
                  <p:cNvPr id="52398" name="Oval 36"/>
                  <p:cNvSpPr>
                    <a:spLocks noChangeArrowheads="1"/>
                  </p:cNvSpPr>
                  <p:nvPr/>
                </p:nvSpPr>
                <p:spPr bwMode="auto">
                  <a:xfrm>
                    <a:off x="888" y="1716"/>
                    <a:ext cx="144" cy="144"/>
                  </a:xfrm>
                  <a:prstGeom prst="ellipse">
                    <a:avLst/>
                  </a:prstGeom>
                  <a:solidFill>
                    <a:srgbClr val="3399FF"/>
                  </a:solidFill>
                  <a:ln w="19050" algn="ctr">
                    <a:solidFill>
                      <a:schemeClr val="tx1"/>
                    </a:solidFill>
                    <a:round/>
                    <a:headEnd type="none" w="lg" len="lg"/>
                    <a:tailEnd type="none" w="lg" len="lg"/>
                  </a:ln>
                </p:spPr>
                <p:txBody>
                  <a:bodyPr wrap="none" anchor="ctr"/>
                  <a:lstStyle/>
                  <a:p>
                    <a:pPr algn="ctr"/>
                    <a:r>
                      <a:rPr lang="en-US" sz="900" b="1">
                        <a:solidFill>
                          <a:srgbClr val="000000"/>
                        </a:solidFill>
                        <a:latin typeface="Times New Roman" pitchFamily="18" charset="0"/>
                      </a:rPr>
                      <a:t>EPR</a:t>
                    </a:r>
                  </a:p>
                </p:txBody>
              </p:sp>
              <p:sp>
                <p:nvSpPr>
                  <p:cNvPr id="52399" name="Line 37"/>
                  <p:cNvSpPr>
                    <a:spLocks noChangeShapeType="1"/>
                  </p:cNvSpPr>
                  <p:nvPr/>
                </p:nvSpPr>
                <p:spPr bwMode="auto">
                  <a:xfrm>
                    <a:off x="916"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400" name="Line 38"/>
                  <p:cNvSpPr>
                    <a:spLocks noChangeShapeType="1"/>
                  </p:cNvSpPr>
                  <p:nvPr/>
                </p:nvSpPr>
                <p:spPr bwMode="auto">
                  <a:xfrm>
                    <a:off x="1008"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401" name="Line 39"/>
                  <p:cNvSpPr>
                    <a:spLocks noChangeShapeType="1"/>
                  </p:cNvSpPr>
                  <p:nvPr/>
                </p:nvSpPr>
                <p:spPr bwMode="auto">
                  <a:xfrm flipV="1">
                    <a:off x="912"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402" name="Line 40"/>
                  <p:cNvSpPr>
                    <a:spLocks noChangeShapeType="1"/>
                  </p:cNvSpPr>
                  <p:nvPr/>
                </p:nvSpPr>
                <p:spPr bwMode="auto">
                  <a:xfrm flipV="1">
                    <a:off x="1004"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grpSp>
            <p:grpSp>
              <p:nvGrpSpPr>
                <p:cNvPr id="52328" name="Group 41"/>
                <p:cNvGrpSpPr>
                  <a:grpSpLocks/>
                </p:cNvGrpSpPr>
                <p:nvPr/>
              </p:nvGrpSpPr>
              <p:grpSpPr bwMode="auto">
                <a:xfrm>
                  <a:off x="942" y="1833"/>
                  <a:ext cx="176" cy="529"/>
                  <a:chOff x="888" y="1584"/>
                  <a:chExt cx="144" cy="412"/>
                </a:xfrm>
              </p:grpSpPr>
              <p:sp>
                <p:nvSpPr>
                  <p:cNvPr id="52393" name="Oval 42"/>
                  <p:cNvSpPr>
                    <a:spLocks noChangeArrowheads="1"/>
                  </p:cNvSpPr>
                  <p:nvPr/>
                </p:nvSpPr>
                <p:spPr bwMode="auto">
                  <a:xfrm>
                    <a:off x="888" y="1716"/>
                    <a:ext cx="144" cy="144"/>
                  </a:xfrm>
                  <a:prstGeom prst="ellipse">
                    <a:avLst/>
                  </a:prstGeom>
                  <a:solidFill>
                    <a:srgbClr val="3399FF"/>
                  </a:solidFill>
                  <a:ln w="19050" algn="ctr">
                    <a:solidFill>
                      <a:schemeClr val="tx1"/>
                    </a:solidFill>
                    <a:round/>
                    <a:headEnd type="none" w="lg" len="lg"/>
                    <a:tailEnd type="none" w="lg" len="lg"/>
                  </a:ln>
                </p:spPr>
                <p:txBody>
                  <a:bodyPr wrap="none" anchor="ctr"/>
                  <a:lstStyle/>
                  <a:p>
                    <a:pPr algn="ctr"/>
                    <a:r>
                      <a:rPr lang="en-US" sz="900" b="1">
                        <a:solidFill>
                          <a:srgbClr val="000000"/>
                        </a:solidFill>
                        <a:latin typeface="Times New Roman" pitchFamily="18" charset="0"/>
                      </a:rPr>
                      <a:t>EPR</a:t>
                    </a:r>
                  </a:p>
                </p:txBody>
              </p:sp>
              <p:sp>
                <p:nvSpPr>
                  <p:cNvPr id="52394" name="Line 43"/>
                  <p:cNvSpPr>
                    <a:spLocks noChangeShapeType="1"/>
                  </p:cNvSpPr>
                  <p:nvPr/>
                </p:nvSpPr>
                <p:spPr bwMode="auto">
                  <a:xfrm>
                    <a:off x="916"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395" name="Line 44"/>
                  <p:cNvSpPr>
                    <a:spLocks noChangeShapeType="1"/>
                  </p:cNvSpPr>
                  <p:nvPr/>
                </p:nvSpPr>
                <p:spPr bwMode="auto">
                  <a:xfrm>
                    <a:off x="1008"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396" name="Line 45"/>
                  <p:cNvSpPr>
                    <a:spLocks noChangeShapeType="1"/>
                  </p:cNvSpPr>
                  <p:nvPr/>
                </p:nvSpPr>
                <p:spPr bwMode="auto">
                  <a:xfrm flipV="1">
                    <a:off x="912"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397" name="Line 46"/>
                  <p:cNvSpPr>
                    <a:spLocks noChangeShapeType="1"/>
                  </p:cNvSpPr>
                  <p:nvPr/>
                </p:nvSpPr>
                <p:spPr bwMode="auto">
                  <a:xfrm flipV="1">
                    <a:off x="1004"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grpSp>
            <p:grpSp>
              <p:nvGrpSpPr>
                <p:cNvPr id="52329" name="Group 47"/>
                <p:cNvGrpSpPr>
                  <a:grpSpLocks/>
                </p:cNvGrpSpPr>
                <p:nvPr/>
              </p:nvGrpSpPr>
              <p:grpSpPr bwMode="auto">
                <a:xfrm rot="-5400000">
                  <a:off x="1333" y="2210"/>
                  <a:ext cx="176" cy="528"/>
                  <a:chOff x="888" y="1584"/>
                  <a:chExt cx="144" cy="412"/>
                </a:xfrm>
              </p:grpSpPr>
              <p:sp>
                <p:nvSpPr>
                  <p:cNvPr id="52388" name="Oval 48"/>
                  <p:cNvSpPr>
                    <a:spLocks noChangeArrowheads="1"/>
                  </p:cNvSpPr>
                  <p:nvPr/>
                </p:nvSpPr>
                <p:spPr bwMode="auto">
                  <a:xfrm>
                    <a:off x="888" y="1716"/>
                    <a:ext cx="144" cy="144"/>
                  </a:xfrm>
                  <a:prstGeom prst="ellipse">
                    <a:avLst/>
                  </a:prstGeom>
                  <a:solidFill>
                    <a:srgbClr val="3399FF"/>
                  </a:solidFill>
                  <a:ln w="19050" algn="ctr">
                    <a:solidFill>
                      <a:schemeClr val="tx1"/>
                    </a:solidFill>
                    <a:round/>
                    <a:headEnd type="none" w="lg" len="lg"/>
                    <a:tailEnd type="none" w="lg" len="lg"/>
                  </a:ln>
                </p:spPr>
                <p:txBody>
                  <a:bodyPr vert="eaVert" wrap="none" anchor="ctr"/>
                  <a:lstStyle/>
                  <a:p>
                    <a:pPr algn="ctr"/>
                    <a:r>
                      <a:rPr lang="en-US" sz="900" b="1">
                        <a:solidFill>
                          <a:srgbClr val="000000"/>
                        </a:solidFill>
                        <a:latin typeface="Times New Roman" pitchFamily="18" charset="0"/>
                      </a:rPr>
                      <a:t>EPR</a:t>
                    </a:r>
                  </a:p>
                </p:txBody>
              </p:sp>
              <p:sp>
                <p:nvSpPr>
                  <p:cNvPr id="52389" name="Line 49"/>
                  <p:cNvSpPr>
                    <a:spLocks noChangeShapeType="1"/>
                  </p:cNvSpPr>
                  <p:nvPr/>
                </p:nvSpPr>
                <p:spPr bwMode="auto">
                  <a:xfrm>
                    <a:off x="916"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390" name="Line 50"/>
                  <p:cNvSpPr>
                    <a:spLocks noChangeShapeType="1"/>
                  </p:cNvSpPr>
                  <p:nvPr/>
                </p:nvSpPr>
                <p:spPr bwMode="auto">
                  <a:xfrm>
                    <a:off x="1008"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391" name="Line 51"/>
                  <p:cNvSpPr>
                    <a:spLocks noChangeShapeType="1"/>
                  </p:cNvSpPr>
                  <p:nvPr/>
                </p:nvSpPr>
                <p:spPr bwMode="auto">
                  <a:xfrm flipV="1">
                    <a:off x="912"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392" name="Line 52"/>
                  <p:cNvSpPr>
                    <a:spLocks noChangeShapeType="1"/>
                  </p:cNvSpPr>
                  <p:nvPr/>
                </p:nvSpPr>
                <p:spPr bwMode="auto">
                  <a:xfrm flipV="1">
                    <a:off x="1004"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grpSp>
            <p:grpSp>
              <p:nvGrpSpPr>
                <p:cNvPr id="52330" name="Group 53"/>
                <p:cNvGrpSpPr>
                  <a:grpSpLocks/>
                </p:cNvGrpSpPr>
                <p:nvPr/>
              </p:nvGrpSpPr>
              <p:grpSpPr bwMode="auto">
                <a:xfrm rot="-5400000">
                  <a:off x="1333" y="1447"/>
                  <a:ext cx="176" cy="528"/>
                  <a:chOff x="888" y="1584"/>
                  <a:chExt cx="144" cy="412"/>
                </a:xfrm>
              </p:grpSpPr>
              <p:sp>
                <p:nvSpPr>
                  <p:cNvPr id="52383" name="Oval 54"/>
                  <p:cNvSpPr>
                    <a:spLocks noChangeArrowheads="1"/>
                  </p:cNvSpPr>
                  <p:nvPr/>
                </p:nvSpPr>
                <p:spPr bwMode="auto">
                  <a:xfrm>
                    <a:off x="888" y="1716"/>
                    <a:ext cx="144" cy="144"/>
                  </a:xfrm>
                  <a:prstGeom prst="ellipse">
                    <a:avLst/>
                  </a:prstGeom>
                  <a:solidFill>
                    <a:srgbClr val="3399FF"/>
                  </a:solidFill>
                  <a:ln w="19050" algn="ctr">
                    <a:solidFill>
                      <a:schemeClr val="tx1"/>
                    </a:solidFill>
                    <a:round/>
                    <a:headEnd type="none" w="lg" len="lg"/>
                    <a:tailEnd type="none" w="lg" len="lg"/>
                  </a:ln>
                </p:spPr>
                <p:txBody>
                  <a:bodyPr vert="eaVert" wrap="none" anchor="ctr"/>
                  <a:lstStyle/>
                  <a:p>
                    <a:pPr algn="ctr"/>
                    <a:r>
                      <a:rPr lang="en-US" sz="900" b="1">
                        <a:solidFill>
                          <a:srgbClr val="000000"/>
                        </a:solidFill>
                        <a:latin typeface="Times New Roman" pitchFamily="18" charset="0"/>
                      </a:rPr>
                      <a:t>EPR</a:t>
                    </a:r>
                  </a:p>
                </p:txBody>
              </p:sp>
              <p:sp>
                <p:nvSpPr>
                  <p:cNvPr id="52384" name="Line 55"/>
                  <p:cNvSpPr>
                    <a:spLocks noChangeShapeType="1"/>
                  </p:cNvSpPr>
                  <p:nvPr/>
                </p:nvSpPr>
                <p:spPr bwMode="auto">
                  <a:xfrm>
                    <a:off x="916"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385" name="Line 56"/>
                  <p:cNvSpPr>
                    <a:spLocks noChangeShapeType="1"/>
                  </p:cNvSpPr>
                  <p:nvPr/>
                </p:nvSpPr>
                <p:spPr bwMode="auto">
                  <a:xfrm>
                    <a:off x="1008"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386" name="Line 57"/>
                  <p:cNvSpPr>
                    <a:spLocks noChangeShapeType="1"/>
                  </p:cNvSpPr>
                  <p:nvPr/>
                </p:nvSpPr>
                <p:spPr bwMode="auto">
                  <a:xfrm flipV="1">
                    <a:off x="912"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387" name="Line 58"/>
                  <p:cNvSpPr>
                    <a:spLocks noChangeShapeType="1"/>
                  </p:cNvSpPr>
                  <p:nvPr/>
                </p:nvSpPr>
                <p:spPr bwMode="auto">
                  <a:xfrm flipV="1">
                    <a:off x="1004"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grpSp>
            <p:grpSp>
              <p:nvGrpSpPr>
                <p:cNvPr id="52331" name="Group 59"/>
                <p:cNvGrpSpPr>
                  <a:grpSpLocks/>
                </p:cNvGrpSpPr>
                <p:nvPr/>
              </p:nvGrpSpPr>
              <p:grpSpPr bwMode="auto">
                <a:xfrm rot="-5400000">
                  <a:off x="2086" y="2210"/>
                  <a:ext cx="176" cy="528"/>
                  <a:chOff x="888" y="1584"/>
                  <a:chExt cx="144" cy="412"/>
                </a:xfrm>
              </p:grpSpPr>
              <p:sp>
                <p:nvSpPr>
                  <p:cNvPr id="52378" name="Oval 60"/>
                  <p:cNvSpPr>
                    <a:spLocks noChangeArrowheads="1"/>
                  </p:cNvSpPr>
                  <p:nvPr/>
                </p:nvSpPr>
                <p:spPr bwMode="auto">
                  <a:xfrm>
                    <a:off x="888" y="1716"/>
                    <a:ext cx="144" cy="144"/>
                  </a:xfrm>
                  <a:prstGeom prst="ellipse">
                    <a:avLst/>
                  </a:prstGeom>
                  <a:solidFill>
                    <a:srgbClr val="3399FF"/>
                  </a:solidFill>
                  <a:ln w="19050" algn="ctr">
                    <a:solidFill>
                      <a:schemeClr val="tx1"/>
                    </a:solidFill>
                    <a:round/>
                    <a:headEnd type="none" w="lg" len="lg"/>
                    <a:tailEnd type="none" w="lg" len="lg"/>
                  </a:ln>
                </p:spPr>
                <p:txBody>
                  <a:bodyPr vert="eaVert" wrap="none" anchor="ctr"/>
                  <a:lstStyle/>
                  <a:p>
                    <a:pPr algn="ctr"/>
                    <a:r>
                      <a:rPr lang="en-US" sz="900" b="1">
                        <a:solidFill>
                          <a:srgbClr val="000000"/>
                        </a:solidFill>
                        <a:latin typeface="Times New Roman" pitchFamily="18" charset="0"/>
                      </a:rPr>
                      <a:t>EPR</a:t>
                    </a:r>
                  </a:p>
                </p:txBody>
              </p:sp>
              <p:sp>
                <p:nvSpPr>
                  <p:cNvPr id="52379" name="Line 61"/>
                  <p:cNvSpPr>
                    <a:spLocks noChangeShapeType="1"/>
                  </p:cNvSpPr>
                  <p:nvPr/>
                </p:nvSpPr>
                <p:spPr bwMode="auto">
                  <a:xfrm>
                    <a:off x="916"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380" name="Line 62"/>
                  <p:cNvSpPr>
                    <a:spLocks noChangeShapeType="1"/>
                  </p:cNvSpPr>
                  <p:nvPr/>
                </p:nvSpPr>
                <p:spPr bwMode="auto">
                  <a:xfrm>
                    <a:off x="1008"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381" name="Line 63"/>
                  <p:cNvSpPr>
                    <a:spLocks noChangeShapeType="1"/>
                  </p:cNvSpPr>
                  <p:nvPr/>
                </p:nvSpPr>
                <p:spPr bwMode="auto">
                  <a:xfrm flipV="1">
                    <a:off x="912"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382" name="Line 64"/>
                  <p:cNvSpPr>
                    <a:spLocks noChangeShapeType="1"/>
                  </p:cNvSpPr>
                  <p:nvPr/>
                </p:nvSpPr>
                <p:spPr bwMode="auto">
                  <a:xfrm flipV="1">
                    <a:off x="1004"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grpSp>
            <p:grpSp>
              <p:nvGrpSpPr>
                <p:cNvPr id="52332" name="Group 65"/>
                <p:cNvGrpSpPr>
                  <a:grpSpLocks/>
                </p:cNvGrpSpPr>
                <p:nvPr/>
              </p:nvGrpSpPr>
              <p:grpSpPr bwMode="auto">
                <a:xfrm rot="-5400000">
                  <a:off x="560" y="2210"/>
                  <a:ext cx="176" cy="528"/>
                  <a:chOff x="888" y="1584"/>
                  <a:chExt cx="144" cy="412"/>
                </a:xfrm>
              </p:grpSpPr>
              <p:sp>
                <p:nvSpPr>
                  <p:cNvPr id="52373" name="Oval 66"/>
                  <p:cNvSpPr>
                    <a:spLocks noChangeArrowheads="1"/>
                  </p:cNvSpPr>
                  <p:nvPr/>
                </p:nvSpPr>
                <p:spPr bwMode="auto">
                  <a:xfrm>
                    <a:off x="888" y="1716"/>
                    <a:ext cx="144" cy="144"/>
                  </a:xfrm>
                  <a:prstGeom prst="ellipse">
                    <a:avLst/>
                  </a:prstGeom>
                  <a:solidFill>
                    <a:srgbClr val="3399FF"/>
                  </a:solidFill>
                  <a:ln w="19050" algn="ctr">
                    <a:solidFill>
                      <a:schemeClr val="tx1"/>
                    </a:solidFill>
                    <a:round/>
                    <a:headEnd type="none" w="lg" len="lg"/>
                    <a:tailEnd type="none" w="lg" len="lg"/>
                  </a:ln>
                </p:spPr>
                <p:txBody>
                  <a:bodyPr vert="eaVert" wrap="none" anchor="ctr"/>
                  <a:lstStyle/>
                  <a:p>
                    <a:pPr algn="ctr"/>
                    <a:r>
                      <a:rPr lang="en-US" sz="900" b="1">
                        <a:solidFill>
                          <a:srgbClr val="000000"/>
                        </a:solidFill>
                        <a:latin typeface="Times New Roman" pitchFamily="18" charset="0"/>
                      </a:rPr>
                      <a:t>EPR</a:t>
                    </a:r>
                  </a:p>
                </p:txBody>
              </p:sp>
              <p:sp>
                <p:nvSpPr>
                  <p:cNvPr id="52374" name="Line 67"/>
                  <p:cNvSpPr>
                    <a:spLocks noChangeShapeType="1"/>
                  </p:cNvSpPr>
                  <p:nvPr/>
                </p:nvSpPr>
                <p:spPr bwMode="auto">
                  <a:xfrm>
                    <a:off x="916"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375" name="Line 68"/>
                  <p:cNvSpPr>
                    <a:spLocks noChangeShapeType="1"/>
                  </p:cNvSpPr>
                  <p:nvPr/>
                </p:nvSpPr>
                <p:spPr bwMode="auto">
                  <a:xfrm>
                    <a:off x="1008"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376" name="Line 69"/>
                  <p:cNvSpPr>
                    <a:spLocks noChangeShapeType="1"/>
                  </p:cNvSpPr>
                  <p:nvPr/>
                </p:nvSpPr>
                <p:spPr bwMode="auto">
                  <a:xfrm flipV="1">
                    <a:off x="912"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377" name="Line 70"/>
                  <p:cNvSpPr>
                    <a:spLocks noChangeShapeType="1"/>
                  </p:cNvSpPr>
                  <p:nvPr/>
                </p:nvSpPr>
                <p:spPr bwMode="auto">
                  <a:xfrm flipV="1">
                    <a:off x="1004"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grpSp>
            <p:grpSp>
              <p:nvGrpSpPr>
                <p:cNvPr id="52333" name="Group 71"/>
                <p:cNvGrpSpPr>
                  <a:grpSpLocks/>
                </p:cNvGrpSpPr>
                <p:nvPr/>
              </p:nvGrpSpPr>
              <p:grpSpPr bwMode="auto">
                <a:xfrm rot="-5400000">
                  <a:off x="2096" y="1447"/>
                  <a:ext cx="176" cy="528"/>
                  <a:chOff x="888" y="1584"/>
                  <a:chExt cx="144" cy="412"/>
                </a:xfrm>
              </p:grpSpPr>
              <p:sp>
                <p:nvSpPr>
                  <p:cNvPr id="52368" name="Oval 72"/>
                  <p:cNvSpPr>
                    <a:spLocks noChangeArrowheads="1"/>
                  </p:cNvSpPr>
                  <p:nvPr/>
                </p:nvSpPr>
                <p:spPr bwMode="auto">
                  <a:xfrm>
                    <a:off x="888" y="1716"/>
                    <a:ext cx="144" cy="144"/>
                  </a:xfrm>
                  <a:prstGeom prst="ellipse">
                    <a:avLst/>
                  </a:prstGeom>
                  <a:solidFill>
                    <a:srgbClr val="3399FF"/>
                  </a:solidFill>
                  <a:ln w="19050" algn="ctr">
                    <a:solidFill>
                      <a:schemeClr val="tx1"/>
                    </a:solidFill>
                    <a:round/>
                    <a:headEnd type="none" w="lg" len="lg"/>
                    <a:tailEnd type="none" w="lg" len="lg"/>
                  </a:ln>
                </p:spPr>
                <p:txBody>
                  <a:bodyPr vert="eaVert" wrap="none" anchor="ctr"/>
                  <a:lstStyle/>
                  <a:p>
                    <a:pPr algn="ctr"/>
                    <a:r>
                      <a:rPr lang="en-US" sz="900" b="1">
                        <a:solidFill>
                          <a:srgbClr val="000000"/>
                        </a:solidFill>
                        <a:latin typeface="Times New Roman" pitchFamily="18" charset="0"/>
                      </a:rPr>
                      <a:t>EPR</a:t>
                    </a:r>
                  </a:p>
                </p:txBody>
              </p:sp>
              <p:sp>
                <p:nvSpPr>
                  <p:cNvPr id="52369" name="Line 73"/>
                  <p:cNvSpPr>
                    <a:spLocks noChangeShapeType="1"/>
                  </p:cNvSpPr>
                  <p:nvPr/>
                </p:nvSpPr>
                <p:spPr bwMode="auto">
                  <a:xfrm>
                    <a:off x="916"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370" name="Line 74"/>
                  <p:cNvSpPr>
                    <a:spLocks noChangeShapeType="1"/>
                  </p:cNvSpPr>
                  <p:nvPr/>
                </p:nvSpPr>
                <p:spPr bwMode="auto">
                  <a:xfrm>
                    <a:off x="1008"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371" name="Line 75"/>
                  <p:cNvSpPr>
                    <a:spLocks noChangeShapeType="1"/>
                  </p:cNvSpPr>
                  <p:nvPr/>
                </p:nvSpPr>
                <p:spPr bwMode="auto">
                  <a:xfrm flipV="1">
                    <a:off x="912"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372" name="Line 76"/>
                  <p:cNvSpPr>
                    <a:spLocks noChangeShapeType="1"/>
                  </p:cNvSpPr>
                  <p:nvPr/>
                </p:nvSpPr>
                <p:spPr bwMode="auto">
                  <a:xfrm flipV="1">
                    <a:off x="1004"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grpSp>
            <p:grpSp>
              <p:nvGrpSpPr>
                <p:cNvPr id="52334" name="Group 77"/>
                <p:cNvGrpSpPr>
                  <a:grpSpLocks/>
                </p:cNvGrpSpPr>
                <p:nvPr/>
              </p:nvGrpSpPr>
              <p:grpSpPr bwMode="auto">
                <a:xfrm rot="-5400000">
                  <a:off x="560" y="1447"/>
                  <a:ext cx="176" cy="528"/>
                  <a:chOff x="888" y="1584"/>
                  <a:chExt cx="144" cy="412"/>
                </a:xfrm>
              </p:grpSpPr>
              <p:sp>
                <p:nvSpPr>
                  <p:cNvPr id="52363" name="Oval 78"/>
                  <p:cNvSpPr>
                    <a:spLocks noChangeArrowheads="1"/>
                  </p:cNvSpPr>
                  <p:nvPr/>
                </p:nvSpPr>
                <p:spPr bwMode="auto">
                  <a:xfrm>
                    <a:off x="888" y="1716"/>
                    <a:ext cx="144" cy="144"/>
                  </a:xfrm>
                  <a:prstGeom prst="ellipse">
                    <a:avLst/>
                  </a:prstGeom>
                  <a:solidFill>
                    <a:srgbClr val="3399FF"/>
                  </a:solidFill>
                  <a:ln w="19050" algn="ctr">
                    <a:solidFill>
                      <a:schemeClr val="tx1"/>
                    </a:solidFill>
                    <a:round/>
                    <a:headEnd type="none" w="lg" len="lg"/>
                    <a:tailEnd type="none" w="lg" len="lg"/>
                  </a:ln>
                </p:spPr>
                <p:txBody>
                  <a:bodyPr vert="eaVert" wrap="none" anchor="ctr"/>
                  <a:lstStyle/>
                  <a:p>
                    <a:pPr algn="ctr"/>
                    <a:r>
                      <a:rPr lang="en-US" sz="900" b="1">
                        <a:solidFill>
                          <a:srgbClr val="000000"/>
                        </a:solidFill>
                        <a:latin typeface="Times New Roman" pitchFamily="18" charset="0"/>
                      </a:rPr>
                      <a:t>EPR</a:t>
                    </a:r>
                  </a:p>
                </p:txBody>
              </p:sp>
              <p:sp>
                <p:nvSpPr>
                  <p:cNvPr id="52364" name="Line 79"/>
                  <p:cNvSpPr>
                    <a:spLocks noChangeShapeType="1"/>
                  </p:cNvSpPr>
                  <p:nvPr/>
                </p:nvSpPr>
                <p:spPr bwMode="auto">
                  <a:xfrm>
                    <a:off x="916"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365" name="Line 80"/>
                  <p:cNvSpPr>
                    <a:spLocks noChangeShapeType="1"/>
                  </p:cNvSpPr>
                  <p:nvPr/>
                </p:nvSpPr>
                <p:spPr bwMode="auto">
                  <a:xfrm>
                    <a:off x="1008"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366" name="Line 81"/>
                  <p:cNvSpPr>
                    <a:spLocks noChangeShapeType="1"/>
                  </p:cNvSpPr>
                  <p:nvPr/>
                </p:nvSpPr>
                <p:spPr bwMode="auto">
                  <a:xfrm flipV="1">
                    <a:off x="912"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367" name="Line 82"/>
                  <p:cNvSpPr>
                    <a:spLocks noChangeShapeType="1"/>
                  </p:cNvSpPr>
                  <p:nvPr/>
                </p:nvSpPr>
                <p:spPr bwMode="auto">
                  <a:xfrm flipV="1">
                    <a:off x="1004"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grpSp>
            <p:grpSp>
              <p:nvGrpSpPr>
                <p:cNvPr id="52335" name="Group 83"/>
                <p:cNvGrpSpPr>
                  <a:grpSpLocks/>
                </p:cNvGrpSpPr>
                <p:nvPr/>
              </p:nvGrpSpPr>
              <p:grpSpPr bwMode="auto">
                <a:xfrm>
                  <a:off x="942" y="1060"/>
                  <a:ext cx="176" cy="528"/>
                  <a:chOff x="888" y="1584"/>
                  <a:chExt cx="144" cy="412"/>
                </a:xfrm>
              </p:grpSpPr>
              <p:sp>
                <p:nvSpPr>
                  <p:cNvPr id="52358" name="Oval 84"/>
                  <p:cNvSpPr>
                    <a:spLocks noChangeArrowheads="1"/>
                  </p:cNvSpPr>
                  <p:nvPr/>
                </p:nvSpPr>
                <p:spPr bwMode="auto">
                  <a:xfrm>
                    <a:off x="888" y="1716"/>
                    <a:ext cx="144" cy="144"/>
                  </a:xfrm>
                  <a:prstGeom prst="ellipse">
                    <a:avLst/>
                  </a:prstGeom>
                  <a:solidFill>
                    <a:srgbClr val="3399FF"/>
                  </a:solidFill>
                  <a:ln w="19050" algn="ctr">
                    <a:solidFill>
                      <a:schemeClr val="tx1"/>
                    </a:solidFill>
                    <a:round/>
                    <a:headEnd type="none" w="lg" len="lg"/>
                    <a:tailEnd type="none" w="lg" len="lg"/>
                  </a:ln>
                </p:spPr>
                <p:txBody>
                  <a:bodyPr wrap="none" anchor="ctr"/>
                  <a:lstStyle/>
                  <a:p>
                    <a:pPr algn="ctr"/>
                    <a:r>
                      <a:rPr lang="en-US" sz="900" b="1">
                        <a:solidFill>
                          <a:srgbClr val="000000"/>
                        </a:solidFill>
                        <a:latin typeface="Times New Roman" pitchFamily="18" charset="0"/>
                      </a:rPr>
                      <a:t>EPR</a:t>
                    </a:r>
                  </a:p>
                </p:txBody>
              </p:sp>
              <p:sp>
                <p:nvSpPr>
                  <p:cNvPr id="52359" name="Line 85"/>
                  <p:cNvSpPr>
                    <a:spLocks noChangeShapeType="1"/>
                  </p:cNvSpPr>
                  <p:nvPr/>
                </p:nvSpPr>
                <p:spPr bwMode="auto">
                  <a:xfrm>
                    <a:off x="916"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360" name="Line 86"/>
                  <p:cNvSpPr>
                    <a:spLocks noChangeShapeType="1"/>
                  </p:cNvSpPr>
                  <p:nvPr/>
                </p:nvSpPr>
                <p:spPr bwMode="auto">
                  <a:xfrm>
                    <a:off x="1008"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361" name="Line 87"/>
                  <p:cNvSpPr>
                    <a:spLocks noChangeShapeType="1"/>
                  </p:cNvSpPr>
                  <p:nvPr/>
                </p:nvSpPr>
                <p:spPr bwMode="auto">
                  <a:xfrm flipV="1">
                    <a:off x="912"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362" name="Line 88"/>
                  <p:cNvSpPr>
                    <a:spLocks noChangeShapeType="1"/>
                  </p:cNvSpPr>
                  <p:nvPr/>
                </p:nvSpPr>
                <p:spPr bwMode="auto">
                  <a:xfrm flipV="1">
                    <a:off x="1004"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grpSp>
            <p:grpSp>
              <p:nvGrpSpPr>
                <p:cNvPr id="52336" name="Group 89"/>
                <p:cNvGrpSpPr>
                  <a:grpSpLocks/>
                </p:cNvGrpSpPr>
                <p:nvPr/>
              </p:nvGrpSpPr>
              <p:grpSpPr bwMode="auto">
                <a:xfrm>
                  <a:off x="1705" y="1060"/>
                  <a:ext cx="176" cy="528"/>
                  <a:chOff x="888" y="1584"/>
                  <a:chExt cx="144" cy="412"/>
                </a:xfrm>
              </p:grpSpPr>
              <p:sp>
                <p:nvSpPr>
                  <p:cNvPr id="52353" name="Oval 90"/>
                  <p:cNvSpPr>
                    <a:spLocks noChangeArrowheads="1"/>
                  </p:cNvSpPr>
                  <p:nvPr/>
                </p:nvSpPr>
                <p:spPr bwMode="auto">
                  <a:xfrm>
                    <a:off x="888" y="1716"/>
                    <a:ext cx="144" cy="144"/>
                  </a:xfrm>
                  <a:prstGeom prst="ellipse">
                    <a:avLst/>
                  </a:prstGeom>
                  <a:solidFill>
                    <a:srgbClr val="3399FF"/>
                  </a:solidFill>
                  <a:ln w="19050" algn="ctr">
                    <a:solidFill>
                      <a:schemeClr val="tx1"/>
                    </a:solidFill>
                    <a:round/>
                    <a:headEnd type="none" w="lg" len="lg"/>
                    <a:tailEnd type="none" w="lg" len="lg"/>
                  </a:ln>
                </p:spPr>
                <p:txBody>
                  <a:bodyPr wrap="none" anchor="ctr"/>
                  <a:lstStyle/>
                  <a:p>
                    <a:pPr algn="ctr"/>
                    <a:r>
                      <a:rPr lang="en-US" sz="900" b="1">
                        <a:solidFill>
                          <a:srgbClr val="000000"/>
                        </a:solidFill>
                        <a:latin typeface="Times New Roman" pitchFamily="18" charset="0"/>
                      </a:rPr>
                      <a:t>EPR</a:t>
                    </a:r>
                  </a:p>
                </p:txBody>
              </p:sp>
              <p:sp>
                <p:nvSpPr>
                  <p:cNvPr id="52354" name="Line 91"/>
                  <p:cNvSpPr>
                    <a:spLocks noChangeShapeType="1"/>
                  </p:cNvSpPr>
                  <p:nvPr/>
                </p:nvSpPr>
                <p:spPr bwMode="auto">
                  <a:xfrm>
                    <a:off x="916"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355" name="Line 92"/>
                  <p:cNvSpPr>
                    <a:spLocks noChangeShapeType="1"/>
                  </p:cNvSpPr>
                  <p:nvPr/>
                </p:nvSpPr>
                <p:spPr bwMode="auto">
                  <a:xfrm>
                    <a:off x="1008"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356" name="Line 93"/>
                  <p:cNvSpPr>
                    <a:spLocks noChangeShapeType="1"/>
                  </p:cNvSpPr>
                  <p:nvPr/>
                </p:nvSpPr>
                <p:spPr bwMode="auto">
                  <a:xfrm flipV="1">
                    <a:off x="912"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357" name="Line 94"/>
                  <p:cNvSpPr>
                    <a:spLocks noChangeShapeType="1"/>
                  </p:cNvSpPr>
                  <p:nvPr/>
                </p:nvSpPr>
                <p:spPr bwMode="auto">
                  <a:xfrm flipV="1">
                    <a:off x="1004"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grpSp>
            <p:grpSp>
              <p:nvGrpSpPr>
                <p:cNvPr id="52337" name="Group 95"/>
                <p:cNvGrpSpPr>
                  <a:grpSpLocks/>
                </p:cNvGrpSpPr>
                <p:nvPr/>
              </p:nvGrpSpPr>
              <p:grpSpPr bwMode="auto">
                <a:xfrm>
                  <a:off x="1705" y="2592"/>
                  <a:ext cx="176" cy="528"/>
                  <a:chOff x="888" y="1584"/>
                  <a:chExt cx="144" cy="412"/>
                </a:xfrm>
              </p:grpSpPr>
              <p:sp>
                <p:nvSpPr>
                  <p:cNvPr id="52348" name="Oval 96"/>
                  <p:cNvSpPr>
                    <a:spLocks noChangeArrowheads="1"/>
                  </p:cNvSpPr>
                  <p:nvPr/>
                </p:nvSpPr>
                <p:spPr bwMode="auto">
                  <a:xfrm>
                    <a:off x="888" y="1716"/>
                    <a:ext cx="144" cy="144"/>
                  </a:xfrm>
                  <a:prstGeom prst="ellipse">
                    <a:avLst/>
                  </a:prstGeom>
                  <a:solidFill>
                    <a:srgbClr val="3399FF"/>
                  </a:solidFill>
                  <a:ln w="19050" algn="ctr">
                    <a:solidFill>
                      <a:schemeClr val="tx1"/>
                    </a:solidFill>
                    <a:round/>
                    <a:headEnd type="none" w="lg" len="lg"/>
                    <a:tailEnd type="none" w="lg" len="lg"/>
                  </a:ln>
                </p:spPr>
                <p:txBody>
                  <a:bodyPr wrap="none" anchor="ctr"/>
                  <a:lstStyle/>
                  <a:p>
                    <a:pPr algn="ctr"/>
                    <a:r>
                      <a:rPr lang="en-US" sz="900" b="1">
                        <a:solidFill>
                          <a:srgbClr val="000000"/>
                        </a:solidFill>
                        <a:latin typeface="Times New Roman" pitchFamily="18" charset="0"/>
                      </a:rPr>
                      <a:t>EPR</a:t>
                    </a:r>
                  </a:p>
                </p:txBody>
              </p:sp>
              <p:sp>
                <p:nvSpPr>
                  <p:cNvPr id="52349" name="Line 97"/>
                  <p:cNvSpPr>
                    <a:spLocks noChangeShapeType="1"/>
                  </p:cNvSpPr>
                  <p:nvPr/>
                </p:nvSpPr>
                <p:spPr bwMode="auto">
                  <a:xfrm>
                    <a:off x="916"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350" name="Line 98"/>
                  <p:cNvSpPr>
                    <a:spLocks noChangeShapeType="1"/>
                  </p:cNvSpPr>
                  <p:nvPr/>
                </p:nvSpPr>
                <p:spPr bwMode="auto">
                  <a:xfrm>
                    <a:off x="1008"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351" name="Line 99"/>
                  <p:cNvSpPr>
                    <a:spLocks noChangeShapeType="1"/>
                  </p:cNvSpPr>
                  <p:nvPr/>
                </p:nvSpPr>
                <p:spPr bwMode="auto">
                  <a:xfrm flipV="1">
                    <a:off x="912"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352" name="Line 100"/>
                  <p:cNvSpPr>
                    <a:spLocks noChangeShapeType="1"/>
                  </p:cNvSpPr>
                  <p:nvPr/>
                </p:nvSpPr>
                <p:spPr bwMode="auto">
                  <a:xfrm flipV="1">
                    <a:off x="1004"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grpSp>
            <p:grpSp>
              <p:nvGrpSpPr>
                <p:cNvPr id="52338" name="Group 101"/>
                <p:cNvGrpSpPr>
                  <a:grpSpLocks/>
                </p:cNvGrpSpPr>
                <p:nvPr/>
              </p:nvGrpSpPr>
              <p:grpSpPr bwMode="auto">
                <a:xfrm>
                  <a:off x="942" y="2592"/>
                  <a:ext cx="176" cy="528"/>
                  <a:chOff x="888" y="1584"/>
                  <a:chExt cx="144" cy="412"/>
                </a:xfrm>
              </p:grpSpPr>
              <p:sp>
                <p:nvSpPr>
                  <p:cNvPr id="52343" name="Oval 102"/>
                  <p:cNvSpPr>
                    <a:spLocks noChangeArrowheads="1"/>
                  </p:cNvSpPr>
                  <p:nvPr/>
                </p:nvSpPr>
                <p:spPr bwMode="auto">
                  <a:xfrm>
                    <a:off x="888" y="1716"/>
                    <a:ext cx="144" cy="144"/>
                  </a:xfrm>
                  <a:prstGeom prst="ellipse">
                    <a:avLst/>
                  </a:prstGeom>
                  <a:solidFill>
                    <a:srgbClr val="3399FF"/>
                  </a:solidFill>
                  <a:ln w="19050" algn="ctr">
                    <a:solidFill>
                      <a:schemeClr val="tx1"/>
                    </a:solidFill>
                    <a:round/>
                    <a:headEnd type="none" w="lg" len="lg"/>
                    <a:tailEnd type="none" w="lg" len="lg"/>
                  </a:ln>
                </p:spPr>
                <p:txBody>
                  <a:bodyPr wrap="none" anchor="ctr"/>
                  <a:lstStyle/>
                  <a:p>
                    <a:pPr algn="ctr"/>
                    <a:r>
                      <a:rPr lang="en-US" sz="900" b="1">
                        <a:solidFill>
                          <a:srgbClr val="000000"/>
                        </a:solidFill>
                        <a:latin typeface="Times New Roman" pitchFamily="18" charset="0"/>
                      </a:rPr>
                      <a:t>EPR</a:t>
                    </a:r>
                  </a:p>
                </p:txBody>
              </p:sp>
              <p:sp>
                <p:nvSpPr>
                  <p:cNvPr id="52344" name="Line 103"/>
                  <p:cNvSpPr>
                    <a:spLocks noChangeShapeType="1"/>
                  </p:cNvSpPr>
                  <p:nvPr/>
                </p:nvSpPr>
                <p:spPr bwMode="auto">
                  <a:xfrm>
                    <a:off x="916"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345" name="Line 104"/>
                  <p:cNvSpPr>
                    <a:spLocks noChangeShapeType="1"/>
                  </p:cNvSpPr>
                  <p:nvPr/>
                </p:nvSpPr>
                <p:spPr bwMode="auto">
                  <a:xfrm>
                    <a:off x="1008"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346" name="Line 105"/>
                  <p:cNvSpPr>
                    <a:spLocks noChangeShapeType="1"/>
                  </p:cNvSpPr>
                  <p:nvPr/>
                </p:nvSpPr>
                <p:spPr bwMode="auto">
                  <a:xfrm flipV="1">
                    <a:off x="912"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347" name="Line 106"/>
                  <p:cNvSpPr>
                    <a:spLocks noChangeShapeType="1"/>
                  </p:cNvSpPr>
                  <p:nvPr/>
                </p:nvSpPr>
                <p:spPr bwMode="auto">
                  <a:xfrm flipV="1">
                    <a:off x="1004"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grpSp>
            <p:sp>
              <p:nvSpPr>
                <p:cNvPr id="52339" name="Line 107"/>
                <p:cNvSpPr>
                  <a:spLocks noChangeShapeType="1"/>
                </p:cNvSpPr>
                <p:nvPr/>
              </p:nvSpPr>
              <p:spPr bwMode="auto">
                <a:xfrm>
                  <a:off x="825" y="1506"/>
                  <a:ext cx="156" cy="162"/>
                </a:xfrm>
                <a:prstGeom prst="line">
                  <a:avLst/>
                </a:prstGeom>
                <a:noFill/>
                <a:ln w="19050">
                  <a:solidFill>
                    <a:schemeClr val="tx1"/>
                  </a:solidFill>
                  <a:round/>
                  <a:headEnd type="stealth"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340" name="Line 108"/>
                <p:cNvSpPr>
                  <a:spLocks noChangeShapeType="1"/>
                </p:cNvSpPr>
                <p:nvPr/>
              </p:nvSpPr>
              <p:spPr bwMode="auto">
                <a:xfrm>
                  <a:off x="1597" y="1510"/>
                  <a:ext cx="155" cy="162"/>
                </a:xfrm>
                <a:prstGeom prst="line">
                  <a:avLst/>
                </a:prstGeom>
                <a:noFill/>
                <a:ln w="19050">
                  <a:solidFill>
                    <a:schemeClr val="tx1"/>
                  </a:solidFill>
                  <a:round/>
                  <a:headEnd type="stealth"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341" name="Line 109"/>
                <p:cNvSpPr>
                  <a:spLocks noChangeShapeType="1"/>
                </p:cNvSpPr>
                <p:nvPr/>
              </p:nvSpPr>
              <p:spPr bwMode="auto">
                <a:xfrm>
                  <a:off x="834" y="2278"/>
                  <a:ext cx="155" cy="162"/>
                </a:xfrm>
                <a:prstGeom prst="line">
                  <a:avLst/>
                </a:prstGeom>
                <a:noFill/>
                <a:ln w="19050">
                  <a:solidFill>
                    <a:schemeClr val="tx1"/>
                  </a:solidFill>
                  <a:round/>
                  <a:headEnd type="stealth"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342" name="Line 110"/>
                <p:cNvSpPr>
                  <a:spLocks noChangeShapeType="1"/>
                </p:cNvSpPr>
                <p:nvPr/>
              </p:nvSpPr>
              <p:spPr bwMode="auto">
                <a:xfrm>
                  <a:off x="1597" y="2269"/>
                  <a:ext cx="155" cy="161"/>
                </a:xfrm>
                <a:prstGeom prst="line">
                  <a:avLst/>
                </a:prstGeom>
                <a:noFill/>
                <a:ln w="19050">
                  <a:solidFill>
                    <a:schemeClr val="tx1"/>
                  </a:solidFill>
                  <a:round/>
                  <a:headEnd type="stealth" w="lg" len="lg"/>
                  <a:tailEnd type="stealth" w="lg" len="lg"/>
                </a:ln>
                <a:extLst>
                  <a:ext uri="{909E8E84-426E-40DD-AFC4-6F175D3DCCD1}">
                    <a14:hiddenFill xmlns:a14="http://schemas.microsoft.com/office/drawing/2010/main">
                      <a:noFill/>
                    </a14:hiddenFill>
                  </a:ext>
                </a:extLst>
              </p:spPr>
              <p:txBody>
                <a:bodyPr anchor="ctr"/>
                <a:lstStyle/>
                <a:p>
                  <a:endParaRPr lang="en-US"/>
                </a:p>
              </p:txBody>
            </p:sp>
          </p:grpSp>
        </p:grpSp>
        <p:sp>
          <p:nvSpPr>
            <p:cNvPr id="52312" name="Text Box 324"/>
            <p:cNvSpPr txBox="1">
              <a:spLocks noChangeArrowheads="1"/>
            </p:cNvSpPr>
            <p:nvPr/>
          </p:nvSpPr>
          <p:spPr bwMode="auto">
            <a:xfrm>
              <a:off x="1992" y="2232"/>
              <a:ext cx="18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r>
                <a:rPr lang="en-US" sz="1800" b="1">
                  <a:solidFill>
                    <a:srgbClr val="000000"/>
                  </a:solidFill>
                  <a:latin typeface="Comic Sans MS" pitchFamily="66" charset="0"/>
                </a:rPr>
                <a:t>Previous: CQLA, </a:t>
              </a:r>
              <a:r>
                <a:rPr lang="en-US" sz="1800" b="1">
                  <a:solidFill>
                    <a:srgbClr val="FF0000"/>
                  </a:solidFill>
                  <a:latin typeface="Comic Sans MS" pitchFamily="66" charset="0"/>
                </a:rPr>
                <a:t>CQLA+</a:t>
              </a:r>
            </a:p>
          </p:txBody>
        </p:sp>
      </p:grpSp>
      <p:grpSp>
        <p:nvGrpSpPr>
          <p:cNvPr id="52230" name="Group 330"/>
          <p:cNvGrpSpPr>
            <a:grpSpLocks/>
          </p:cNvGrpSpPr>
          <p:nvPr/>
        </p:nvGrpSpPr>
        <p:grpSpPr bwMode="auto">
          <a:xfrm>
            <a:off x="6324600" y="838200"/>
            <a:ext cx="2519363" cy="2995613"/>
            <a:chOff x="3837" y="576"/>
            <a:chExt cx="1587" cy="1887"/>
          </a:xfrm>
        </p:grpSpPr>
        <p:grpSp>
          <p:nvGrpSpPr>
            <p:cNvPr id="52234" name="Group 321"/>
            <p:cNvGrpSpPr>
              <a:grpSpLocks/>
            </p:cNvGrpSpPr>
            <p:nvPr/>
          </p:nvGrpSpPr>
          <p:grpSpPr bwMode="auto">
            <a:xfrm>
              <a:off x="3837" y="576"/>
              <a:ext cx="1587" cy="1587"/>
              <a:chOff x="3792" y="1056"/>
              <a:chExt cx="1645" cy="1646"/>
            </a:xfrm>
          </p:grpSpPr>
          <p:sp>
            <p:nvSpPr>
              <p:cNvPr id="52236" name="Rectangle 224"/>
              <p:cNvSpPr>
                <a:spLocks noChangeArrowheads="1"/>
              </p:cNvSpPr>
              <p:nvPr/>
            </p:nvSpPr>
            <p:spPr bwMode="auto">
              <a:xfrm>
                <a:off x="4213" y="1484"/>
                <a:ext cx="187" cy="187"/>
              </a:xfrm>
              <a:prstGeom prst="rect">
                <a:avLst/>
              </a:prstGeom>
              <a:solidFill>
                <a:srgbClr val="00FFFF"/>
              </a:solidFill>
              <a:ln w="28575" algn="ctr">
                <a:solidFill>
                  <a:schemeClr val="tx1"/>
                </a:solidFill>
                <a:miter lim="800000"/>
                <a:headEnd/>
                <a:tailEnd/>
              </a:ln>
            </p:spPr>
            <p:txBody>
              <a:bodyPr wrap="none" anchor="ctr"/>
              <a:lstStyle/>
              <a:p>
                <a:pPr algn="ctr"/>
                <a:r>
                  <a:rPr lang="en-US" sz="1200" b="1">
                    <a:solidFill>
                      <a:srgbClr val="000000"/>
                    </a:solidFill>
                    <a:latin typeface="Times New Roman" pitchFamily="18" charset="0"/>
                  </a:rPr>
                  <a:t>TP</a:t>
                </a:r>
              </a:p>
            </p:txBody>
          </p:sp>
          <p:grpSp>
            <p:nvGrpSpPr>
              <p:cNvPr id="52237" name="Group 225"/>
              <p:cNvGrpSpPr>
                <a:grpSpLocks/>
              </p:cNvGrpSpPr>
              <p:nvPr/>
            </p:nvGrpSpPr>
            <p:grpSpPr bwMode="auto">
              <a:xfrm>
                <a:off x="3792" y="1668"/>
                <a:ext cx="957" cy="421"/>
                <a:chOff x="144" y="1824"/>
                <a:chExt cx="1200" cy="528"/>
              </a:xfrm>
            </p:grpSpPr>
            <p:sp>
              <p:nvSpPr>
                <p:cNvPr id="52308" name="Rectangle 226"/>
                <p:cNvSpPr>
                  <a:spLocks noChangeArrowheads="1"/>
                </p:cNvSpPr>
                <p:nvPr/>
              </p:nvSpPr>
              <p:spPr bwMode="auto">
                <a:xfrm>
                  <a:off x="384" y="1824"/>
                  <a:ext cx="960" cy="140"/>
                </a:xfrm>
                <a:prstGeom prst="rect">
                  <a:avLst/>
                </a:prstGeom>
                <a:solidFill>
                  <a:schemeClr val="accent2"/>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Anc</a:t>
                  </a:r>
                </a:p>
              </p:txBody>
            </p:sp>
            <p:sp>
              <p:nvSpPr>
                <p:cNvPr id="52309" name="Rectangle 227"/>
                <p:cNvSpPr>
                  <a:spLocks noChangeArrowheads="1"/>
                </p:cNvSpPr>
                <p:nvPr/>
              </p:nvSpPr>
              <p:spPr bwMode="auto">
                <a:xfrm>
                  <a:off x="384" y="1968"/>
                  <a:ext cx="960" cy="384"/>
                </a:xfrm>
                <a:prstGeom prst="rect">
                  <a:avLst/>
                </a:prstGeom>
                <a:solidFill>
                  <a:srgbClr val="FFFF66"/>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Comp</a:t>
                  </a:r>
                </a:p>
              </p:txBody>
            </p:sp>
            <p:sp>
              <p:nvSpPr>
                <p:cNvPr id="52310" name="Rectangle 228"/>
                <p:cNvSpPr>
                  <a:spLocks noChangeArrowheads="1"/>
                </p:cNvSpPr>
                <p:nvPr/>
              </p:nvSpPr>
              <p:spPr bwMode="auto">
                <a:xfrm>
                  <a:off x="144" y="1824"/>
                  <a:ext cx="240" cy="528"/>
                </a:xfrm>
                <a:prstGeom prst="rect">
                  <a:avLst/>
                </a:prstGeom>
                <a:solidFill>
                  <a:schemeClr val="accent2"/>
                </a:solidFill>
                <a:ln w="28575" algn="ctr">
                  <a:solidFill>
                    <a:schemeClr val="tx1"/>
                  </a:solidFill>
                  <a:miter lim="800000"/>
                  <a:headEnd type="none" w="lg" len="lg"/>
                  <a:tailEnd type="none" w="lg" len="lg"/>
                </a:ln>
              </p:spPr>
              <p:txBody>
                <a:bodyPr wrap="none" anchor="ctr"/>
                <a:lstStyle/>
                <a:p>
                  <a:pPr algn="ctr"/>
                  <a:r>
                    <a:rPr lang="en-US" sz="1200" b="1">
                      <a:solidFill>
                        <a:srgbClr val="000000"/>
                      </a:solidFill>
                      <a:latin typeface="Times New Roman" pitchFamily="18" charset="0"/>
                    </a:rPr>
                    <a:t>Anc</a:t>
                  </a:r>
                </a:p>
              </p:txBody>
            </p:sp>
          </p:grpSp>
          <p:grpSp>
            <p:nvGrpSpPr>
              <p:cNvPr id="52238" name="Group 229"/>
              <p:cNvGrpSpPr>
                <a:grpSpLocks/>
              </p:cNvGrpSpPr>
              <p:nvPr/>
            </p:nvGrpSpPr>
            <p:grpSpPr bwMode="auto">
              <a:xfrm>
                <a:off x="3792" y="1056"/>
                <a:ext cx="421" cy="421"/>
                <a:chOff x="3792" y="1824"/>
                <a:chExt cx="528" cy="528"/>
              </a:xfrm>
            </p:grpSpPr>
            <p:sp>
              <p:nvSpPr>
                <p:cNvPr id="52306" name="Rectangle 230"/>
                <p:cNvSpPr>
                  <a:spLocks noChangeArrowheads="1"/>
                </p:cNvSpPr>
                <p:nvPr/>
              </p:nvSpPr>
              <p:spPr bwMode="auto">
                <a:xfrm>
                  <a:off x="3792" y="1824"/>
                  <a:ext cx="528" cy="144"/>
                </a:xfrm>
                <a:prstGeom prst="rect">
                  <a:avLst/>
                </a:prstGeom>
                <a:solidFill>
                  <a:schemeClr val="accent2"/>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Anc</a:t>
                  </a:r>
                </a:p>
              </p:txBody>
            </p:sp>
            <p:sp>
              <p:nvSpPr>
                <p:cNvPr id="52307" name="Rectangle 231"/>
                <p:cNvSpPr>
                  <a:spLocks noChangeArrowheads="1"/>
                </p:cNvSpPr>
                <p:nvPr/>
              </p:nvSpPr>
              <p:spPr bwMode="auto">
                <a:xfrm>
                  <a:off x="3792" y="1968"/>
                  <a:ext cx="528" cy="384"/>
                </a:xfrm>
                <a:prstGeom prst="rect">
                  <a:avLst/>
                </a:prstGeom>
                <a:solidFill>
                  <a:srgbClr val="FF99CC"/>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Mem</a:t>
                  </a:r>
                </a:p>
              </p:txBody>
            </p:sp>
          </p:grpSp>
          <p:grpSp>
            <p:nvGrpSpPr>
              <p:cNvPr id="52239" name="Group 232"/>
              <p:cNvGrpSpPr>
                <a:grpSpLocks/>
              </p:cNvGrpSpPr>
              <p:nvPr/>
            </p:nvGrpSpPr>
            <p:grpSpPr bwMode="auto">
              <a:xfrm>
                <a:off x="5013" y="1671"/>
                <a:ext cx="420" cy="422"/>
                <a:chOff x="1915" y="1828"/>
                <a:chExt cx="528" cy="529"/>
              </a:xfrm>
            </p:grpSpPr>
            <p:sp>
              <p:nvSpPr>
                <p:cNvPr id="52304" name="Rectangle 233"/>
                <p:cNvSpPr>
                  <a:spLocks noChangeArrowheads="1"/>
                </p:cNvSpPr>
                <p:nvPr/>
              </p:nvSpPr>
              <p:spPr bwMode="auto">
                <a:xfrm>
                  <a:off x="1915" y="1828"/>
                  <a:ext cx="528" cy="188"/>
                </a:xfrm>
                <a:prstGeom prst="rect">
                  <a:avLst/>
                </a:prstGeom>
                <a:solidFill>
                  <a:schemeClr val="accent2"/>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Anc</a:t>
                  </a:r>
                </a:p>
              </p:txBody>
            </p:sp>
            <p:sp>
              <p:nvSpPr>
                <p:cNvPr id="52305" name="Rectangle 234"/>
                <p:cNvSpPr>
                  <a:spLocks noChangeArrowheads="1"/>
                </p:cNvSpPr>
                <p:nvPr/>
              </p:nvSpPr>
              <p:spPr bwMode="auto">
                <a:xfrm>
                  <a:off x="1915" y="2016"/>
                  <a:ext cx="528" cy="341"/>
                </a:xfrm>
                <a:prstGeom prst="rect">
                  <a:avLst/>
                </a:prstGeom>
                <a:solidFill>
                  <a:srgbClr val="FFFF66"/>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Comp</a:t>
                  </a:r>
                </a:p>
              </p:txBody>
            </p:sp>
          </p:grpSp>
          <p:grpSp>
            <p:nvGrpSpPr>
              <p:cNvPr id="52240" name="Group 235"/>
              <p:cNvGrpSpPr>
                <a:grpSpLocks/>
              </p:cNvGrpSpPr>
              <p:nvPr/>
            </p:nvGrpSpPr>
            <p:grpSpPr bwMode="auto">
              <a:xfrm>
                <a:off x="4404" y="1059"/>
                <a:ext cx="1024" cy="421"/>
                <a:chOff x="3792" y="1824"/>
                <a:chExt cx="528" cy="528"/>
              </a:xfrm>
            </p:grpSpPr>
            <p:sp>
              <p:nvSpPr>
                <p:cNvPr id="52302" name="Rectangle 236"/>
                <p:cNvSpPr>
                  <a:spLocks noChangeArrowheads="1"/>
                </p:cNvSpPr>
                <p:nvPr/>
              </p:nvSpPr>
              <p:spPr bwMode="auto">
                <a:xfrm>
                  <a:off x="3792" y="1824"/>
                  <a:ext cx="528" cy="144"/>
                </a:xfrm>
                <a:prstGeom prst="rect">
                  <a:avLst/>
                </a:prstGeom>
                <a:solidFill>
                  <a:schemeClr val="accent2"/>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Anc</a:t>
                  </a:r>
                </a:p>
              </p:txBody>
            </p:sp>
            <p:sp>
              <p:nvSpPr>
                <p:cNvPr id="52303" name="Rectangle 237"/>
                <p:cNvSpPr>
                  <a:spLocks noChangeArrowheads="1"/>
                </p:cNvSpPr>
                <p:nvPr/>
              </p:nvSpPr>
              <p:spPr bwMode="auto">
                <a:xfrm>
                  <a:off x="3792" y="1968"/>
                  <a:ext cx="528" cy="384"/>
                </a:xfrm>
                <a:prstGeom prst="rect">
                  <a:avLst/>
                </a:prstGeom>
                <a:solidFill>
                  <a:srgbClr val="FF99CC"/>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Mem</a:t>
                  </a:r>
                </a:p>
              </p:txBody>
            </p:sp>
          </p:grpSp>
          <p:grpSp>
            <p:nvGrpSpPr>
              <p:cNvPr id="52241" name="Group 238"/>
              <p:cNvGrpSpPr>
                <a:grpSpLocks/>
              </p:cNvGrpSpPr>
              <p:nvPr/>
            </p:nvGrpSpPr>
            <p:grpSpPr bwMode="auto">
              <a:xfrm>
                <a:off x="3792" y="2280"/>
                <a:ext cx="957" cy="421"/>
                <a:chOff x="3792" y="1824"/>
                <a:chExt cx="528" cy="528"/>
              </a:xfrm>
            </p:grpSpPr>
            <p:sp>
              <p:nvSpPr>
                <p:cNvPr id="52300" name="Rectangle 239"/>
                <p:cNvSpPr>
                  <a:spLocks noChangeArrowheads="1"/>
                </p:cNvSpPr>
                <p:nvPr/>
              </p:nvSpPr>
              <p:spPr bwMode="auto">
                <a:xfrm>
                  <a:off x="3792" y="1824"/>
                  <a:ext cx="528" cy="144"/>
                </a:xfrm>
                <a:prstGeom prst="rect">
                  <a:avLst/>
                </a:prstGeom>
                <a:solidFill>
                  <a:schemeClr val="accent2"/>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Anc</a:t>
                  </a:r>
                </a:p>
              </p:txBody>
            </p:sp>
            <p:sp>
              <p:nvSpPr>
                <p:cNvPr id="52301" name="Rectangle 240"/>
                <p:cNvSpPr>
                  <a:spLocks noChangeArrowheads="1"/>
                </p:cNvSpPr>
                <p:nvPr/>
              </p:nvSpPr>
              <p:spPr bwMode="auto">
                <a:xfrm>
                  <a:off x="3792" y="1968"/>
                  <a:ext cx="528" cy="384"/>
                </a:xfrm>
                <a:prstGeom prst="rect">
                  <a:avLst/>
                </a:prstGeom>
                <a:solidFill>
                  <a:srgbClr val="FF99CC"/>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Mem</a:t>
                  </a:r>
                </a:p>
              </p:txBody>
            </p:sp>
          </p:grpSp>
          <p:sp>
            <p:nvSpPr>
              <p:cNvPr id="52242" name="Rectangle 241"/>
              <p:cNvSpPr>
                <a:spLocks noChangeArrowheads="1"/>
              </p:cNvSpPr>
              <p:nvPr/>
            </p:nvSpPr>
            <p:spPr bwMode="auto">
              <a:xfrm>
                <a:off x="4749" y="2093"/>
                <a:ext cx="260" cy="187"/>
              </a:xfrm>
              <a:prstGeom prst="rect">
                <a:avLst/>
              </a:prstGeom>
              <a:solidFill>
                <a:srgbClr val="00FFFF"/>
              </a:solidFill>
              <a:ln w="28575" algn="ctr">
                <a:solidFill>
                  <a:schemeClr val="tx1"/>
                </a:solidFill>
                <a:miter lim="800000"/>
                <a:headEnd/>
                <a:tailEnd/>
              </a:ln>
            </p:spPr>
            <p:txBody>
              <a:bodyPr wrap="none" anchor="ctr"/>
              <a:lstStyle/>
              <a:p>
                <a:pPr algn="ctr"/>
                <a:r>
                  <a:rPr lang="en-US" sz="1200" b="1">
                    <a:solidFill>
                      <a:srgbClr val="000000"/>
                    </a:solidFill>
                    <a:latin typeface="Times New Roman" pitchFamily="18" charset="0"/>
                  </a:rPr>
                  <a:t>TP</a:t>
                </a:r>
              </a:p>
            </p:txBody>
          </p:sp>
          <p:sp>
            <p:nvSpPr>
              <p:cNvPr id="52243" name="Rectangle 242"/>
              <p:cNvSpPr>
                <a:spLocks noChangeArrowheads="1"/>
              </p:cNvSpPr>
              <p:nvPr/>
            </p:nvSpPr>
            <p:spPr bwMode="auto">
              <a:xfrm>
                <a:off x="4749" y="1484"/>
                <a:ext cx="260" cy="187"/>
              </a:xfrm>
              <a:prstGeom prst="rect">
                <a:avLst/>
              </a:prstGeom>
              <a:solidFill>
                <a:srgbClr val="00FFFF"/>
              </a:solidFill>
              <a:ln w="28575" algn="ctr">
                <a:solidFill>
                  <a:schemeClr val="tx1"/>
                </a:solidFill>
                <a:miter lim="800000"/>
                <a:headEnd/>
                <a:tailEnd/>
              </a:ln>
            </p:spPr>
            <p:txBody>
              <a:bodyPr wrap="none" anchor="ctr"/>
              <a:lstStyle/>
              <a:p>
                <a:pPr algn="ctr"/>
                <a:r>
                  <a:rPr lang="en-US" sz="1200" b="1">
                    <a:solidFill>
                      <a:srgbClr val="000000"/>
                    </a:solidFill>
                    <a:latin typeface="Times New Roman" pitchFamily="18" charset="0"/>
                  </a:rPr>
                  <a:t>TP</a:t>
                </a:r>
              </a:p>
            </p:txBody>
          </p:sp>
          <p:grpSp>
            <p:nvGrpSpPr>
              <p:cNvPr id="52244" name="Group 243"/>
              <p:cNvGrpSpPr>
                <a:grpSpLocks/>
              </p:cNvGrpSpPr>
              <p:nvPr/>
            </p:nvGrpSpPr>
            <p:grpSpPr bwMode="auto">
              <a:xfrm>
                <a:off x="4787" y="1675"/>
                <a:ext cx="198" cy="422"/>
                <a:chOff x="888" y="1584"/>
                <a:chExt cx="144" cy="412"/>
              </a:xfrm>
            </p:grpSpPr>
            <p:sp>
              <p:nvSpPr>
                <p:cNvPr id="52295" name="Oval 244"/>
                <p:cNvSpPr>
                  <a:spLocks noChangeArrowheads="1"/>
                </p:cNvSpPr>
                <p:nvPr/>
              </p:nvSpPr>
              <p:spPr bwMode="auto">
                <a:xfrm>
                  <a:off x="888" y="1716"/>
                  <a:ext cx="144" cy="144"/>
                </a:xfrm>
                <a:prstGeom prst="ellipse">
                  <a:avLst/>
                </a:prstGeom>
                <a:solidFill>
                  <a:srgbClr val="3399FF"/>
                </a:solidFill>
                <a:ln w="19050" algn="ctr">
                  <a:solidFill>
                    <a:schemeClr val="tx1"/>
                  </a:solidFill>
                  <a:round/>
                  <a:headEnd type="none" w="lg" len="lg"/>
                  <a:tailEnd type="none" w="lg" len="lg"/>
                </a:ln>
              </p:spPr>
              <p:txBody>
                <a:bodyPr wrap="none" anchor="ctr"/>
                <a:lstStyle/>
                <a:p>
                  <a:pPr algn="ctr"/>
                  <a:r>
                    <a:rPr lang="en-US" sz="900" b="1">
                      <a:solidFill>
                        <a:srgbClr val="000000"/>
                      </a:solidFill>
                      <a:latin typeface="Times New Roman" pitchFamily="18" charset="0"/>
                    </a:rPr>
                    <a:t>EPR</a:t>
                  </a:r>
                </a:p>
              </p:txBody>
            </p:sp>
            <p:sp>
              <p:nvSpPr>
                <p:cNvPr id="52296" name="Line 245"/>
                <p:cNvSpPr>
                  <a:spLocks noChangeShapeType="1"/>
                </p:cNvSpPr>
                <p:nvPr/>
              </p:nvSpPr>
              <p:spPr bwMode="auto">
                <a:xfrm>
                  <a:off x="916"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297" name="Line 246"/>
                <p:cNvSpPr>
                  <a:spLocks noChangeShapeType="1"/>
                </p:cNvSpPr>
                <p:nvPr/>
              </p:nvSpPr>
              <p:spPr bwMode="auto">
                <a:xfrm>
                  <a:off x="1008"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298" name="Line 247"/>
                <p:cNvSpPr>
                  <a:spLocks noChangeShapeType="1"/>
                </p:cNvSpPr>
                <p:nvPr/>
              </p:nvSpPr>
              <p:spPr bwMode="auto">
                <a:xfrm flipV="1">
                  <a:off x="912"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299" name="Line 248"/>
                <p:cNvSpPr>
                  <a:spLocks noChangeShapeType="1"/>
                </p:cNvSpPr>
                <p:nvPr/>
              </p:nvSpPr>
              <p:spPr bwMode="auto">
                <a:xfrm flipV="1">
                  <a:off x="1004"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grpSp>
          <p:grpSp>
            <p:nvGrpSpPr>
              <p:cNvPr id="52245" name="Group 249"/>
              <p:cNvGrpSpPr>
                <a:grpSpLocks/>
              </p:cNvGrpSpPr>
              <p:nvPr/>
            </p:nvGrpSpPr>
            <p:grpSpPr bwMode="auto">
              <a:xfrm rot="-5400000">
                <a:off x="5149" y="1976"/>
                <a:ext cx="140" cy="420"/>
                <a:chOff x="888" y="1584"/>
                <a:chExt cx="144" cy="412"/>
              </a:xfrm>
            </p:grpSpPr>
            <p:sp>
              <p:nvSpPr>
                <p:cNvPr id="52290" name="Oval 250"/>
                <p:cNvSpPr>
                  <a:spLocks noChangeArrowheads="1"/>
                </p:cNvSpPr>
                <p:nvPr/>
              </p:nvSpPr>
              <p:spPr bwMode="auto">
                <a:xfrm>
                  <a:off x="888" y="1716"/>
                  <a:ext cx="144" cy="144"/>
                </a:xfrm>
                <a:prstGeom prst="ellipse">
                  <a:avLst/>
                </a:prstGeom>
                <a:solidFill>
                  <a:srgbClr val="3399FF"/>
                </a:solidFill>
                <a:ln w="19050" algn="ctr">
                  <a:solidFill>
                    <a:schemeClr val="tx1"/>
                  </a:solidFill>
                  <a:round/>
                  <a:headEnd type="none" w="lg" len="lg"/>
                  <a:tailEnd type="none" w="lg" len="lg"/>
                </a:ln>
              </p:spPr>
              <p:txBody>
                <a:bodyPr vert="eaVert" wrap="none" anchor="ctr"/>
                <a:lstStyle/>
                <a:p>
                  <a:pPr algn="ctr"/>
                  <a:r>
                    <a:rPr lang="en-US" sz="900" b="1">
                      <a:solidFill>
                        <a:srgbClr val="000000"/>
                      </a:solidFill>
                      <a:latin typeface="Times New Roman" pitchFamily="18" charset="0"/>
                    </a:rPr>
                    <a:t>EPR</a:t>
                  </a:r>
                </a:p>
              </p:txBody>
            </p:sp>
            <p:sp>
              <p:nvSpPr>
                <p:cNvPr id="52291" name="Line 251"/>
                <p:cNvSpPr>
                  <a:spLocks noChangeShapeType="1"/>
                </p:cNvSpPr>
                <p:nvPr/>
              </p:nvSpPr>
              <p:spPr bwMode="auto">
                <a:xfrm>
                  <a:off x="916"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292" name="Line 252"/>
                <p:cNvSpPr>
                  <a:spLocks noChangeShapeType="1"/>
                </p:cNvSpPr>
                <p:nvPr/>
              </p:nvSpPr>
              <p:spPr bwMode="auto">
                <a:xfrm>
                  <a:off x="1008"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293" name="Line 253"/>
                <p:cNvSpPr>
                  <a:spLocks noChangeShapeType="1"/>
                </p:cNvSpPr>
                <p:nvPr/>
              </p:nvSpPr>
              <p:spPr bwMode="auto">
                <a:xfrm flipV="1">
                  <a:off x="912"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294" name="Line 254"/>
                <p:cNvSpPr>
                  <a:spLocks noChangeShapeType="1"/>
                </p:cNvSpPr>
                <p:nvPr/>
              </p:nvSpPr>
              <p:spPr bwMode="auto">
                <a:xfrm flipV="1">
                  <a:off x="1004"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grpSp>
          <p:sp>
            <p:nvSpPr>
              <p:cNvPr id="52246" name="Oval 255"/>
              <p:cNvSpPr>
                <a:spLocks noChangeArrowheads="1"/>
              </p:cNvSpPr>
              <p:nvPr/>
            </p:nvSpPr>
            <p:spPr bwMode="auto">
              <a:xfrm rot="-5400000">
                <a:off x="4237" y="2112"/>
                <a:ext cx="140" cy="147"/>
              </a:xfrm>
              <a:prstGeom prst="ellipse">
                <a:avLst/>
              </a:prstGeom>
              <a:solidFill>
                <a:srgbClr val="3399FF"/>
              </a:solidFill>
              <a:ln w="19050" algn="ctr">
                <a:solidFill>
                  <a:schemeClr val="tx1"/>
                </a:solidFill>
                <a:round/>
                <a:headEnd type="none" w="lg" len="lg"/>
                <a:tailEnd type="none" w="lg" len="lg"/>
              </a:ln>
            </p:spPr>
            <p:txBody>
              <a:bodyPr vert="eaVert" wrap="none" anchor="ctr"/>
              <a:lstStyle/>
              <a:p>
                <a:pPr algn="ctr"/>
                <a:r>
                  <a:rPr lang="en-US" sz="900" b="1">
                    <a:solidFill>
                      <a:srgbClr val="000000"/>
                    </a:solidFill>
                    <a:latin typeface="Times New Roman" pitchFamily="18" charset="0"/>
                  </a:rPr>
                  <a:t>EPR</a:t>
                </a:r>
              </a:p>
            </p:txBody>
          </p:sp>
          <p:grpSp>
            <p:nvGrpSpPr>
              <p:cNvPr id="52247" name="Group 256"/>
              <p:cNvGrpSpPr>
                <a:grpSpLocks/>
              </p:cNvGrpSpPr>
              <p:nvPr/>
            </p:nvGrpSpPr>
            <p:grpSpPr bwMode="auto">
              <a:xfrm>
                <a:off x="3792" y="2139"/>
                <a:ext cx="454" cy="94"/>
                <a:chOff x="768" y="2415"/>
                <a:chExt cx="185" cy="118"/>
              </a:xfrm>
            </p:grpSpPr>
            <p:sp>
              <p:nvSpPr>
                <p:cNvPr id="52288" name="Line 257"/>
                <p:cNvSpPr>
                  <a:spLocks noChangeShapeType="1"/>
                </p:cNvSpPr>
                <p:nvPr/>
              </p:nvSpPr>
              <p:spPr bwMode="auto">
                <a:xfrm rot="-5400000">
                  <a:off x="861" y="2322"/>
                  <a:ext cx="0" cy="185"/>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289" name="Line 258"/>
                <p:cNvSpPr>
                  <a:spLocks noChangeShapeType="1"/>
                </p:cNvSpPr>
                <p:nvPr/>
              </p:nvSpPr>
              <p:spPr bwMode="auto">
                <a:xfrm rot="16200000" flipV="1">
                  <a:off x="861" y="2440"/>
                  <a:ext cx="0" cy="185"/>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grpSp>
          <p:grpSp>
            <p:nvGrpSpPr>
              <p:cNvPr id="52248" name="Group 259"/>
              <p:cNvGrpSpPr>
                <a:grpSpLocks/>
              </p:cNvGrpSpPr>
              <p:nvPr/>
            </p:nvGrpSpPr>
            <p:grpSpPr bwMode="auto">
              <a:xfrm>
                <a:off x="4372" y="2143"/>
                <a:ext cx="377" cy="86"/>
                <a:chOff x="1111" y="2420"/>
                <a:chExt cx="185" cy="108"/>
              </a:xfrm>
            </p:grpSpPr>
            <p:sp>
              <p:nvSpPr>
                <p:cNvPr id="52286" name="Line 260"/>
                <p:cNvSpPr>
                  <a:spLocks noChangeShapeType="1"/>
                </p:cNvSpPr>
                <p:nvPr/>
              </p:nvSpPr>
              <p:spPr bwMode="auto">
                <a:xfrm rot="-5400000">
                  <a:off x="1204" y="2435"/>
                  <a:ext cx="0" cy="185"/>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287" name="Line 261"/>
                <p:cNvSpPr>
                  <a:spLocks noChangeShapeType="1"/>
                </p:cNvSpPr>
                <p:nvPr/>
              </p:nvSpPr>
              <p:spPr bwMode="auto">
                <a:xfrm rot="16200000" flipV="1">
                  <a:off x="1204" y="2327"/>
                  <a:ext cx="0" cy="185"/>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grpSp>
          <p:grpSp>
            <p:nvGrpSpPr>
              <p:cNvPr id="52249" name="Group 262"/>
              <p:cNvGrpSpPr>
                <a:grpSpLocks/>
              </p:cNvGrpSpPr>
              <p:nvPr/>
            </p:nvGrpSpPr>
            <p:grpSpPr bwMode="auto">
              <a:xfrm rot="-5400000">
                <a:off x="5157" y="1368"/>
                <a:ext cx="140" cy="420"/>
                <a:chOff x="888" y="1584"/>
                <a:chExt cx="144" cy="412"/>
              </a:xfrm>
            </p:grpSpPr>
            <p:sp>
              <p:nvSpPr>
                <p:cNvPr id="52281" name="Oval 263"/>
                <p:cNvSpPr>
                  <a:spLocks noChangeArrowheads="1"/>
                </p:cNvSpPr>
                <p:nvPr/>
              </p:nvSpPr>
              <p:spPr bwMode="auto">
                <a:xfrm>
                  <a:off x="888" y="1716"/>
                  <a:ext cx="144" cy="144"/>
                </a:xfrm>
                <a:prstGeom prst="ellipse">
                  <a:avLst/>
                </a:prstGeom>
                <a:solidFill>
                  <a:srgbClr val="3399FF"/>
                </a:solidFill>
                <a:ln w="19050" algn="ctr">
                  <a:solidFill>
                    <a:schemeClr val="tx1"/>
                  </a:solidFill>
                  <a:round/>
                  <a:headEnd type="none" w="lg" len="lg"/>
                  <a:tailEnd type="none" w="lg" len="lg"/>
                </a:ln>
              </p:spPr>
              <p:txBody>
                <a:bodyPr vert="eaVert" wrap="none" anchor="ctr"/>
                <a:lstStyle/>
                <a:p>
                  <a:pPr algn="ctr"/>
                  <a:r>
                    <a:rPr lang="en-US" sz="900" b="1">
                      <a:solidFill>
                        <a:srgbClr val="000000"/>
                      </a:solidFill>
                      <a:latin typeface="Times New Roman" pitchFamily="18" charset="0"/>
                    </a:rPr>
                    <a:t>EPR</a:t>
                  </a:r>
                </a:p>
              </p:txBody>
            </p:sp>
            <p:sp>
              <p:nvSpPr>
                <p:cNvPr id="52282" name="Line 264"/>
                <p:cNvSpPr>
                  <a:spLocks noChangeShapeType="1"/>
                </p:cNvSpPr>
                <p:nvPr/>
              </p:nvSpPr>
              <p:spPr bwMode="auto">
                <a:xfrm>
                  <a:off x="916"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283" name="Line 265"/>
                <p:cNvSpPr>
                  <a:spLocks noChangeShapeType="1"/>
                </p:cNvSpPr>
                <p:nvPr/>
              </p:nvSpPr>
              <p:spPr bwMode="auto">
                <a:xfrm>
                  <a:off x="1008"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284" name="Line 266"/>
                <p:cNvSpPr>
                  <a:spLocks noChangeShapeType="1"/>
                </p:cNvSpPr>
                <p:nvPr/>
              </p:nvSpPr>
              <p:spPr bwMode="auto">
                <a:xfrm flipV="1">
                  <a:off x="912"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285" name="Line 267"/>
                <p:cNvSpPr>
                  <a:spLocks noChangeShapeType="1"/>
                </p:cNvSpPr>
                <p:nvPr/>
              </p:nvSpPr>
              <p:spPr bwMode="auto">
                <a:xfrm flipV="1">
                  <a:off x="1004"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grpSp>
          <p:grpSp>
            <p:nvGrpSpPr>
              <p:cNvPr id="52250" name="Group 268"/>
              <p:cNvGrpSpPr>
                <a:grpSpLocks/>
              </p:cNvGrpSpPr>
              <p:nvPr/>
            </p:nvGrpSpPr>
            <p:grpSpPr bwMode="auto">
              <a:xfrm rot="-5400000">
                <a:off x="3933" y="1367"/>
                <a:ext cx="140" cy="421"/>
                <a:chOff x="888" y="1584"/>
                <a:chExt cx="144" cy="412"/>
              </a:xfrm>
            </p:grpSpPr>
            <p:sp>
              <p:nvSpPr>
                <p:cNvPr id="52276" name="Oval 269"/>
                <p:cNvSpPr>
                  <a:spLocks noChangeArrowheads="1"/>
                </p:cNvSpPr>
                <p:nvPr/>
              </p:nvSpPr>
              <p:spPr bwMode="auto">
                <a:xfrm>
                  <a:off x="888" y="1716"/>
                  <a:ext cx="144" cy="144"/>
                </a:xfrm>
                <a:prstGeom prst="ellipse">
                  <a:avLst/>
                </a:prstGeom>
                <a:solidFill>
                  <a:srgbClr val="3399FF"/>
                </a:solidFill>
                <a:ln w="19050" algn="ctr">
                  <a:solidFill>
                    <a:schemeClr val="tx1"/>
                  </a:solidFill>
                  <a:round/>
                  <a:headEnd type="none" w="lg" len="lg"/>
                  <a:tailEnd type="none" w="lg" len="lg"/>
                </a:ln>
              </p:spPr>
              <p:txBody>
                <a:bodyPr vert="eaVert" wrap="none" anchor="ctr"/>
                <a:lstStyle/>
                <a:p>
                  <a:pPr algn="ctr"/>
                  <a:r>
                    <a:rPr lang="en-US" sz="900" b="1">
                      <a:solidFill>
                        <a:srgbClr val="000000"/>
                      </a:solidFill>
                      <a:latin typeface="Times New Roman" pitchFamily="18" charset="0"/>
                    </a:rPr>
                    <a:t>EPR</a:t>
                  </a:r>
                </a:p>
              </p:txBody>
            </p:sp>
            <p:sp>
              <p:nvSpPr>
                <p:cNvPr id="52277" name="Line 270"/>
                <p:cNvSpPr>
                  <a:spLocks noChangeShapeType="1"/>
                </p:cNvSpPr>
                <p:nvPr/>
              </p:nvSpPr>
              <p:spPr bwMode="auto">
                <a:xfrm>
                  <a:off x="916"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278" name="Line 271"/>
                <p:cNvSpPr>
                  <a:spLocks noChangeShapeType="1"/>
                </p:cNvSpPr>
                <p:nvPr/>
              </p:nvSpPr>
              <p:spPr bwMode="auto">
                <a:xfrm>
                  <a:off x="1008"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279" name="Line 272"/>
                <p:cNvSpPr>
                  <a:spLocks noChangeShapeType="1"/>
                </p:cNvSpPr>
                <p:nvPr/>
              </p:nvSpPr>
              <p:spPr bwMode="auto">
                <a:xfrm flipV="1">
                  <a:off x="912"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280" name="Line 273"/>
                <p:cNvSpPr>
                  <a:spLocks noChangeShapeType="1"/>
                </p:cNvSpPr>
                <p:nvPr/>
              </p:nvSpPr>
              <p:spPr bwMode="auto">
                <a:xfrm flipV="1">
                  <a:off x="1004"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grpSp>
          <p:grpSp>
            <p:nvGrpSpPr>
              <p:cNvPr id="52251" name="Group 274"/>
              <p:cNvGrpSpPr>
                <a:grpSpLocks/>
              </p:cNvGrpSpPr>
              <p:nvPr/>
            </p:nvGrpSpPr>
            <p:grpSpPr bwMode="auto">
              <a:xfrm>
                <a:off x="4237" y="1059"/>
                <a:ext cx="140" cy="421"/>
                <a:chOff x="888" y="1584"/>
                <a:chExt cx="144" cy="412"/>
              </a:xfrm>
            </p:grpSpPr>
            <p:sp>
              <p:nvSpPr>
                <p:cNvPr id="52271" name="Oval 275"/>
                <p:cNvSpPr>
                  <a:spLocks noChangeArrowheads="1"/>
                </p:cNvSpPr>
                <p:nvPr/>
              </p:nvSpPr>
              <p:spPr bwMode="auto">
                <a:xfrm>
                  <a:off x="888" y="1716"/>
                  <a:ext cx="144" cy="144"/>
                </a:xfrm>
                <a:prstGeom prst="ellipse">
                  <a:avLst/>
                </a:prstGeom>
                <a:solidFill>
                  <a:srgbClr val="3399FF"/>
                </a:solidFill>
                <a:ln w="19050" algn="ctr">
                  <a:solidFill>
                    <a:schemeClr val="tx1"/>
                  </a:solidFill>
                  <a:round/>
                  <a:headEnd type="none" w="lg" len="lg"/>
                  <a:tailEnd type="none" w="lg" len="lg"/>
                </a:ln>
              </p:spPr>
              <p:txBody>
                <a:bodyPr wrap="none" anchor="ctr"/>
                <a:lstStyle/>
                <a:p>
                  <a:pPr algn="ctr"/>
                  <a:r>
                    <a:rPr lang="en-US" sz="900" b="1">
                      <a:solidFill>
                        <a:srgbClr val="000000"/>
                      </a:solidFill>
                      <a:latin typeface="Times New Roman" pitchFamily="18" charset="0"/>
                    </a:rPr>
                    <a:t>EPR</a:t>
                  </a:r>
                </a:p>
              </p:txBody>
            </p:sp>
            <p:sp>
              <p:nvSpPr>
                <p:cNvPr id="52272" name="Line 276"/>
                <p:cNvSpPr>
                  <a:spLocks noChangeShapeType="1"/>
                </p:cNvSpPr>
                <p:nvPr/>
              </p:nvSpPr>
              <p:spPr bwMode="auto">
                <a:xfrm>
                  <a:off x="916"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273" name="Line 277"/>
                <p:cNvSpPr>
                  <a:spLocks noChangeShapeType="1"/>
                </p:cNvSpPr>
                <p:nvPr/>
              </p:nvSpPr>
              <p:spPr bwMode="auto">
                <a:xfrm>
                  <a:off x="1008"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274" name="Line 278"/>
                <p:cNvSpPr>
                  <a:spLocks noChangeShapeType="1"/>
                </p:cNvSpPr>
                <p:nvPr/>
              </p:nvSpPr>
              <p:spPr bwMode="auto">
                <a:xfrm flipV="1">
                  <a:off x="912"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275" name="Line 279"/>
                <p:cNvSpPr>
                  <a:spLocks noChangeShapeType="1"/>
                </p:cNvSpPr>
                <p:nvPr/>
              </p:nvSpPr>
              <p:spPr bwMode="auto">
                <a:xfrm flipV="1">
                  <a:off x="1004"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grpSp>
          <p:sp>
            <p:nvSpPr>
              <p:cNvPr id="52252" name="Line 280"/>
              <p:cNvSpPr>
                <a:spLocks noChangeShapeType="1"/>
              </p:cNvSpPr>
              <p:nvPr/>
            </p:nvSpPr>
            <p:spPr bwMode="auto">
              <a:xfrm>
                <a:off x="4144" y="1415"/>
                <a:ext cx="124" cy="129"/>
              </a:xfrm>
              <a:prstGeom prst="line">
                <a:avLst/>
              </a:prstGeom>
              <a:noFill/>
              <a:ln w="19050">
                <a:solidFill>
                  <a:schemeClr val="tx1"/>
                </a:solidFill>
                <a:round/>
                <a:headEnd type="stealth"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253" name="Line 303"/>
              <p:cNvSpPr>
                <a:spLocks noChangeShapeType="1"/>
              </p:cNvSpPr>
              <p:nvPr/>
            </p:nvSpPr>
            <p:spPr bwMode="auto">
              <a:xfrm>
                <a:off x="4672" y="2013"/>
                <a:ext cx="124" cy="128"/>
              </a:xfrm>
              <a:prstGeom prst="line">
                <a:avLst/>
              </a:prstGeom>
              <a:noFill/>
              <a:ln w="19050">
                <a:solidFill>
                  <a:schemeClr val="tx1"/>
                </a:solidFill>
                <a:round/>
                <a:headEnd type="stealth" w="lg" len="lg"/>
                <a:tailEnd type="stealth" w="lg" len="lg"/>
              </a:ln>
              <a:extLst>
                <a:ext uri="{909E8E84-426E-40DD-AFC4-6F175D3DCCD1}">
                  <a14:hiddenFill xmlns:a14="http://schemas.microsoft.com/office/drawing/2010/main">
                    <a:noFill/>
                  </a14:hiddenFill>
                </a:ext>
              </a:extLst>
            </p:spPr>
            <p:txBody>
              <a:bodyPr anchor="ctr"/>
              <a:lstStyle/>
              <a:p>
                <a:endParaRPr lang="en-US"/>
              </a:p>
            </p:txBody>
          </p:sp>
          <p:grpSp>
            <p:nvGrpSpPr>
              <p:cNvPr id="52254" name="Group 304"/>
              <p:cNvGrpSpPr>
                <a:grpSpLocks/>
              </p:cNvGrpSpPr>
              <p:nvPr/>
            </p:nvGrpSpPr>
            <p:grpSpPr bwMode="auto">
              <a:xfrm>
                <a:off x="4400" y="1506"/>
                <a:ext cx="339" cy="140"/>
                <a:chOff x="3481" y="1776"/>
                <a:chExt cx="425" cy="176"/>
              </a:xfrm>
            </p:grpSpPr>
            <p:sp>
              <p:nvSpPr>
                <p:cNvPr id="52264" name="Oval 305"/>
                <p:cNvSpPr>
                  <a:spLocks noChangeArrowheads="1"/>
                </p:cNvSpPr>
                <p:nvPr/>
              </p:nvSpPr>
              <p:spPr bwMode="auto">
                <a:xfrm rot="-5400000">
                  <a:off x="3605" y="1771"/>
                  <a:ext cx="176" cy="185"/>
                </a:xfrm>
                <a:prstGeom prst="ellipse">
                  <a:avLst/>
                </a:prstGeom>
                <a:solidFill>
                  <a:srgbClr val="3399FF"/>
                </a:solidFill>
                <a:ln w="19050" algn="ctr">
                  <a:solidFill>
                    <a:schemeClr val="tx1"/>
                  </a:solidFill>
                  <a:round/>
                  <a:headEnd type="none" w="lg" len="lg"/>
                  <a:tailEnd type="none" w="lg" len="lg"/>
                </a:ln>
              </p:spPr>
              <p:txBody>
                <a:bodyPr vert="eaVert" wrap="none" anchor="ctr"/>
                <a:lstStyle/>
                <a:p>
                  <a:pPr algn="ctr"/>
                  <a:r>
                    <a:rPr lang="en-US" sz="900" b="1">
                      <a:solidFill>
                        <a:srgbClr val="000000"/>
                      </a:solidFill>
                      <a:latin typeface="Times New Roman" pitchFamily="18" charset="0"/>
                    </a:rPr>
                    <a:t>EPR</a:t>
                  </a:r>
                </a:p>
              </p:txBody>
            </p:sp>
            <p:grpSp>
              <p:nvGrpSpPr>
                <p:cNvPr id="52265" name="Group 306"/>
                <p:cNvGrpSpPr>
                  <a:grpSpLocks/>
                </p:cNvGrpSpPr>
                <p:nvPr/>
              </p:nvGrpSpPr>
              <p:grpSpPr bwMode="auto">
                <a:xfrm>
                  <a:off x="3769" y="1806"/>
                  <a:ext cx="137" cy="115"/>
                  <a:chOff x="3456" y="1805"/>
                  <a:chExt cx="185" cy="118"/>
                </a:xfrm>
              </p:grpSpPr>
              <p:sp>
                <p:nvSpPr>
                  <p:cNvPr id="52269" name="Line 307"/>
                  <p:cNvSpPr>
                    <a:spLocks noChangeShapeType="1"/>
                  </p:cNvSpPr>
                  <p:nvPr/>
                </p:nvSpPr>
                <p:spPr bwMode="auto">
                  <a:xfrm rot="-5400000">
                    <a:off x="3549" y="1712"/>
                    <a:ext cx="0" cy="185"/>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270" name="Line 308"/>
                  <p:cNvSpPr>
                    <a:spLocks noChangeShapeType="1"/>
                  </p:cNvSpPr>
                  <p:nvPr/>
                </p:nvSpPr>
                <p:spPr bwMode="auto">
                  <a:xfrm rot="16200000" flipV="1">
                    <a:off x="3549" y="1830"/>
                    <a:ext cx="0" cy="185"/>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grpSp>
            <p:grpSp>
              <p:nvGrpSpPr>
                <p:cNvPr id="52266" name="Group 309"/>
                <p:cNvGrpSpPr>
                  <a:grpSpLocks/>
                </p:cNvGrpSpPr>
                <p:nvPr/>
              </p:nvGrpSpPr>
              <p:grpSpPr bwMode="auto">
                <a:xfrm>
                  <a:off x="3481" y="1807"/>
                  <a:ext cx="137" cy="115"/>
                  <a:chOff x="3456" y="1805"/>
                  <a:chExt cx="185" cy="118"/>
                </a:xfrm>
              </p:grpSpPr>
              <p:sp>
                <p:nvSpPr>
                  <p:cNvPr id="52267" name="Line 310"/>
                  <p:cNvSpPr>
                    <a:spLocks noChangeShapeType="1"/>
                  </p:cNvSpPr>
                  <p:nvPr/>
                </p:nvSpPr>
                <p:spPr bwMode="auto">
                  <a:xfrm rot="-5400000">
                    <a:off x="3549" y="1712"/>
                    <a:ext cx="0" cy="185"/>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268" name="Line 311"/>
                  <p:cNvSpPr>
                    <a:spLocks noChangeShapeType="1"/>
                  </p:cNvSpPr>
                  <p:nvPr/>
                </p:nvSpPr>
                <p:spPr bwMode="auto">
                  <a:xfrm rot="16200000" flipV="1">
                    <a:off x="3549" y="1830"/>
                    <a:ext cx="0" cy="185"/>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grpSp>
          </p:grpSp>
          <p:grpSp>
            <p:nvGrpSpPr>
              <p:cNvPr id="52255" name="Group 312"/>
              <p:cNvGrpSpPr>
                <a:grpSpLocks/>
              </p:cNvGrpSpPr>
              <p:nvPr/>
            </p:nvGrpSpPr>
            <p:grpSpPr bwMode="auto">
              <a:xfrm>
                <a:off x="4787" y="2280"/>
                <a:ext cx="198" cy="422"/>
                <a:chOff x="888" y="1584"/>
                <a:chExt cx="144" cy="412"/>
              </a:xfrm>
            </p:grpSpPr>
            <p:sp>
              <p:nvSpPr>
                <p:cNvPr id="52259" name="Oval 313"/>
                <p:cNvSpPr>
                  <a:spLocks noChangeArrowheads="1"/>
                </p:cNvSpPr>
                <p:nvPr/>
              </p:nvSpPr>
              <p:spPr bwMode="auto">
                <a:xfrm>
                  <a:off x="888" y="1716"/>
                  <a:ext cx="144" cy="144"/>
                </a:xfrm>
                <a:prstGeom prst="ellipse">
                  <a:avLst/>
                </a:prstGeom>
                <a:solidFill>
                  <a:srgbClr val="3399FF"/>
                </a:solidFill>
                <a:ln w="19050" algn="ctr">
                  <a:solidFill>
                    <a:schemeClr val="tx1"/>
                  </a:solidFill>
                  <a:round/>
                  <a:headEnd type="none" w="lg" len="lg"/>
                  <a:tailEnd type="none" w="lg" len="lg"/>
                </a:ln>
              </p:spPr>
              <p:txBody>
                <a:bodyPr wrap="none" anchor="ctr"/>
                <a:lstStyle/>
                <a:p>
                  <a:pPr algn="ctr"/>
                  <a:r>
                    <a:rPr lang="en-US" sz="900" b="1">
                      <a:solidFill>
                        <a:srgbClr val="000000"/>
                      </a:solidFill>
                      <a:latin typeface="Times New Roman" pitchFamily="18" charset="0"/>
                    </a:rPr>
                    <a:t>EPR</a:t>
                  </a:r>
                </a:p>
              </p:txBody>
            </p:sp>
            <p:sp>
              <p:nvSpPr>
                <p:cNvPr id="52260" name="Line 314"/>
                <p:cNvSpPr>
                  <a:spLocks noChangeShapeType="1"/>
                </p:cNvSpPr>
                <p:nvPr/>
              </p:nvSpPr>
              <p:spPr bwMode="auto">
                <a:xfrm>
                  <a:off x="916"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261" name="Line 315"/>
                <p:cNvSpPr>
                  <a:spLocks noChangeShapeType="1"/>
                </p:cNvSpPr>
                <p:nvPr/>
              </p:nvSpPr>
              <p:spPr bwMode="auto">
                <a:xfrm>
                  <a:off x="1008"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262" name="Line 316"/>
                <p:cNvSpPr>
                  <a:spLocks noChangeShapeType="1"/>
                </p:cNvSpPr>
                <p:nvPr/>
              </p:nvSpPr>
              <p:spPr bwMode="auto">
                <a:xfrm flipV="1">
                  <a:off x="912" y="1584"/>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52263" name="Line 317"/>
                <p:cNvSpPr>
                  <a:spLocks noChangeShapeType="1"/>
                </p:cNvSpPr>
                <p:nvPr/>
              </p:nvSpPr>
              <p:spPr bwMode="auto">
                <a:xfrm flipV="1">
                  <a:off x="1004" y="1852"/>
                  <a:ext cx="0" cy="144"/>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nchor="ctr"/>
                <a:lstStyle/>
                <a:p>
                  <a:endParaRPr lang="en-US"/>
                </a:p>
              </p:txBody>
            </p:sp>
          </p:grpSp>
          <p:grpSp>
            <p:nvGrpSpPr>
              <p:cNvPr id="52256" name="Group 318"/>
              <p:cNvGrpSpPr>
                <a:grpSpLocks/>
              </p:cNvGrpSpPr>
              <p:nvPr/>
            </p:nvGrpSpPr>
            <p:grpSpPr bwMode="auto">
              <a:xfrm>
                <a:off x="5009" y="2278"/>
                <a:ext cx="421" cy="422"/>
                <a:chOff x="1915" y="1828"/>
                <a:chExt cx="528" cy="529"/>
              </a:xfrm>
            </p:grpSpPr>
            <p:sp>
              <p:nvSpPr>
                <p:cNvPr id="52257" name="Rectangle 319"/>
                <p:cNvSpPr>
                  <a:spLocks noChangeArrowheads="1"/>
                </p:cNvSpPr>
                <p:nvPr/>
              </p:nvSpPr>
              <p:spPr bwMode="auto">
                <a:xfrm>
                  <a:off x="1915" y="1828"/>
                  <a:ext cx="528" cy="188"/>
                </a:xfrm>
                <a:prstGeom prst="rect">
                  <a:avLst/>
                </a:prstGeom>
                <a:solidFill>
                  <a:schemeClr val="accent2"/>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Anc</a:t>
                  </a:r>
                </a:p>
              </p:txBody>
            </p:sp>
            <p:sp>
              <p:nvSpPr>
                <p:cNvPr id="52258" name="Rectangle 320"/>
                <p:cNvSpPr>
                  <a:spLocks noChangeArrowheads="1"/>
                </p:cNvSpPr>
                <p:nvPr/>
              </p:nvSpPr>
              <p:spPr bwMode="auto">
                <a:xfrm>
                  <a:off x="1915" y="2016"/>
                  <a:ext cx="528" cy="341"/>
                </a:xfrm>
                <a:prstGeom prst="rect">
                  <a:avLst/>
                </a:prstGeom>
                <a:solidFill>
                  <a:srgbClr val="FFFF66"/>
                </a:solidFill>
                <a:ln w="28575">
                  <a:solidFill>
                    <a:schemeClr val="tx1"/>
                  </a:solidFill>
                  <a:miter lim="800000"/>
                  <a:headEnd/>
                  <a:tailEnd/>
                </a:ln>
              </p:spPr>
              <p:txBody>
                <a:bodyPr anchor="ctr"/>
                <a:lstStyle/>
                <a:p>
                  <a:pPr algn="ctr"/>
                  <a:r>
                    <a:rPr lang="en-US" sz="1200" b="1">
                      <a:solidFill>
                        <a:srgbClr val="000000"/>
                      </a:solidFill>
                      <a:latin typeface="Times New Roman" pitchFamily="18" charset="0"/>
                    </a:rPr>
                    <a:t>Comp</a:t>
                  </a:r>
                </a:p>
              </p:txBody>
            </p:sp>
          </p:grpSp>
        </p:grpSp>
        <p:sp>
          <p:nvSpPr>
            <p:cNvPr id="52235" name="Text Box 326"/>
            <p:cNvSpPr txBox="1">
              <a:spLocks noChangeArrowheads="1"/>
            </p:cNvSpPr>
            <p:nvPr/>
          </p:nvSpPr>
          <p:spPr bwMode="auto">
            <a:xfrm>
              <a:off x="3881" y="2232"/>
              <a:ext cx="15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r>
                <a:rPr lang="en-US" sz="1800" b="1">
                  <a:solidFill>
                    <a:srgbClr val="000000"/>
                  </a:solidFill>
                  <a:latin typeface="Comic Sans MS" pitchFamily="66" charset="0"/>
                </a:rPr>
                <a:t>Our Group: </a:t>
              </a:r>
              <a:r>
                <a:rPr lang="en-US" sz="1800" b="1">
                  <a:solidFill>
                    <a:srgbClr val="FF0000"/>
                  </a:solidFill>
                  <a:latin typeface="Comic Sans MS" pitchFamily="66" charset="0"/>
                </a:rPr>
                <a:t>Qalypso</a:t>
              </a:r>
            </a:p>
          </p:txBody>
        </p:sp>
      </p:grpSp>
    </p:spTree>
    <p:extLst>
      <p:ext uri="{BB962C8B-B14F-4D97-AF65-F5344CB8AC3E}">
        <p14:creationId xmlns:p14="http://schemas.microsoft.com/office/powerpoint/2010/main" val="644746960"/>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34180" name="Picture 4"/>
          <p:cNvPicPr>
            <a:picLocks noChangeAspect="1" noChangeArrowheads="1"/>
          </p:cNvPicPr>
          <p:nvPr/>
        </p:nvPicPr>
        <p:blipFill>
          <a:blip r:embed="rId2">
            <a:extLst>
              <a:ext uri="{28A0092B-C50C-407E-A947-70E740481C1C}">
                <a14:useLocalDpi xmlns:a14="http://schemas.microsoft.com/office/drawing/2010/main" val="0"/>
              </a:ext>
            </a:extLst>
          </a:blip>
          <a:srcRect r="2321"/>
          <a:stretch>
            <a:fillRect/>
          </a:stretch>
        </p:blipFill>
        <p:spPr bwMode="auto">
          <a:xfrm>
            <a:off x="4935538" y="2519363"/>
            <a:ext cx="4208462" cy="289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sp>
        <p:nvSpPr>
          <p:cNvPr id="53251" name="Rectangle 2"/>
          <p:cNvSpPr>
            <a:spLocks noGrp="1" noChangeArrowheads="1"/>
          </p:cNvSpPr>
          <p:nvPr>
            <p:ph type="title"/>
          </p:nvPr>
        </p:nvSpPr>
        <p:spPr>
          <a:xfrm>
            <a:off x="1028700" y="0"/>
            <a:ext cx="7086600" cy="914400"/>
          </a:xfrm>
        </p:spPr>
        <p:txBody>
          <a:bodyPr/>
          <a:lstStyle/>
          <a:p>
            <a:r>
              <a:rPr lang="en-US" dirty="0" smtClean="0"/>
              <a:t>Which </a:t>
            </a:r>
            <a:r>
              <a:rPr lang="en-US" dirty="0" err="1" smtClean="0"/>
              <a:t>Datapath</a:t>
            </a:r>
            <a:r>
              <a:rPr lang="en-US" dirty="0" smtClean="0"/>
              <a:t> is Best?</a:t>
            </a:r>
          </a:p>
        </p:txBody>
      </p:sp>
      <p:sp>
        <p:nvSpPr>
          <p:cNvPr id="434179" name="Rectangle 3"/>
          <p:cNvSpPr>
            <a:spLocks noGrp="1" noChangeArrowheads="1"/>
          </p:cNvSpPr>
          <p:nvPr>
            <p:ph type="body" idx="1"/>
          </p:nvPr>
        </p:nvSpPr>
        <p:spPr>
          <a:xfrm>
            <a:off x="76200" y="685800"/>
            <a:ext cx="8991600" cy="6096000"/>
          </a:xfrm>
        </p:spPr>
        <p:txBody>
          <a:bodyPr>
            <a:normAutofit/>
          </a:bodyPr>
          <a:lstStyle/>
          <a:p>
            <a:pPr>
              <a:lnSpc>
                <a:spcPct val="80000"/>
              </a:lnSpc>
              <a:spcBef>
                <a:spcPct val="15000"/>
              </a:spcBef>
            </a:pPr>
            <a:r>
              <a:rPr lang="en-US" sz="2400" dirty="0" smtClean="0"/>
              <a:t>Random Circuit Generation</a:t>
            </a:r>
          </a:p>
          <a:p>
            <a:pPr lvl="1">
              <a:lnSpc>
                <a:spcPct val="80000"/>
              </a:lnSpc>
              <a:spcBef>
                <a:spcPct val="15000"/>
              </a:spcBef>
            </a:pPr>
            <a:r>
              <a:rPr lang="en-US" sz="2000" dirty="0" smtClean="0"/>
              <a:t>f(Gate Count, Gate Types, </a:t>
            </a:r>
            <a:r>
              <a:rPr lang="en-US" sz="2000" dirty="0" err="1" smtClean="0"/>
              <a:t>Qubit</a:t>
            </a:r>
            <a:r>
              <a:rPr lang="en-US" sz="2000" dirty="0" smtClean="0"/>
              <a:t> Count, Splitting factor)</a:t>
            </a:r>
          </a:p>
          <a:p>
            <a:pPr lvl="1">
              <a:lnSpc>
                <a:spcPct val="80000"/>
              </a:lnSpc>
              <a:spcBef>
                <a:spcPct val="15000"/>
              </a:spcBef>
            </a:pPr>
            <a:r>
              <a:rPr lang="en-US" sz="2000" dirty="0" smtClean="0"/>
              <a:t>Splitting factor (r): measures connectivity of the circuit</a:t>
            </a:r>
          </a:p>
          <a:p>
            <a:pPr lvl="2">
              <a:lnSpc>
                <a:spcPct val="85000"/>
              </a:lnSpc>
              <a:spcBef>
                <a:spcPct val="15000"/>
              </a:spcBef>
            </a:pPr>
            <a:r>
              <a:rPr lang="en-US" sz="2000" dirty="0" smtClean="0"/>
              <a:t>Example: 0.5 splits </a:t>
            </a:r>
            <a:r>
              <a:rPr lang="en-US" sz="2000" dirty="0" err="1" smtClean="0"/>
              <a:t>Qubits</a:t>
            </a:r>
            <a:r>
              <a:rPr lang="en-US" sz="2000" dirty="0" smtClean="0"/>
              <a:t> in half, adds random gates between two halves, then recursively splits results</a:t>
            </a:r>
          </a:p>
          <a:p>
            <a:pPr lvl="2">
              <a:lnSpc>
                <a:spcPct val="85000"/>
              </a:lnSpc>
              <a:spcBef>
                <a:spcPct val="15000"/>
              </a:spcBef>
            </a:pPr>
            <a:r>
              <a:rPr lang="en-US" sz="2000" dirty="0" smtClean="0"/>
              <a:t>Closely related to Rent’s parameter</a:t>
            </a:r>
          </a:p>
          <a:p>
            <a:pPr>
              <a:lnSpc>
                <a:spcPct val="80000"/>
              </a:lnSpc>
              <a:spcBef>
                <a:spcPct val="15000"/>
              </a:spcBef>
            </a:pPr>
            <a:r>
              <a:rPr lang="en-US" sz="2400" dirty="0" err="1" smtClean="0"/>
              <a:t>Qalypso</a:t>
            </a:r>
            <a:r>
              <a:rPr lang="en-US" sz="2400" dirty="0" smtClean="0"/>
              <a:t> clear winner (for all r)</a:t>
            </a:r>
          </a:p>
          <a:p>
            <a:pPr lvl="1">
              <a:lnSpc>
                <a:spcPct val="80000"/>
              </a:lnSpc>
            </a:pPr>
            <a:r>
              <a:rPr lang="en-US" sz="2000" dirty="0" smtClean="0"/>
              <a:t>4x lower latency than LQLA</a:t>
            </a:r>
          </a:p>
          <a:p>
            <a:pPr lvl="1">
              <a:lnSpc>
                <a:spcPct val="80000"/>
              </a:lnSpc>
            </a:pPr>
            <a:r>
              <a:rPr lang="en-US" sz="2000" dirty="0" smtClean="0"/>
              <a:t>2x smaller area than CQLA+</a:t>
            </a:r>
          </a:p>
          <a:p>
            <a:pPr>
              <a:lnSpc>
                <a:spcPct val="80000"/>
              </a:lnSpc>
            </a:pPr>
            <a:r>
              <a:rPr lang="en-US" sz="2400" dirty="0" smtClean="0"/>
              <a:t>Why </a:t>
            </a:r>
            <a:r>
              <a:rPr lang="en-US" sz="2400" dirty="0" err="1" smtClean="0"/>
              <a:t>Qalypso</a:t>
            </a:r>
            <a:r>
              <a:rPr lang="en-US" sz="2400" dirty="0" smtClean="0"/>
              <a:t> does well:</a:t>
            </a:r>
          </a:p>
          <a:p>
            <a:pPr lvl="1">
              <a:lnSpc>
                <a:spcPct val="80000"/>
              </a:lnSpc>
            </a:pPr>
            <a:r>
              <a:rPr lang="en-US" sz="2000" dirty="0" smtClean="0"/>
              <a:t>Shared, matched </a:t>
            </a:r>
            <a:r>
              <a:rPr lang="en-US" sz="2000" dirty="0" err="1" smtClean="0"/>
              <a:t>ancilla</a:t>
            </a:r>
            <a:r>
              <a:rPr lang="en-US" sz="2000" dirty="0" smtClean="0"/>
              <a:t> generation</a:t>
            </a:r>
          </a:p>
          <a:p>
            <a:pPr lvl="1">
              <a:lnSpc>
                <a:spcPct val="80000"/>
              </a:lnSpc>
            </a:pPr>
            <a:r>
              <a:rPr lang="en-US" sz="2000" dirty="0" smtClean="0"/>
              <a:t>Automatic network sizing (</a:t>
            </a:r>
            <a:r>
              <a:rPr lang="en-US" sz="2000" i="1" dirty="0" smtClean="0"/>
              <a:t>not</a:t>
            </a:r>
            <a:r>
              <a:rPr lang="en-US" sz="2000" dirty="0" smtClean="0"/>
              <a:t> one</a:t>
            </a:r>
            <a:br>
              <a:rPr lang="en-US" sz="2000" dirty="0" smtClean="0"/>
            </a:br>
            <a:r>
              <a:rPr lang="en-US" sz="2000" dirty="0" err="1" smtClean="0"/>
              <a:t>Teleporter</a:t>
            </a:r>
            <a:r>
              <a:rPr lang="en-US" sz="2000" dirty="0" smtClean="0"/>
              <a:t> for every two </a:t>
            </a:r>
            <a:r>
              <a:rPr lang="en-US" sz="2000" dirty="0" err="1" smtClean="0"/>
              <a:t>Qubits</a:t>
            </a:r>
            <a:r>
              <a:rPr lang="en-US" sz="2000" dirty="0" smtClean="0"/>
              <a:t>) </a:t>
            </a:r>
          </a:p>
          <a:p>
            <a:pPr lvl="1">
              <a:lnSpc>
                <a:spcPct val="80000"/>
              </a:lnSpc>
            </a:pPr>
            <a:r>
              <a:rPr lang="en-US" sz="2000" dirty="0" smtClean="0"/>
              <a:t>Automatic Identification of</a:t>
            </a:r>
            <a:br>
              <a:rPr lang="en-US" sz="2000" dirty="0" smtClean="0"/>
            </a:br>
            <a:r>
              <a:rPr lang="en-US" sz="2000" dirty="0" smtClean="0"/>
              <a:t>Idle </a:t>
            </a:r>
            <a:r>
              <a:rPr lang="en-US" sz="2000" dirty="0" err="1" smtClean="0"/>
              <a:t>Qubits</a:t>
            </a:r>
            <a:r>
              <a:rPr lang="en-US" sz="2000" dirty="0" smtClean="0"/>
              <a:t> (memory)</a:t>
            </a:r>
          </a:p>
          <a:p>
            <a:pPr>
              <a:lnSpc>
                <a:spcPct val="80000"/>
              </a:lnSpc>
            </a:pPr>
            <a:r>
              <a:rPr lang="en-US" sz="2400" dirty="0" smtClean="0"/>
              <a:t>LQLA and CQLA+ perform close second</a:t>
            </a:r>
          </a:p>
          <a:p>
            <a:pPr lvl="1">
              <a:lnSpc>
                <a:spcPct val="80000"/>
              </a:lnSpc>
            </a:pPr>
            <a:r>
              <a:rPr lang="en-US" sz="2000" dirty="0" smtClean="0"/>
              <a:t>Original </a:t>
            </a:r>
            <a:r>
              <a:rPr lang="en-US" sz="2000" dirty="0" err="1" smtClean="0"/>
              <a:t>datapaths</a:t>
            </a:r>
            <a:r>
              <a:rPr lang="en-US" sz="2000" dirty="0" smtClean="0"/>
              <a:t> supplemented with better </a:t>
            </a:r>
            <a:r>
              <a:rPr lang="en-US" sz="2000" dirty="0" err="1" smtClean="0"/>
              <a:t>ancilla</a:t>
            </a:r>
            <a:r>
              <a:rPr lang="en-US" sz="2000" dirty="0" smtClean="0"/>
              <a:t> generators, automatic network sizing, and Idle </a:t>
            </a:r>
            <a:r>
              <a:rPr lang="en-US" sz="2000" dirty="0" err="1" smtClean="0"/>
              <a:t>Qubit</a:t>
            </a:r>
            <a:r>
              <a:rPr lang="en-US" sz="2000" dirty="0" smtClean="0"/>
              <a:t> identification</a:t>
            </a:r>
          </a:p>
          <a:p>
            <a:pPr lvl="1">
              <a:lnSpc>
                <a:spcPct val="80000"/>
              </a:lnSpc>
            </a:pPr>
            <a:r>
              <a:rPr lang="en-US" sz="2000" dirty="0" smtClean="0"/>
              <a:t>Original QLA and CQLA do very poorly for large circuits</a:t>
            </a:r>
          </a:p>
          <a:p>
            <a:pPr lvl="2">
              <a:lnSpc>
                <a:spcPct val="80000"/>
              </a:lnSpc>
              <a:spcBef>
                <a:spcPct val="15000"/>
              </a:spcBef>
            </a:pPr>
            <a:endParaRPr lang="en-US" sz="2000" dirty="0" smtClean="0"/>
          </a:p>
        </p:txBody>
      </p:sp>
    </p:spTree>
    <p:extLst>
      <p:ext uri="{BB962C8B-B14F-4D97-AF65-F5344CB8AC3E}">
        <p14:creationId xmlns:p14="http://schemas.microsoft.com/office/powerpoint/2010/main" val="283533713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34179">
                                            <p:txEl>
                                              <p:pRg st="0" end="0"/>
                                            </p:txEl>
                                          </p:spTgt>
                                        </p:tgtEl>
                                        <p:attrNameLst>
                                          <p:attrName>style.visibility</p:attrName>
                                        </p:attrNameLst>
                                      </p:cBhvr>
                                      <p:to>
                                        <p:strVal val="visible"/>
                                      </p:to>
                                    </p:set>
                                    <p:anim calcmode="lin" valueType="num">
                                      <p:cBhvr additive="base">
                                        <p:cTn id="7" dur="500" fill="hold"/>
                                        <p:tgtEl>
                                          <p:spTgt spid="43417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3417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34179">
                                            <p:txEl>
                                              <p:pRg st="1" end="1"/>
                                            </p:txEl>
                                          </p:spTgt>
                                        </p:tgtEl>
                                        <p:attrNameLst>
                                          <p:attrName>style.visibility</p:attrName>
                                        </p:attrNameLst>
                                      </p:cBhvr>
                                      <p:to>
                                        <p:strVal val="visible"/>
                                      </p:to>
                                    </p:set>
                                    <p:anim calcmode="lin" valueType="num">
                                      <p:cBhvr additive="base">
                                        <p:cTn id="11" dur="500" fill="hold"/>
                                        <p:tgtEl>
                                          <p:spTgt spid="434179">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434179">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34179">
                                            <p:txEl>
                                              <p:pRg st="2" end="2"/>
                                            </p:txEl>
                                          </p:spTgt>
                                        </p:tgtEl>
                                        <p:attrNameLst>
                                          <p:attrName>style.visibility</p:attrName>
                                        </p:attrNameLst>
                                      </p:cBhvr>
                                      <p:to>
                                        <p:strVal val="visible"/>
                                      </p:to>
                                    </p:set>
                                    <p:anim calcmode="lin" valueType="num">
                                      <p:cBhvr additive="base">
                                        <p:cTn id="15" dur="500" fill="hold"/>
                                        <p:tgtEl>
                                          <p:spTgt spid="434179">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434179">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434179">
                                            <p:txEl>
                                              <p:pRg st="3" end="3"/>
                                            </p:txEl>
                                          </p:spTgt>
                                        </p:tgtEl>
                                        <p:attrNameLst>
                                          <p:attrName>style.visibility</p:attrName>
                                        </p:attrNameLst>
                                      </p:cBhvr>
                                      <p:to>
                                        <p:strVal val="visible"/>
                                      </p:to>
                                    </p:set>
                                    <p:anim calcmode="lin" valueType="num">
                                      <p:cBhvr additive="base">
                                        <p:cTn id="19" dur="500" fill="hold"/>
                                        <p:tgtEl>
                                          <p:spTgt spid="434179">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34179">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434179">
                                            <p:txEl>
                                              <p:pRg st="4" end="4"/>
                                            </p:txEl>
                                          </p:spTgt>
                                        </p:tgtEl>
                                        <p:attrNameLst>
                                          <p:attrName>style.visibility</p:attrName>
                                        </p:attrNameLst>
                                      </p:cBhvr>
                                      <p:to>
                                        <p:strVal val="visible"/>
                                      </p:to>
                                    </p:set>
                                    <p:anim calcmode="lin" valueType="num">
                                      <p:cBhvr additive="base">
                                        <p:cTn id="23" dur="500" fill="hold"/>
                                        <p:tgtEl>
                                          <p:spTgt spid="434179">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43417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434179">
                                            <p:txEl>
                                              <p:pRg st="5" end="5"/>
                                            </p:txEl>
                                          </p:spTgt>
                                        </p:tgtEl>
                                        <p:attrNameLst>
                                          <p:attrName>style.visibility</p:attrName>
                                        </p:attrNameLst>
                                      </p:cBhvr>
                                      <p:to>
                                        <p:strVal val="visible"/>
                                      </p:to>
                                    </p:set>
                                    <p:anim calcmode="lin" valueType="num">
                                      <p:cBhvr additive="base">
                                        <p:cTn id="29" dur="500" fill="hold"/>
                                        <p:tgtEl>
                                          <p:spTgt spid="434179">
                                            <p:txEl>
                                              <p:pRg st="5" end="5"/>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434179">
                                            <p:txEl>
                                              <p:pRg st="5" end="5"/>
                                            </p:txEl>
                                          </p:spTgt>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434179">
                                            <p:txEl>
                                              <p:pRg st="6" end="6"/>
                                            </p:txEl>
                                          </p:spTgt>
                                        </p:tgtEl>
                                        <p:attrNameLst>
                                          <p:attrName>style.visibility</p:attrName>
                                        </p:attrNameLst>
                                      </p:cBhvr>
                                      <p:to>
                                        <p:strVal val="visible"/>
                                      </p:to>
                                    </p:set>
                                    <p:anim calcmode="lin" valueType="num">
                                      <p:cBhvr additive="base">
                                        <p:cTn id="33" dur="500" fill="hold"/>
                                        <p:tgtEl>
                                          <p:spTgt spid="434179">
                                            <p:txEl>
                                              <p:pRg st="6" end="6"/>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434179">
                                            <p:txEl>
                                              <p:pRg st="6" end="6"/>
                                            </p:txEl>
                                          </p:spTgt>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434179">
                                            <p:txEl>
                                              <p:pRg st="7" end="7"/>
                                            </p:txEl>
                                          </p:spTgt>
                                        </p:tgtEl>
                                        <p:attrNameLst>
                                          <p:attrName>style.visibility</p:attrName>
                                        </p:attrNameLst>
                                      </p:cBhvr>
                                      <p:to>
                                        <p:strVal val="visible"/>
                                      </p:to>
                                    </p:set>
                                    <p:anim calcmode="lin" valueType="num">
                                      <p:cBhvr additive="base">
                                        <p:cTn id="37" dur="500" fill="hold"/>
                                        <p:tgtEl>
                                          <p:spTgt spid="434179">
                                            <p:txEl>
                                              <p:pRg st="7" end="7"/>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434179">
                                            <p:txEl>
                                              <p:pRg st="7" end="7"/>
                                            </p:txEl>
                                          </p:spTgt>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0"/>
                                  </p:stCondLst>
                                  <p:childTnLst>
                                    <p:set>
                                      <p:cBhvr>
                                        <p:cTn id="40" dur="1" fill="hold">
                                          <p:stCondLst>
                                            <p:cond delay="0"/>
                                          </p:stCondLst>
                                        </p:cTn>
                                        <p:tgtEl>
                                          <p:spTgt spid="434180"/>
                                        </p:tgtEl>
                                        <p:attrNameLst>
                                          <p:attrName>style.visibility</p:attrName>
                                        </p:attrNameLst>
                                      </p:cBhvr>
                                      <p:to>
                                        <p:strVal val="visible"/>
                                      </p:to>
                                    </p:set>
                                    <p:anim calcmode="lin" valueType="num">
                                      <p:cBhvr additive="base">
                                        <p:cTn id="41" dur="500" fill="hold"/>
                                        <p:tgtEl>
                                          <p:spTgt spid="434180"/>
                                        </p:tgtEl>
                                        <p:attrNameLst>
                                          <p:attrName>ppt_x</p:attrName>
                                        </p:attrNameLst>
                                      </p:cBhvr>
                                      <p:tavLst>
                                        <p:tav tm="0">
                                          <p:val>
                                            <p:strVal val="1+#ppt_w/2"/>
                                          </p:val>
                                        </p:tav>
                                        <p:tav tm="100000">
                                          <p:val>
                                            <p:strVal val="#ppt_x"/>
                                          </p:val>
                                        </p:tav>
                                      </p:tavLst>
                                    </p:anim>
                                    <p:anim calcmode="lin" valueType="num">
                                      <p:cBhvr additive="base">
                                        <p:cTn id="42" dur="500" fill="hold"/>
                                        <p:tgtEl>
                                          <p:spTgt spid="434180"/>
                                        </p:tgtEl>
                                        <p:attrNameLst>
                                          <p:attrName>ppt_y</p:attrName>
                                        </p:attrNameLst>
                                      </p:cBhvr>
                                      <p:tavLst>
                                        <p:tav tm="0">
                                          <p:val>
                                            <p:strVal val="#ppt_y"/>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2" fill="hold" grpId="0" nodeType="clickEffect">
                                  <p:stCondLst>
                                    <p:cond delay="0"/>
                                  </p:stCondLst>
                                  <p:childTnLst>
                                    <p:set>
                                      <p:cBhvr>
                                        <p:cTn id="46" dur="1" fill="hold">
                                          <p:stCondLst>
                                            <p:cond delay="0"/>
                                          </p:stCondLst>
                                        </p:cTn>
                                        <p:tgtEl>
                                          <p:spTgt spid="434179">
                                            <p:txEl>
                                              <p:pRg st="8" end="8"/>
                                            </p:txEl>
                                          </p:spTgt>
                                        </p:tgtEl>
                                        <p:attrNameLst>
                                          <p:attrName>style.visibility</p:attrName>
                                        </p:attrNameLst>
                                      </p:cBhvr>
                                      <p:to>
                                        <p:strVal val="visible"/>
                                      </p:to>
                                    </p:set>
                                    <p:anim calcmode="lin" valueType="num">
                                      <p:cBhvr additive="base">
                                        <p:cTn id="47" dur="500" fill="hold"/>
                                        <p:tgtEl>
                                          <p:spTgt spid="434179">
                                            <p:txEl>
                                              <p:pRg st="8" end="8"/>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434179">
                                            <p:txEl>
                                              <p:pRg st="8" end="8"/>
                                            </p:txEl>
                                          </p:spTgt>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434179">
                                            <p:txEl>
                                              <p:pRg st="9" end="9"/>
                                            </p:txEl>
                                          </p:spTgt>
                                        </p:tgtEl>
                                        <p:attrNameLst>
                                          <p:attrName>style.visibility</p:attrName>
                                        </p:attrNameLst>
                                      </p:cBhvr>
                                      <p:to>
                                        <p:strVal val="visible"/>
                                      </p:to>
                                    </p:set>
                                    <p:anim calcmode="lin" valueType="num">
                                      <p:cBhvr additive="base">
                                        <p:cTn id="51" dur="500" fill="hold"/>
                                        <p:tgtEl>
                                          <p:spTgt spid="434179">
                                            <p:txEl>
                                              <p:pRg st="9" end="9"/>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434179">
                                            <p:txEl>
                                              <p:pRg st="9" end="9"/>
                                            </p:txEl>
                                          </p:spTgt>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434179">
                                            <p:txEl>
                                              <p:pRg st="10" end="10"/>
                                            </p:txEl>
                                          </p:spTgt>
                                        </p:tgtEl>
                                        <p:attrNameLst>
                                          <p:attrName>style.visibility</p:attrName>
                                        </p:attrNameLst>
                                      </p:cBhvr>
                                      <p:to>
                                        <p:strVal val="visible"/>
                                      </p:to>
                                    </p:set>
                                    <p:anim calcmode="lin" valueType="num">
                                      <p:cBhvr additive="base">
                                        <p:cTn id="55" dur="500" fill="hold"/>
                                        <p:tgtEl>
                                          <p:spTgt spid="434179">
                                            <p:txEl>
                                              <p:pRg st="10" end="1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434179">
                                            <p:txEl>
                                              <p:pRg st="10" end="10"/>
                                            </p:txEl>
                                          </p:spTgt>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434179">
                                            <p:txEl>
                                              <p:pRg st="11" end="11"/>
                                            </p:txEl>
                                          </p:spTgt>
                                        </p:tgtEl>
                                        <p:attrNameLst>
                                          <p:attrName>style.visibility</p:attrName>
                                        </p:attrNameLst>
                                      </p:cBhvr>
                                      <p:to>
                                        <p:strVal val="visible"/>
                                      </p:to>
                                    </p:set>
                                    <p:anim calcmode="lin" valueType="num">
                                      <p:cBhvr additive="base">
                                        <p:cTn id="59" dur="500" fill="hold"/>
                                        <p:tgtEl>
                                          <p:spTgt spid="434179">
                                            <p:txEl>
                                              <p:pRg st="11" end="11"/>
                                            </p:txEl>
                                          </p:spTgt>
                                        </p:tgtEl>
                                        <p:attrNameLst>
                                          <p:attrName>ppt_x</p:attrName>
                                        </p:attrNameLst>
                                      </p:cBhvr>
                                      <p:tavLst>
                                        <p:tav tm="0">
                                          <p:val>
                                            <p:strVal val="1+#ppt_w/2"/>
                                          </p:val>
                                        </p:tav>
                                        <p:tav tm="100000">
                                          <p:val>
                                            <p:strVal val="#ppt_x"/>
                                          </p:val>
                                        </p:tav>
                                      </p:tavLst>
                                    </p:anim>
                                    <p:anim calcmode="lin" valueType="num">
                                      <p:cBhvr additive="base">
                                        <p:cTn id="60" dur="500" fill="hold"/>
                                        <p:tgtEl>
                                          <p:spTgt spid="434179">
                                            <p:txEl>
                                              <p:pRg st="11" end="11"/>
                                            </p:txEl>
                                          </p:spTgt>
                                        </p:tgtEl>
                                        <p:attrNameLst>
                                          <p:attrName>ppt_y</p:attrName>
                                        </p:attrNameLst>
                                      </p:cBhvr>
                                      <p:tavLst>
                                        <p:tav tm="0">
                                          <p:val>
                                            <p:strVal val="#ppt_y"/>
                                          </p:val>
                                        </p:tav>
                                        <p:tav tm="100000">
                                          <p:val>
                                            <p:strVal val="#ppt_y"/>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2" presetClass="entr" presetSubtype="2" fill="hold" grpId="0" nodeType="clickEffect">
                                  <p:stCondLst>
                                    <p:cond delay="0"/>
                                  </p:stCondLst>
                                  <p:childTnLst>
                                    <p:set>
                                      <p:cBhvr>
                                        <p:cTn id="64" dur="1" fill="hold">
                                          <p:stCondLst>
                                            <p:cond delay="0"/>
                                          </p:stCondLst>
                                        </p:cTn>
                                        <p:tgtEl>
                                          <p:spTgt spid="434179">
                                            <p:txEl>
                                              <p:pRg st="12" end="12"/>
                                            </p:txEl>
                                          </p:spTgt>
                                        </p:tgtEl>
                                        <p:attrNameLst>
                                          <p:attrName>style.visibility</p:attrName>
                                        </p:attrNameLst>
                                      </p:cBhvr>
                                      <p:to>
                                        <p:strVal val="visible"/>
                                      </p:to>
                                    </p:set>
                                    <p:anim calcmode="lin" valueType="num">
                                      <p:cBhvr additive="base">
                                        <p:cTn id="65" dur="500" fill="hold"/>
                                        <p:tgtEl>
                                          <p:spTgt spid="434179">
                                            <p:txEl>
                                              <p:pRg st="12" end="12"/>
                                            </p:txEl>
                                          </p:spTgt>
                                        </p:tgtEl>
                                        <p:attrNameLst>
                                          <p:attrName>ppt_x</p:attrName>
                                        </p:attrNameLst>
                                      </p:cBhvr>
                                      <p:tavLst>
                                        <p:tav tm="0">
                                          <p:val>
                                            <p:strVal val="1+#ppt_w/2"/>
                                          </p:val>
                                        </p:tav>
                                        <p:tav tm="100000">
                                          <p:val>
                                            <p:strVal val="#ppt_x"/>
                                          </p:val>
                                        </p:tav>
                                      </p:tavLst>
                                    </p:anim>
                                    <p:anim calcmode="lin" valueType="num">
                                      <p:cBhvr additive="base">
                                        <p:cTn id="66" dur="500" fill="hold"/>
                                        <p:tgtEl>
                                          <p:spTgt spid="434179">
                                            <p:txEl>
                                              <p:pRg st="12" end="12"/>
                                            </p:txEl>
                                          </p:spTgt>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0"/>
                                  </p:stCondLst>
                                  <p:childTnLst>
                                    <p:set>
                                      <p:cBhvr>
                                        <p:cTn id="68" dur="1" fill="hold">
                                          <p:stCondLst>
                                            <p:cond delay="0"/>
                                          </p:stCondLst>
                                        </p:cTn>
                                        <p:tgtEl>
                                          <p:spTgt spid="434179">
                                            <p:txEl>
                                              <p:pRg st="13" end="13"/>
                                            </p:txEl>
                                          </p:spTgt>
                                        </p:tgtEl>
                                        <p:attrNameLst>
                                          <p:attrName>style.visibility</p:attrName>
                                        </p:attrNameLst>
                                      </p:cBhvr>
                                      <p:to>
                                        <p:strVal val="visible"/>
                                      </p:to>
                                    </p:set>
                                    <p:anim calcmode="lin" valueType="num">
                                      <p:cBhvr additive="base">
                                        <p:cTn id="69" dur="500" fill="hold"/>
                                        <p:tgtEl>
                                          <p:spTgt spid="434179">
                                            <p:txEl>
                                              <p:pRg st="13" end="13"/>
                                            </p:txEl>
                                          </p:spTgt>
                                        </p:tgtEl>
                                        <p:attrNameLst>
                                          <p:attrName>ppt_x</p:attrName>
                                        </p:attrNameLst>
                                      </p:cBhvr>
                                      <p:tavLst>
                                        <p:tav tm="0">
                                          <p:val>
                                            <p:strVal val="1+#ppt_w/2"/>
                                          </p:val>
                                        </p:tav>
                                        <p:tav tm="100000">
                                          <p:val>
                                            <p:strVal val="#ppt_x"/>
                                          </p:val>
                                        </p:tav>
                                      </p:tavLst>
                                    </p:anim>
                                    <p:anim calcmode="lin" valueType="num">
                                      <p:cBhvr additive="base">
                                        <p:cTn id="70" dur="500" fill="hold"/>
                                        <p:tgtEl>
                                          <p:spTgt spid="434179">
                                            <p:txEl>
                                              <p:pRg st="13" end="13"/>
                                            </p:txEl>
                                          </p:spTgt>
                                        </p:tgtEl>
                                        <p:attrNameLst>
                                          <p:attrName>ppt_y</p:attrName>
                                        </p:attrNameLst>
                                      </p:cBhvr>
                                      <p:tavLst>
                                        <p:tav tm="0">
                                          <p:val>
                                            <p:strVal val="#ppt_y"/>
                                          </p:val>
                                        </p:tav>
                                        <p:tav tm="100000">
                                          <p:val>
                                            <p:strVal val="#ppt_y"/>
                                          </p:val>
                                        </p:tav>
                                      </p:tavLst>
                                    </p:anim>
                                  </p:childTnLst>
                                </p:cTn>
                              </p:par>
                              <p:par>
                                <p:cTn id="71" presetID="2" presetClass="entr" presetSubtype="2" fill="hold" grpId="0" nodeType="withEffect">
                                  <p:stCondLst>
                                    <p:cond delay="0"/>
                                  </p:stCondLst>
                                  <p:childTnLst>
                                    <p:set>
                                      <p:cBhvr>
                                        <p:cTn id="72" dur="1" fill="hold">
                                          <p:stCondLst>
                                            <p:cond delay="0"/>
                                          </p:stCondLst>
                                        </p:cTn>
                                        <p:tgtEl>
                                          <p:spTgt spid="434179">
                                            <p:txEl>
                                              <p:pRg st="14" end="14"/>
                                            </p:txEl>
                                          </p:spTgt>
                                        </p:tgtEl>
                                        <p:attrNameLst>
                                          <p:attrName>style.visibility</p:attrName>
                                        </p:attrNameLst>
                                      </p:cBhvr>
                                      <p:to>
                                        <p:strVal val="visible"/>
                                      </p:to>
                                    </p:set>
                                    <p:anim calcmode="lin" valueType="num">
                                      <p:cBhvr additive="base">
                                        <p:cTn id="73" dur="500" fill="hold"/>
                                        <p:tgtEl>
                                          <p:spTgt spid="434179">
                                            <p:txEl>
                                              <p:pRg st="14" end="14"/>
                                            </p:tx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434179">
                                            <p:txEl>
                                              <p:pRg st="14" end="1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179" grpId="0" build="p"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609600" y="-76200"/>
            <a:ext cx="8458200" cy="1143000"/>
          </a:xfrm>
        </p:spPr>
        <p:txBody>
          <a:bodyPr/>
          <a:lstStyle/>
          <a:p>
            <a:r>
              <a:rPr lang="en-US" dirty="0" smtClean="0"/>
              <a:t>How to design Teleportation Network</a:t>
            </a:r>
          </a:p>
        </p:txBody>
      </p:sp>
      <p:sp>
        <p:nvSpPr>
          <p:cNvPr id="54275" name="Rectangle 3"/>
          <p:cNvSpPr>
            <a:spLocks noGrp="1" noChangeArrowheads="1"/>
          </p:cNvSpPr>
          <p:nvPr>
            <p:ph type="body" idx="1"/>
          </p:nvPr>
        </p:nvSpPr>
        <p:spPr>
          <a:xfrm>
            <a:off x="152400" y="4343400"/>
            <a:ext cx="8534400" cy="2209800"/>
          </a:xfrm>
        </p:spPr>
        <p:txBody>
          <a:bodyPr/>
          <a:lstStyle/>
          <a:p>
            <a:pPr>
              <a:lnSpc>
                <a:spcPct val="80000"/>
              </a:lnSpc>
            </a:pPr>
            <a:r>
              <a:rPr lang="en-US" sz="2400" smtClean="0"/>
              <a:t>What is the architecture of the network?</a:t>
            </a:r>
          </a:p>
          <a:p>
            <a:pPr lvl="1">
              <a:lnSpc>
                <a:spcPct val="80000"/>
              </a:lnSpc>
            </a:pPr>
            <a:r>
              <a:rPr lang="en-US" sz="2000" smtClean="0"/>
              <a:t>Including Topology, Router design, EPR Generators, etc..</a:t>
            </a:r>
          </a:p>
          <a:p>
            <a:pPr>
              <a:lnSpc>
                <a:spcPct val="80000"/>
              </a:lnSpc>
            </a:pPr>
            <a:r>
              <a:rPr lang="en-US" sz="2400" smtClean="0"/>
              <a:t>What are the details of EPR distribution?</a:t>
            </a:r>
          </a:p>
          <a:p>
            <a:pPr>
              <a:lnSpc>
                <a:spcPct val="80000"/>
              </a:lnSpc>
            </a:pPr>
            <a:r>
              <a:rPr lang="en-US" sz="2400" smtClean="0"/>
              <a:t>What are the practical aspects of routing?</a:t>
            </a:r>
          </a:p>
          <a:p>
            <a:pPr lvl="1">
              <a:lnSpc>
                <a:spcPct val="80000"/>
              </a:lnSpc>
            </a:pPr>
            <a:r>
              <a:rPr lang="en-US" sz="2000" smtClean="0"/>
              <a:t>When do we set up a channel?</a:t>
            </a:r>
          </a:p>
          <a:p>
            <a:pPr lvl="1">
              <a:lnSpc>
                <a:spcPct val="80000"/>
              </a:lnSpc>
            </a:pPr>
            <a:r>
              <a:rPr lang="en-US" sz="2000" smtClean="0"/>
              <a:t>What path does the channel take?</a:t>
            </a:r>
          </a:p>
        </p:txBody>
      </p:sp>
      <p:sp>
        <p:nvSpPr>
          <p:cNvPr id="4" name="Rectangle 3"/>
          <p:cNvSpPr/>
          <p:nvPr/>
        </p:nvSpPr>
        <p:spPr>
          <a:xfrm>
            <a:off x="457200" y="1295400"/>
            <a:ext cx="457200" cy="4572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sz="1800" dirty="0">
              <a:solidFill>
                <a:srgbClr val="FFFFFF"/>
              </a:solidFill>
            </a:endParaRPr>
          </a:p>
        </p:txBody>
      </p:sp>
      <p:sp>
        <p:nvSpPr>
          <p:cNvPr id="5" name="Rectangle 4"/>
          <p:cNvSpPr/>
          <p:nvPr/>
        </p:nvSpPr>
        <p:spPr>
          <a:xfrm>
            <a:off x="1371600" y="2209800"/>
            <a:ext cx="457200" cy="4572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sz="1800" dirty="0">
              <a:solidFill>
                <a:srgbClr val="FFFFFF"/>
              </a:solidFill>
            </a:endParaRPr>
          </a:p>
        </p:txBody>
      </p:sp>
      <p:sp>
        <p:nvSpPr>
          <p:cNvPr id="6" name="Rectangle 5"/>
          <p:cNvSpPr/>
          <p:nvPr/>
        </p:nvSpPr>
        <p:spPr>
          <a:xfrm>
            <a:off x="1371600" y="1295400"/>
            <a:ext cx="457200" cy="4572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sz="1800" dirty="0">
              <a:solidFill>
                <a:srgbClr val="FFFFFF"/>
              </a:solidFill>
            </a:endParaRPr>
          </a:p>
        </p:txBody>
      </p:sp>
      <p:sp>
        <p:nvSpPr>
          <p:cNvPr id="7" name="Rectangle 6"/>
          <p:cNvSpPr/>
          <p:nvPr/>
        </p:nvSpPr>
        <p:spPr>
          <a:xfrm>
            <a:off x="2286000" y="1295400"/>
            <a:ext cx="457200" cy="4572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sz="1800" dirty="0">
              <a:solidFill>
                <a:srgbClr val="FFFFFF"/>
              </a:solidFill>
            </a:endParaRPr>
          </a:p>
        </p:txBody>
      </p:sp>
      <p:sp>
        <p:nvSpPr>
          <p:cNvPr id="8" name="Rectangle 7"/>
          <p:cNvSpPr/>
          <p:nvPr/>
        </p:nvSpPr>
        <p:spPr>
          <a:xfrm>
            <a:off x="457200" y="2209800"/>
            <a:ext cx="457200" cy="4572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sz="1800" dirty="0">
              <a:solidFill>
                <a:srgbClr val="FFFFFF"/>
              </a:solidFill>
            </a:endParaRPr>
          </a:p>
        </p:txBody>
      </p:sp>
      <p:sp>
        <p:nvSpPr>
          <p:cNvPr id="9" name="Rectangle 8"/>
          <p:cNvSpPr/>
          <p:nvPr/>
        </p:nvSpPr>
        <p:spPr>
          <a:xfrm>
            <a:off x="2286000" y="2209800"/>
            <a:ext cx="457200" cy="4572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sz="1800" dirty="0">
              <a:solidFill>
                <a:srgbClr val="FFFFFF"/>
              </a:solidFill>
            </a:endParaRPr>
          </a:p>
        </p:txBody>
      </p:sp>
      <p:sp>
        <p:nvSpPr>
          <p:cNvPr id="10" name="Rectangle 9"/>
          <p:cNvSpPr/>
          <p:nvPr/>
        </p:nvSpPr>
        <p:spPr>
          <a:xfrm>
            <a:off x="1371600" y="3124200"/>
            <a:ext cx="457200" cy="4572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sz="1800" dirty="0">
              <a:solidFill>
                <a:srgbClr val="FFFFFF"/>
              </a:solidFill>
            </a:endParaRPr>
          </a:p>
        </p:txBody>
      </p:sp>
      <p:sp>
        <p:nvSpPr>
          <p:cNvPr id="11" name="Rectangle 10"/>
          <p:cNvSpPr/>
          <p:nvPr/>
        </p:nvSpPr>
        <p:spPr>
          <a:xfrm>
            <a:off x="457200" y="3124200"/>
            <a:ext cx="457200" cy="4572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sz="1800" dirty="0">
              <a:solidFill>
                <a:srgbClr val="FFFFFF"/>
              </a:solidFill>
            </a:endParaRPr>
          </a:p>
        </p:txBody>
      </p:sp>
      <p:sp>
        <p:nvSpPr>
          <p:cNvPr id="12" name="Rectangle 11"/>
          <p:cNvSpPr/>
          <p:nvPr/>
        </p:nvSpPr>
        <p:spPr>
          <a:xfrm>
            <a:off x="2286000" y="3124200"/>
            <a:ext cx="457200" cy="4572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sz="1800" dirty="0">
              <a:solidFill>
                <a:srgbClr val="FFFFFF"/>
              </a:solidFill>
            </a:endParaRPr>
          </a:p>
        </p:txBody>
      </p:sp>
      <p:cxnSp>
        <p:nvCxnSpPr>
          <p:cNvPr id="14" name="Straight Connector 13"/>
          <p:cNvCxnSpPr>
            <a:stCxn id="4" idx="3"/>
            <a:endCxn id="6" idx="1"/>
          </p:cNvCxnSpPr>
          <p:nvPr/>
        </p:nvCxnSpPr>
        <p:spPr>
          <a:xfrm>
            <a:off x="914400" y="1524000"/>
            <a:ext cx="457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a:stCxn id="6" idx="3"/>
            <a:endCxn id="7" idx="1"/>
          </p:cNvCxnSpPr>
          <p:nvPr/>
        </p:nvCxnSpPr>
        <p:spPr>
          <a:xfrm>
            <a:off x="1828800" y="1524000"/>
            <a:ext cx="457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4287" name="Straight Connector 17"/>
          <p:cNvCxnSpPr>
            <a:cxnSpLocks noChangeShapeType="1"/>
            <a:stCxn id="4" idx="2"/>
            <a:endCxn id="8" idx="0"/>
          </p:cNvCxnSpPr>
          <p:nvPr/>
        </p:nvCxnSpPr>
        <p:spPr bwMode="auto">
          <a:xfrm>
            <a:off x="685800" y="1752600"/>
            <a:ext cx="0" cy="457200"/>
          </a:xfrm>
          <a:prstGeom prst="line">
            <a:avLst/>
          </a:prstGeom>
          <a:noFill/>
          <a:ln w="25400" algn="ctr">
            <a:solidFill>
              <a:schemeClr val="accent1"/>
            </a:solidFill>
            <a:round/>
            <a:headEnd/>
            <a:tailEnd/>
          </a:ln>
          <a:effectLst>
            <a:outerShdw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54288" name="Straight Connector 19"/>
          <p:cNvCxnSpPr>
            <a:cxnSpLocks noChangeShapeType="1"/>
            <a:stCxn id="6" idx="2"/>
            <a:endCxn id="5" idx="0"/>
          </p:cNvCxnSpPr>
          <p:nvPr/>
        </p:nvCxnSpPr>
        <p:spPr bwMode="auto">
          <a:xfrm>
            <a:off x="1600200" y="1752600"/>
            <a:ext cx="0" cy="457200"/>
          </a:xfrm>
          <a:prstGeom prst="line">
            <a:avLst/>
          </a:prstGeom>
          <a:noFill/>
          <a:ln w="25400" algn="ctr">
            <a:solidFill>
              <a:schemeClr val="accent1"/>
            </a:solidFill>
            <a:round/>
            <a:headEnd/>
            <a:tailEnd/>
          </a:ln>
          <a:effectLst>
            <a:outerShdw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54289" name="Straight Connector 21"/>
          <p:cNvCxnSpPr>
            <a:cxnSpLocks noChangeShapeType="1"/>
            <a:stCxn id="7" idx="2"/>
            <a:endCxn id="9" idx="0"/>
          </p:cNvCxnSpPr>
          <p:nvPr/>
        </p:nvCxnSpPr>
        <p:spPr bwMode="auto">
          <a:xfrm>
            <a:off x="2514600" y="1752600"/>
            <a:ext cx="0" cy="457200"/>
          </a:xfrm>
          <a:prstGeom prst="line">
            <a:avLst/>
          </a:prstGeom>
          <a:noFill/>
          <a:ln w="25400" algn="ctr">
            <a:solidFill>
              <a:schemeClr val="accent1"/>
            </a:solidFill>
            <a:round/>
            <a:headEnd/>
            <a:tailEnd/>
          </a:ln>
          <a:effectLst>
            <a:outerShdw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3" name="Straight Connector 22"/>
          <p:cNvCxnSpPr/>
          <p:nvPr/>
        </p:nvCxnSpPr>
        <p:spPr>
          <a:xfrm>
            <a:off x="912813" y="2436813"/>
            <a:ext cx="457200" cy="3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1827213" y="2436813"/>
            <a:ext cx="457200" cy="3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54292" name="Straight Connector 24"/>
          <p:cNvCxnSpPr>
            <a:cxnSpLocks noChangeShapeType="1"/>
          </p:cNvCxnSpPr>
          <p:nvPr/>
        </p:nvCxnSpPr>
        <p:spPr bwMode="auto">
          <a:xfrm flipH="1">
            <a:off x="682625" y="2667000"/>
            <a:ext cx="1588" cy="457200"/>
          </a:xfrm>
          <a:prstGeom prst="line">
            <a:avLst/>
          </a:prstGeom>
          <a:noFill/>
          <a:ln w="25400" algn="ctr">
            <a:solidFill>
              <a:schemeClr val="accent1"/>
            </a:solidFill>
            <a:round/>
            <a:headEnd/>
            <a:tailEnd/>
          </a:ln>
          <a:effectLst>
            <a:outerShdw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54293" name="Straight Connector 25"/>
          <p:cNvCxnSpPr>
            <a:cxnSpLocks noChangeShapeType="1"/>
          </p:cNvCxnSpPr>
          <p:nvPr/>
        </p:nvCxnSpPr>
        <p:spPr bwMode="auto">
          <a:xfrm flipH="1">
            <a:off x="1597025" y="2667000"/>
            <a:ext cx="1588" cy="457200"/>
          </a:xfrm>
          <a:prstGeom prst="line">
            <a:avLst/>
          </a:prstGeom>
          <a:noFill/>
          <a:ln w="25400" algn="ctr">
            <a:solidFill>
              <a:schemeClr val="accent1"/>
            </a:solidFill>
            <a:round/>
            <a:headEnd/>
            <a:tailEnd/>
          </a:ln>
          <a:effectLst>
            <a:outerShdw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54294" name="Straight Connector 26"/>
          <p:cNvCxnSpPr>
            <a:cxnSpLocks noChangeShapeType="1"/>
          </p:cNvCxnSpPr>
          <p:nvPr/>
        </p:nvCxnSpPr>
        <p:spPr bwMode="auto">
          <a:xfrm flipH="1">
            <a:off x="2511425" y="2667000"/>
            <a:ext cx="1588" cy="457200"/>
          </a:xfrm>
          <a:prstGeom prst="line">
            <a:avLst/>
          </a:prstGeom>
          <a:noFill/>
          <a:ln w="25400" algn="ctr">
            <a:solidFill>
              <a:schemeClr val="accent1"/>
            </a:solidFill>
            <a:round/>
            <a:headEnd/>
            <a:tailEnd/>
          </a:ln>
          <a:effectLst>
            <a:outerShdw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8" name="Straight Connector 27"/>
          <p:cNvCxnSpPr/>
          <p:nvPr/>
        </p:nvCxnSpPr>
        <p:spPr>
          <a:xfrm>
            <a:off x="912813" y="3352800"/>
            <a:ext cx="4572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1827213" y="3352800"/>
            <a:ext cx="4572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4297" name="Straight Arrow Connector 30"/>
          <p:cNvCxnSpPr>
            <a:cxnSpLocks noChangeShapeType="1"/>
          </p:cNvCxnSpPr>
          <p:nvPr/>
        </p:nvCxnSpPr>
        <p:spPr bwMode="auto">
          <a:xfrm>
            <a:off x="687388" y="1525588"/>
            <a:ext cx="1824037" cy="1827212"/>
          </a:xfrm>
          <a:prstGeom prst="straightConnector1">
            <a:avLst/>
          </a:prstGeom>
          <a:noFill/>
          <a:ln w="63500" algn="ctr">
            <a:solidFill>
              <a:schemeClr val="accent2"/>
            </a:solidFill>
            <a:round/>
            <a:headEnd/>
            <a:tailEnd type="triangle" w="lg" len="med"/>
          </a:ln>
          <a:effectLst>
            <a:outerShdw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54298" name="Rectangle 51"/>
          <p:cNvSpPr>
            <a:spLocks noChangeArrowheads="1"/>
          </p:cNvSpPr>
          <p:nvPr/>
        </p:nvSpPr>
        <p:spPr bwMode="auto">
          <a:xfrm>
            <a:off x="5700713" y="1306513"/>
            <a:ext cx="2682875" cy="2568575"/>
          </a:xfrm>
          <a:prstGeom prst="rect">
            <a:avLst/>
          </a:prstGeom>
          <a:solidFill>
            <a:srgbClr val="99CCFF"/>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54299" name="Text Box 52"/>
          <p:cNvSpPr txBox="1">
            <a:spLocks noChangeArrowheads="1"/>
          </p:cNvSpPr>
          <p:nvPr/>
        </p:nvSpPr>
        <p:spPr bwMode="auto">
          <a:xfrm>
            <a:off x="3505200" y="2667000"/>
            <a:ext cx="1447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eaLnBrk="1" hangingPunct="1"/>
            <a:r>
              <a:rPr lang="en-US" sz="1600">
                <a:solidFill>
                  <a:srgbClr val="000000"/>
                </a:solidFill>
                <a:cs typeface="Arial" charset="0"/>
              </a:rPr>
              <a:t>EPR Stream</a:t>
            </a:r>
          </a:p>
        </p:txBody>
      </p:sp>
      <p:grpSp>
        <p:nvGrpSpPr>
          <p:cNvPr id="54300" name="Group 53"/>
          <p:cNvGrpSpPr>
            <a:grpSpLocks/>
          </p:cNvGrpSpPr>
          <p:nvPr/>
        </p:nvGrpSpPr>
        <p:grpSpPr bwMode="auto">
          <a:xfrm>
            <a:off x="6384925" y="2006600"/>
            <a:ext cx="1316038" cy="1168400"/>
            <a:chOff x="2976" y="1776"/>
            <a:chExt cx="1296" cy="1200"/>
          </a:xfrm>
        </p:grpSpPr>
        <p:sp>
          <p:nvSpPr>
            <p:cNvPr id="54363" name="Rectangle 54"/>
            <p:cNvSpPr>
              <a:spLocks noChangeArrowheads="1"/>
            </p:cNvSpPr>
            <p:nvPr/>
          </p:nvSpPr>
          <p:spPr bwMode="auto">
            <a:xfrm>
              <a:off x="2976" y="1776"/>
              <a:ext cx="1296" cy="432"/>
            </a:xfrm>
            <a:prstGeom prst="rect">
              <a:avLst/>
            </a:prstGeom>
            <a:solidFill>
              <a:srgbClr val="FF66FF"/>
            </a:solidFill>
            <a:ln w="9525">
              <a:solidFill>
                <a:schemeClr val="tx1"/>
              </a:solidFill>
              <a:miter lim="800000"/>
              <a:headEnd/>
              <a:tailEnd/>
            </a:ln>
          </p:spPr>
          <p:txBody>
            <a:bodyPr wrap="none" anchor="ctr"/>
            <a:lstStyle/>
            <a:p>
              <a:pPr algn="ctr" eaLnBrk="1" hangingPunct="1"/>
              <a:r>
                <a:rPr lang="en-US" sz="1600">
                  <a:solidFill>
                    <a:srgbClr val="000000"/>
                  </a:solidFill>
                  <a:cs typeface="Arial" charset="0"/>
                </a:rPr>
                <a:t>Y Teleporters</a:t>
              </a:r>
            </a:p>
          </p:txBody>
        </p:sp>
        <p:sp>
          <p:nvSpPr>
            <p:cNvPr id="54364" name="Rectangle 55"/>
            <p:cNvSpPr>
              <a:spLocks noChangeArrowheads="1"/>
            </p:cNvSpPr>
            <p:nvPr/>
          </p:nvSpPr>
          <p:spPr bwMode="auto">
            <a:xfrm>
              <a:off x="2976" y="2544"/>
              <a:ext cx="1296" cy="432"/>
            </a:xfrm>
            <a:prstGeom prst="rect">
              <a:avLst/>
            </a:prstGeom>
            <a:solidFill>
              <a:srgbClr val="FF66FF"/>
            </a:solidFill>
            <a:ln w="9525">
              <a:solidFill>
                <a:schemeClr val="tx1"/>
              </a:solidFill>
              <a:miter lim="800000"/>
              <a:headEnd/>
              <a:tailEnd/>
            </a:ln>
          </p:spPr>
          <p:txBody>
            <a:bodyPr wrap="none" anchor="ctr"/>
            <a:lstStyle/>
            <a:p>
              <a:pPr algn="ctr" eaLnBrk="1" hangingPunct="1"/>
              <a:r>
                <a:rPr lang="en-US" sz="1600">
                  <a:solidFill>
                    <a:srgbClr val="000000"/>
                  </a:solidFill>
                  <a:cs typeface="Arial" charset="0"/>
                </a:rPr>
                <a:t>X Teleporters</a:t>
              </a:r>
            </a:p>
          </p:txBody>
        </p:sp>
      </p:grpSp>
      <p:sp>
        <p:nvSpPr>
          <p:cNvPr id="54301" name="Text Box 56"/>
          <p:cNvSpPr txBox="1">
            <a:spLocks noChangeArrowheads="1"/>
          </p:cNvSpPr>
          <p:nvPr/>
        </p:nvSpPr>
        <p:spPr bwMode="auto">
          <a:xfrm>
            <a:off x="3657600" y="1277938"/>
            <a:ext cx="205740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eaLnBrk="1" hangingPunct="1"/>
            <a:r>
              <a:rPr lang="en-US" sz="1600">
                <a:solidFill>
                  <a:srgbClr val="000000"/>
                </a:solidFill>
                <a:cs typeface="Arial" charset="0"/>
              </a:rPr>
              <a:t>Incoming Classical Information</a:t>
            </a:r>
          </a:p>
          <a:p>
            <a:pPr algn="ctr" eaLnBrk="1" hangingPunct="1"/>
            <a:r>
              <a:rPr lang="en-US" sz="1600">
                <a:solidFill>
                  <a:srgbClr val="000000"/>
                </a:solidFill>
                <a:cs typeface="Arial" charset="0"/>
              </a:rPr>
              <a:t>(Unique ID, Dest, Correction Info)</a:t>
            </a:r>
          </a:p>
        </p:txBody>
      </p:sp>
      <p:grpSp>
        <p:nvGrpSpPr>
          <p:cNvPr id="54302" name="Group 57"/>
          <p:cNvGrpSpPr>
            <a:grpSpLocks/>
          </p:cNvGrpSpPr>
          <p:nvPr/>
        </p:nvGrpSpPr>
        <p:grpSpPr bwMode="auto">
          <a:xfrm>
            <a:off x="6773863" y="2427288"/>
            <a:ext cx="538162" cy="327025"/>
            <a:chOff x="3360" y="2208"/>
            <a:chExt cx="528" cy="336"/>
          </a:xfrm>
        </p:grpSpPr>
        <p:sp>
          <p:nvSpPr>
            <p:cNvPr id="54361" name="Line 58"/>
            <p:cNvSpPr>
              <a:spLocks noChangeShapeType="1"/>
            </p:cNvSpPr>
            <p:nvPr/>
          </p:nvSpPr>
          <p:spPr bwMode="auto">
            <a:xfrm>
              <a:off x="3360" y="2208"/>
              <a:ext cx="0" cy="336"/>
            </a:xfrm>
            <a:prstGeom prst="line">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
          <p:nvSpPr>
            <p:cNvPr id="54362" name="Line 59"/>
            <p:cNvSpPr>
              <a:spLocks noChangeShapeType="1"/>
            </p:cNvSpPr>
            <p:nvPr/>
          </p:nvSpPr>
          <p:spPr bwMode="auto">
            <a:xfrm flipV="1">
              <a:off x="3888" y="2208"/>
              <a:ext cx="0" cy="336"/>
            </a:xfrm>
            <a:prstGeom prst="line">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grpSp>
      <p:grpSp>
        <p:nvGrpSpPr>
          <p:cNvPr id="54303" name="Group 60"/>
          <p:cNvGrpSpPr>
            <a:grpSpLocks/>
          </p:cNvGrpSpPr>
          <p:nvPr/>
        </p:nvGrpSpPr>
        <p:grpSpPr bwMode="auto">
          <a:xfrm>
            <a:off x="5799138" y="1398588"/>
            <a:ext cx="2489200" cy="2384425"/>
            <a:chOff x="2400" y="1152"/>
            <a:chExt cx="2448" cy="2448"/>
          </a:xfrm>
        </p:grpSpPr>
        <p:sp>
          <p:nvSpPr>
            <p:cNvPr id="54357" name="Rectangle 61"/>
            <p:cNvSpPr>
              <a:spLocks noChangeArrowheads="1"/>
            </p:cNvSpPr>
            <p:nvPr/>
          </p:nvSpPr>
          <p:spPr bwMode="auto">
            <a:xfrm rot="5400000">
              <a:off x="2064" y="2448"/>
              <a:ext cx="960" cy="288"/>
            </a:xfrm>
            <a:prstGeom prst="rect">
              <a:avLst/>
            </a:prstGeom>
            <a:solidFill>
              <a:srgbClr val="FF66FF"/>
            </a:solidFill>
            <a:ln w="9525">
              <a:solidFill>
                <a:schemeClr val="tx1"/>
              </a:solidFill>
              <a:miter lim="800000"/>
              <a:headEnd/>
              <a:tailEnd/>
            </a:ln>
          </p:spPr>
          <p:txBody>
            <a:bodyPr wrap="none" anchor="ctr"/>
            <a:lstStyle/>
            <a:p>
              <a:pPr algn="ctr" eaLnBrk="1" hangingPunct="1"/>
              <a:r>
                <a:rPr lang="en-US" sz="1600">
                  <a:solidFill>
                    <a:srgbClr val="000000"/>
                  </a:solidFill>
                  <a:cs typeface="Arial" charset="0"/>
                </a:rPr>
                <a:t>Storage</a:t>
              </a:r>
            </a:p>
          </p:txBody>
        </p:sp>
        <p:sp>
          <p:nvSpPr>
            <p:cNvPr id="54358" name="Rectangle 62"/>
            <p:cNvSpPr>
              <a:spLocks noChangeArrowheads="1"/>
            </p:cNvSpPr>
            <p:nvPr/>
          </p:nvSpPr>
          <p:spPr bwMode="auto">
            <a:xfrm>
              <a:off x="2928" y="3312"/>
              <a:ext cx="960" cy="288"/>
            </a:xfrm>
            <a:prstGeom prst="rect">
              <a:avLst/>
            </a:prstGeom>
            <a:solidFill>
              <a:srgbClr val="FF66FF"/>
            </a:solidFill>
            <a:ln w="9525">
              <a:solidFill>
                <a:schemeClr val="tx1"/>
              </a:solidFill>
              <a:miter lim="800000"/>
              <a:headEnd/>
              <a:tailEnd/>
            </a:ln>
          </p:spPr>
          <p:txBody>
            <a:bodyPr wrap="none" anchor="ctr"/>
            <a:lstStyle/>
            <a:p>
              <a:pPr algn="ctr" eaLnBrk="1" hangingPunct="1"/>
              <a:r>
                <a:rPr lang="en-US" sz="1600">
                  <a:solidFill>
                    <a:srgbClr val="000000"/>
                  </a:solidFill>
                  <a:cs typeface="Arial" charset="0"/>
                </a:rPr>
                <a:t>Storage</a:t>
              </a:r>
            </a:p>
          </p:txBody>
        </p:sp>
        <p:sp>
          <p:nvSpPr>
            <p:cNvPr id="54359" name="Rectangle 63"/>
            <p:cNvSpPr>
              <a:spLocks noChangeArrowheads="1"/>
            </p:cNvSpPr>
            <p:nvPr/>
          </p:nvSpPr>
          <p:spPr bwMode="auto">
            <a:xfrm rot="-5400000">
              <a:off x="4224" y="2447"/>
              <a:ext cx="960" cy="288"/>
            </a:xfrm>
            <a:prstGeom prst="rect">
              <a:avLst/>
            </a:prstGeom>
            <a:solidFill>
              <a:srgbClr val="FF66FF"/>
            </a:solidFill>
            <a:ln w="9525">
              <a:solidFill>
                <a:schemeClr val="tx1"/>
              </a:solidFill>
              <a:miter lim="800000"/>
              <a:headEnd/>
              <a:tailEnd/>
            </a:ln>
          </p:spPr>
          <p:txBody>
            <a:bodyPr wrap="none" anchor="ctr"/>
            <a:lstStyle/>
            <a:p>
              <a:pPr algn="ctr" eaLnBrk="1" hangingPunct="1"/>
              <a:r>
                <a:rPr lang="en-US" sz="1600">
                  <a:solidFill>
                    <a:srgbClr val="000000"/>
                  </a:solidFill>
                  <a:cs typeface="Arial" charset="0"/>
                </a:rPr>
                <a:t>Storage</a:t>
              </a:r>
            </a:p>
          </p:txBody>
        </p:sp>
        <p:sp>
          <p:nvSpPr>
            <p:cNvPr id="54360" name="Rectangle 64"/>
            <p:cNvSpPr>
              <a:spLocks noChangeArrowheads="1"/>
            </p:cNvSpPr>
            <p:nvPr/>
          </p:nvSpPr>
          <p:spPr bwMode="auto">
            <a:xfrm rot="10800000">
              <a:off x="3408" y="1152"/>
              <a:ext cx="960" cy="288"/>
            </a:xfrm>
            <a:prstGeom prst="rect">
              <a:avLst/>
            </a:prstGeom>
            <a:solidFill>
              <a:srgbClr val="FF66FF"/>
            </a:solidFill>
            <a:ln w="9525">
              <a:solidFill>
                <a:schemeClr val="tx1"/>
              </a:solidFill>
              <a:miter lim="800000"/>
              <a:headEnd/>
              <a:tailEnd/>
            </a:ln>
          </p:spPr>
          <p:txBody>
            <a:bodyPr wrap="none" anchor="ctr"/>
            <a:lstStyle/>
            <a:p>
              <a:pPr algn="ctr" eaLnBrk="1" hangingPunct="1"/>
              <a:r>
                <a:rPr lang="en-US" sz="1600">
                  <a:solidFill>
                    <a:srgbClr val="000000"/>
                  </a:solidFill>
                  <a:cs typeface="Arial" charset="0"/>
                </a:rPr>
                <a:t>Storage</a:t>
              </a:r>
            </a:p>
          </p:txBody>
        </p:sp>
      </p:grpSp>
      <p:grpSp>
        <p:nvGrpSpPr>
          <p:cNvPr id="54304" name="Group 65"/>
          <p:cNvGrpSpPr>
            <a:grpSpLocks/>
          </p:cNvGrpSpPr>
          <p:nvPr/>
        </p:nvGrpSpPr>
        <p:grpSpPr bwMode="auto">
          <a:xfrm>
            <a:off x="5799138" y="1398588"/>
            <a:ext cx="2489200" cy="2384425"/>
            <a:chOff x="2400" y="1152"/>
            <a:chExt cx="2448" cy="2448"/>
          </a:xfrm>
        </p:grpSpPr>
        <p:sp>
          <p:nvSpPr>
            <p:cNvPr id="54353" name="Rectangle 66"/>
            <p:cNvSpPr>
              <a:spLocks noChangeArrowheads="1"/>
            </p:cNvSpPr>
            <p:nvPr/>
          </p:nvSpPr>
          <p:spPr bwMode="auto">
            <a:xfrm rot="5400000">
              <a:off x="2304" y="1728"/>
              <a:ext cx="480" cy="288"/>
            </a:xfrm>
            <a:prstGeom prst="rect">
              <a:avLst/>
            </a:prstGeom>
            <a:solidFill>
              <a:srgbClr val="FF66FF"/>
            </a:solidFill>
            <a:ln w="9525">
              <a:solidFill>
                <a:schemeClr val="tx1"/>
              </a:solidFill>
              <a:miter lim="800000"/>
              <a:headEnd/>
              <a:tailEnd/>
            </a:ln>
          </p:spPr>
          <p:txBody>
            <a:bodyPr wrap="none" anchor="ctr"/>
            <a:lstStyle/>
            <a:p>
              <a:pPr algn="ctr" eaLnBrk="1" hangingPunct="1"/>
              <a:r>
                <a:rPr lang="en-US" sz="1600">
                  <a:solidFill>
                    <a:srgbClr val="000000"/>
                  </a:solidFill>
                  <a:cs typeface="Arial" charset="0"/>
                </a:rPr>
                <a:t>CC</a:t>
              </a:r>
            </a:p>
          </p:txBody>
        </p:sp>
        <p:sp>
          <p:nvSpPr>
            <p:cNvPr id="54354" name="Rectangle 67"/>
            <p:cNvSpPr>
              <a:spLocks noChangeArrowheads="1"/>
            </p:cNvSpPr>
            <p:nvPr/>
          </p:nvSpPr>
          <p:spPr bwMode="auto">
            <a:xfrm>
              <a:off x="3888" y="3312"/>
              <a:ext cx="480" cy="288"/>
            </a:xfrm>
            <a:prstGeom prst="rect">
              <a:avLst/>
            </a:prstGeom>
            <a:solidFill>
              <a:srgbClr val="FF66FF"/>
            </a:solidFill>
            <a:ln w="9525">
              <a:solidFill>
                <a:schemeClr val="tx1"/>
              </a:solidFill>
              <a:miter lim="800000"/>
              <a:headEnd/>
              <a:tailEnd/>
            </a:ln>
          </p:spPr>
          <p:txBody>
            <a:bodyPr wrap="none" anchor="ctr"/>
            <a:lstStyle/>
            <a:p>
              <a:pPr algn="ctr" eaLnBrk="1" hangingPunct="1"/>
              <a:r>
                <a:rPr lang="en-US" sz="1600">
                  <a:solidFill>
                    <a:srgbClr val="000000"/>
                  </a:solidFill>
                  <a:cs typeface="Arial" charset="0"/>
                </a:rPr>
                <a:t>CC</a:t>
              </a:r>
            </a:p>
          </p:txBody>
        </p:sp>
        <p:sp>
          <p:nvSpPr>
            <p:cNvPr id="54355" name="Rectangle 68"/>
            <p:cNvSpPr>
              <a:spLocks noChangeArrowheads="1"/>
            </p:cNvSpPr>
            <p:nvPr/>
          </p:nvSpPr>
          <p:spPr bwMode="auto">
            <a:xfrm rot="-5400000">
              <a:off x="4464" y="1727"/>
              <a:ext cx="480" cy="288"/>
            </a:xfrm>
            <a:prstGeom prst="rect">
              <a:avLst/>
            </a:prstGeom>
            <a:solidFill>
              <a:srgbClr val="FF66FF"/>
            </a:solidFill>
            <a:ln w="9525">
              <a:solidFill>
                <a:schemeClr val="tx1"/>
              </a:solidFill>
              <a:miter lim="800000"/>
              <a:headEnd/>
              <a:tailEnd/>
            </a:ln>
          </p:spPr>
          <p:txBody>
            <a:bodyPr wrap="none" anchor="ctr"/>
            <a:lstStyle/>
            <a:p>
              <a:pPr algn="ctr" eaLnBrk="1" hangingPunct="1"/>
              <a:r>
                <a:rPr lang="en-US" sz="1600">
                  <a:solidFill>
                    <a:srgbClr val="000000"/>
                  </a:solidFill>
                  <a:cs typeface="Arial" charset="0"/>
                </a:rPr>
                <a:t>CC</a:t>
              </a:r>
            </a:p>
          </p:txBody>
        </p:sp>
        <p:sp>
          <p:nvSpPr>
            <p:cNvPr id="54356" name="Rectangle 69"/>
            <p:cNvSpPr>
              <a:spLocks noChangeArrowheads="1"/>
            </p:cNvSpPr>
            <p:nvPr/>
          </p:nvSpPr>
          <p:spPr bwMode="auto">
            <a:xfrm rot="10800000">
              <a:off x="2928" y="1152"/>
              <a:ext cx="480" cy="288"/>
            </a:xfrm>
            <a:prstGeom prst="rect">
              <a:avLst/>
            </a:prstGeom>
            <a:solidFill>
              <a:srgbClr val="FF66FF"/>
            </a:solidFill>
            <a:ln w="9525">
              <a:solidFill>
                <a:schemeClr val="tx1"/>
              </a:solidFill>
              <a:miter lim="800000"/>
              <a:headEnd/>
              <a:tailEnd/>
            </a:ln>
          </p:spPr>
          <p:txBody>
            <a:bodyPr wrap="none" anchor="ctr"/>
            <a:lstStyle/>
            <a:p>
              <a:pPr algn="ctr" eaLnBrk="1" hangingPunct="1"/>
              <a:r>
                <a:rPr lang="en-US" sz="1600">
                  <a:solidFill>
                    <a:srgbClr val="000000"/>
                  </a:solidFill>
                  <a:cs typeface="Arial" charset="0"/>
                </a:rPr>
                <a:t>CC</a:t>
              </a:r>
            </a:p>
          </p:txBody>
        </p:sp>
      </p:grpSp>
      <p:grpSp>
        <p:nvGrpSpPr>
          <p:cNvPr id="54305" name="Group 70"/>
          <p:cNvGrpSpPr>
            <a:grpSpLocks/>
          </p:cNvGrpSpPr>
          <p:nvPr/>
        </p:nvGrpSpPr>
        <p:grpSpPr bwMode="auto">
          <a:xfrm>
            <a:off x="6091238" y="2941638"/>
            <a:ext cx="1901825" cy="0"/>
            <a:chOff x="2688" y="2736"/>
            <a:chExt cx="1872" cy="0"/>
          </a:xfrm>
        </p:grpSpPr>
        <p:sp>
          <p:nvSpPr>
            <p:cNvPr id="54351" name="Line 71"/>
            <p:cNvSpPr>
              <a:spLocks noChangeShapeType="1"/>
            </p:cNvSpPr>
            <p:nvPr/>
          </p:nvSpPr>
          <p:spPr bwMode="auto">
            <a:xfrm>
              <a:off x="2688" y="2736"/>
              <a:ext cx="288" cy="0"/>
            </a:xfrm>
            <a:prstGeom prst="line">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
          <p:nvSpPr>
            <p:cNvPr id="54352" name="Line 72"/>
            <p:cNvSpPr>
              <a:spLocks noChangeShapeType="1"/>
            </p:cNvSpPr>
            <p:nvPr/>
          </p:nvSpPr>
          <p:spPr bwMode="auto">
            <a:xfrm flipH="1" flipV="1">
              <a:off x="4272" y="2736"/>
              <a:ext cx="288" cy="0"/>
            </a:xfrm>
            <a:prstGeom prst="line">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grpSp>
      <p:grpSp>
        <p:nvGrpSpPr>
          <p:cNvPr id="54306" name="Group 73"/>
          <p:cNvGrpSpPr>
            <a:grpSpLocks/>
          </p:cNvGrpSpPr>
          <p:nvPr/>
        </p:nvGrpSpPr>
        <p:grpSpPr bwMode="auto">
          <a:xfrm>
            <a:off x="6188075" y="1677988"/>
            <a:ext cx="1123950" cy="1825625"/>
            <a:chOff x="2784" y="1440"/>
            <a:chExt cx="1104" cy="1872"/>
          </a:xfrm>
        </p:grpSpPr>
        <p:sp>
          <p:nvSpPr>
            <p:cNvPr id="54346" name="Line 74"/>
            <p:cNvSpPr>
              <a:spLocks noChangeShapeType="1"/>
            </p:cNvSpPr>
            <p:nvPr/>
          </p:nvSpPr>
          <p:spPr bwMode="auto">
            <a:xfrm flipV="1">
              <a:off x="3408" y="3072"/>
              <a:ext cx="0" cy="240"/>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a:p>
          </p:txBody>
        </p:sp>
        <p:sp>
          <p:nvSpPr>
            <p:cNvPr id="54347" name="Line 75"/>
            <p:cNvSpPr>
              <a:spLocks noChangeShapeType="1"/>
            </p:cNvSpPr>
            <p:nvPr/>
          </p:nvSpPr>
          <p:spPr bwMode="auto">
            <a:xfrm flipV="1">
              <a:off x="2784" y="3072"/>
              <a:ext cx="624" cy="0"/>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a:p>
          </p:txBody>
        </p:sp>
        <p:sp>
          <p:nvSpPr>
            <p:cNvPr id="54348" name="Line 76"/>
            <p:cNvSpPr>
              <a:spLocks noChangeShapeType="1"/>
            </p:cNvSpPr>
            <p:nvPr/>
          </p:nvSpPr>
          <p:spPr bwMode="auto">
            <a:xfrm flipV="1">
              <a:off x="2784" y="1968"/>
              <a:ext cx="0" cy="1104"/>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a:p>
          </p:txBody>
        </p:sp>
        <p:sp>
          <p:nvSpPr>
            <p:cNvPr id="54349" name="Line 77"/>
            <p:cNvSpPr>
              <a:spLocks noChangeShapeType="1"/>
            </p:cNvSpPr>
            <p:nvPr/>
          </p:nvSpPr>
          <p:spPr bwMode="auto">
            <a:xfrm>
              <a:off x="2784" y="1968"/>
              <a:ext cx="192" cy="0"/>
            </a:xfrm>
            <a:prstGeom prst="line">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
          <p:nvSpPr>
            <p:cNvPr id="54350" name="Line 78"/>
            <p:cNvSpPr>
              <a:spLocks noChangeShapeType="1"/>
            </p:cNvSpPr>
            <p:nvPr/>
          </p:nvSpPr>
          <p:spPr bwMode="auto">
            <a:xfrm>
              <a:off x="3888" y="1440"/>
              <a:ext cx="0" cy="336"/>
            </a:xfrm>
            <a:prstGeom prst="line">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grpSp>
      <p:grpSp>
        <p:nvGrpSpPr>
          <p:cNvPr id="54307" name="Group 79"/>
          <p:cNvGrpSpPr>
            <a:grpSpLocks/>
          </p:cNvGrpSpPr>
          <p:nvPr/>
        </p:nvGrpSpPr>
        <p:grpSpPr bwMode="auto">
          <a:xfrm>
            <a:off x="4140200" y="977900"/>
            <a:ext cx="4878388" cy="3225800"/>
            <a:chOff x="768" y="720"/>
            <a:chExt cx="4800" cy="3312"/>
          </a:xfrm>
        </p:grpSpPr>
        <p:sp>
          <p:nvSpPr>
            <p:cNvPr id="54342" name="Line 80"/>
            <p:cNvSpPr>
              <a:spLocks noChangeShapeType="1"/>
            </p:cNvSpPr>
            <p:nvPr/>
          </p:nvSpPr>
          <p:spPr bwMode="auto">
            <a:xfrm>
              <a:off x="768" y="1872"/>
              <a:ext cx="1632" cy="0"/>
            </a:xfrm>
            <a:prstGeom prst="line">
              <a:avLst/>
            </a:prstGeom>
            <a:noFill/>
            <a:ln w="38100">
              <a:solidFill>
                <a:srgbClr val="0000FF"/>
              </a:solidFill>
              <a:round/>
              <a:headEnd/>
              <a:tailEnd type="arrow" w="lg" len="med"/>
            </a:ln>
            <a:extLst>
              <a:ext uri="{909E8E84-426E-40DD-AFC4-6F175D3DCCD1}">
                <a14:hiddenFill xmlns:a14="http://schemas.microsoft.com/office/drawing/2010/main">
                  <a:noFill/>
                </a14:hiddenFill>
              </a:ext>
            </a:extLst>
          </p:spPr>
          <p:txBody>
            <a:bodyPr/>
            <a:lstStyle/>
            <a:p>
              <a:endParaRPr lang="en-US"/>
            </a:p>
          </p:txBody>
        </p:sp>
        <p:sp>
          <p:nvSpPr>
            <p:cNvPr id="54343" name="Line 81"/>
            <p:cNvSpPr>
              <a:spLocks noChangeShapeType="1"/>
            </p:cNvSpPr>
            <p:nvPr/>
          </p:nvSpPr>
          <p:spPr bwMode="auto">
            <a:xfrm>
              <a:off x="3168" y="720"/>
              <a:ext cx="0" cy="432"/>
            </a:xfrm>
            <a:prstGeom prst="line">
              <a:avLst/>
            </a:prstGeom>
            <a:noFill/>
            <a:ln w="38100">
              <a:solidFill>
                <a:srgbClr val="0000FF"/>
              </a:solidFill>
              <a:round/>
              <a:headEnd/>
              <a:tailEnd type="arrow" w="lg" len="med"/>
            </a:ln>
            <a:extLst>
              <a:ext uri="{909E8E84-426E-40DD-AFC4-6F175D3DCCD1}">
                <a14:hiddenFill xmlns:a14="http://schemas.microsoft.com/office/drawing/2010/main">
                  <a:noFill/>
                </a14:hiddenFill>
              </a:ext>
            </a:extLst>
          </p:spPr>
          <p:txBody>
            <a:bodyPr/>
            <a:lstStyle/>
            <a:p>
              <a:endParaRPr lang="en-US"/>
            </a:p>
          </p:txBody>
        </p:sp>
        <p:sp>
          <p:nvSpPr>
            <p:cNvPr id="54344" name="Line 82"/>
            <p:cNvSpPr>
              <a:spLocks noChangeShapeType="1"/>
            </p:cNvSpPr>
            <p:nvPr/>
          </p:nvSpPr>
          <p:spPr bwMode="auto">
            <a:xfrm flipH="1">
              <a:off x="4848" y="1872"/>
              <a:ext cx="720" cy="0"/>
            </a:xfrm>
            <a:prstGeom prst="line">
              <a:avLst/>
            </a:prstGeom>
            <a:noFill/>
            <a:ln w="38100">
              <a:solidFill>
                <a:srgbClr val="0000FF"/>
              </a:solidFill>
              <a:round/>
              <a:headEnd/>
              <a:tailEnd type="arrow" w="lg" len="med"/>
            </a:ln>
            <a:extLst>
              <a:ext uri="{909E8E84-426E-40DD-AFC4-6F175D3DCCD1}">
                <a14:hiddenFill xmlns:a14="http://schemas.microsoft.com/office/drawing/2010/main">
                  <a:noFill/>
                </a14:hiddenFill>
              </a:ext>
            </a:extLst>
          </p:spPr>
          <p:txBody>
            <a:bodyPr/>
            <a:lstStyle/>
            <a:p>
              <a:endParaRPr lang="en-US"/>
            </a:p>
          </p:txBody>
        </p:sp>
        <p:sp>
          <p:nvSpPr>
            <p:cNvPr id="54345" name="Line 83"/>
            <p:cNvSpPr>
              <a:spLocks noChangeShapeType="1"/>
            </p:cNvSpPr>
            <p:nvPr/>
          </p:nvSpPr>
          <p:spPr bwMode="auto">
            <a:xfrm flipV="1">
              <a:off x="4128" y="3600"/>
              <a:ext cx="0" cy="432"/>
            </a:xfrm>
            <a:prstGeom prst="line">
              <a:avLst/>
            </a:prstGeom>
            <a:noFill/>
            <a:ln w="38100">
              <a:solidFill>
                <a:srgbClr val="0000FF"/>
              </a:solidFill>
              <a:round/>
              <a:headEnd/>
              <a:tailEnd type="arrow" w="lg" len="med"/>
            </a:ln>
            <a:extLst>
              <a:ext uri="{909E8E84-426E-40DD-AFC4-6F175D3DCCD1}">
                <a14:hiddenFill xmlns:a14="http://schemas.microsoft.com/office/drawing/2010/main">
                  <a:noFill/>
                </a14:hiddenFill>
              </a:ext>
            </a:extLst>
          </p:spPr>
          <p:txBody>
            <a:bodyPr/>
            <a:lstStyle/>
            <a:p>
              <a:endParaRPr lang="en-US"/>
            </a:p>
          </p:txBody>
        </p:sp>
      </p:grpSp>
      <p:sp>
        <p:nvSpPr>
          <p:cNvPr id="54308" name="Text Box 84"/>
          <p:cNvSpPr txBox="1">
            <a:spLocks noChangeArrowheads="1"/>
          </p:cNvSpPr>
          <p:nvPr/>
        </p:nvSpPr>
        <p:spPr bwMode="auto">
          <a:xfrm>
            <a:off x="3648075" y="3459163"/>
            <a:ext cx="18891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eaLnBrk="1" hangingPunct="1"/>
            <a:r>
              <a:rPr lang="en-US" sz="1600">
                <a:solidFill>
                  <a:srgbClr val="000000"/>
                </a:solidFill>
                <a:cs typeface="Arial" charset="0"/>
              </a:rPr>
              <a:t>Outgoing Message</a:t>
            </a:r>
          </a:p>
        </p:txBody>
      </p:sp>
      <p:grpSp>
        <p:nvGrpSpPr>
          <p:cNvPr id="54309" name="Group 85"/>
          <p:cNvGrpSpPr>
            <a:grpSpLocks/>
          </p:cNvGrpSpPr>
          <p:nvPr/>
        </p:nvGrpSpPr>
        <p:grpSpPr bwMode="auto">
          <a:xfrm>
            <a:off x="4822825" y="838200"/>
            <a:ext cx="4244975" cy="3505200"/>
            <a:chOff x="1440" y="576"/>
            <a:chExt cx="4176" cy="3600"/>
          </a:xfrm>
        </p:grpSpPr>
        <p:sp>
          <p:nvSpPr>
            <p:cNvPr id="54322" name="AutoShape 86"/>
            <p:cNvSpPr>
              <a:spLocks noChangeArrowheads="1"/>
            </p:cNvSpPr>
            <p:nvPr/>
          </p:nvSpPr>
          <p:spPr bwMode="auto">
            <a:xfrm rot="-8094388">
              <a:off x="1823" y="2352"/>
              <a:ext cx="480" cy="480"/>
            </a:xfrm>
            <a:prstGeom prst="rtTriangle">
              <a:avLst/>
            </a:prstGeom>
            <a:solidFill>
              <a:schemeClr val="accent2"/>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54323" name="AutoShape 87"/>
            <p:cNvSpPr>
              <a:spLocks noChangeArrowheads="1"/>
            </p:cNvSpPr>
            <p:nvPr/>
          </p:nvSpPr>
          <p:spPr bwMode="auto">
            <a:xfrm rot="8105604">
              <a:off x="3168" y="3696"/>
              <a:ext cx="480" cy="480"/>
            </a:xfrm>
            <a:prstGeom prst="rtTriangle">
              <a:avLst/>
            </a:prstGeom>
            <a:solidFill>
              <a:schemeClr val="accent2"/>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54324" name="AutoShape 88"/>
            <p:cNvSpPr>
              <a:spLocks noChangeArrowheads="1"/>
            </p:cNvSpPr>
            <p:nvPr/>
          </p:nvSpPr>
          <p:spPr bwMode="auto">
            <a:xfrm rot="2777513">
              <a:off x="4944" y="2352"/>
              <a:ext cx="480" cy="480"/>
            </a:xfrm>
            <a:prstGeom prst="rtTriangle">
              <a:avLst/>
            </a:prstGeom>
            <a:solidFill>
              <a:schemeClr val="accent2"/>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54325" name="AutoShape 89"/>
            <p:cNvSpPr>
              <a:spLocks noChangeArrowheads="1"/>
            </p:cNvSpPr>
            <p:nvPr/>
          </p:nvSpPr>
          <p:spPr bwMode="auto">
            <a:xfrm rot="-2708719">
              <a:off x="3648" y="576"/>
              <a:ext cx="480" cy="480"/>
            </a:xfrm>
            <a:prstGeom prst="rtTriangle">
              <a:avLst/>
            </a:prstGeom>
            <a:solidFill>
              <a:schemeClr val="accent2"/>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54326" name="Line 90"/>
            <p:cNvSpPr>
              <a:spLocks noChangeShapeType="1"/>
            </p:cNvSpPr>
            <p:nvPr/>
          </p:nvSpPr>
          <p:spPr bwMode="auto">
            <a:xfrm flipH="1">
              <a:off x="1440" y="2400"/>
              <a:ext cx="624" cy="0"/>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54327" name="Line 91"/>
            <p:cNvSpPr>
              <a:spLocks noChangeShapeType="1"/>
            </p:cNvSpPr>
            <p:nvPr/>
          </p:nvSpPr>
          <p:spPr bwMode="auto">
            <a:xfrm flipH="1">
              <a:off x="1440" y="2496"/>
              <a:ext cx="624" cy="0"/>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54328" name="Line 92"/>
            <p:cNvSpPr>
              <a:spLocks noChangeShapeType="1"/>
            </p:cNvSpPr>
            <p:nvPr/>
          </p:nvSpPr>
          <p:spPr bwMode="auto">
            <a:xfrm flipH="1">
              <a:off x="1440" y="2688"/>
              <a:ext cx="624" cy="0"/>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54329" name="Line 93"/>
            <p:cNvSpPr>
              <a:spLocks noChangeShapeType="1"/>
            </p:cNvSpPr>
            <p:nvPr/>
          </p:nvSpPr>
          <p:spPr bwMode="auto">
            <a:xfrm flipH="1">
              <a:off x="1440" y="2784"/>
              <a:ext cx="624" cy="0"/>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54330" name="Line 94"/>
            <p:cNvSpPr>
              <a:spLocks noChangeShapeType="1"/>
            </p:cNvSpPr>
            <p:nvPr/>
          </p:nvSpPr>
          <p:spPr bwMode="auto">
            <a:xfrm>
              <a:off x="5184" y="2400"/>
              <a:ext cx="432" cy="0"/>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54331" name="Line 95"/>
            <p:cNvSpPr>
              <a:spLocks noChangeShapeType="1"/>
            </p:cNvSpPr>
            <p:nvPr/>
          </p:nvSpPr>
          <p:spPr bwMode="auto">
            <a:xfrm>
              <a:off x="5184" y="2496"/>
              <a:ext cx="432" cy="0"/>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54332" name="Line 96"/>
            <p:cNvSpPr>
              <a:spLocks noChangeShapeType="1"/>
            </p:cNvSpPr>
            <p:nvPr/>
          </p:nvSpPr>
          <p:spPr bwMode="auto">
            <a:xfrm>
              <a:off x="5184" y="2688"/>
              <a:ext cx="432" cy="0"/>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54333" name="Line 97"/>
            <p:cNvSpPr>
              <a:spLocks noChangeShapeType="1"/>
            </p:cNvSpPr>
            <p:nvPr/>
          </p:nvSpPr>
          <p:spPr bwMode="auto">
            <a:xfrm>
              <a:off x="5184" y="2784"/>
              <a:ext cx="432" cy="0"/>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54334" name="Line 98"/>
            <p:cNvSpPr>
              <a:spLocks noChangeShapeType="1"/>
            </p:cNvSpPr>
            <p:nvPr/>
          </p:nvSpPr>
          <p:spPr bwMode="auto">
            <a:xfrm flipV="1">
              <a:off x="4080" y="672"/>
              <a:ext cx="0" cy="144"/>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54335" name="Line 99"/>
            <p:cNvSpPr>
              <a:spLocks noChangeShapeType="1"/>
            </p:cNvSpPr>
            <p:nvPr/>
          </p:nvSpPr>
          <p:spPr bwMode="auto">
            <a:xfrm flipV="1">
              <a:off x="3984" y="672"/>
              <a:ext cx="0" cy="144"/>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54336" name="Line 100"/>
            <p:cNvSpPr>
              <a:spLocks noChangeShapeType="1"/>
            </p:cNvSpPr>
            <p:nvPr/>
          </p:nvSpPr>
          <p:spPr bwMode="auto">
            <a:xfrm flipV="1">
              <a:off x="3792" y="672"/>
              <a:ext cx="0" cy="144"/>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54337" name="Line 101"/>
            <p:cNvSpPr>
              <a:spLocks noChangeShapeType="1"/>
            </p:cNvSpPr>
            <p:nvPr/>
          </p:nvSpPr>
          <p:spPr bwMode="auto">
            <a:xfrm flipV="1">
              <a:off x="3696" y="672"/>
              <a:ext cx="0" cy="144"/>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54338" name="Line 102"/>
            <p:cNvSpPr>
              <a:spLocks noChangeShapeType="1"/>
            </p:cNvSpPr>
            <p:nvPr/>
          </p:nvSpPr>
          <p:spPr bwMode="auto">
            <a:xfrm>
              <a:off x="3600" y="3936"/>
              <a:ext cx="0" cy="144"/>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54339" name="Line 103"/>
            <p:cNvSpPr>
              <a:spLocks noChangeShapeType="1"/>
            </p:cNvSpPr>
            <p:nvPr/>
          </p:nvSpPr>
          <p:spPr bwMode="auto">
            <a:xfrm>
              <a:off x="3504" y="3936"/>
              <a:ext cx="0" cy="144"/>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54340" name="Line 104"/>
            <p:cNvSpPr>
              <a:spLocks noChangeShapeType="1"/>
            </p:cNvSpPr>
            <p:nvPr/>
          </p:nvSpPr>
          <p:spPr bwMode="auto">
            <a:xfrm>
              <a:off x="3312" y="3936"/>
              <a:ext cx="0" cy="144"/>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54341" name="Line 105"/>
            <p:cNvSpPr>
              <a:spLocks noChangeShapeType="1"/>
            </p:cNvSpPr>
            <p:nvPr/>
          </p:nvSpPr>
          <p:spPr bwMode="auto">
            <a:xfrm>
              <a:off x="3216" y="3936"/>
              <a:ext cx="0" cy="144"/>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310" name="Group 106"/>
          <p:cNvGrpSpPr>
            <a:grpSpLocks/>
          </p:cNvGrpSpPr>
          <p:nvPr/>
        </p:nvGrpSpPr>
        <p:grpSpPr bwMode="auto">
          <a:xfrm>
            <a:off x="4140200" y="977900"/>
            <a:ext cx="4878388" cy="3225800"/>
            <a:chOff x="768" y="720"/>
            <a:chExt cx="4800" cy="3312"/>
          </a:xfrm>
        </p:grpSpPr>
        <p:sp>
          <p:nvSpPr>
            <p:cNvPr id="54314" name="Line 107"/>
            <p:cNvSpPr>
              <a:spLocks noChangeShapeType="1"/>
            </p:cNvSpPr>
            <p:nvPr/>
          </p:nvSpPr>
          <p:spPr bwMode="auto">
            <a:xfrm flipV="1">
              <a:off x="3552" y="2976"/>
              <a:ext cx="0" cy="240"/>
            </a:xfrm>
            <a:prstGeom prst="line">
              <a:avLst/>
            </a:prstGeom>
            <a:noFill/>
            <a:ln w="38100">
              <a:solidFill>
                <a:srgbClr val="FF0000"/>
              </a:solidFill>
              <a:round/>
              <a:headEnd/>
              <a:tailEnd type="none" w="lg" len="lg"/>
            </a:ln>
            <a:extLst>
              <a:ext uri="{909E8E84-426E-40DD-AFC4-6F175D3DCCD1}">
                <a14:hiddenFill xmlns:a14="http://schemas.microsoft.com/office/drawing/2010/main">
                  <a:noFill/>
                </a14:hiddenFill>
              </a:ext>
            </a:extLst>
          </p:spPr>
          <p:txBody>
            <a:bodyPr/>
            <a:lstStyle/>
            <a:p>
              <a:endParaRPr lang="en-US"/>
            </a:p>
          </p:txBody>
        </p:sp>
        <p:sp>
          <p:nvSpPr>
            <p:cNvPr id="54315" name="Line 108"/>
            <p:cNvSpPr>
              <a:spLocks noChangeShapeType="1"/>
            </p:cNvSpPr>
            <p:nvPr/>
          </p:nvSpPr>
          <p:spPr bwMode="auto">
            <a:xfrm flipV="1">
              <a:off x="3792" y="2976"/>
              <a:ext cx="0" cy="240"/>
            </a:xfrm>
            <a:prstGeom prst="line">
              <a:avLst/>
            </a:prstGeom>
            <a:noFill/>
            <a:ln w="38100">
              <a:solidFill>
                <a:srgbClr val="FF0000"/>
              </a:solidFill>
              <a:round/>
              <a:headEnd/>
              <a:tailEnd type="none" w="lg" len="lg"/>
            </a:ln>
            <a:extLst>
              <a:ext uri="{909E8E84-426E-40DD-AFC4-6F175D3DCCD1}">
                <a14:hiddenFill xmlns:a14="http://schemas.microsoft.com/office/drawing/2010/main">
                  <a:noFill/>
                </a14:hiddenFill>
              </a:ext>
            </a:extLst>
          </p:spPr>
          <p:txBody>
            <a:bodyPr/>
            <a:lstStyle/>
            <a:p>
              <a:endParaRPr lang="en-US"/>
            </a:p>
          </p:txBody>
        </p:sp>
        <p:sp>
          <p:nvSpPr>
            <p:cNvPr id="54316" name="Line 109"/>
            <p:cNvSpPr>
              <a:spLocks noChangeShapeType="1"/>
            </p:cNvSpPr>
            <p:nvPr/>
          </p:nvSpPr>
          <p:spPr bwMode="auto">
            <a:xfrm flipH="1">
              <a:off x="768" y="3216"/>
              <a:ext cx="2784" cy="0"/>
            </a:xfrm>
            <a:prstGeom prst="line">
              <a:avLst/>
            </a:prstGeom>
            <a:noFill/>
            <a:ln w="38100">
              <a:solidFill>
                <a:srgbClr val="FF0000"/>
              </a:solidFill>
              <a:round/>
              <a:headEnd/>
              <a:tailEnd type="arrow" w="lg" len="med"/>
            </a:ln>
            <a:extLst>
              <a:ext uri="{909E8E84-426E-40DD-AFC4-6F175D3DCCD1}">
                <a14:hiddenFill xmlns:a14="http://schemas.microsoft.com/office/drawing/2010/main">
                  <a:noFill/>
                </a14:hiddenFill>
              </a:ext>
            </a:extLst>
          </p:spPr>
          <p:txBody>
            <a:bodyPr/>
            <a:lstStyle/>
            <a:p>
              <a:endParaRPr lang="en-US"/>
            </a:p>
          </p:txBody>
        </p:sp>
        <p:sp>
          <p:nvSpPr>
            <p:cNvPr id="54317" name="Line 110"/>
            <p:cNvSpPr>
              <a:spLocks noChangeShapeType="1"/>
            </p:cNvSpPr>
            <p:nvPr/>
          </p:nvSpPr>
          <p:spPr bwMode="auto">
            <a:xfrm>
              <a:off x="3792" y="3216"/>
              <a:ext cx="1776" cy="0"/>
            </a:xfrm>
            <a:prstGeom prst="line">
              <a:avLst/>
            </a:prstGeom>
            <a:noFill/>
            <a:ln w="38100">
              <a:solidFill>
                <a:srgbClr val="FF0000"/>
              </a:solidFill>
              <a:round/>
              <a:headEnd/>
              <a:tailEnd type="arrow" w="lg" len="med"/>
            </a:ln>
            <a:extLst>
              <a:ext uri="{909E8E84-426E-40DD-AFC4-6F175D3DCCD1}">
                <a14:hiddenFill xmlns:a14="http://schemas.microsoft.com/office/drawing/2010/main">
                  <a:noFill/>
                </a14:hiddenFill>
              </a:ext>
            </a:extLst>
          </p:spPr>
          <p:txBody>
            <a:bodyPr/>
            <a:lstStyle/>
            <a:p>
              <a:endParaRPr lang="en-US"/>
            </a:p>
          </p:txBody>
        </p:sp>
        <p:sp>
          <p:nvSpPr>
            <p:cNvPr id="54318" name="Line 111"/>
            <p:cNvSpPr>
              <a:spLocks noChangeShapeType="1"/>
            </p:cNvSpPr>
            <p:nvPr/>
          </p:nvSpPr>
          <p:spPr bwMode="auto">
            <a:xfrm flipH="1" flipV="1">
              <a:off x="4272" y="2064"/>
              <a:ext cx="192" cy="0"/>
            </a:xfrm>
            <a:prstGeom prst="line">
              <a:avLst/>
            </a:prstGeom>
            <a:noFill/>
            <a:ln w="38100">
              <a:solidFill>
                <a:srgbClr val="FF0000"/>
              </a:solidFill>
              <a:round/>
              <a:headEnd/>
              <a:tailEnd type="none" w="lg" len="lg"/>
            </a:ln>
            <a:extLst>
              <a:ext uri="{909E8E84-426E-40DD-AFC4-6F175D3DCCD1}">
                <a14:hiddenFill xmlns:a14="http://schemas.microsoft.com/office/drawing/2010/main">
                  <a:noFill/>
                </a14:hiddenFill>
              </a:ext>
            </a:extLst>
          </p:spPr>
          <p:txBody>
            <a:bodyPr/>
            <a:lstStyle/>
            <a:p>
              <a:endParaRPr lang="en-US"/>
            </a:p>
          </p:txBody>
        </p:sp>
        <p:sp>
          <p:nvSpPr>
            <p:cNvPr id="54319" name="Line 112"/>
            <p:cNvSpPr>
              <a:spLocks noChangeShapeType="1"/>
            </p:cNvSpPr>
            <p:nvPr/>
          </p:nvSpPr>
          <p:spPr bwMode="auto">
            <a:xfrm flipH="1" flipV="1">
              <a:off x="4272" y="1920"/>
              <a:ext cx="192" cy="0"/>
            </a:xfrm>
            <a:prstGeom prst="line">
              <a:avLst/>
            </a:prstGeom>
            <a:noFill/>
            <a:ln w="38100">
              <a:solidFill>
                <a:srgbClr val="FF0000"/>
              </a:solidFill>
              <a:round/>
              <a:headEnd/>
              <a:tailEnd type="none" w="lg" len="lg"/>
            </a:ln>
            <a:extLst>
              <a:ext uri="{909E8E84-426E-40DD-AFC4-6F175D3DCCD1}">
                <a14:hiddenFill xmlns:a14="http://schemas.microsoft.com/office/drawing/2010/main">
                  <a:noFill/>
                </a14:hiddenFill>
              </a:ext>
            </a:extLst>
          </p:spPr>
          <p:txBody>
            <a:bodyPr/>
            <a:lstStyle/>
            <a:p>
              <a:endParaRPr lang="en-US"/>
            </a:p>
          </p:txBody>
        </p:sp>
        <p:sp>
          <p:nvSpPr>
            <p:cNvPr id="54320" name="Line 113"/>
            <p:cNvSpPr>
              <a:spLocks noChangeShapeType="1"/>
            </p:cNvSpPr>
            <p:nvPr/>
          </p:nvSpPr>
          <p:spPr bwMode="auto">
            <a:xfrm>
              <a:off x="4464" y="2064"/>
              <a:ext cx="0" cy="1968"/>
            </a:xfrm>
            <a:prstGeom prst="line">
              <a:avLst/>
            </a:prstGeom>
            <a:noFill/>
            <a:ln w="38100">
              <a:solidFill>
                <a:srgbClr val="FF0000"/>
              </a:solidFill>
              <a:round/>
              <a:headEnd/>
              <a:tailEnd type="arrow" w="lg" len="med"/>
            </a:ln>
            <a:extLst>
              <a:ext uri="{909E8E84-426E-40DD-AFC4-6F175D3DCCD1}">
                <a14:hiddenFill xmlns:a14="http://schemas.microsoft.com/office/drawing/2010/main">
                  <a:noFill/>
                </a14:hiddenFill>
              </a:ext>
            </a:extLst>
          </p:spPr>
          <p:txBody>
            <a:bodyPr/>
            <a:lstStyle/>
            <a:p>
              <a:endParaRPr lang="en-US"/>
            </a:p>
          </p:txBody>
        </p:sp>
        <p:sp>
          <p:nvSpPr>
            <p:cNvPr id="54321" name="Line 114"/>
            <p:cNvSpPr>
              <a:spLocks noChangeShapeType="1"/>
            </p:cNvSpPr>
            <p:nvPr/>
          </p:nvSpPr>
          <p:spPr bwMode="auto">
            <a:xfrm flipV="1">
              <a:off x="4464" y="720"/>
              <a:ext cx="0" cy="1200"/>
            </a:xfrm>
            <a:prstGeom prst="line">
              <a:avLst/>
            </a:prstGeom>
            <a:noFill/>
            <a:ln w="38100">
              <a:solidFill>
                <a:srgbClr val="FF0000"/>
              </a:solidFill>
              <a:round/>
              <a:headEnd/>
              <a:tailEnd type="arrow" w="lg" len="me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1091822872"/>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6207" name="Rectangle 111"/>
          <p:cNvSpPr>
            <a:spLocks noGrp="1" noChangeArrowheads="1"/>
          </p:cNvSpPr>
          <p:nvPr>
            <p:ph type="body" orient="vert" idx="1"/>
          </p:nvPr>
        </p:nvSpPr>
        <p:spPr>
          <a:xfrm>
            <a:off x="228600" y="3886200"/>
            <a:ext cx="8686800" cy="2514600"/>
          </a:xfrm>
          <a:noFill/>
        </p:spPr>
        <p:txBody>
          <a:bodyPr vert="horz">
            <a:normAutofit lnSpcReduction="10000"/>
          </a:bodyPr>
          <a:lstStyle/>
          <a:p>
            <a:r>
              <a:rPr lang="en-US" sz="2400" smtClean="0"/>
              <a:t>Positive Features</a:t>
            </a:r>
          </a:p>
          <a:p>
            <a:pPr lvl="1"/>
            <a:r>
              <a:rPr lang="en-US" sz="2000" smtClean="0"/>
              <a:t>Regularity (can build classical network topologies)</a:t>
            </a:r>
          </a:p>
          <a:p>
            <a:pPr lvl="1"/>
            <a:r>
              <a:rPr lang="en-US" sz="2000" smtClean="0"/>
              <a:t>T node linking not on critical path</a:t>
            </a:r>
          </a:p>
          <a:p>
            <a:pPr lvl="1"/>
            <a:r>
              <a:rPr lang="en-US" sz="2000" smtClean="0"/>
              <a:t>Pre-purification part of link setup</a:t>
            </a:r>
          </a:p>
          <a:p>
            <a:pPr lvl="2"/>
            <a:r>
              <a:rPr lang="en-US" sz="2000" smtClean="0"/>
              <a:t>Fidelity amplification of the line</a:t>
            </a:r>
          </a:p>
          <a:p>
            <a:pPr lvl="1"/>
            <a:r>
              <a:rPr lang="en-US" sz="2000" smtClean="0"/>
              <a:t>Allows continuous stream of EPR correlations to be established for use when necessary</a:t>
            </a:r>
          </a:p>
        </p:txBody>
      </p:sp>
      <p:sp>
        <p:nvSpPr>
          <p:cNvPr id="516098" name="Oval 2"/>
          <p:cNvSpPr>
            <a:spLocks noChangeArrowheads="1"/>
          </p:cNvSpPr>
          <p:nvPr/>
        </p:nvSpPr>
        <p:spPr bwMode="auto">
          <a:xfrm>
            <a:off x="2286000" y="1898650"/>
            <a:ext cx="152400" cy="152400"/>
          </a:xfrm>
          <a:prstGeom prst="ellipse">
            <a:avLst/>
          </a:prstGeom>
          <a:solidFill>
            <a:srgbClr val="C0C0C0"/>
          </a:solidFill>
          <a:ln w="9525">
            <a:solidFill>
              <a:schemeClr val="tx1"/>
            </a:solidFill>
            <a:round/>
            <a:headEnd/>
            <a:tailEnd/>
          </a:ln>
        </p:spPr>
        <p:txBody>
          <a:bodyPr wrap="none" anchor="ctr"/>
          <a:lstStyle/>
          <a:p>
            <a:pPr algn="ctr" eaLnBrk="1" hangingPunct="1"/>
            <a:endParaRPr lang="en-US" sz="1800">
              <a:solidFill>
                <a:srgbClr val="000000"/>
              </a:solidFill>
              <a:latin typeface="Comic Sans MS" pitchFamily="66" charset="0"/>
              <a:cs typeface="Arial" charset="0"/>
            </a:endParaRPr>
          </a:p>
        </p:txBody>
      </p:sp>
      <p:sp>
        <p:nvSpPr>
          <p:cNvPr id="55300" name="Text Box 3"/>
          <p:cNvSpPr txBox="1">
            <a:spLocks noChangeArrowheads="1"/>
          </p:cNvSpPr>
          <p:nvPr/>
        </p:nvSpPr>
        <p:spPr bwMode="auto">
          <a:xfrm>
            <a:off x="4349750" y="228600"/>
            <a:ext cx="184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eaLnBrk="1" hangingPunct="1"/>
            <a:endParaRPr lang="en-US" sz="3600">
              <a:solidFill>
                <a:srgbClr val="000000"/>
              </a:solidFill>
              <a:cs typeface="Arial" charset="0"/>
            </a:endParaRPr>
          </a:p>
        </p:txBody>
      </p:sp>
      <p:sp>
        <p:nvSpPr>
          <p:cNvPr id="55301" name="Rectangle 4"/>
          <p:cNvSpPr>
            <a:spLocks noChangeArrowheads="1"/>
          </p:cNvSpPr>
          <p:nvPr/>
        </p:nvSpPr>
        <p:spPr bwMode="auto">
          <a:xfrm>
            <a:off x="4343400" y="2203450"/>
            <a:ext cx="381000" cy="381000"/>
          </a:xfrm>
          <a:prstGeom prst="rect">
            <a:avLst/>
          </a:prstGeom>
          <a:solidFill>
            <a:srgbClr val="FFFF99"/>
          </a:solidFill>
          <a:ln w="9525">
            <a:solidFill>
              <a:schemeClr val="tx1"/>
            </a:solidFill>
            <a:miter lim="800000"/>
            <a:headEnd/>
            <a:tailEnd/>
          </a:ln>
        </p:spPr>
        <p:txBody>
          <a:bodyPr wrap="none" anchor="ctr"/>
          <a:lstStyle/>
          <a:p>
            <a:pPr algn="ctr" eaLnBrk="1" hangingPunct="1"/>
            <a:r>
              <a:rPr lang="en-US" sz="2400">
                <a:solidFill>
                  <a:srgbClr val="000000"/>
                </a:solidFill>
                <a:latin typeface="Comic Sans MS" pitchFamily="66" charset="0"/>
                <a:cs typeface="Arial" charset="0"/>
              </a:rPr>
              <a:t>G</a:t>
            </a:r>
          </a:p>
        </p:txBody>
      </p:sp>
      <p:sp>
        <p:nvSpPr>
          <p:cNvPr id="55302" name="Rectangle 5"/>
          <p:cNvSpPr>
            <a:spLocks noChangeArrowheads="1"/>
          </p:cNvSpPr>
          <p:nvPr/>
        </p:nvSpPr>
        <p:spPr bwMode="auto">
          <a:xfrm>
            <a:off x="5105400" y="2203450"/>
            <a:ext cx="381000" cy="381000"/>
          </a:xfrm>
          <a:prstGeom prst="rect">
            <a:avLst/>
          </a:prstGeom>
          <a:solidFill>
            <a:srgbClr val="FF9900"/>
          </a:solidFill>
          <a:ln w="9525">
            <a:solidFill>
              <a:schemeClr val="tx1"/>
            </a:solidFill>
            <a:miter lim="800000"/>
            <a:headEnd/>
            <a:tailEnd/>
          </a:ln>
        </p:spPr>
        <p:txBody>
          <a:bodyPr wrap="none" anchor="ctr"/>
          <a:lstStyle/>
          <a:p>
            <a:pPr algn="ctr" eaLnBrk="1" hangingPunct="1"/>
            <a:r>
              <a:rPr lang="en-US" sz="2400">
                <a:solidFill>
                  <a:srgbClr val="000000"/>
                </a:solidFill>
                <a:latin typeface="Comic Sans MS" pitchFamily="66" charset="0"/>
                <a:cs typeface="Arial" charset="0"/>
              </a:rPr>
              <a:t>T</a:t>
            </a:r>
          </a:p>
        </p:txBody>
      </p:sp>
      <p:sp>
        <p:nvSpPr>
          <p:cNvPr id="55303" name="Line 6"/>
          <p:cNvSpPr>
            <a:spLocks noChangeShapeType="1"/>
          </p:cNvSpPr>
          <p:nvPr/>
        </p:nvSpPr>
        <p:spPr bwMode="auto">
          <a:xfrm>
            <a:off x="4724400" y="2355850"/>
            <a:ext cx="381000" cy="0"/>
          </a:xfrm>
          <a:prstGeom prst="line">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
        <p:nvSpPr>
          <p:cNvPr id="55304" name="Line 7"/>
          <p:cNvSpPr>
            <a:spLocks noChangeShapeType="1"/>
          </p:cNvSpPr>
          <p:nvPr/>
        </p:nvSpPr>
        <p:spPr bwMode="auto">
          <a:xfrm flipH="1">
            <a:off x="3962400" y="2355850"/>
            <a:ext cx="381000" cy="0"/>
          </a:xfrm>
          <a:prstGeom prst="line">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
        <p:nvSpPr>
          <p:cNvPr id="55305" name="Rectangle 8"/>
          <p:cNvSpPr>
            <a:spLocks noChangeArrowheads="1"/>
          </p:cNvSpPr>
          <p:nvPr/>
        </p:nvSpPr>
        <p:spPr bwMode="auto">
          <a:xfrm>
            <a:off x="3581400" y="2203450"/>
            <a:ext cx="381000" cy="381000"/>
          </a:xfrm>
          <a:prstGeom prst="rect">
            <a:avLst/>
          </a:prstGeom>
          <a:solidFill>
            <a:srgbClr val="FF9900"/>
          </a:solidFill>
          <a:ln w="9525">
            <a:solidFill>
              <a:schemeClr val="tx1"/>
            </a:solidFill>
            <a:miter lim="800000"/>
            <a:headEnd/>
            <a:tailEnd/>
          </a:ln>
        </p:spPr>
        <p:txBody>
          <a:bodyPr wrap="none" anchor="ctr"/>
          <a:lstStyle/>
          <a:p>
            <a:pPr algn="ctr" eaLnBrk="1" hangingPunct="1"/>
            <a:r>
              <a:rPr lang="en-US" sz="2400">
                <a:solidFill>
                  <a:srgbClr val="000000"/>
                </a:solidFill>
                <a:latin typeface="Comic Sans MS" pitchFamily="66" charset="0"/>
                <a:cs typeface="Arial" charset="0"/>
              </a:rPr>
              <a:t>T</a:t>
            </a:r>
          </a:p>
        </p:txBody>
      </p:sp>
      <p:grpSp>
        <p:nvGrpSpPr>
          <p:cNvPr id="2" name="Group 9"/>
          <p:cNvGrpSpPr>
            <a:grpSpLocks/>
          </p:cNvGrpSpPr>
          <p:nvPr/>
        </p:nvGrpSpPr>
        <p:grpSpPr bwMode="auto">
          <a:xfrm>
            <a:off x="2057400" y="2203450"/>
            <a:ext cx="4953000" cy="381000"/>
            <a:chOff x="1296" y="1488"/>
            <a:chExt cx="3120" cy="240"/>
          </a:xfrm>
        </p:grpSpPr>
        <p:sp>
          <p:nvSpPr>
            <p:cNvPr id="55397" name="Rectangle 10"/>
            <p:cNvSpPr>
              <a:spLocks noChangeArrowheads="1"/>
            </p:cNvSpPr>
            <p:nvPr/>
          </p:nvSpPr>
          <p:spPr bwMode="auto">
            <a:xfrm>
              <a:off x="3696" y="1488"/>
              <a:ext cx="240" cy="240"/>
            </a:xfrm>
            <a:prstGeom prst="rect">
              <a:avLst/>
            </a:prstGeom>
            <a:solidFill>
              <a:srgbClr val="FFFF99"/>
            </a:solidFill>
            <a:ln w="9525">
              <a:solidFill>
                <a:schemeClr val="tx1"/>
              </a:solidFill>
              <a:miter lim="800000"/>
              <a:headEnd/>
              <a:tailEnd/>
            </a:ln>
          </p:spPr>
          <p:txBody>
            <a:bodyPr wrap="none" anchor="ctr"/>
            <a:lstStyle/>
            <a:p>
              <a:pPr algn="ctr" eaLnBrk="1" hangingPunct="1"/>
              <a:r>
                <a:rPr lang="en-US" sz="2400">
                  <a:solidFill>
                    <a:srgbClr val="000000"/>
                  </a:solidFill>
                  <a:latin typeface="Comic Sans MS" pitchFamily="66" charset="0"/>
                  <a:cs typeface="Arial" charset="0"/>
                </a:rPr>
                <a:t>G</a:t>
              </a:r>
            </a:p>
          </p:txBody>
        </p:sp>
        <p:sp>
          <p:nvSpPr>
            <p:cNvPr id="55398" name="Rectangle 11"/>
            <p:cNvSpPr>
              <a:spLocks noChangeArrowheads="1"/>
            </p:cNvSpPr>
            <p:nvPr/>
          </p:nvSpPr>
          <p:spPr bwMode="auto">
            <a:xfrm>
              <a:off x="4176" y="1488"/>
              <a:ext cx="240" cy="240"/>
            </a:xfrm>
            <a:prstGeom prst="rect">
              <a:avLst/>
            </a:prstGeom>
            <a:solidFill>
              <a:srgbClr val="FF9900"/>
            </a:solidFill>
            <a:ln w="9525">
              <a:solidFill>
                <a:schemeClr val="tx1"/>
              </a:solidFill>
              <a:miter lim="800000"/>
              <a:headEnd/>
              <a:tailEnd/>
            </a:ln>
          </p:spPr>
          <p:txBody>
            <a:bodyPr wrap="none" anchor="ctr"/>
            <a:lstStyle/>
            <a:p>
              <a:pPr algn="ctr" eaLnBrk="1" hangingPunct="1"/>
              <a:r>
                <a:rPr lang="en-US" sz="2400">
                  <a:solidFill>
                    <a:srgbClr val="000000"/>
                  </a:solidFill>
                  <a:latin typeface="Comic Sans MS" pitchFamily="66" charset="0"/>
                  <a:cs typeface="Arial" charset="0"/>
                </a:rPr>
                <a:t>T</a:t>
              </a:r>
            </a:p>
          </p:txBody>
        </p:sp>
        <p:sp>
          <p:nvSpPr>
            <p:cNvPr id="55399" name="Line 12"/>
            <p:cNvSpPr>
              <a:spLocks noChangeShapeType="1"/>
            </p:cNvSpPr>
            <p:nvPr/>
          </p:nvSpPr>
          <p:spPr bwMode="auto">
            <a:xfrm>
              <a:off x="3936" y="1584"/>
              <a:ext cx="240" cy="0"/>
            </a:xfrm>
            <a:prstGeom prst="line">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
          <p:nvSpPr>
            <p:cNvPr id="55400" name="Line 13"/>
            <p:cNvSpPr>
              <a:spLocks noChangeShapeType="1"/>
            </p:cNvSpPr>
            <p:nvPr/>
          </p:nvSpPr>
          <p:spPr bwMode="auto">
            <a:xfrm flipH="1">
              <a:off x="3456" y="1584"/>
              <a:ext cx="240" cy="0"/>
            </a:xfrm>
            <a:prstGeom prst="line">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
          <p:nvSpPr>
            <p:cNvPr id="55401" name="Rectangle 14"/>
            <p:cNvSpPr>
              <a:spLocks noChangeArrowheads="1"/>
            </p:cNvSpPr>
            <p:nvPr/>
          </p:nvSpPr>
          <p:spPr bwMode="auto">
            <a:xfrm>
              <a:off x="1776" y="1488"/>
              <a:ext cx="240" cy="240"/>
            </a:xfrm>
            <a:prstGeom prst="rect">
              <a:avLst/>
            </a:prstGeom>
            <a:solidFill>
              <a:srgbClr val="FFFF99"/>
            </a:solidFill>
            <a:ln w="9525">
              <a:solidFill>
                <a:schemeClr val="tx1"/>
              </a:solidFill>
              <a:miter lim="800000"/>
              <a:headEnd/>
              <a:tailEnd/>
            </a:ln>
          </p:spPr>
          <p:txBody>
            <a:bodyPr wrap="none" anchor="ctr"/>
            <a:lstStyle/>
            <a:p>
              <a:pPr algn="ctr" eaLnBrk="1" hangingPunct="1"/>
              <a:r>
                <a:rPr lang="en-US" sz="2400">
                  <a:solidFill>
                    <a:srgbClr val="000000"/>
                  </a:solidFill>
                  <a:latin typeface="Comic Sans MS" pitchFamily="66" charset="0"/>
                  <a:cs typeface="Arial" charset="0"/>
                </a:rPr>
                <a:t>G</a:t>
              </a:r>
            </a:p>
          </p:txBody>
        </p:sp>
        <p:sp>
          <p:nvSpPr>
            <p:cNvPr id="55402" name="Line 15"/>
            <p:cNvSpPr>
              <a:spLocks noChangeShapeType="1"/>
            </p:cNvSpPr>
            <p:nvPr/>
          </p:nvSpPr>
          <p:spPr bwMode="auto">
            <a:xfrm>
              <a:off x="2016" y="1584"/>
              <a:ext cx="240" cy="0"/>
            </a:xfrm>
            <a:prstGeom prst="line">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
          <p:nvSpPr>
            <p:cNvPr id="55403" name="Line 16"/>
            <p:cNvSpPr>
              <a:spLocks noChangeShapeType="1"/>
            </p:cNvSpPr>
            <p:nvPr/>
          </p:nvSpPr>
          <p:spPr bwMode="auto">
            <a:xfrm flipH="1">
              <a:off x="1536" y="1584"/>
              <a:ext cx="240" cy="0"/>
            </a:xfrm>
            <a:prstGeom prst="line">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
          <p:nvSpPr>
            <p:cNvPr id="55404" name="Rectangle 17"/>
            <p:cNvSpPr>
              <a:spLocks noChangeArrowheads="1"/>
            </p:cNvSpPr>
            <p:nvPr/>
          </p:nvSpPr>
          <p:spPr bwMode="auto">
            <a:xfrm>
              <a:off x="1296" y="1488"/>
              <a:ext cx="240" cy="240"/>
            </a:xfrm>
            <a:prstGeom prst="rect">
              <a:avLst/>
            </a:prstGeom>
            <a:solidFill>
              <a:srgbClr val="FF9900"/>
            </a:solidFill>
            <a:ln w="9525">
              <a:solidFill>
                <a:schemeClr val="tx1"/>
              </a:solidFill>
              <a:miter lim="800000"/>
              <a:headEnd/>
              <a:tailEnd/>
            </a:ln>
          </p:spPr>
          <p:txBody>
            <a:bodyPr wrap="none" anchor="ctr"/>
            <a:lstStyle/>
            <a:p>
              <a:pPr algn="ctr" eaLnBrk="1" hangingPunct="1"/>
              <a:r>
                <a:rPr lang="en-US" sz="2400">
                  <a:solidFill>
                    <a:srgbClr val="000000"/>
                  </a:solidFill>
                  <a:latin typeface="Comic Sans MS" pitchFamily="66" charset="0"/>
                  <a:cs typeface="Arial" charset="0"/>
                </a:rPr>
                <a:t>T</a:t>
              </a:r>
            </a:p>
          </p:txBody>
        </p:sp>
      </p:grpSp>
      <p:grpSp>
        <p:nvGrpSpPr>
          <p:cNvPr id="3" name="Group 18"/>
          <p:cNvGrpSpPr>
            <a:grpSpLocks/>
          </p:cNvGrpSpPr>
          <p:nvPr/>
        </p:nvGrpSpPr>
        <p:grpSpPr bwMode="auto">
          <a:xfrm>
            <a:off x="533400" y="2203450"/>
            <a:ext cx="8001000" cy="381000"/>
            <a:chOff x="336" y="1488"/>
            <a:chExt cx="5040" cy="240"/>
          </a:xfrm>
        </p:grpSpPr>
        <p:sp>
          <p:nvSpPr>
            <p:cNvPr id="55389" name="Rectangle 19"/>
            <p:cNvSpPr>
              <a:spLocks noChangeArrowheads="1"/>
            </p:cNvSpPr>
            <p:nvPr/>
          </p:nvSpPr>
          <p:spPr bwMode="auto">
            <a:xfrm>
              <a:off x="4656" y="1488"/>
              <a:ext cx="240" cy="240"/>
            </a:xfrm>
            <a:prstGeom prst="rect">
              <a:avLst/>
            </a:prstGeom>
            <a:solidFill>
              <a:srgbClr val="FFFF99"/>
            </a:solidFill>
            <a:ln w="9525">
              <a:solidFill>
                <a:schemeClr val="tx1"/>
              </a:solidFill>
              <a:miter lim="800000"/>
              <a:headEnd/>
              <a:tailEnd/>
            </a:ln>
          </p:spPr>
          <p:txBody>
            <a:bodyPr wrap="none" anchor="ctr"/>
            <a:lstStyle/>
            <a:p>
              <a:pPr algn="ctr" eaLnBrk="1" hangingPunct="1"/>
              <a:r>
                <a:rPr lang="en-US" sz="2400">
                  <a:solidFill>
                    <a:srgbClr val="000000"/>
                  </a:solidFill>
                  <a:latin typeface="Comic Sans MS" pitchFamily="66" charset="0"/>
                  <a:cs typeface="Arial" charset="0"/>
                </a:rPr>
                <a:t>G</a:t>
              </a:r>
            </a:p>
          </p:txBody>
        </p:sp>
        <p:sp>
          <p:nvSpPr>
            <p:cNvPr id="55390" name="Rectangle 20"/>
            <p:cNvSpPr>
              <a:spLocks noChangeArrowheads="1"/>
            </p:cNvSpPr>
            <p:nvPr/>
          </p:nvSpPr>
          <p:spPr bwMode="auto">
            <a:xfrm>
              <a:off x="5136" y="1488"/>
              <a:ext cx="240" cy="240"/>
            </a:xfrm>
            <a:prstGeom prst="rect">
              <a:avLst/>
            </a:prstGeom>
            <a:solidFill>
              <a:srgbClr val="FF9900"/>
            </a:solidFill>
            <a:ln w="9525">
              <a:solidFill>
                <a:schemeClr val="tx1"/>
              </a:solidFill>
              <a:miter lim="800000"/>
              <a:headEnd/>
              <a:tailEnd/>
            </a:ln>
          </p:spPr>
          <p:txBody>
            <a:bodyPr wrap="none" anchor="ctr"/>
            <a:lstStyle/>
            <a:p>
              <a:pPr algn="ctr" eaLnBrk="1" hangingPunct="1"/>
              <a:r>
                <a:rPr lang="en-US" sz="2400">
                  <a:solidFill>
                    <a:srgbClr val="000000"/>
                  </a:solidFill>
                  <a:latin typeface="Comic Sans MS" pitchFamily="66" charset="0"/>
                  <a:cs typeface="Arial" charset="0"/>
                </a:rPr>
                <a:t>T</a:t>
              </a:r>
            </a:p>
          </p:txBody>
        </p:sp>
        <p:sp>
          <p:nvSpPr>
            <p:cNvPr id="55391" name="Line 21"/>
            <p:cNvSpPr>
              <a:spLocks noChangeShapeType="1"/>
            </p:cNvSpPr>
            <p:nvPr/>
          </p:nvSpPr>
          <p:spPr bwMode="auto">
            <a:xfrm>
              <a:off x="4896" y="1584"/>
              <a:ext cx="240" cy="0"/>
            </a:xfrm>
            <a:prstGeom prst="line">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
          <p:nvSpPr>
            <p:cNvPr id="55392" name="Line 22"/>
            <p:cNvSpPr>
              <a:spLocks noChangeShapeType="1"/>
            </p:cNvSpPr>
            <p:nvPr/>
          </p:nvSpPr>
          <p:spPr bwMode="auto">
            <a:xfrm flipH="1">
              <a:off x="4416" y="1584"/>
              <a:ext cx="240" cy="0"/>
            </a:xfrm>
            <a:prstGeom prst="line">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
          <p:nvSpPr>
            <p:cNvPr id="55393" name="Rectangle 23"/>
            <p:cNvSpPr>
              <a:spLocks noChangeArrowheads="1"/>
            </p:cNvSpPr>
            <p:nvPr/>
          </p:nvSpPr>
          <p:spPr bwMode="auto">
            <a:xfrm>
              <a:off x="816" y="1488"/>
              <a:ext cx="240" cy="240"/>
            </a:xfrm>
            <a:prstGeom prst="rect">
              <a:avLst/>
            </a:prstGeom>
            <a:solidFill>
              <a:srgbClr val="FFFF99"/>
            </a:solidFill>
            <a:ln w="9525">
              <a:solidFill>
                <a:schemeClr val="tx1"/>
              </a:solidFill>
              <a:miter lim="800000"/>
              <a:headEnd/>
              <a:tailEnd/>
            </a:ln>
          </p:spPr>
          <p:txBody>
            <a:bodyPr wrap="none" anchor="ctr"/>
            <a:lstStyle/>
            <a:p>
              <a:pPr algn="ctr" eaLnBrk="1" hangingPunct="1"/>
              <a:r>
                <a:rPr lang="en-US" sz="2400">
                  <a:solidFill>
                    <a:srgbClr val="000000"/>
                  </a:solidFill>
                  <a:latin typeface="Comic Sans MS" pitchFamily="66" charset="0"/>
                  <a:cs typeface="Arial" charset="0"/>
                </a:rPr>
                <a:t>G</a:t>
              </a:r>
            </a:p>
          </p:txBody>
        </p:sp>
        <p:sp>
          <p:nvSpPr>
            <p:cNvPr id="55394" name="Line 24"/>
            <p:cNvSpPr>
              <a:spLocks noChangeShapeType="1"/>
            </p:cNvSpPr>
            <p:nvPr/>
          </p:nvSpPr>
          <p:spPr bwMode="auto">
            <a:xfrm>
              <a:off x="1056" y="1584"/>
              <a:ext cx="240" cy="0"/>
            </a:xfrm>
            <a:prstGeom prst="line">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
          <p:nvSpPr>
            <p:cNvPr id="55395" name="Line 25"/>
            <p:cNvSpPr>
              <a:spLocks noChangeShapeType="1"/>
            </p:cNvSpPr>
            <p:nvPr/>
          </p:nvSpPr>
          <p:spPr bwMode="auto">
            <a:xfrm flipH="1">
              <a:off x="576" y="1584"/>
              <a:ext cx="240" cy="0"/>
            </a:xfrm>
            <a:prstGeom prst="line">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
          <p:nvSpPr>
            <p:cNvPr id="55396" name="Rectangle 26"/>
            <p:cNvSpPr>
              <a:spLocks noChangeArrowheads="1"/>
            </p:cNvSpPr>
            <p:nvPr/>
          </p:nvSpPr>
          <p:spPr bwMode="auto">
            <a:xfrm>
              <a:off x="336" y="1488"/>
              <a:ext cx="240" cy="240"/>
            </a:xfrm>
            <a:prstGeom prst="rect">
              <a:avLst/>
            </a:prstGeom>
            <a:solidFill>
              <a:srgbClr val="FF9900"/>
            </a:solidFill>
            <a:ln w="9525">
              <a:solidFill>
                <a:schemeClr val="tx1"/>
              </a:solidFill>
              <a:miter lim="800000"/>
              <a:headEnd/>
              <a:tailEnd/>
            </a:ln>
          </p:spPr>
          <p:txBody>
            <a:bodyPr wrap="none" anchor="ctr"/>
            <a:lstStyle/>
            <a:p>
              <a:pPr algn="ctr" eaLnBrk="1" hangingPunct="1"/>
              <a:r>
                <a:rPr lang="en-US" sz="2400">
                  <a:solidFill>
                    <a:srgbClr val="000000"/>
                  </a:solidFill>
                  <a:latin typeface="Comic Sans MS" pitchFamily="66" charset="0"/>
                  <a:cs typeface="Arial" charset="0"/>
                </a:rPr>
                <a:t>T</a:t>
              </a:r>
            </a:p>
          </p:txBody>
        </p:sp>
      </p:grpSp>
      <p:grpSp>
        <p:nvGrpSpPr>
          <p:cNvPr id="4" name="Group 27"/>
          <p:cNvGrpSpPr>
            <a:grpSpLocks/>
          </p:cNvGrpSpPr>
          <p:nvPr/>
        </p:nvGrpSpPr>
        <p:grpSpPr bwMode="auto">
          <a:xfrm>
            <a:off x="533400" y="2584450"/>
            <a:ext cx="8001000" cy="762000"/>
            <a:chOff x="336" y="2208"/>
            <a:chExt cx="5040" cy="480"/>
          </a:xfrm>
        </p:grpSpPr>
        <p:sp>
          <p:nvSpPr>
            <p:cNvPr id="55385" name="Rectangle 28"/>
            <p:cNvSpPr>
              <a:spLocks noChangeArrowheads="1"/>
            </p:cNvSpPr>
            <p:nvPr/>
          </p:nvSpPr>
          <p:spPr bwMode="auto">
            <a:xfrm>
              <a:off x="5136" y="2448"/>
              <a:ext cx="240" cy="240"/>
            </a:xfrm>
            <a:prstGeom prst="rect">
              <a:avLst/>
            </a:prstGeom>
            <a:solidFill>
              <a:srgbClr val="00CCFF"/>
            </a:solidFill>
            <a:ln w="9525">
              <a:solidFill>
                <a:schemeClr val="tx1"/>
              </a:solidFill>
              <a:miter lim="800000"/>
              <a:headEnd/>
              <a:tailEnd/>
            </a:ln>
          </p:spPr>
          <p:txBody>
            <a:bodyPr wrap="none" anchor="ctr"/>
            <a:lstStyle/>
            <a:p>
              <a:pPr algn="ctr" eaLnBrk="1" hangingPunct="1"/>
              <a:r>
                <a:rPr lang="en-US" sz="2400">
                  <a:solidFill>
                    <a:srgbClr val="000000"/>
                  </a:solidFill>
                  <a:latin typeface="Comic Sans MS" pitchFamily="66" charset="0"/>
                  <a:cs typeface="Arial" charset="0"/>
                </a:rPr>
                <a:t>P</a:t>
              </a:r>
            </a:p>
          </p:txBody>
        </p:sp>
        <p:sp>
          <p:nvSpPr>
            <p:cNvPr id="55386" name="Line 29"/>
            <p:cNvSpPr>
              <a:spLocks noChangeShapeType="1"/>
            </p:cNvSpPr>
            <p:nvPr/>
          </p:nvSpPr>
          <p:spPr bwMode="auto">
            <a:xfrm>
              <a:off x="5280" y="2208"/>
              <a:ext cx="0" cy="240"/>
            </a:xfrm>
            <a:prstGeom prst="line">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
          <p:nvSpPr>
            <p:cNvPr id="55387" name="Rectangle 30"/>
            <p:cNvSpPr>
              <a:spLocks noChangeArrowheads="1"/>
            </p:cNvSpPr>
            <p:nvPr/>
          </p:nvSpPr>
          <p:spPr bwMode="auto">
            <a:xfrm>
              <a:off x="336" y="2448"/>
              <a:ext cx="240" cy="240"/>
            </a:xfrm>
            <a:prstGeom prst="rect">
              <a:avLst/>
            </a:prstGeom>
            <a:solidFill>
              <a:srgbClr val="00CCFF"/>
            </a:solidFill>
            <a:ln w="9525">
              <a:solidFill>
                <a:schemeClr val="tx1"/>
              </a:solidFill>
              <a:miter lim="800000"/>
              <a:headEnd/>
              <a:tailEnd/>
            </a:ln>
          </p:spPr>
          <p:txBody>
            <a:bodyPr wrap="none" anchor="ctr"/>
            <a:lstStyle/>
            <a:p>
              <a:pPr algn="ctr" eaLnBrk="1" hangingPunct="1"/>
              <a:r>
                <a:rPr lang="en-US" sz="2400">
                  <a:solidFill>
                    <a:srgbClr val="000000"/>
                  </a:solidFill>
                  <a:latin typeface="Comic Sans MS" pitchFamily="66" charset="0"/>
                  <a:cs typeface="Arial" charset="0"/>
                </a:rPr>
                <a:t>P</a:t>
              </a:r>
            </a:p>
          </p:txBody>
        </p:sp>
        <p:sp>
          <p:nvSpPr>
            <p:cNvPr id="55388" name="Line 31"/>
            <p:cNvSpPr>
              <a:spLocks noChangeShapeType="1"/>
            </p:cNvSpPr>
            <p:nvPr/>
          </p:nvSpPr>
          <p:spPr bwMode="auto">
            <a:xfrm>
              <a:off x="432" y="2208"/>
              <a:ext cx="0" cy="240"/>
            </a:xfrm>
            <a:prstGeom prst="line">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grpSp>
      <p:sp>
        <p:nvSpPr>
          <p:cNvPr id="516128" name="Oval 32"/>
          <p:cNvSpPr>
            <a:spLocks noChangeArrowheads="1"/>
          </p:cNvSpPr>
          <p:nvPr/>
        </p:nvSpPr>
        <p:spPr bwMode="auto">
          <a:xfrm>
            <a:off x="4572000" y="1898650"/>
            <a:ext cx="152400" cy="152400"/>
          </a:xfrm>
          <a:prstGeom prst="ellipse">
            <a:avLst/>
          </a:prstGeom>
          <a:solidFill>
            <a:srgbClr val="CC99FF"/>
          </a:solidFill>
          <a:ln w="9525">
            <a:solidFill>
              <a:schemeClr val="tx1"/>
            </a:solidFill>
            <a:round/>
            <a:headEnd/>
            <a:tailEnd/>
          </a:ln>
        </p:spPr>
        <p:txBody>
          <a:bodyPr wrap="none" anchor="ctr"/>
          <a:lstStyle/>
          <a:p>
            <a:pPr algn="ctr" eaLnBrk="1" hangingPunct="1"/>
            <a:endParaRPr lang="en-US" sz="1800">
              <a:solidFill>
                <a:srgbClr val="000000"/>
              </a:solidFill>
              <a:latin typeface="Comic Sans MS" pitchFamily="66" charset="0"/>
              <a:cs typeface="Arial" charset="0"/>
            </a:endParaRPr>
          </a:p>
        </p:txBody>
      </p:sp>
      <p:sp>
        <p:nvSpPr>
          <p:cNvPr id="516129" name="Oval 33"/>
          <p:cNvSpPr>
            <a:spLocks noChangeArrowheads="1"/>
          </p:cNvSpPr>
          <p:nvPr/>
        </p:nvSpPr>
        <p:spPr bwMode="auto">
          <a:xfrm>
            <a:off x="4343400" y="1898650"/>
            <a:ext cx="152400" cy="152400"/>
          </a:xfrm>
          <a:prstGeom prst="ellipse">
            <a:avLst/>
          </a:prstGeom>
          <a:solidFill>
            <a:srgbClr val="CC99FF"/>
          </a:solidFill>
          <a:ln w="9525">
            <a:solidFill>
              <a:schemeClr val="tx1"/>
            </a:solidFill>
            <a:round/>
            <a:headEnd/>
            <a:tailEnd/>
          </a:ln>
        </p:spPr>
        <p:txBody>
          <a:bodyPr wrap="none" anchor="ctr"/>
          <a:lstStyle/>
          <a:p>
            <a:pPr algn="ctr" eaLnBrk="1" hangingPunct="1"/>
            <a:endParaRPr lang="en-US" sz="1800">
              <a:solidFill>
                <a:srgbClr val="000000"/>
              </a:solidFill>
              <a:latin typeface="Comic Sans MS" pitchFamily="66" charset="0"/>
              <a:cs typeface="Arial" charset="0"/>
            </a:endParaRPr>
          </a:p>
        </p:txBody>
      </p:sp>
      <p:sp>
        <p:nvSpPr>
          <p:cNvPr id="516130" name="Oval 34"/>
          <p:cNvSpPr>
            <a:spLocks noChangeArrowheads="1"/>
          </p:cNvSpPr>
          <p:nvPr/>
        </p:nvSpPr>
        <p:spPr bwMode="auto">
          <a:xfrm>
            <a:off x="6096000" y="1898650"/>
            <a:ext cx="152400" cy="152400"/>
          </a:xfrm>
          <a:prstGeom prst="ellipse">
            <a:avLst/>
          </a:prstGeom>
          <a:solidFill>
            <a:srgbClr val="FF0000"/>
          </a:solidFill>
          <a:ln w="9525">
            <a:solidFill>
              <a:schemeClr val="tx1"/>
            </a:solidFill>
            <a:round/>
            <a:headEnd/>
            <a:tailEnd/>
          </a:ln>
        </p:spPr>
        <p:txBody>
          <a:bodyPr wrap="none" anchor="ctr"/>
          <a:lstStyle/>
          <a:p>
            <a:pPr algn="ctr" eaLnBrk="1" hangingPunct="1"/>
            <a:endParaRPr lang="en-US" sz="1800">
              <a:solidFill>
                <a:srgbClr val="000000"/>
              </a:solidFill>
              <a:latin typeface="Comic Sans MS" pitchFamily="66" charset="0"/>
              <a:cs typeface="Arial" charset="0"/>
            </a:endParaRPr>
          </a:p>
        </p:txBody>
      </p:sp>
      <p:sp>
        <p:nvSpPr>
          <p:cNvPr id="516131" name="Oval 35"/>
          <p:cNvSpPr>
            <a:spLocks noChangeArrowheads="1"/>
          </p:cNvSpPr>
          <p:nvPr/>
        </p:nvSpPr>
        <p:spPr bwMode="auto">
          <a:xfrm>
            <a:off x="5867400" y="1898650"/>
            <a:ext cx="152400" cy="152400"/>
          </a:xfrm>
          <a:prstGeom prst="ellipse">
            <a:avLst/>
          </a:prstGeom>
          <a:solidFill>
            <a:srgbClr val="FF0000"/>
          </a:solidFill>
          <a:ln w="9525">
            <a:solidFill>
              <a:schemeClr val="tx1"/>
            </a:solidFill>
            <a:round/>
            <a:headEnd/>
            <a:tailEnd/>
          </a:ln>
        </p:spPr>
        <p:txBody>
          <a:bodyPr wrap="none" anchor="ctr"/>
          <a:lstStyle/>
          <a:p>
            <a:pPr algn="ctr" eaLnBrk="1" hangingPunct="1"/>
            <a:endParaRPr lang="en-US" sz="1800">
              <a:solidFill>
                <a:srgbClr val="000000"/>
              </a:solidFill>
              <a:latin typeface="Comic Sans MS" pitchFamily="66" charset="0"/>
              <a:cs typeface="Arial" charset="0"/>
            </a:endParaRPr>
          </a:p>
        </p:txBody>
      </p:sp>
      <p:sp>
        <p:nvSpPr>
          <p:cNvPr id="516132" name="Oval 36"/>
          <p:cNvSpPr>
            <a:spLocks noChangeArrowheads="1"/>
          </p:cNvSpPr>
          <p:nvPr/>
        </p:nvSpPr>
        <p:spPr bwMode="auto">
          <a:xfrm>
            <a:off x="7620000" y="1898650"/>
            <a:ext cx="152400" cy="152400"/>
          </a:xfrm>
          <a:prstGeom prst="ellipse">
            <a:avLst/>
          </a:prstGeom>
          <a:solidFill>
            <a:srgbClr val="FF0000"/>
          </a:solidFill>
          <a:ln w="9525">
            <a:solidFill>
              <a:schemeClr val="tx1"/>
            </a:solidFill>
            <a:round/>
            <a:headEnd/>
            <a:tailEnd/>
          </a:ln>
        </p:spPr>
        <p:txBody>
          <a:bodyPr wrap="none" anchor="ctr"/>
          <a:lstStyle/>
          <a:p>
            <a:pPr algn="ctr" eaLnBrk="1" hangingPunct="1"/>
            <a:endParaRPr lang="en-US" sz="1800">
              <a:solidFill>
                <a:srgbClr val="000000"/>
              </a:solidFill>
              <a:latin typeface="Comic Sans MS" pitchFamily="66" charset="0"/>
              <a:cs typeface="Arial" charset="0"/>
            </a:endParaRPr>
          </a:p>
        </p:txBody>
      </p:sp>
      <p:sp>
        <p:nvSpPr>
          <p:cNvPr id="516133" name="Oval 37"/>
          <p:cNvSpPr>
            <a:spLocks noChangeArrowheads="1"/>
          </p:cNvSpPr>
          <p:nvPr/>
        </p:nvSpPr>
        <p:spPr bwMode="auto">
          <a:xfrm>
            <a:off x="7391400" y="1898650"/>
            <a:ext cx="152400" cy="152400"/>
          </a:xfrm>
          <a:prstGeom prst="ellipse">
            <a:avLst/>
          </a:prstGeom>
          <a:solidFill>
            <a:srgbClr val="FF0000"/>
          </a:solidFill>
          <a:ln w="9525">
            <a:solidFill>
              <a:schemeClr val="tx1"/>
            </a:solidFill>
            <a:round/>
            <a:headEnd/>
            <a:tailEnd/>
          </a:ln>
        </p:spPr>
        <p:txBody>
          <a:bodyPr wrap="none" anchor="ctr"/>
          <a:lstStyle/>
          <a:p>
            <a:pPr algn="ctr" eaLnBrk="1" hangingPunct="1"/>
            <a:endParaRPr lang="en-US" sz="1800">
              <a:solidFill>
                <a:srgbClr val="000000"/>
              </a:solidFill>
              <a:latin typeface="Comic Sans MS" pitchFamily="66" charset="0"/>
              <a:cs typeface="Arial" charset="0"/>
            </a:endParaRPr>
          </a:p>
        </p:txBody>
      </p:sp>
      <p:sp>
        <p:nvSpPr>
          <p:cNvPr id="516134" name="Oval 38"/>
          <p:cNvSpPr>
            <a:spLocks noChangeArrowheads="1"/>
          </p:cNvSpPr>
          <p:nvPr/>
        </p:nvSpPr>
        <p:spPr bwMode="auto">
          <a:xfrm>
            <a:off x="1524000" y="1898650"/>
            <a:ext cx="152400" cy="152400"/>
          </a:xfrm>
          <a:prstGeom prst="ellipse">
            <a:avLst/>
          </a:prstGeom>
          <a:solidFill>
            <a:srgbClr val="FF0000"/>
          </a:solidFill>
          <a:ln w="9525">
            <a:solidFill>
              <a:schemeClr val="tx1"/>
            </a:solidFill>
            <a:round/>
            <a:headEnd/>
            <a:tailEnd/>
          </a:ln>
        </p:spPr>
        <p:txBody>
          <a:bodyPr wrap="none" anchor="ctr"/>
          <a:lstStyle/>
          <a:p>
            <a:pPr algn="ctr" eaLnBrk="1" hangingPunct="1"/>
            <a:endParaRPr lang="en-US" sz="1800">
              <a:solidFill>
                <a:srgbClr val="000000"/>
              </a:solidFill>
              <a:latin typeface="Comic Sans MS" pitchFamily="66" charset="0"/>
              <a:cs typeface="Arial" charset="0"/>
            </a:endParaRPr>
          </a:p>
        </p:txBody>
      </p:sp>
      <p:sp>
        <p:nvSpPr>
          <p:cNvPr id="516135" name="Oval 39"/>
          <p:cNvSpPr>
            <a:spLocks noChangeArrowheads="1"/>
          </p:cNvSpPr>
          <p:nvPr/>
        </p:nvSpPr>
        <p:spPr bwMode="auto">
          <a:xfrm>
            <a:off x="1295400" y="1898650"/>
            <a:ext cx="152400" cy="152400"/>
          </a:xfrm>
          <a:prstGeom prst="ellipse">
            <a:avLst/>
          </a:prstGeom>
          <a:solidFill>
            <a:srgbClr val="FF0000"/>
          </a:solidFill>
          <a:ln w="9525">
            <a:solidFill>
              <a:schemeClr val="tx1"/>
            </a:solidFill>
            <a:round/>
            <a:headEnd/>
            <a:tailEnd/>
          </a:ln>
        </p:spPr>
        <p:txBody>
          <a:bodyPr wrap="none" anchor="ctr"/>
          <a:lstStyle/>
          <a:p>
            <a:pPr algn="ctr" eaLnBrk="1" hangingPunct="1"/>
            <a:endParaRPr lang="en-US" sz="1800">
              <a:solidFill>
                <a:srgbClr val="000000"/>
              </a:solidFill>
              <a:latin typeface="Comic Sans MS" pitchFamily="66" charset="0"/>
              <a:cs typeface="Arial" charset="0"/>
            </a:endParaRPr>
          </a:p>
        </p:txBody>
      </p:sp>
      <p:sp>
        <p:nvSpPr>
          <p:cNvPr id="516136" name="Oval 40"/>
          <p:cNvSpPr>
            <a:spLocks noChangeArrowheads="1"/>
          </p:cNvSpPr>
          <p:nvPr/>
        </p:nvSpPr>
        <p:spPr bwMode="auto">
          <a:xfrm>
            <a:off x="3048000" y="1898650"/>
            <a:ext cx="152400" cy="152400"/>
          </a:xfrm>
          <a:prstGeom prst="ellipse">
            <a:avLst/>
          </a:prstGeom>
          <a:solidFill>
            <a:srgbClr val="FF0000"/>
          </a:solidFill>
          <a:ln w="9525">
            <a:solidFill>
              <a:schemeClr val="tx1"/>
            </a:solidFill>
            <a:round/>
            <a:headEnd/>
            <a:tailEnd/>
          </a:ln>
        </p:spPr>
        <p:txBody>
          <a:bodyPr wrap="none" anchor="ctr"/>
          <a:lstStyle/>
          <a:p>
            <a:pPr algn="ctr" eaLnBrk="1" hangingPunct="1"/>
            <a:endParaRPr lang="en-US" sz="1800">
              <a:solidFill>
                <a:srgbClr val="000000"/>
              </a:solidFill>
              <a:latin typeface="Comic Sans MS" pitchFamily="66" charset="0"/>
              <a:cs typeface="Arial" charset="0"/>
            </a:endParaRPr>
          </a:p>
        </p:txBody>
      </p:sp>
      <p:sp>
        <p:nvSpPr>
          <p:cNvPr id="516137" name="Oval 41"/>
          <p:cNvSpPr>
            <a:spLocks noChangeArrowheads="1"/>
          </p:cNvSpPr>
          <p:nvPr/>
        </p:nvSpPr>
        <p:spPr bwMode="auto">
          <a:xfrm>
            <a:off x="2819400" y="1898650"/>
            <a:ext cx="152400" cy="152400"/>
          </a:xfrm>
          <a:prstGeom prst="ellipse">
            <a:avLst/>
          </a:prstGeom>
          <a:solidFill>
            <a:srgbClr val="FF0000"/>
          </a:solidFill>
          <a:ln w="9525">
            <a:solidFill>
              <a:schemeClr val="tx1"/>
            </a:solidFill>
            <a:round/>
            <a:headEnd/>
            <a:tailEnd/>
          </a:ln>
        </p:spPr>
        <p:txBody>
          <a:bodyPr wrap="none" anchor="ctr"/>
          <a:lstStyle/>
          <a:p>
            <a:pPr algn="ctr" eaLnBrk="1" hangingPunct="1"/>
            <a:endParaRPr lang="en-US" sz="1800">
              <a:solidFill>
                <a:srgbClr val="000000"/>
              </a:solidFill>
              <a:latin typeface="Comic Sans MS" pitchFamily="66" charset="0"/>
              <a:cs typeface="Arial" charset="0"/>
            </a:endParaRPr>
          </a:p>
        </p:txBody>
      </p:sp>
      <p:sp>
        <p:nvSpPr>
          <p:cNvPr id="516138" name="Freeform 42"/>
          <p:cNvSpPr>
            <a:spLocks/>
          </p:cNvSpPr>
          <p:nvPr/>
        </p:nvSpPr>
        <p:spPr bwMode="auto">
          <a:xfrm>
            <a:off x="5410200" y="1441450"/>
            <a:ext cx="1371600" cy="304800"/>
          </a:xfrm>
          <a:custGeom>
            <a:avLst/>
            <a:gdLst>
              <a:gd name="T0" fmla="*/ 0 w 864"/>
              <a:gd name="T1" fmla="*/ 304800 h 240"/>
              <a:gd name="T2" fmla="*/ 685800 w 864"/>
              <a:gd name="T3" fmla="*/ 0 h 240"/>
              <a:gd name="T4" fmla="*/ 1371600 w 864"/>
              <a:gd name="T5" fmla="*/ 304800 h 240"/>
              <a:gd name="T6" fmla="*/ 0 60000 65536"/>
              <a:gd name="T7" fmla="*/ 0 60000 65536"/>
              <a:gd name="T8" fmla="*/ 0 60000 65536"/>
              <a:gd name="T9" fmla="*/ 0 w 864"/>
              <a:gd name="T10" fmla="*/ 0 h 240"/>
              <a:gd name="T11" fmla="*/ 864 w 864"/>
              <a:gd name="T12" fmla="*/ 240 h 240"/>
            </a:gdLst>
            <a:ahLst/>
            <a:cxnLst>
              <a:cxn ang="T6">
                <a:pos x="T0" y="T1"/>
              </a:cxn>
              <a:cxn ang="T7">
                <a:pos x="T2" y="T3"/>
              </a:cxn>
              <a:cxn ang="T8">
                <a:pos x="T4" y="T5"/>
              </a:cxn>
            </a:cxnLst>
            <a:rect l="T9" t="T10" r="T11" b="T12"/>
            <a:pathLst>
              <a:path w="864" h="240">
                <a:moveTo>
                  <a:pt x="0" y="240"/>
                </a:moveTo>
                <a:cubicBezTo>
                  <a:pt x="144" y="120"/>
                  <a:pt x="288" y="0"/>
                  <a:pt x="432" y="0"/>
                </a:cubicBezTo>
                <a:cubicBezTo>
                  <a:pt x="576" y="0"/>
                  <a:pt x="720" y="120"/>
                  <a:pt x="864" y="240"/>
                </a:cubicBezTo>
              </a:path>
            </a:pathLst>
          </a:custGeom>
          <a:noFill/>
          <a:ln w="38100" cap="flat">
            <a:solidFill>
              <a:schemeClr val="tx1"/>
            </a:solidFill>
            <a:prstDash val="dash"/>
            <a:round/>
            <a:headEnd/>
            <a:tailEnd type="arrow" w="lg"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16139" name="Freeform 43"/>
          <p:cNvSpPr>
            <a:spLocks/>
          </p:cNvSpPr>
          <p:nvPr/>
        </p:nvSpPr>
        <p:spPr bwMode="auto">
          <a:xfrm>
            <a:off x="6934200" y="1441450"/>
            <a:ext cx="1371600" cy="304800"/>
          </a:xfrm>
          <a:custGeom>
            <a:avLst/>
            <a:gdLst>
              <a:gd name="T0" fmla="*/ 0 w 864"/>
              <a:gd name="T1" fmla="*/ 304800 h 240"/>
              <a:gd name="T2" fmla="*/ 685800 w 864"/>
              <a:gd name="T3" fmla="*/ 0 h 240"/>
              <a:gd name="T4" fmla="*/ 1371600 w 864"/>
              <a:gd name="T5" fmla="*/ 304800 h 240"/>
              <a:gd name="T6" fmla="*/ 0 60000 65536"/>
              <a:gd name="T7" fmla="*/ 0 60000 65536"/>
              <a:gd name="T8" fmla="*/ 0 60000 65536"/>
              <a:gd name="T9" fmla="*/ 0 w 864"/>
              <a:gd name="T10" fmla="*/ 0 h 240"/>
              <a:gd name="T11" fmla="*/ 864 w 864"/>
              <a:gd name="T12" fmla="*/ 240 h 240"/>
            </a:gdLst>
            <a:ahLst/>
            <a:cxnLst>
              <a:cxn ang="T6">
                <a:pos x="T0" y="T1"/>
              </a:cxn>
              <a:cxn ang="T7">
                <a:pos x="T2" y="T3"/>
              </a:cxn>
              <a:cxn ang="T8">
                <a:pos x="T4" y="T5"/>
              </a:cxn>
            </a:cxnLst>
            <a:rect l="T9" t="T10" r="T11" b="T12"/>
            <a:pathLst>
              <a:path w="864" h="240">
                <a:moveTo>
                  <a:pt x="0" y="240"/>
                </a:moveTo>
                <a:cubicBezTo>
                  <a:pt x="144" y="120"/>
                  <a:pt x="288" y="0"/>
                  <a:pt x="432" y="0"/>
                </a:cubicBezTo>
                <a:cubicBezTo>
                  <a:pt x="576" y="0"/>
                  <a:pt x="720" y="120"/>
                  <a:pt x="864" y="240"/>
                </a:cubicBezTo>
              </a:path>
            </a:pathLst>
          </a:custGeom>
          <a:noFill/>
          <a:ln w="38100" cap="flat">
            <a:solidFill>
              <a:schemeClr val="tx1"/>
            </a:solidFill>
            <a:prstDash val="dash"/>
            <a:round/>
            <a:headEnd/>
            <a:tailEnd type="arrow" w="lg"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16140" name="Freeform 44"/>
          <p:cNvSpPr>
            <a:spLocks/>
          </p:cNvSpPr>
          <p:nvPr/>
        </p:nvSpPr>
        <p:spPr bwMode="auto">
          <a:xfrm>
            <a:off x="762000" y="1441450"/>
            <a:ext cx="1371600" cy="304800"/>
          </a:xfrm>
          <a:custGeom>
            <a:avLst/>
            <a:gdLst>
              <a:gd name="T0" fmla="*/ 0 w 864"/>
              <a:gd name="T1" fmla="*/ 304800 h 240"/>
              <a:gd name="T2" fmla="*/ 685800 w 864"/>
              <a:gd name="T3" fmla="*/ 0 h 240"/>
              <a:gd name="T4" fmla="*/ 1371600 w 864"/>
              <a:gd name="T5" fmla="*/ 304800 h 240"/>
              <a:gd name="T6" fmla="*/ 0 60000 65536"/>
              <a:gd name="T7" fmla="*/ 0 60000 65536"/>
              <a:gd name="T8" fmla="*/ 0 60000 65536"/>
              <a:gd name="T9" fmla="*/ 0 w 864"/>
              <a:gd name="T10" fmla="*/ 0 h 240"/>
              <a:gd name="T11" fmla="*/ 864 w 864"/>
              <a:gd name="T12" fmla="*/ 240 h 240"/>
            </a:gdLst>
            <a:ahLst/>
            <a:cxnLst>
              <a:cxn ang="T6">
                <a:pos x="T0" y="T1"/>
              </a:cxn>
              <a:cxn ang="T7">
                <a:pos x="T2" y="T3"/>
              </a:cxn>
              <a:cxn ang="T8">
                <a:pos x="T4" y="T5"/>
              </a:cxn>
            </a:cxnLst>
            <a:rect l="T9" t="T10" r="T11" b="T12"/>
            <a:pathLst>
              <a:path w="864" h="240">
                <a:moveTo>
                  <a:pt x="0" y="240"/>
                </a:moveTo>
                <a:cubicBezTo>
                  <a:pt x="144" y="120"/>
                  <a:pt x="288" y="0"/>
                  <a:pt x="432" y="0"/>
                </a:cubicBezTo>
                <a:cubicBezTo>
                  <a:pt x="576" y="0"/>
                  <a:pt x="720" y="120"/>
                  <a:pt x="864" y="240"/>
                </a:cubicBezTo>
              </a:path>
            </a:pathLst>
          </a:custGeom>
          <a:noFill/>
          <a:ln w="38100" cap="flat">
            <a:solidFill>
              <a:schemeClr val="tx1"/>
            </a:solidFill>
            <a:prstDash val="dash"/>
            <a:round/>
            <a:headEnd type="arrow" w="lg" len="med"/>
            <a:tailEnd type="none" w="lg"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16141" name="Freeform 45"/>
          <p:cNvSpPr>
            <a:spLocks/>
          </p:cNvSpPr>
          <p:nvPr/>
        </p:nvSpPr>
        <p:spPr bwMode="auto">
          <a:xfrm>
            <a:off x="2286000" y="1441450"/>
            <a:ext cx="1371600" cy="304800"/>
          </a:xfrm>
          <a:custGeom>
            <a:avLst/>
            <a:gdLst>
              <a:gd name="T0" fmla="*/ 0 w 864"/>
              <a:gd name="T1" fmla="*/ 304800 h 240"/>
              <a:gd name="T2" fmla="*/ 685800 w 864"/>
              <a:gd name="T3" fmla="*/ 0 h 240"/>
              <a:gd name="T4" fmla="*/ 1371600 w 864"/>
              <a:gd name="T5" fmla="*/ 304800 h 240"/>
              <a:gd name="T6" fmla="*/ 0 60000 65536"/>
              <a:gd name="T7" fmla="*/ 0 60000 65536"/>
              <a:gd name="T8" fmla="*/ 0 60000 65536"/>
              <a:gd name="T9" fmla="*/ 0 w 864"/>
              <a:gd name="T10" fmla="*/ 0 h 240"/>
              <a:gd name="T11" fmla="*/ 864 w 864"/>
              <a:gd name="T12" fmla="*/ 240 h 240"/>
            </a:gdLst>
            <a:ahLst/>
            <a:cxnLst>
              <a:cxn ang="T6">
                <a:pos x="T0" y="T1"/>
              </a:cxn>
              <a:cxn ang="T7">
                <a:pos x="T2" y="T3"/>
              </a:cxn>
              <a:cxn ang="T8">
                <a:pos x="T4" y="T5"/>
              </a:cxn>
            </a:cxnLst>
            <a:rect l="T9" t="T10" r="T11" b="T12"/>
            <a:pathLst>
              <a:path w="864" h="240">
                <a:moveTo>
                  <a:pt x="0" y="240"/>
                </a:moveTo>
                <a:cubicBezTo>
                  <a:pt x="144" y="120"/>
                  <a:pt x="288" y="0"/>
                  <a:pt x="432" y="0"/>
                </a:cubicBezTo>
                <a:cubicBezTo>
                  <a:pt x="576" y="0"/>
                  <a:pt x="720" y="120"/>
                  <a:pt x="864" y="240"/>
                </a:cubicBezTo>
              </a:path>
            </a:pathLst>
          </a:custGeom>
          <a:noFill/>
          <a:ln w="38100" cap="flat">
            <a:solidFill>
              <a:schemeClr val="tx1"/>
            </a:solidFill>
            <a:prstDash val="dash"/>
            <a:round/>
            <a:headEnd type="arrow" w="lg" len="med"/>
            <a:tailEnd type="none" w="lg"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16142" name="Text Box 46"/>
          <p:cNvSpPr txBox="1">
            <a:spLocks noChangeArrowheads="1"/>
          </p:cNvSpPr>
          <p:nvPr/>
        </p:nvSpPr>
        <p:spPr bwMode="auto">
          <a:xfrm>
            <a:off x="5883275" y="914400"/>
            <a:ext cx="2127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eaLnBrk="1" hangingPunct="1"/>
            <a:r>
              <a:rPr lang="en-US" sz="2400">
                <a:solidFill>
                  <a:srgbClr val="000000"/>
                </a:solidFill>
                <a:latin typeface="Comic Sans MS" pitchFamily="66" charset="0"/>
                <a:cs typeface="Arial" charset="0"/>
              </a:rPr>
              <a:t>Teleportation</a:t>
            </a:r>
          </a:p>
        </p:txBody>
      </p:sp>
      <p:sp>
        <p:nvSpPr>
          <p:cNvPr id="516143" name="Text Box 47"/>
          <p:cNvSpPr txBox="1">
            <a:spLocks noChangeArrowheads="1"/>
          </p:cNvSpPr>
          <p:nvPr/>
        </p:nvSpPr>
        <p:spPr bwMode="auto">
          <a:xfrm>
            <a:off x="1235075" y="914400"/>
            <a:ext cx="2127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eaLnBrk="1" hangingPunct="1"/>
            <a:r>
              <a:rPr lang="en-US" sz="2400">
                <a:solidFill>
                  <a:srgbClr val="000000"/>
                </a:solidFill>
                <a:latin typeface="Comic Sans MS" pitchFamily="66" charset="0"/>
                <a:cs typeface="Arial" charset="0"/>
              </a:rPr>
              <a:t>Teleportation</a:t>
            </a:r>
          </a:p>
        </p:txBody>
      </p:sp>
      <p:sp>
        <p:nvSpPr>
          <p:cNvPr id="516144" name="Oval 48"/>
          <p:cNvSpPr>
            <a:spLocks noChangeArrowheads="1"/>
          </p:cNvSpPr>
          <p:nvPr/>
        </p:nvSpPr>
        <p:spPr bwMode="auto">
          <a:xfrm>
            <a:off x="5105400" y="1898650"/>
            <a:ext cx="152400" cy="152400"/>
          </a:xfrm>
          <a:prstGeom prst="ellipse">
            <a:avLst/>
          </a:prstGeom>
          <a:solidFill>
            <a:srgbClr val="C0C0C0"/>
          </a:solidFill>
          <a:ln w="9525">
            <a:solidFill>
              <a:schemeClr val="tx1"/>
            </a:solidFill>
            <a:round/>
            <a:headEnd/>
            <a:tailEnd/>
          </a:ln>
        </p:spPr>
        <p:txBody>
          <a:bodyPr wrap="none" anchor="ctr"/>
          <a:lstStyle/>
          <a:p>
            <a:pPr algn="ctr" eaLnBrk="1" hangingPunct="1"/>
            <a:endParaRPr lang="en-US" sz="1800">
              <a:solidFill>
                <a:srgbClr val="000000"/>
              </a:solidFill>
              <a:latin typeface="Comic Sans MS" pitchFamily="66" charset="0"/>
              <a:cs typeface="Arial" charset="0"/>
            </a:endParaRPr>
          </a:p>
        </p:txBody>
      </p:sp>
      <p:sp>
        <p:nvSpPr>
          <p:cNvPr id="516145" name="Oval 49"/>
          <p:cNvSpPr>
            <a:spLocks noChangeArrowheads="1"/>
          </p:cNvSpPr>
          <p:nvPr/>
        </p:nvSpPr>
        <p:spPr bwMode="auto">
          <a:xfrm>
            <a:off x="5334000" y="1898650"/>
            <a:ext cx="152400" cy="152400"/>
          </a:xfrm>
          <a:prstGeom prst="ellipse">
            <a:avLst/>
          </a:prstGeom>
          <a:solidFill>
            <a:srgbClr val="C0C0C0"/>
          </a:solidFill>
          <a:ln w="9525">
            <a:solidFill>
              <a:schemeClr val="tx1"/>
            </a:solidFill>
            <a:round/>
            <a:headEnd/>
            <a:tailEnd/>
          </a:ln>
        </p:spPr>
        <p:txBody>
          <a:bodyPr wrap="none" anchor="ctr"/>
          <a:lstStyle/>
          <a:p>
            <a:pPr algn="ctr" eaLnBrk="1" hangingPunct="1"/>
            <a:endParaRPr lang="en-US" sz="1800">
              <a:solidFill>
                <a:srgbClr val="000000"/>
              </a:solidFill>
              <a:latin typeface="Comic Sans MS" pitchFamily="66" charset="0"/>
              <a:cs typeface="Arial" charset="0"/>
            </a:endParaRPr>
          </a:p>
        </p:txBody>
      </p:sp>
      <p:sp>
        <p:nvSpPr>
          <p:cNvPr id="516146" name="Oval 50"/>
          <p:cNvSpPr>
            <a:spLocks noChangeArrowheads="1"/>
          </p:cNvSpPr>
          <p:nvPr/>
        </p:nvSpPr>
        <p:spPr bwMode="auto">
          <a:xfrm>
            <a:off x="6629400" y="1898650"/>
            <a:ext cx="152400" cy="152400"/>
          </a:xfrm>
          <a:prstGeom prst="ellipse">
            <a:avLst/>
          </a:prstGeom>
          <a:solidFill>
            <a:srgbClr val="C0C0C0"/>
          </a:solidFill>
          <a:ln w="9525">
            <a:solidFill>
              <a:schemeClr val="tx1"/>
            </a:solidFill>
            <a:round/>
            <a:headEnd/>
            <a:tailEnd/>
          </a:ln>
        </p:spPr>
        <p:txBody>
          <a:bodyPr wrap="none" anchor="ctr"/>
          <a:lstStyle/>
          <a:p>
            <a:pPr algn="ctr" eaLnBrk="1" hangingPunct="1"/>
            <a:endParaRPr lang="en-US" sz="1800">
              <a:solidFill>
                <a:srgbClr val="000000"/>
              </a:solidFill>
              <a:latin typeface="Comic Sans MS" pitchFamily="66" charset="0"/>
              <a:cs typeface="Arial" charset="0"/>
            </a:endParaRPr>
          </a:p>
        </p:txBody>
      </p:sp>
      <p:sp>
        <p:nvSpPr>
          <p:cNvPr id="516147" name="Oval 51"/>
          <p:cNvSpPr>
            <a:spLocks noChangeArrowheads="1"/>
          </p:cNvSpPr>
          <p:nvPr/>
        </p:nvSpPr>
        <p:spPr bwMode="auto">
          <a:xfrm>
            <a:off x="6858000" y="1898650"/>
            <a:ext cx="152400" cy="152400"/>
          </a:xfrm>
          <a:prstGeom prst="ellipse">
            <a:avLst/>
          </a:prstGeom>
          <a:solidFill>
            <a:srgbClr val="C0C0C0"/>
          </a:solidFill>
          <a:ln w="9525">
            <a:solidFill>
              <a:schemeClr val="tx1"/>
            </a:solidFill>
            <a:round/>
            <a:headEnd/>
            <a:tailEnd/>
          </a:ln>
        </p:spPr>
        <p:txBody>
          <a:bodyPr wrap="none" anchor="ctr"/>
          <a:lstStyle/>
          <a:p>
            <a:pPr algn="ctr" eaLnBrk="1" hangingPunct="1"/>
            <a:endParaRPr lang="en-US" sz="1800">
              <a:solidFill>
                <a:srgbClr val="000000"/>
              </a:solidFill>
              <a:latin typeface="Comic Sans MS" pitchFamily="66" charset="0"/>
              <a:cs typeface="Arial" charset="0"/>
            </a:endParaRPr>
          </a:p>
        </p:txBody>
      </p:sp>
      <p:sp>
        <p:nvSpPr>
          <p:cNvPr id="516148" name="Oval 52"/>
          <p:cNvSpPr>
            <a:spLocks noChangeArrowheads="1"/>
          </p:cNvSpPr>
          <p:nvPr/>
        </p:nvSpPr>
        <p:spPr bwMode="auto">
          <a:xfrm>
            <a:off x="3810000" y="1898650"/>
            <a:ext cx="152400" cy="152400"/>
          </a:xfrm>
          <a:prstGeom prst="ellipse">
            <a:avLst/>
          </a:prstGeom>
          <a:solidFill>
            <a:srgbClr val="C0C0C0"/>
          </a:solidFill>
          <a:ln w="9525">
            <a:solidFill>
              <a:schemeClr val="tx1"/>
            </a:solidFill>
            <a:round/>
            <a:headEnd/>
            <a:tailEnd/>
          </a:ln>
        </p:spPr>
        <p:txBody>
          <a:bodyPr wrap="none" anchor="ctr"/>
          <a:lstStyle/>
          <a:p>
            <a:pPr algn="ctr" eaLnBrk="1" hangingPunct="1"/>
            <a:endParaRPr lang="en-US" sz="1800">
              <a:solidFill>
                <a:srgbClr val="000000"/>
              </a:solidFill>
              <a:latin typeface="Comic Sans MS" pitchFamily="66" charset="0"/>
              <a:cs typeface="Arial" charset="0"/>
            </a:endParaRPr>
          </a:p>
        </p:txBody>
      </p:sp>
      <p:sp>
        <p:nvSpPr>
          <p:cNvPr id="516149" name="Oval 53"/>
          <p:cNvSpPr>
            <a:spLocks noChangeArrowheads="1"/>
          </p:cNvSpPr>
          <p:nvPr/>
        </p:nvSpPr>
        <p:spPr bwMode="auto">
          <a:xfrm>
            <a:off x="6629400" y="1898650"/>
            <a:ext cx="152400" cy="152400"/>
          </a:xfrm>
          <a:prstGeom prst="ellipse">
            <a:avLst/>
          </a:prstGeom>
          <a:solidFill>
            <a:srgbClr val="CC99FF"/>
          </a:solidFill>
          <a:ln w="9525">
            <a:solidFill>
              <a:schemeClr val="tx1"/>
            </a:solidFill>
            <a:round/>
            <a:headEnd/>
            <a:tailEnd/>
          </a:ln>
        </p:spPr>
        <p:txBody>
          <a:bodyPr wrap="none" anchor="ctr"/>
          <a:lstStyle/>
          <a:p>
            <a:pPr algn="ctr" eaLnBrk="1" hangingPunct="1"/>
            <a:endParaRPr lang="en-US" sz="1800">
              <a:solidFill>
                <a:srgbClr val="000000"/>
              </a:solidFill>
              <a:latin typeface="Comic Sans MS" pitchFamily="66" charset="0"/>
              <a:cs typeface="Arial" charset="0"/>
            </a:endParaRPr>
          </a:p>
        </p:txBody>
      </p:sp>
      <p:sp>
        <p:nvSpPr>
          <p:cNvPr id="516150" name="Oval 54"/>
          <p:cNvSpPr>
            <a:spLocks noChangeArrowheads="1"/>
          </p:cNvSpPr>
          <p:nvPr/>
        </p:nvSpPr>
        <p:spPr bwMode="auto">
          <a:xfrm>
            <a:off x="8153400" y="1898650"/>
            <a:ext cx="152400" cy="152400"/>
          </a:xfrm>
          <a:prstGeom prst="ellipse">
            <a:avLst/>
          </a:prstGeom>
          <a:solidFill>
            <a:srgbClr val="CC99FF"/>
          </a:solidFill>
          <a:ln w="9525">
            <a:solidFill>
              <a:schemeClr val="tx1"/>
            </a:solidFill>
            <a:round/>
            <a:headEnd/>
            <a:tailEnd/>
          </a:ln>
        </p:spPr>
        <p:txBody>
          <a:bodyPr wrap="none" anchor="ctr"/>
          <a:lstStyle/>
          <a:p>
            <a:pPr algn="ctr" eaLnBrk="1" hangingPunct="1"/>
            <a:endParaRPr lang="en-US" sz="1800">
              <a:solidFill>
                <a:srgbClr val="000000"/>
              </a:solidFill>
              <a:latin typeface="Comic Sans MS" pitchFamily="66" charset="0"/>
              <a:cs typeface="Arial" charset="0"/>
            </a:endParaRPr>
          </a:p>
        </p:txBody>
      </p:sp>
      <p:sp>
        <p:nvSpPr>
          <p:cNvPr id="516151" name="Oval 55"/>
          <p:cNvSpPr>
            <a:spLocks noChangeArrowheads="1"/>
          </p:cNvSpPr>
          <p:nvPr/>
        </p:nvSpPr>
        <p:spPr bwMode="auto">
          <a:xfrm>
            <a:off x="2286000" y="1898650"/>
            <a:ext cx="152400" cy="152400"/>
          </a:xfrm>
          <a:prstGeom prst="ellipse">
            <a:avLst/>
          </a:prstGeom>
          <a:solidFill>
            <a:srgbClr val="CC99FF"/>
          </a:solidFill>
          <a:ln w="9525">
            <a:solidFill>
              <a:schemeClr val="tx1"/>
            </a:solidFill>
            <a:round/>
            <a:headEnd/>
            <a:tailEnd/>
          </a:ln>
        </p:spPr>
        <p:txBody>
          <a:bodyPr wrap="none" anchor="ctr"/>
          <a:lstStyle/>
          <a:p>
            <a:pPr algn="ctr" eaLnBrk="1" hangingPunct="1"/>
            <a:endParaRPr lang="en-US" sz="1800">
              <a:solidFill>
                <a:srgbClr val="000000"/>
              </a:solidFill>
              <a:latin typeface="Comic Sans MS" pitchFamily="66" charset="0"/>
              <a:cs typeface="Arial" charset="0"/>
            </a:endParaRPr>
          </a:p>
        </p:txBody>
      </p:sp>
      <p:sp>
        <p:nvSpPr>
          <p:cNvPr id="516152" name="Oval 56"/>
          <p:cNvSpPr>
            <a:spLocks noChangeArrowheads="1"/>
          </p:cNvSpPr>
          <p:nvPr/>
        </p:nvSpPr>
        <p:spPr bwMode="auto">
          <a:xfrm>
            <a:off x="762000" y="1898650"/>
            <a:ext cx="152400" cy="152400"/>
          </a:xfrm>
          <a:prstGeom prst="ellipse">
            <a:avLst/>
          </a:prstGeom>
          <a:solidFill>
            <a:srgbClr val="CC99FF"/>
          </a:solidFill>
          <a:ln w="9525">
            <a:solidFill>
              <a:schemeClr val="tx1"/>
            </a:solidFill>
            <a:round/>
            <a:headEnd/>
            <a:tailEnd/>
          </a:ln>
        </p:spPr>
        <p:txBody>
          <a:bodyPr wrap="none" anchor="ctr"/>
          <a:lstStyle/>
          <a:p>
            <a:pPr algn="ctr" eaLnBrk="1" hangingPunct="1"/>
            <a:endParaRPr lang="en-US" sz="1800">
              <a:solidFill>
                <a:srgbClr val="000000"/>
              </a:solidFill>
              <a:latin typeface="Comic Sans MS" pitchFamily="66" charset="0"/>
              <a:cs typeface="Arial" charset="0"/>
            </a:endParaRPr>
          </a:p>
        </p:txBody>
      </p:sp>
      <p:sp>
        <p:nvSpPr>
          <p:cNvPr id="516153" name="Oval 57"/>
          <p:cNvSpPr>
            <a:spLocks noChangeArrowheads="1"/>
          </p:cNvSpPr>
          <p:nvPr/>
        </p:nvSpPr>
        <p:spPr bwMode="auto">
          <a:xfrm>
            <a:off x="3581400" y="1898650"/>
            <a:ext cx="152400" cy="152400"/>
          </a:xfrm>
          <a:prstGeom prst="ellipse">
            <a:avLst/>
          </a:prstGeom>
          <a:solidFill>
            <a:srgbClr val="C0C0C0"/>
          </a:solidFill>
          <a:ln w="9525">
            <a:solidFill>
              <a:schemeClr val="tx1"/>
            </a:solidFill>
            <a:round/>
            <a:headEnd/>
            <a:tailEnd/>
          </a:ln>
        </p:spPr>
        <p:txBody>
          <a:bodyPr wrap="none" anchor="ctr"/>
          <a:lstStyle/>
          <a:p>
            <a:pPr algn="ctr" eaLnBrk="1" hangingPunct="1"/>
            <a:endParaRPr lang="en-US" sz="1800">
              <a:solidFill>
                <a:srgbClr val="000000"/>
              </a:solidFill>
              <a:latin typeface="Comic Sans MS" pitchFamily="66" charset="0"/>
              <a:cs typeface="Arial" charset="0"/>
            </a:endParaRPr>
          </a:p>
        </p:txBody>
      </p:sp>
      <p:sp>
        <p:nvSpPr>
          <p:cNvPr id="516154" name="Oval 58"/>
          <p:cNvSpPr>
            <a:spLocks noChangeArrowheads="1"/>
          </p:cNvSpPr>
          <p:nvPr/>
        </p:nvSpPr>
        <p:spPr bwMode="auto">
          <a:xfrm>
            <a:off x="2057400" y="1898650"/>
            <a:ext cx="152400" cy="152400"/>
          </a:xfrm>
          <a:prstGeom prst="ellipse">
            <a:avLst/>
          </a:prstGeom>
          <a:solidFill>
            <a:srgbClr val="C0C0C0"/>
          </a:solidFill>
          <a:ln w="9525">
            <a:solidFill>
              <a:schemeClr val="tx1"/>
            </a:solidFill>
            <a:round/>
            <a:headEnd/>
            <a:tailEnd/>
          </a:ln>
        </p:spPr>
        <p:txBody>
          <a:bodyPr wrap="none" anchor="ctr"/>
          <a:lstStyle/>
          <a:p>
            <a:pPr algn="ctr" eaLnBrk="1" hangingPunct="1"/>
            <a:endParaRPr lang="en-US" sz="1800">
              <a:solidFill>
                <a:srgbClr val="000000"/>
              </a:solidFill>
              <a:latin typeface="Comic Sans MS" pitchFamily="66" charset="0"/>
              <a:cs typeface="Arial" charset="0"/>
            </a:endParaRPr>
          </a:p>
        </p:txBody>
      </p:sp>
      <p:sp>
        <p:nvSpPr>
          <p:cNvPr id="516155" name="Text Box 59"/>
          <p:cNvSpPr txBox="1">
            <a:spLocks noChangeArrowheads="1"/>
          </p:cNvSpPr>
          <p:nvPr/>
        </p:nvSpPr>
        <p:spPr bwMode="auto">
          <a:xfrm>
            <a:off x="1257298" y="2924175"/>
            <a:ext cx="643890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eaLnBrk="1" hangingPunct="1"/>
            <a:r>
              <a:rPr lang="en-US" sz="2400" dirty="0">
                <a:solidFill>
                  <a:srgbClr val="000000"/>
                </a:solidFill>
                <a:latin typeface="Comic Sans MS" pitchFamily="66" charset="0"/>
                <a:cs typeface="Arial" charset="0"/>
              </a:rPr>
              <a:t>Adjacent T nodes linked for teleportation</a:t>
            </a:r>
          </a:p>
        </p:txBody>
      </p:sp>
      <p:grpSp>
        <p:nvGrpSpPr>
          <p:cNvPr id="5" name="Group 60"/>
          <p:cNvGrpSpPr>
            <a:grpSpLocks/>
          </p:cNvGrpSpPr>
          <p:nvPr/>
        </p:nvGrpSpPr>
        <p:grpSpPr bwMode="auto">
          <a:xfrm>
            <a:off x="914400" y="2279650"/>
            <a:ext cx="1143000" cy="152400"/>
            <a:chOff x="576" y="1632"/>
            <a:chExt cx="720" cy="96"/>
          </a:xfrm>
        </p:grpSpPr>
        <p:sp>
          <p:nvSpPr>
            <p:cNvPr id="55383" name="Rectangle 61"/>
            <p:cNvSpPr>
              <a:spLocks noChangeArrowheads="1"/>
            </p:cNvSpPr>
            <p:nvPr/>
          </p:nvSpPr>
          <p:spPr bwMode="auto">
            <a:xfrm>
              <a:off x="576" y="1632"/>
              <a:ext cx="96" cy="96"/>
            </a:xfrm>
            <a:prstGeom prst="rect">
              <a:avLst/>
            </a:prstGeom>
            <a:solidFill>
              <a:srgbClr val="00CCFF"/>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55384" name="Rectangle 62"/>
            <p:cNvSpPr>
              <a:spLocks noChangeArrowheads="1"/>
            </p:cNvSpPr>
            <p:nvPr/>
          </p:nvSpPr>
          <p:spPr bwMode="auto">
            <a:xfrm>
              <a:off x="1200" y="1632"/>
              <a:ext cx="96" cy="96"/>
            </a:xfrm>
            <a:prstGeom prst="rect">
              <a:avLst/>
            </a:prstGeom>
            <a:solidFill>
              <a:srgbClr val="00CCFF"/>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grpSp>
      <p:grpSp>
        <p:nvGrpSpPr>
          <p:cNvPr id="6" name="Group 63"/>
          <p:cNvGrpSpPr>
            <a:grpSpLocks/>
          </p:cNvGrpSpPr>
          <p:nvPr/>
        </p:nvGrpSpPr>
        <p:grpSpPr bwMode="auto">
          <a:xfrm>
            <a:off x="2438400" y="2279650"/>
            <a:ext cx="5715000" cy="152400"/>
            <a:chOff x="1536" y="1632"/>
            <a:chExt cx="3600" cy="96"/>
          </a:xfrm>
        </p:grpSpPr>
        <p:sp>
          <p:nvSpPr>
            <p:cNvPr id="55375" name="Rectangle 64"/>
            <p:cNvSpPr>
              <a:spLocks noChangeArrowheads="1"/>
            </p:cNvSpPr>
            <p:nvPr/>
          </p:nvSpPr>
          <p:spPr bwMode="auto">
            <a:xfrm>
              <a:off x="1536" y="1632"/>
              <a:ext cx="96" cy="96"/>
            </a:xfrm>
            <a:prstGeom prst="rect">
              <a:avLst/>
            </a:prstGeom>
            <a:solidFill>
              <a:srgbClr val="00CCFF"/>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55376" name="Rectangle 65"/>
            <p:cNvSpPr>
              <a:spLocks noChangeArrowheads="1"/>
            </p:cNvSpPr>
            <p:nvPr/>
          </p:nvSpPr>
          <p:spPr bwMode="auto">
            <a:xfrm>
              <a:off x="2160" y="1632"/>
              <a:ext cx="96" cy="96"/>
            </a:xfrm>
            <a:prstGeom prst="rect">
              <a:avLst/>
            </a:prstGeom>
            <a:solidFill>
              <a:srgbClr val="00CCFF"/>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55377" name="Rectangle 66"/>
            <p:cNvSpPr>
              <a:spLocks noChangeArrowheads="1"/>
            </p:cNvSpPr>
            <p:nvPr/>
          </p:nvSpPr>
          <p:spPr bwMode="auto">
            <a:xfrm>
              <a:off x="2496" y="1632"/>
              <a:ext cx="96" cy="96"/>
            </a:xfrm>
            <a:prstGeom prst="rect">
              <a:avLst/>
            </a:prstGeom>
            <a:solidFill>
              <a:srgbClr val="00CCFF"/>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55378" name="Rectangle 67"/>
            <p:cNvSpPr>
              <a:spLocks noChangeArrowheads="1"/>
            </p:cNvSpPr>
            <p:nvPr/>
          </p:nvSpPr>
          <p:spPr bwMode="auto">
            <a:xfrm>
              <a:off x="3120" y="1632"/>
              <a:ext cx="96" cy="96"/>
            </a:xfrm>
            <a:prstGeom prst="rect">
              <a:avLst/>
            </a:prstGeom>
            <a:solidFill>
              <a:srgbClr val="00CCFF"/>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55379" name="Rectangle 68"/>
            <p:cNvSpPr>
              <a:spLocks noChangeArrowheads="1"/>
            </p:cNvSpPr>
            <p:nvPr/>
          </p:nvSpPr>
          <p:spPr bwMode="auto">
            <a:xfrm>
              <a:off x="3456" y="1632"/>
              <a:ext cx="96" cy="96"/>
            </a:xfrm>
            <a:prstGeom prst="rect">
              <a:avLst/>
            </a:prstGeom>
            <a:solidFill>
              <a:srgbClr val="00CCFF"/>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55380" name="Rectangle 69"/>
            <p:cNvSpPr>
              <a:spLocks noChangeArrowheads="1"/>
            </p:cNvSpPr>
            <p:nvPr/>
          </p:nvSpPr>
          <p:spPr bwMode="auto">
            <a:xfrm>
              <a:off x="4080" y="1632"/>
              <a:ext cx="96" cy="96"/>
            </a:xfrm>
            <a:prstGeom prst="rect">
              <a:avLst/>
            </a:prstGeom>
            <a:solidFill>
              <a:srgbClr val="00CCFF"/>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55381" name="Rectangle 70"/>
            <p:cNvSpPr>
              <a:spLocks noChangeArrowheads="1"/>
            </p:cNvSpPr>
            <p:nvPr/>
          </p:nvSpPr>
          <p:spPr bwMode="auto">
            <a:xfrm>
              <a:off x="4416" y="1632"/>
              <a:ext cx="96" cy="96"/>
            </a:xfrm>
            <a:prstGeom prst="rect">
              <a:avLst/>
            </a:prstGeom>
            <a:solidFill>
              <a:srgbClr val="00CCFF"/>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55382" name="Rectangle 71"/>
            <p:cNvSpPr>
              <a:spLocks noChangeArrowheads="1"/>
            </p:cNvSpPr>
            <p:nvPr/>
          </p:nvSpPr>
          <p:spPr bwMode="auto">
            <a:xfrm>
              <a:off x="5040" y="1632"/>
              <a:ext cx="96" cy="96"/>
            </a:xfrm>
            <a:prstGeom prst="rect">
              <a:avLst/>
            </a:prstGeom>
            <a:solidFill>
              <a:srgbClr val="00CCFF"/>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grpSp>
      <p:grpSp>
        <p:nvGrpSpPr>
          <p:cNvPr id="7" name="Group 72"/>
          <p:cNvGrpSpPr>
            <a:grpSpLocks/>
          </p:cNvGrpSpPr>
          <p:nvPr/>
        </p:nvGrpSpPr>
        <p:grpSpPr bwMode="auto">
          <a:xfrm>
            <a:off x="914400" y="2584450"/>
            <a:ext cx="1143000" cy="304800"/>
            <a:chOff x="576" y="1824"/>
            <a:chExt cx="720" cy="192"/>
          </a:xfrm>
        </p:grpSpPr>
        <p:sp>
          <p:nvSpPr>
            <p:cNvPr id="55373" name="Line 73"/>
            <p:cNvSpPr>
              <a:spLocks noChangeShapeType="1"/>
            </p:cNvSpPr>
            <p:nvPr/>
          </p:nvSpPr>
          <p:spPr bwMode="auto">
            <a:xfrm flipH="1" flipV="1">
              <a:off x="576" y="1824"/>
              <a:ext cx="336" cy="192"/>
            </a:xfrm>
            <a:prstGeom prst="line">
              <a:avLst/>
            </a:prstGeom>
            <a:noFill/>
            <a:ln w="38100">
              <a:solidFill>
                <a:srgbClr val="FF0000"/>
              </a:solidFill>
              <a:round/>
              <a:headEnd/>
              <a:tailEnd type="arrow" w="lg" len="med"/>
            </a:ln>
            <a:extLst>
              <a:ext uri="{909E8E84-426E-40DD-AFC4-6F175D3DCCD1}">
                <a14:hiddenFill xmlns:a14="http://schemas.microsoft.com/office/drawing/2010/main">
                  <a:noFill/>
                </a14:hiddenFill>
              </a:ext>
            </a:extLst>
          </p:spPr>
          <p:txBody>
            <a:bodyPr/>
            <a:lstStyle/>
            <a:p>
              <a:endParaRPr lang="en-US"/>
            </a:p>
          </p:txBody>
        </p:sp>
        <p:sp>
          <p:nvSpPr>
            <p:cNvPr id="55374" name="Line 74"/>
            <p:cNvSpPr>
              <a:spLocks noChangeShapeType="1"/>
            </p:cNvSpPr>
            <p:nvPr/>
          </p:nvSpPr>
          <p:spPr bwMode="auto">
            <a:xfrm flipV="1">
              <a:off x="912" y="1824"/>
              <a:ext cx="384" cy="192"/>
            </a:xfrm>
            <a:prstGeom prst="line">
              <a:avLst/>
            </a:prstGeom>
            <a:noFill/>
            <a:ln w="38100">
              <a:solidFill>
                <a:srgbClr val="FF0000"/>
              </a:solidFill>
              <a:round/>
              <a:headEnd/>
              <a:tailEnd type="arrow" w="lg" len="med"/>
            </a:ln>
            <a:extLst>
              <a:ext uri="{909E8E84-426E-40DD-AFC4-6F175D3DCCD1}">
                <a14:hiddenFill xmlns:a14="http://schemas.microsoft.com/office/drawing/2010/main">
                  <a:noFill/>
                </a14:hiddenFill>
              </a:ext>
            </a:extLst>
          </p:spPr>
          <p:txBody>
            <a:bodyPr/>
            <a:lstStyle/>
            <a:p>
              <a:endParaRPr lang="en-US"/>
            </a:p>
          </p:txBody>
        </p:sp>
      </p:grpSp>
      <p:grpSp>
        <p:nvGrpSpPr>
          <p:cNvPr id="8" name="Group 75"/>
          <p:cNvGrpSpPr>
            <a:grpSpLocks/>
          </p:cNvGrpSpPr>
          <p:nvPr/>
        </p:nvGrpSpPr>
        <p:grpSpPr bwMode="auto">
          <a:xfrm>
            <a:off x="4038600" y="1898650"/>
            <a:ext cx="990600" cy="152400"/>
            <a:chOff x="2544" y="1200"/>
            <a:chExt cx="624" cy="96"/>
          </a:xfrm>
        </p:grpSpPr>
        <p:sp>
          <p:nvSpPr>
            <p:cNvPr id="55371" name="Freeform 76"/>
            <p:cNvSpPr>
              <a:spLocks/>
            </p:cNvSpPr>
            <p:nvPr/>
          </p:nvSpPr>
          <p:spPr bwMode="auto">
            <a:xfrm>
              <a:off x="2544" y="1200"/>
              <a:ext cx="624" cy="48"/>
            </a:xfrm>
            <a:custGeom>
              <a:avLst/>
              <a:gdLst>
                <a:gd name="T0" fmla="*/ 0 w 624"/>
                <a:gd name="T1" fmla="*/ 48 h 48"/>
                <a:gd name="T2" fmla="*/ 48 w 624"/>
                <a:gd name="T3" fmla="*/ 0 h 48"/>
                <a:gd name="T4" fmla="*/ 96 w 624"/>
                <a:gd name="T5" fmla="*/ 48 h 48"/>
                <a:gd name="T6" fmla="*/ 144 w 624"/>
                <a:gd name="T7" fmla="*/ 0 h 48"/>
                <a:gd name="T8" fmla="*/ 192 w 624"/>
                <a:gd name="T9" fmla="*/ 48 h 48"/>
                <a:gd name="T10" fmla="*/ 240 w 624"/>
                <a:gd name="T11" fmla="*/ 0 h 48"/>
                <a:gd name="T12" fmla="*/ 288 w 624"/>
                <a:gd name="T13" fmla="*/ 48 h 48"/>
                <a:gd name="T14" fmla="*/ 336 w 624"/>
                <a:gd name="T15" fmla="*/ 0 h 48"/>
                <a:gd name="T16" fmla="*/ 384 w 624"/>
                <a:gd name="T17" fmla="*/ 48 h 48"/>
                <a:gd name="T18" fmla="*/ 432 w 624"/>
                <a:gd name="T19" fmla="*/ 0 h 48"/>
                <a:gd name="T20" fmla="*/ 480 w 624"/>
                <a:gd name="T21" fmla="*/ 48 h 48"/>
                <a:gd name="T22" fmla="*/ 528 w 624"/>
                <a:gd name="T23" fmla="*/ 0 h 48"/>
                <a:gd name="T24" fmla="*/ 576 w 624"/>
                <a:gd name="T25" fmla="*/ 48 h 48"/>
                <a:gd name="T26" fmla="*/ 624 w 624"/>
                <a:gd name="T27" fmla="*/ 0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24"/>
                <a:gd name="T43" fmla="*/ 0 h 48"/>
                <a:gd name="T44" fmla="*/ 624 w 624"/>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24" h="48">
                  <a:moveTo>
                    <a:pt x="0" y="48"/>
                  </a:moveTo>
                  <a:cubicBezTo>
                    <a:pt x="16" y="24"/>
                    <a:pt x="32" y="0"/>
                    <a:pt x="48" y="0"/>
                  </a:cubicBezTo>
                  <a:cubicBezTo>
                    <a:pt x="64" y="0"/>
                    <a:pt x="80" y="48"/>
                    <a:pt x="96" y="48"/>
                  </a:cubicBezTo>
                  <a:cubicBezTo>
                    <a:pt x="112" y="48"/>
                    <a:pt x="128" y="0"/>
                    <a:pt x="144" y="0"/>
                  </a:cubicBezTo>
                  <a:cubicBezTo>
                    <a:pt x="160" y="0"/>
                    <a:pt x="176" y="48"/>
                    <a:pt x="192" y="48"/>
                  </a:cubicBezTo>
                  <a:cubicBezTo>
                    <a:pt x="208" y="48"/>
                    <a:pt x="224" y="0"/>
                    <a:pt x="240" y="0"/>
                  </a:cubicBezTo>
                  <a:cubicBezTo>
                    <a:pt x="256" y="0"/>
                    <a:pt x="272" y="48"/>
                    <a:pt x="288" y="48"/>
                  </a:cubicBezTo>
                  <a:cubicBezTo>
                    <a:pt x="304" y="48"/>
                    <a:pt x="320" y="0"/>
                    <a:pt x="336" y="0"/>
                  </a:cubicBezTo>
                  <a:cubicBezTo>
                    <a:pt x="352" y="0"/>
                    <a:pt x="368" y="48"/>
                    <a:pt x="384" y="48"/>
                  </a:cubicBezTo>
                  <a:cubicBezTo>
                    <a:pt x="400" y="48"/>
                    <a:pt x="416" y="0"/>
                    <a:pt x="432" y="0"/>
                  </a:cubicBezTo>
                  <a:cubicBezTo>
                    <a:pt x="448" y="0"/>
                    <a:pt x="464" y="48"/>
                    <a:pt x="480" y="48"/>
                  </a:cubicBezTo>
                  <a:cubicBezTo>
                    <a:pt x="496" y="48"/>
                    <a:pt x="512" y="0"/>
                    <a:pt x="528" y="0"/>
                  </a:cubicBezTo>
                  <a:cubicBezTo>
                    <a:pt x="544" y="0"/>
                    <a:pt x="560" y="48"/>
                    <a:pt x="576" y="48"/>
                  </a:cubicBezTo>
                  <a:cubicBezTo>
                    <a:pt x="592" y="48"/>
                    <a:pt x="608" y="24"/>
                    <a:pt x="624"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5372" name="Freeform 77"/>
            <p:cNvSpPr>
              <a:spLocks/>
            </p:cNvSpPr>
            <p:nvPr/>
          </p:nvSpPr>
          <p:spPr bwMode="auto">
            <a:xfrm>
              <a:off x="2544" y="1248"/>
              <a:ext cx="624" cy="48"/>
            </a:xfrm>
            <a:custGeom>
              <a:avLst/>
              <a:gdLst>
                <a:gd name="T0" fmla="*/ 0 w 624"/>
                <a:gd name="T1" fmla="*/ 48 h 48"/>
                <a:gd name="T2" fmla="*/ 48 w 624"/>
                <a:gd name="T3" fmla="*/ 0 h 48"/>
                <a:gd name="T4" fmla="*/ 96 w 624"/>
                <a:gd name="T5" fmla="*/ 48 h 48"/>
                <a:gd name="T6" fmla="*/ 144 w 624"/>
                <a:gd name="T7" fmla="*/ 0 h 48"/>
                <a:gd name="T8" fmla="*/ 192 w 624"/>
                <a:gd name="T9" fmla="*/ 48 h 48"/>
                <a:gd name="T10" fmla="*/ 240 w 624"/>
                <a:gd name="T11" fmla="*/ 0 h 48"/>
                <a:gd name="T12" fmla="*/ 288 w 624"/>
                <a:gd name="T13" fmla="*/ 48 h 48"/>
                <a:gd name="T14" fmla="*/ 336 w 624"/>
                <a:gd name="T15" fmla="*/ 0 h 48"/>
                <a:gd name="T16" fmla="*/ 384 w 624"/>
                <a:gd name="T17" fmla="*/ 48 h 48"/>
                <a:gd name="T18" fmla="*/ 432 w 624"/>
                <a:gd name="T19" fmla="*/ 0 h 48"/>
                <a:gd name="T20" fmla="*/ 480 w 624"/>
                <a:gd name="T21" fmla="*/ 48 h 48"/>
                <a:gd name="T22" fmla="*/ 528 w 624"/>
                <a:gd name="T23" fmla="*/ 0 h 48"/>
                <a:gd name="T24" fmla="*/ 576 w 624"/>
                <a:gd name="T25" fmla="*/ 48 h 48"/>
                <a:gd name="T26" fmla="*/ 624 w 624"/>
                <a:gd name="T27" fmla="*/ 0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24"/>
                <a:gd name="T43" fmla="*/ 0 h 48"/>
                <a:gd name="T44" fmla="*/ 624 w 624"/>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24" h="48">
                  <a:moveTo>
                    <a:pt x="0" y="48"/>
                  </a:moveTo>
                  <a:cubicBezTo>
                    <a:pt x="16" y="24"/>
                    <a:pt x="32" y="0"/>
                    <a:pt x="48" y="0"/>
                  </a:cubicBezTo>
                  <a:cubicBezTo>
                    <a:pt x="64" y="0"/>
                    <a:pt x="80" y="48"/>
                    <a:pt x="96" y="48"/>
                  </a:cubicBezTo>
                  <a:cubicBezTo>
                    <a:pt x="112" y="48"/>
                    <a:pt x="128" y="0"/>
                    <a:pt x="144" y="0"/>
                  </a:cubicBezTo>
                  <a:cubicBezTo>
                    <a:pt x="160" y="0"/>
                    <a:pt x="176" y="48"/>
                    <a:pt x="192" y="48"/>
                  </a:cubicBezTo>
                  <a:cubicBezTo>
                    <a:pt x="208" y="48"/>
                    <a:pt x="224" y="0"/>
                    <a:pt x="240" y="0"/>
                  </a:cubicBezTo>
                  <a:cubicBezTo>
                    <a:pt x="256" y="0"/>
                    <a:pt x="272" y="48"/>
                    <a:pt x="288" y="48"/>
                  </a:cubicBezTo>
                  <a:cubicBezTo>
                    <a:pt x="304" y="48"/>
                    <a:pt x="320" y="0"/>
                    <a:pt x="336" y="0"/>
                  </a:cubicBezTo>
                  <a:cubicBezTo>
                    <a:pt x="352" y="0"/>
                    <a:pt x="368" y="48"/>
                    <a:pt x="384" y="48"/>
                  </a:cubicBezTo>
                  <a:cubicBezTo>
                    <a:pt x="400" y="48"/>
                    <a:pt x="416" y="0"/>
                    <a:pt x="432" y="0"/>
                  </a:cubicBezTo>
                  <a:cubicBezTo>
                    <a:pt x="448" y="0"/>
                    <a:pt x="464" y="48"/>
                    <a:pt x="480" y="48"/>
                  </a:cubicBezTo>
                  <a:cubicBezTo>
                    <a:pt x="496" y="48"/>
                    <a:pt x="512" y="0"/>
                    <a:pt x="528" y="0"/>
                  </a:cubicBezTo>
                  <a:cubicBezTo>
                    <a:pt x="544" y="0"/>
                    <a:pt x="560" y="48"/>
                    <a:pt x="576" y="48"/>
                  </a:cubicBezTo>
                  <a:cubicBezTo>
                    <a:pt x="592" y="48"/>
                    <a:pt x="608" y="24"/>
                    <a:pt x="624"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9" name="Group 78"/>
          <p:cNvGrpSpPr>
            <a:grpSpLocks/>
          </p:cNvGrpSpPr>
          <p:nvPr/>
        </p:nvGrpSpPr>
        <p:grpSpPr bwMode="auto">
          <a:xfrm>
            <a:off x="5562600" y="1898650"/>
            <a:ext cx="990600" cy="152400"/>
            <a:chOff x="3504" y="1392"/>
            <a:chExt cx="624" cy="96"/>
          </a:xfrm>
        </p:grpSpPr>
        <p:sp>
          <p:nvSpPr>
            <p:cNvPr id="55369" name="Freeform 79"/>
            <p:cNvSpPr>
              <a:spLocks/>
            </p:cNvSpPr>
            <p:nvPr/>
          </p:nvSpPr>
          <p:spPr bwMode="auto">
            <a:xfrm>
              <a:off x="3504" y="1392"/>
              <a:ext cx="624" cy="48"/>
            </a:xfrm>
            <a:custGeom>
              <a:avLst/>
              <a:gdLst>
                <a:gd name="T0" fmla="*/ 0 w 624"/>
                <a:gd name="T1" fmla="*/ 48 h 48"/>
                <a:gd name="T2" fmla="*/ 48 w 624"/>
                <a:gd name="T3" fmla="*/ 0 h 48"/>
                <a:gd name="T4" fmla="*/ 96 w 624"/>
                <a:gd name="T5" fmla="*/ 48 h 48"/>
                <a:gd name="T6" fmla="*/ 144 w 624"/>
                <a:gd name="T7" fmla="*/ 0 h 48"/>
                <a:gd name="T8" fmla="*/ 192 w 624"/>
                <a:gd name="T9" fmla="*/ 48 h 48"/>
                <a:gd name="T10" fmla="*/ 240 w 624"/>
                <a:gd name="T11" fmla="*/ 0 h 48"/>
                <a:gd name="T12" fmla="*/ 288 w 624"/>
                <a:gd name="T13" fmla="*/ 48 h 48"/>
                <a:gd name="T14" fmla="*/ 336 w 624"/>
                <a:gd name="T15" fmla="*/ 0 h 48"/>
                <a:gd name="T16" fmla="*/ 384 w 624"/>
                <a:gd name="T17" fmla="*/ 48 h 48"/>
                <a:gd name="T18" fmla="*/ 432 w 624"/>
                <a:gd name="T19" fmla="*/ 0 h 48"/>
                <a:gd name="T20" fmla="*/ 480 w 624"/>
                <a:gd name="T21" fmla="*/ 48 h 48"/>
                <a:gd name="T22" fmla="*/ 528 w 624"/>
                <a:gd name="T23" fmla="*/ 0 h 48"/>
                <a:gd name="T24" fmla="*/ 576 w 624"/>
                <a:gd name="T25" fmla="*/ 48 h 48"/>
                <a:gd name="T26" fmla="*/ 624 w 624"/>
                <a:gd name="T27" fmla="*/ 0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24"/>
                <a:gd name="T43" fmla="*/ 0 h 48"/>
                <a:gd name="T44" fmla="*/ 624 w 624"/>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24" h="48">
                  <a:moveTo>
                    <a:pt x="0" y="48"/>
                  </a:moveTo>
                  <a:cubicBezTo>
                    <a:pt x="16" y="24"/>
                    <a:pt x="32" y="0"/>
                    <a:pt x="48" y="0"/>
                  </a:cubicBezTo>
                  <a:cubicBezTo>
                    <a:pt x="64" y="0"/>
                    <a:pt x="80" y="48"/>
                    <a:pt x="96" y="48"/>
                  </a:cubicBezTo>
                  <a:cubicBezTo>
                    <a:pt x="112" y="48"/>
                    <a:pt x="128" y="0"/>
                    <a:pt x="144" y="0"/>
                  </a:cubicBezTo>
                  <a:cubicBezTo>
                    <a:pt x="160" y="0"/>
                    <a:pt x="176" y="48"/>
                    <a:pt x="192" y="48"/>
                  </a:cubicBezTo>
                  <a:cubicBezTo>
                    <a:pt x="208" y="48"/>
                    <a:pt x="224" y="0"/>
                    <a:pt x="240" y="0"/>
                  </a:cubicBezTo>
                  <a:cubicBezTo>
                    <a:pt x="256" y="0"/>
                    <a:pt x="272" y="48"/>
                    <a:pt x="288" y="48"/>
                  </a:cubicBezTo>
                  <a:cubicBezTo>
                    <a:pt x="304" y="48"/>
                    <a:pt x="320" y="0"/>
                    <a:pt x="336" y="0"/>
                  </a:cubicBezTo>
                  <a:cubicBezTo>
                    <a:pt x="352" y="0"/>
                    <a:pt x="368" y="48"/>
                    <a:pt x="384" y="48"/>
                  </a:cubicBezTo>
                  <a:cubicBezTo>
                    <a:pt x="400" y="48"/>
                    <a:pt x="416" y="0"/>
                    <a:pt x="432" y="0"/>
                  </a:cubicBezTo>
                  <a:cubicBezTo>
                    <a:pt x="448" y="0"/>
                    <a:pt x="464" y="48"/>
                    <a:pt x="480" y="48"/>
                  </a:cubicBezTo>
                  <a:cubicBezTo>
                    <a:pt x="496" y="48"/>
                    <a:pt x="512" y="0"/>
                    <a:pt x="528" y="0"/>
                  </a:cubicBezTo>
                  <a:cubicBezTo>
                    <a:pt x="544" y="0"/>
                    <a:pt x="560" y="48"/>
                    <a:pt x="576" y="48"/>
                  </a:cubicBezTo>
                  <a:cubicBezTo>
                    <a:pt x="592" y="48"/>
                    <a:pt x="608" y="24"/>
                    <a:pt x="624"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5370" name="Freeform 80"/>
            <p:cNvSpPr>
              <a:spLocks/>
            </p:cNvSpPr>
            <p:nvPr/>
          </p:nvSpPr>
          <p:spPr bwMode="auto">
            <a:xfrm>
              <a:off x="3504" y="1440"/>
              <a:ext cx="624" cy="48"/>
            </a:xfrm>
            <a:custGeom>
              <a:avLst/>
              <a:gdLst>
                <a:gd name="T0" fmla="*/ 0 w 624"/>
                <a:gd name="T1" fmla="*/ 48 h 48"/>
                <a:gd name="T2" fmla="*/ 48 w 624"/>
                <a:gd name="T3" fmla="*/ 0 h 48"/>
                <a:gd name="T4" fmla="*/ 96 w 624"/>
                <a:gd name="T5" fmla="*/ 48 h 48"/>
                <a:gd name="T6" fmla="*/ 144 w 624"/>
                <a:gd name="T7" fmla="*/ 0 h 48"/>
                <a:gd name="T8" fmla="*/ 192 w 624"/>
                <a:gd name="T9" fmla="*/ 48 h 48"/>
                <a:gd name="T10" fmla="*/ 240 w 624"/>
                <a:gd name="T11" fmla="*/ 0 h 48"/>
                <a:gd name="T12" fmla="*/ 288 w 624"/>
                <a:gd name="T13" fmla="*/ 48 h 48"/>
                <a:gd name="T14" fmla="*/ 336 w 624"/>
                <a:gd name="T15" fmla="*/ 0 h 48"/>
                <a:gd name="T16" fmla="*/ 384 w 624"/>
                <a:gd name="T17" fmla="*/ 48 h 48"/>
                <a:gd name="T18" fmla="*/ 432 w 624"/>
                <a:gd name="T19" fmla="*/ 0 h 48"/>
                <a:gd name="T20" fmla="*/ 480 w 624"/>
                <a:gd name="T21" fmla="*/ 48 h 48"/>
                <a:gd name="T22" fmla="*/ 528 w 624"/>
                <a:gd name="T23" fmla="*/ 0 h 48"/>
                <a:gd name="T24" fmla="*/ 576 w 624"/>
                <a:gd name="T25" fmla="*/ 48 h 48"/>
                <a:gd name="T26" fmla="*/ 624 w 624"/>
                <a:gd name="T27" fmla="*/ 0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24"/>
                <a:gd name="T43" fmla="*/ 0 h 48"/>
                <a:gd name="T44" fmla="*/ 624 w 624"/>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24" h="48">
                  <a:moveTo>
                    <a:pt x="0" y="48"/>
                  </a:moveTo>
                  <a:cubicBezTo>
                    <a:pt x="16" y="24"/>
                    <a:pt x="32" y="0"/>
                    <a:pt x="48" y="0"/>
                  </a:cubicBezTo>
                  <a:cubicBezTo>
                    <a:pt x="64" y="0"/>
                    <a:pt x="80" y="48"/>
                    <a:pt x="96" y="48"/>
                  </a:cubicBezTo>
                  <a:cubicBezTo>
                    <a:pt x="112" y="48"/>
                    <a:pt x="128" y="0"/>
                    <a:pt x="144" y="0"/>
                  </a:cubicBezTo>
                  <a:cubicBezTo>
                    <a:pt x="160" y="0"/>
                    <a:pt x="176" y="48"/>
                    <a:pt x="192" y="48"/>
                  </a:cubicBezTo>
                  <a:cubicBezTo>
                    <a:pt x="208" y="48"/>
                    <a:pt x="224" y="0"/>
                    <a:pt x="240" y="0"/>
                  </a:cubicBezTo>
                  <a:cubicBezTo>
                    <a:pt x="256" y="0"/>
                    <a:pt x="272" y="48"/>
                    <a:pt x="288" y="48"/>
                  </a:cubicBezTo>
                  <a:cubicBezTo>
                    <a:pt x="304" y="48"/>
                    <a:pt x="320" y="0"/>
                    <a:pt x="336" y="0"/>
                  </a:cubicBezTo>
                  <a:cubicBezTo>
                    <a:pt x="352" y="0"/>
                    <a:pt x="368" y="48"/>
                    <a:pt x="384" y="48"/>
                  </a:cubicBezTo>
                  <a:cubicBezTo>
                    <a:pt x="400" y="48"/>
                    <a:pt x="416" y="0"/>
                    <a:pt x="432" y="0"/>
                  </a:cubicBezTo>
                  <a:cubicBezTo>
                    <a:pt x="448" y="0"/>
                    <a:pt x="464" y="48"/>
                    <a:pt x="480" y="48"/>
                  </a:cubicBezTo>
                  <a:cubicBezTo>
                    <a:pt x="496" y="48"/>
                    <a:pt x="512" y="0"/>
                    <a:pt x="528" y="0"/>
                  </a:cubicBezTo>
                  <a:cubicBezTo>
                    <a:pt x="544" y="0"/>
                    <a:pt x="560" y="48"/>
                    <a:pt x="576" y="48"/>
                  </a:cubicBezTo>
                  <a:cubicBezTo>
                    <a:pt x="592" y="48"/>
                    <a:pt x="608" y="24"/>
                    <a:pt x="624"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0" name="Group 81"/>
          <p:cNvGrpSpPr>
            <a:grpSpLocks/>
          </p:cNvGrpSpPr>
          <p:nvPr/>
        </p:nvGrpSpPr>
        <p:grpSpPr bwMode="auto">
          <a:xfrm>
            <a:off x="7086600" y="1898650"/>
            <a:ext cx="990600" cy="152400"/>
            <a:chOff x="4464" y="1392"/>
            <a:chExt cx="624" cy="96"/>
          </a:xfrm>
        </p:grpSpPr>
        <p:sp>
          <p:nvSpPr>
            <p:cNvPr id="55367" name="Freeform 82"/>
            <p:cNvSpPr>
              <a:spLocks/>
            </p:cNvSpPr>
            <p:nvPr/>
          </p:nvSpPr>
          <p:spPr bwMode="auto">
            <a:xfrm>
              <a:off x="4464" y="1392"/>
              <a:ext cx="624" cy="48"/>
            </a:xfrm>
            <a:custGeom>
              <a:avLst/>
              <a:gdLst>
                <a:gd name="T0" fmla="*/ 0 w 624"/>
                <a:gd name="T1" fmla="*/ 48 h 48"/>
                <a:gd name="T2" fmla="*/ 48 w 624"/>
                <a:gd name="T3" fmla="*/ 0 h 48"/>
                <a:gd name="T4" fmla="*/ 96 w 624"/>
                <a:gd name="T5" fmla="*/ 48 h 48"/>
                <a:gd name="T6" fmla="*/ 144 w 624"/>
                <a:gd name="T7" fmla="*/ 0 h 48"/>
                <a:gd name="T8" fmla="*/ 192 w 624"/>
                <a:gd name="T9" fmla="*/ 48 h 48"/>
                <a:gd name="T10" fmla="*/ 240 w 624"/>
                <a:gd name="T11" fmla="*/ 0 h 48"/>
                <a:gd name="T12" fmla="*/ 288 w 624"/>
                <a:gd name="T13" fmla="*/ 48 h 48"/>
                <a:gd name="T14" fmla="*/ 336 w 624"/>
                <a:gd name="T15" fmla="*/ 0 h 48"/>
                <a:gd name="T16" fmla="*/ 384 w 624"/>
                <a:gd name="T17" fmla="*/ 48 h 48"/>
                <a:gd name="T18" fmla="*/ 432 w 624"/>
                <a:gd name="T19" fmla="*/ 0 h 48"/>
                <a:gd name="T20" fmla="*/ 480 w 624"/>
                <a:gd name="T21" fmla="*/ 48 h 48"/>
                <a:gd name="T22" fmla="*/ 528 w 624"/>
                <a:gd name="T23" fmla="*/ 0 h 48"/>
                <a:gd name="T24" fmla="*/ 576 w 624"/>
                <a:gd name="T25" fmla="*/ 48 h 48"/>
                <a:gd name="T26" fmla="*/ 624 w 624"/>
                <a:gd name="T27" fmla="*/ 0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24"/>
                <a:gd name="T43" fmla="*/ 0 h 48"/>
                <a:gd name="T44" fmla="*/ 624 w 624"/>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24" h="48">
                  <a:moveTo>
                    <a:pt x="0" y="48"/>
                  </a:moveTo>
                  <a:cubicBezTo>
                    <a:pt x="16" y="24"/>
                    <a:pt x="32" y="0"/>
                    <a:pt x="48" y="0"/>
                  </a:cubicBezTo>
                  <a:cubicBezTo>
                    <a:pt x="64" y="0"/>
                    <a:pt x="80" y="48"/>
                    <a:pt x="96" y="48"/>
                  </a:cubicBezTo>
                  <a:cubicBezTo>
                    <a:pt x="112" y="48"/>
                    <a:pt x="128" y="0"/>
                    <a:pt x="144" y="0"/>
                  </a:cubicBezTo>
                  <a:cubicBezTo>
                    <a:pt x="160" y="0"/>
                    <a:pt x="176" y="48"/>
                    <a:pt x="192" y="48"/>
                  </a:cubicBezTo>
                  <a:cubicBezTo>
                    <a:pt x="208" y="48"/>
                    <a:pt x="224" y="0"/>
                    <a:pt x="240" y="0"/>
                  </a:cubicBezTo>
                  <a:cubicBezTo>
                    <a:pt x="256" y="0"/>
                    <a:pt x="272" y="48"/>
                    <a:pt x="288" y="48"/>
                  </a:cubicBezTo>
                  <a:cubicBezTo>
                    <a:pt x="304" y="48"/>
                    <a:pt x="320" y="0"/>
                    <a:pt x="336" y="0"/>
                  </a:cubicBezTo>
                  <a:cubicBezTo>
                    <a:pt x="352" y="0"/>
                    <a:pt x="368" y="48"/>
                    <a:pt x="384" y="48"/>
                  </a:cubicBezTo>
                  <a:cubicBezTo>
                    <a:pt x="400" y="48"/>
                    <a:pt x="416" y="0"/>
                    <a:pt x="432" y="0"/>
                  </a:cubicBezTo>
                  <a:cubicBezTo>
                    <a:pt x="448" y="0"/>
                    <a:pt x="464" y="48"/>
                    <a:pt x="480" y="48"/>
                  </a:cubicBezTo>
                  <a:cubicBezTo>
                    <a:pt x="496" y="48"/>
                    <a:pt x="512" y="0"/>
                    <a:pt x="528" y="0"/>
                  </a:cubicBezTo>
                  <a:cubicBezTo>
                    <a:pt x="544" y="0"/>
                    <a:pt x="560" y="48"/>
                    <a:pt x="576" y="48"/>
                  </a:cubicBezTo>
                  <a:cubicBezTo>
                    <a:pt x="592" y="48"/>
                    <a:pt x="608" y="24"/>
                    <a:pt x="624"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5368" name="Freeform 83"/>
            <p:cNvSpPr>
              <a:spLocks/>
            </p:cNvSpPr>
            <p:nvPr/>
          </p:nvSpPr>
          <p:spPr bwMode="auto">
            <a:xfrm>
              <a:off x="4464" y="1440"/>
              <a:ext cx="624" cy="48"/>
            </a:xfrm>
            <a:custGeom>
              <a:avLst/>
              <a:gdLst>
                <a:gd name="T0" fmla="*/ 0 w 624"/>
                <a:gd name="T1" fmla="*/ 48 h 48"/>
                <a:gd name="T2" fmla="*/ 48 w 624"/>
                <a:gd name="T3" fmla="*/ 0 h 48"/>
                <a:gd name="T4" fmla="*/ 96 w 624"/>
                <a:gd name="T5" fmla="*/ 48 h 48"/>
                <a:gd name="T6" fmla="*/ 144 w 624"/>
                <a:gd name="T7" fmla="*/ 0 h 48"/>
                <a:gd name="T8" fmla="*/ 192 w 624"/>
                <a:gd name="T9" fmla="*/ 48 h 48"/>
                <a:gd name="T10" fmla="*/ 240 w 624"/>
                <a:gd name="T11" fmla="*/ 0 h 48"/>
                <a:gd name="T12" fmla="*/ 288 w 624"/>
                <a:gd name="T13" fmla="*/ 48 h 48"/>
                <a:gd name="T14" fmla="*/ 336 w 624"/>
                <a:gd name="T15" fmla="*/ 0 h 48"/>
                <a:gd name="T16" fmla="*/ 384 w 624"/>
                <a:gd name="T17" fmla="*/ 48 h 48"/>
                <a:gd name="T18" fmla="*/ 432 w 624"/>
                <a:gd name="T19" fmla="*/ 0 h 48"/>
                <a:gd name="T20" fmla="*/ 480 w 624"/>
                <a:gd name="T21" fmla="*/ 48 h 48"/>
                <a:gd name="T22" fmla="*/ 528 w 624"/>
                <a:gd name="T23" fmla="*/ 0 h 48"/>
                <a:gd name="T24" fmla="*/ 576 w 624"/>
                <a:gd name="T25" fmla="*/ 48 h 48"/>
                <a:gd name="T26" fmla="*/ 624 w 624"/>
                <a:gd name="T27" fmla="*/ 0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24"/>
                <a:gd name="T43" fmla="*/ 0 h 48"/>
                <a:gd name="T44" fmla="*/ 624 w 624"/>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24" h="48">
                  <a:moveTo>
                    <a:pt x="0" y="48"/>
                  </a:moveTo>
                  <a:cubicBezTo>
                    <a:pt x="16" y="24"/>
                    <a:pt x="32" y="0"/>
                    <a:pt x="48" y="0"/>
                  </a:cubicBezTo>
                  <a:cubicBezTo>
                    <a:pt x="64" y="0"/>
                    <a:pt x="80" y="48"/>
                    <a:pt x="96" y="48"/>
                  </a:cubicBezTo>
                  <a:cubicBezTo>
                    <a:pt x="112" y="48"/>
                    <a:pt x="128" y="0"/>
                    <a:pt x="144" y="0"/>
                  </a:cubicBezTo>
                  <a:cubicBezTo>
                    <a:pt x="160" y="0"/>
                    <a:pt x="176" y="48"/>
                    <a:pt x="192" y="48"/>
                  </a:cubicBezTo>
                  <a:cubicBezTo>
                    <a:pt x="208" y="48"/>
                    <a:pt x="224" y="0"/>
                    <a:pt x="240" y="0"/>
                  </a:cubicBezTo>
                  <a:cubicBezTo>
                    <a:pt x="256" y="0"/>
                    <a:pt x="272" y="48"/>
                    <a:pt x="288" y="48"/>
                  </a:cubicBezTo>
                  <a:cubicBezTo>
                    <a:pt x="304" y="48"/>
                    <a:pt x="320" y="0"/>
                    <a:pt x="336" y="0"/>
                  </a:cubicBezTo>
                  <a:cubicBezTo>
                    <a:pt x="352" y="0"/>
                    <a:pt x="368" y="48"/>
                    <a:pt x="384" y="48"/>
                  </a:cubicBezTo>
                  <a:cubicBezTo>
                    <a:pt x="400" y="48"/>
                    <a:pt x="416" y="0"/>
                    <a:pt x="432" y="0"/>
                  </a:cubicBezTo>
                  <a:cubicBezTo>
                    <a:pt x="448" y="0"/>
                    <a:pt x="464" y="48"/>
                    <a:pt x="480" y="48"/>
                  </a:cubicBezTo>
                  <a:cubicBezTo>
                    <a:pt x="496" y="48"/>
                    <a:pt x="512" y="0"/>
                    <a:pt x="528" y="0"/>
                  </a:cubicBezTo>
                  <a:cubicBezTo>
                    <a:pt x="544" y="0"/>
                    <a:pt x="560" y="48"/>
                    <a:pt x="576" y="48"/>
                  </a:cubicBezTo>
                  <a:cubicBezTo>
                    <a:pt x="592" y="48"/>
                    <a:pt x="608" y="24"/>
                    <a:pt x="624"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1" name="Group 84"/>
          <p:cNvGrpSpPr>
            <a:grpSpLocks/>
          </p:cNvGrpSpPr>
          <p:nvPr/>
        </p:nvGrpSpPr>
        <p:grpSpPr bwMode="auto">
          <a:xfrm>
            <a:off x="2514600" y="1898650"/>
            <a:ext cx="990600" cy="152400"/>
            <a:chOff x="1584" y="1392"/>
            <a:chExt cx="624" cy="96"/>
          </a:xfrm>
        </p:grpSpPr>
        <p:sp>
          <p:nvSpPr>
            <p:cNvPr id="55365" name="Freeform 85"/>
            <p:cNvSpPr>
              <a:spLocks/>
            </p:cNvSpPr>
            <p:nvPr/>
          </p:nvSpPr>
          <p:spPr bwMode="auto">
            <a:xfrm>
              <a:off x="1584" y="1392"/>
              <a:ext cx="624" cy="48"/>
            </a:xfrm>
            <a:custGeom>
              <a:avLst/>
              <a:gdLst>
                <a:gd name="T0" fmla="*/ 0 w 624"/>
                <a:gd name="T1" fmla="*/ 48 h 48"/>
                <a:gd name="T2" fmla="*/ 48 w 624"/>
                <a:gd name="T3" fmla="*/ 0 h 48"/>
                <a:gd name="T4" fmla="*/ 96 w 624"/>
                <a:gd name="T5" fmla="*/ 48 h 48"/>
                <a:gd name="T6" fmla="*/ 144 w 624"/>
                <a:gd name="T7" fmla="*/ 0 h 48"/>
                <a:gd name="T8" fmla="*/ 192 w 624"/>
                <a:gd name="T9" fmla="*/ 48 h 48"/>
                <a:gd name="T10" fmla="*/ 240 w 624"/>
                <a:gd name="T11" fmla="*/ 0 h 48"/>
                <a:gd name="T12" fmla="*/ 288 w 624"/>
                <a:gd name="T13" fmla="*/ 48 h 48"/>
                <a:gd name="T14" fmla="*/ 336 w 624"/>
                <a:gd name="T15" fmla="*/ 0 h 48"/>
                <a:gd name="T16" fmla="*/ 384 w 624"/>
                <a:gd name="T17" fmla="*/ 48 h 48"/>
                <a:gd name="T18" fmla="*/ 432 w 624"/>
                <a:gd name="T19" fmla="*/ 0 h 48"/>
                <a:gd name="T20" fmla="*/ 480 w 624"/>
                <a:gd name="T21" fmla="*/ 48 h 48"/>
                <a:gd name="T22" fmla="*/ 528 w 624"/>
                <a:gd name="T23" fmla="*/ 0 h 48"/>
                <a:gd name="T24" fmla="*/ 576 w 624"/>
                <a:gd name="T25" fmla="*/ 48 h 48"/>
                <a:gd name="T26" fmla="*/ 624 w 624"/>
                <a:gd name="T27" fmla="*/ 0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24"/>
                <a:gd name="T43" fmla="*/ 0 h 48"/>
                <a:gd name="T44" fmla="*/ 624 w 624"/>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24" h="48">
                  <a:moveTo>
                    <a:pt x="0" y="48"/>
                  </a:moveTo>
                  <a:cubicBezTo>
                    <a:pt x="16" y="24"/>
                    <a:pt x="32" y="0"/>
                    <a:pt x="48" y="0"/>
                  </a:cubicBezTo>
                  <a:cubicBezTo>
                    <a:pt x="64" y="0"/>
                    <a:pt x="80" y="48"/>
                    <a:pt x="96" y="48"/>
                  </a:cubicBezTo>
                  <a:cubicBezTo>
                    <a:pt x="112" y="48"/>
                    <a:pt x="128" y="0"/>
                    <a:pt x="144" y="0"/>
                  </a:cubicBezTo>
                  <a:cubicBezTo>
                    <a:pt x="160" y="0"/>
                    <a:pt x="176" y="48"/>
                    <a:pt x="192" y="48"/>
                  </a:cubicBezTo>
                  <a:cubicBezTo>
                    <a:pt x="208" y="48"/>
                    <a:pt x="224" y="0"/>
                    <a:pt x="240" y="0"/>
                  </a:cubicBezTo>
                  <a:cubicBezTo>
                    <a:pt x="256" y="0"/>
                    <a:pt x="272" y="48"/>
                    <a:pt x="288" y="48"/>
                  </a:cubicBezTo>
                  <a:cubicBezTo>
                    <a:pt x="304" y="48"/>
                    <a:pt x="320" y="0"/>
                    <a:pt x="336" y="0"/>
                  </a:cubicBezTo>
                  <a:cubicBezTo>
                    <a:pt x="352" y="0"/>
                    <a:pt x="368" y="48"/>
                    <a:pt x="384" y="48"/>
                  </a:cubicBezTo>
                  <a:cubicBezTo>
                    <a:pt x="400" y="48"/>
                    <a:pt x="416" y="0"/>
                    <a:pt x="432" y="0"/>
                  </a:cubicBezTo>
                  <a:cubicBezTo>
                    <a:pt x="448" y="0"/>
                    <a:pt x="464" y="48"/>
                    <a:pt x="480" y="48"/>
                  </a:cubicBezTo>
                  <a:cubicBezTo>
                    <a:pt x="496" y="48"/>
                    <a:pt x="512" y="0"/>
                    <a:pt x="528" y="0"/>
                  </a:cubicBezTo>
                  <a:cubicBezTo>
                    <a:pt x="544" y="0"/>
                    <a:pt x="560" y="48"/>
                    <a:pt x="576" y="48"/>
                  </a:cubicBezTo>
                  <a:cubicBezTo>
                    <a:pt x="592" y="48"/>
                    <a:pt x="608" y="24"/>
                    <a:pt x="624"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5366" name="Freeform 86"/>
            <p:cNvSpPr>
              <a:spLocks/>
            </p:cNvSpPr>
            <p:nvPr/>
          </p:nvSpPr>
          <p:spPr bwMode="auto">
            <a:xfrm>
              <a:off x="1584" y="1440"/>
              <a:ext cx="624" cy="48"/>
            </a:xfrm>
            <a:custGeom>
              <a:avLst/>
              <a:gdLst>
                <a:gd name="T0" fmla="*/ 0 w 624"/>
                <a:gd name="T1" fmla="*/ 48 h 48"/>
                <a:gd name="T2" fmla="*/ 48 w 624"/>
                <a:gd name="T3" fmla="*/ 0 h 48"/>
                <a:gd name="T4" fmla="*/ 96 w 624"/>
                <a:gd name="T5" fmla="*/ 48 h 48"/>
                <a:gd name="T6" fmla="*/ 144 w 624"/>
                <a:gd name="T7" fmla="*/ 0 h 48"/>
                <a:gd name="T8" fmla="*/ 192 w 624"/>
                <a:gd name="T9" fmla="*/ 48 h 48"/>
                <a:gd name="T10" fmla="*/ 240 w 624"/>
                <a:gd name="T11" fmla="*/ 0 h 48"/>
                <a:gd name="T12" fmla="*/ 288 w 624"/>
                <a:gd name="T13" fmla="*/ 48 h 48"/>
                <a:gd name="T14" fmla="*/ 336 w 624"/>
                <a:gd name="T15" fmla="*/ 0 h 48"/>
                <a:gd name="T16" fmla="*/ 384 w 624"/>
                <a:gd name="T17" fmla="*/ 48 h 48"/>
                <a:gd name="T18" fmla="*/ 432 w 624"/>
                <a:gd name="T19" fmla="*/ 0 h 48"/>
                <a:gd name="T20" fmla="*/ 480 w 624"/>
                <a:gd name="T21" fmla="*/ 48 h 48"/>
                <a:gd name="T22" fmla="*/ 528 w 624"/>
                <a:gd name="T23" fmla="*/ 0 h 48"/>
                <a:gd name="T24" fmla="*/ 576 w 624"/>
                <a:gd name="T25" fmla="*/ 48 h 48"/>
                <a:gd name="T26" fmla="*/ 624 w 624"/>
                <a:gd name="T27" fmla="*/ 0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24"/>
                <a:gd name="T43" fmla="*/ 0 h 48"/>
                <a:gd name="T44" fmla="*/ 624 w 624"/>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24" h="48">
                  <a:moveTo>
                    <a:pt x="0" y="48"/>
                  </a:moveTo>
                  <a:cubicBezTo>
                    <a:pt x="16" y="24"/>
                    <a:pt x="32" y="0"/>
                    <a:pt x="48" y="0"/>
                  </a:cubicBezTo>
                  <a:cubicBezTo>
                    <a:pt x="64" y="0"/>
                    <a:pt x="80" y="48"/>
                    <a:pt x="96" y="48"/>
                  </a:cubicBezTo>
                  <a:cubicBezTo>
                    <a:pt x="112" y="48"/>
                    <a:pt x="128" y="0"/>
                    <a:pt x="144" y="0"/>
                  </a:cubicBezTo>
                  <a:cubicBezTo>
                    <a:pt x="160" y="0"/>
                    <a:pt x="176" y="48"/>
                    <a:pt x="192" y="48"/>
                  </a:cubicBezTo>
                  <a:cubicBezTo>
                    <a:pt x="208" y="48"/>
                    <a:pt x="224" y="0"/>
                    <a:pt x="240" y="0"/>
                  </a:cubicBezTo>
                  <a:cubicBezTo>
                    <a:pt x="256" y="0"/>
                    <a:pt x="272" y="48"/>
                    <a:pt x="288" y="48"/>
                  </a:cubicBezTo>
                  <a:cubicBezTo>
                    <a:pt x="304" y="48"/>
                    <a:pt x="320" y="0"/>
                    <a:pt x="336" y="0"/>
                  </a:cubicBezTo>
                  <a:cubicBezTo>
                    <a:pt x="352" y="0"/>
                    <a:pt x="368" y="48"/>
                    <a:pt x="384" y="48"/>
                  </a:cubicBezTo>
                  <a:cubicBezTo>
                    <a:pt x="400" y="48"/>
                    <a:pt x="416" y="0"/>
                    <a:pt x="432" y="0"/>
                  </a:cubicBezTo>
                  <a:cubicBezTo>
                    <a:pt x="448" y="0"/>
                    <a:pt x="464" y="48"/>
                    <a:pt x="480" y="48"/>
                  </a:cubicBezTo>
                  <a:cubicBezTo>
                    <a:pt x="496" y="48"/>
                    <a:pt x="512" y="0"/>
                    <a:pt x="528" y="0"/>
                  </a:cubicBezTo>
                  <a:cubicBezTo>
                    <a:pt x="544" y="0"/>
                    <a:pt x="560" y="48"/>
                    <a:pt x="576" y="48"/>
                  </a:cubicBezTo>
                  <a:cubicBezTo>
                    <a:pt x="592" y="48"/>
                    <a:pt x="608" y="24"/>
                    <a:pt x="624"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 name="Group 87"/>
          <p:cNvGrpSpPr>
            <a:grpSpLocks/>
          </p:cNvGrpSpPr>
          <p:nvPr/>
        </p:nvGrpSpPr>
        <p:grpSpPr bwMode="auto">
          <a:xfrm>
            <a:off x="990600" y="1898650"/>
            <a:ext cx="990600" cy="152400"/>
            <a:chOff x="624" y="1392"/>
            <a:chExt cx="624" cy="96"/>
          </a:xfrm>
        </p:grpSpPr>
        <p:sp>
          <p:nvSpPr>
            <p:cNvPr id="55363" name="Freeform 88"/>
            <p:cNvSpPr>
              <a:spLocks/>
            </p:cNvSpPr>
            <p:nvPr/>
          </p:nvSpPr>
          <p:spPr bwMode="auto">
            <a:xfrm>
              <a:off x="624" y="1392"/>
              <a:ext cx="624" cy="48"/>
            </a:xfrm>
            <a:custGeom>
              <a:avLst/>
              <a:gdLst>
                <a:gd name="T0" fmla="*/ 0 w 624"/>
                <a:gd name="T1" fmla="*/ 48 h 48"/>
                <a:gd name="T2" fmla="*/ 48 w 624"/>
                <a:gd name="T3" fmla="*/ 0 h 48"/>
                <a:gd name="T4" fmla="*/ 96 w 624"/>
                <a:gd name="T5" fmla="*/ 48 h 48"/>
                <a:gd name="T6" fmla="*/ 144 w 624"/>
                <a:gd name="T7" fmla="*/ 0 h 48"/>
                <a:gd name="T8" fmla="*/ 192 w 624"/>
                <a:gd name="T9" fmla="*/ 48 h 48"/>
                <a:gd name="T10" fmla="*/ 240 w 624"/>
                <a:gd name="T11" fmla="*/ 0 h 48"/>
                <a:gd name="T12" fmla="*/ 288 w 624"/>
                <a:gd name="T13" fmla="*/ 48 h 48"/>
                <a:gd name="T14" fmla="*/ 336 w 624"/>
                <a:gd name="T15" fmla="*/ 0 h 48"/>
                <a:gd name="T16" fmla="*/ 384 w 624"/>
                <a:gd name="T17" fmla="*/ 48 h 48"/>
                <a:gd name="T18" fmla="*/ 432 w 624"/>
                <a:gd name="T19" fmla="*/ 0 h 48"/>
                <a:gd name="T20" fmla="*/ 480 w 624"/>
                <a:gd name="T21" fmla="*/ 48 h 48"/>
                <a:gd name="T22" fmla="*/ 528 w 624"/>
                <a:gd name="T23" fmla="*/ 0 h 48"/>
                <a:gd name="T24" fmla="*/ 576 w 624"/>
                <a:gd name="T25" fmla="*/ 48 h 48"/>
                <a:gd name="T26" fmla="*/ 624 w 624"/>
                <a:gd name="T27" fmla="*/ 0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24"/>
                <a:gd name="T43" fmla="*/ 0 h 48"/>
                <a:gd name="T44" fmla="*/ 624 w 624"/>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24" h="48">
                  <a:moveTo>
                    <a:pt x="0" y="48"/>
                  </a:moveTo>
                  <a:cubicBezTo>
                    <a:pt x="16" y="24"/>
                    <a:pt x="32" y="0"/>
                    <a:pt x="48" y="0"/>
                  </a:cubicBezTo>
                  <a:cubicBezTo>
                    <a:pt x="64" y="0"/>
                    <a:pt x="80" y="48"/>
                    <a:pt x="96" y="48"/>
                  </a:cubicBezTo>
                  <a:cubicBezTo>
                    <a:pt x="112" y="48"/>
                    <a:pt x="128" y="0"/>
                    <a:pt x="144" y="0"/>
                  </a:cubicBezTo>
                  <a:cubicBezTo>
                    <a:pt x="160" y="0"/>
                    <a:pt x="176" y="48"/>
                    <a:pt x="192" y="48"/>
                  </a:cubicBezTo>
                  <a:cubicBezTo>
                    <a:pt x="208" y="48"/>
                    <a:pt x="224" y="0"/>
                    <a:pt x="240" y="0"/>
                  </a:cubicBezTo>
                  <a:cubicBezTo>
                    <a:pt x="256" y="0"/>
                    <a:pt x="272" y="48"/>
                    <a:pt x="288" y="48"/>
                  </a:cubicBezTo>
                  <a:cubicBezTo>
                    <a:pt x="304" y="48"/>
                    <a:pt x="320" y="0"/>
                    <a:pt x="336" y="0"/>
                  </a:cubicBezTo>
                  <a:cubicBezTo>
                    <a:pt x="352" y="0"/>
                    <a:pt x="368" y="48"/>
                    <a:pt x="384" y="48"/>
                  </a:cubicBezTo>
                  <a:cubicBezTo>
                    <a:pt x="400" y="48"/>
                    <a:pt x="416" y="0"/>
                    <a:pt x="432" y="0"/>
                  </a:cubicBezTo>
                  <a:cubicBezTo>
                    <a:pt x="448" y="0"/>
                    <a:pt x="464" y="48"/>
                    <a:pt x="480" y="48"/>
                  </a:cubicBezTo>
                  <a:cubicBezTo>
                    <a:pt x="496" y="48"/>
                    <a:pt x="512" y="0"/>
                    <a:pt x="528" y="0"/>
                  </a:cubicBezTo>
                  <a:cubicBezTo>
                    <a:pt x="544" y="0"/>
                    <a:pt x="560" y="48"/>
                    <a:pt x="576" y="48"/>
                  </a:cubicBezTo>
                  <a:cubicBezTo>
                    <a:pt x="592" y="48"/>
                    <a:pt x="608" y="24"/>
                    <a:pt x="624"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5364" name="Freeform 89"/>
            <p:cNvSpPr>
              <a:spLocks/>
            </p:cNvSpPr>
            <p:nvPr/>
          </p:nvSpPr>
          <p:spPr bwMode="auto">
            <a:xfrm>
              <a:off x="624" y="1440"/>
              <a:ext cx="624" cy="48"/>
            </a:xfrm>
            <a:custGeom>
              <a:avLst/>
              <a:gdLst>
                <a:gd name="T0" fmla="*/ 0 w 624"/>
                <a:gd name="T1" fmla="*/ 48 h 48"/>
                <a:gd name="T2" fmla="*/ 48 w 624"/>
                <a:gd name="T3" fmla="*/ 0 h 48"/>
                <a:gd name="T4" fmla="*/ 96 w 624"/>
                <a:gd name="T5" fmla="*/ 48 h 48"/>
                <a:gd name="T6" fmla="*/ 144 w 624"/>
                <a:gd name="T7" fmla="*/ 0 h 48"/>
                <a:gd name="T8" fmla="*/ 192 w 624"/>
                <a:gd name="T9" fmla="*/ 48 h 48"/>
                <a:gd name="T10" fmla="*/ 240 w 624"/>
                <a:gd name="T11" fmla="*/ 0 h 48"/>
                <a:gd name="T12" fmla="*/ 288 w 624"/>
                <a:gd name="T13" fmla="*/ 48 h 48"/>
                <a:gd name="T14" fmla="*/ 336 w 624"/>
                <a:gd name="T15" fmla="*/ 0 h 48"/>
                <a:gd name="T16" fmla="*/ 384 w 624"/>
                <a:gd name="T17" fmla="*/ 48 h 48"/>
                <a:gd name="T18" fmla="*/ 432 w 624"/>
                <a:gd name="T19" fmla="*/ 0 h 48"/>
                <a:gd name="T20" fmla="*/ 480 w 624"/>
                <a:gd name="T21" fmla="*/ 48 h 48"/>
                <a:gd name="T22" fmla="*/ 528 w 624"/>
                <a:gd name="T23" fmla="*/ 0 h 48"/>
                <a:gd name="T24" fmla="*/ 576 w 624"/>
                <a:gd name="T25" fmla="*/ 48 h 48"/>
                <a:gd name="T26" fmla="*/ 624 w 624"/>
                <a:gd name="T27" fmla="*/ 0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24"/>
                <a:gd name="T43" fmla="*/ 0 h 48"/>
                <a:gd name="T44" fmla="*/ 624 w 624"/>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24" h="48">
                  <a:moveTo>
                    <a:pt x="0" y="48"/>
                  </a:moveTo>
                  <a:cubicBezTo>
                    <a:pt x="16" y="24"/>
                    <a:pt x="32" y="0"/>
                    <a:pt x="48" y="0"/>
                  </a:cubicBezTo>
                  <a:cubicBezTo>
                    <a:pt x="64" y="0"/>
                    <a:pt x="80" y="48"/>
                    <a:pt x="96" y="48"/>
                  </a:cubicBezTo>
                  <a:cubicBezTo>
                    <a:pt x="112" y="48"/>
                    <a:pt x="128" y="0"/>
                    <a:pt x="144" y="0"/>
                  </a:cubicBezTo>
                  <a:cubicBezTo>
                    <a:pt x="160" y="0"/>
                    <a:pt x="176" y="48"/>
                    <a:pt x="192" y="48"/>
                  </a:cubicBezTo>
                  <a:cubicBezTo>
                    <a:pt x="208" y="48"/>
                    <a:pt x="224" y="0"/>
                    <a:pt x="240" y="0"/>
                  </a:cubicBezTo>
                  <a:cubicBezTo>
                    <a:pt x="256" y="0"/>
                    <a:pt x="272" y="48"/>
                    <a:pt x="288" y="48"/>
                  </a:cubicBezTo>
                  <a:cubicBezTo>
                    <a:pt x="304" y="48"/>
                    <a:pt x="320" y="0"/>
                    <a:pt x="336" y="0"/>
                  </a:cubicBezTo>
                  <a:cubicBezTo>
                    <a:pt x="352" y="0"/>
                    <a:pt x="368" y="48"/>
                    <a:pt x="384" y="48"/>
                  </a:cubicBezTo>
                  <a:cubicBezTo>
                    <a:pt x="400" y="48"/>
                    <a:pt x="416" y="0"/>
                    <a:pt x="432" y="0"/>
                  </a:cubicBezTo>
                  <a:cubicBezTo>
                    <a:pt x="448" y="0"/>
                    <a:pt x="464" y="48"/>
                    <a:pt x="480" y="48"/>
                  </a:cubicBezTo>
                  <a:cubicBezTo>
                    <a:pt x="496" y="48"/>
                    <a:pt x="512" y="0"/>
                    <a:pt x="528" y="0"/>
                  </a:cubicBezTo>
                  <a:cubicBezTo>
                    <a:pt x="544" y="0"/>
                    <a:pt x="560" y="48"/>
                    <a:pt x="576" y="48"/>
                  </a:cubicBezTo>
                  <a:cubicBezTo>
                    <a:pt x="592" y="48"/>
                    <a:pt x="608" y="24"/>
                    <a:pt x="624"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3" name="Group 90"/>
          <p:cNvGrpSpPr>
            <a:grpSpLocks/>
          </p:cNvGrpSpPr>
          <p:nvPr/>
        </p:nvGrpSpPr>
        <p:grpSpPr bwMode="auto">
          <a:xfrm>
            <a:off x="2514600" y="1898650"/>
            <a:ext cx="4038600" cy="152400"/>
            <a:chOff x="1584" y="1056"/>
            <a:chExt cx="2544" cy="96"/>
          </a:xfrm>
        </p:grpSpPr>
        <p:sp>
          <p:nvSpPr>
            <p:cNvPr id="55361" name="Freeform 91"/>
            <p:cNvSpPr>
              <a:spLocks/>
            </p:cNvSpPr>
            <p:nvPr/>
          </p:nvSpPr>
          <p:spPr bwMode="auto">
            <a:xfrm>
              <a:off x="1584" y="1104"/>
              <a:ext cx="2544" cy="48"/>
            </a:xfrm>
            <a:custGeom>
              <a:avLst/>
              <a:gdLst>
                <a:gd name="T0" fmla="*/ 0 w 2544"/>
                <a:gd name="T1" fmla="*/ 48 h 48"/>
                <a:gd name="T2" fmla="*/ 48 w 2544"/>
                <a:gd name="T3" fmla="*/ 0 h 48"/>
                <a:gd name="T4" fmla="*/ 96 w 2544"/>
                <a:gd name="T5" fmla="*/ 48 h 48"/>
                <a:gd name="T6" fmla="*/ 144 w 2544"/>
                <a:gd name="T7" fmla="*/ 0 h 48"/>
                <a:gd name="T8" fmla="*/ 192 w 2544"/>
                <a:gd name="T9" fmla="*/ 48 h 48"/>
                <a:gd name="T10" fmla="*/ 240 w 2544"/>
                <a:gd name="T11" fmla="*/ 0 h 48"/>
                <a:gd name="T12" fmla="*/ 288 w 2544"/>
                <a:gd name="T13" fmla="*/ 48 h 48"/>
                <a:gd name="T14" fmla="*/ 336 w 2544"/>
                <a:gd name="T15" fmla="*/ 0 h 48"/>
                <a:gd name="T16" fmla="*/ 384 w 2544"/>
                <a:gd name="T17" fmla="*/ 48 h 48"/>
                <a:gd name="T18" fmla="*/ 432 w 2544"/>
                <a:gd name="T19" fmla="*/ 0 h 48"/>
                <a:gd name="T20" fmla="*/ 480 w 2544"/>
                <a:gd name="T21" fmla="*/ 48 h 48"/>
                <a:gd name="T22" fmla="*/ 528 w 2544"/>
                <a:gd name="T23" fmla="*/ 0 h 48"/>
                <a:gd name="T24" fmla="*/ 576 w 2544"/>
                <a:gd name="T25" fmla="*/ 48 h 48"/>
                <a:gd name="T26" fmla="*/ 624 w 2544"/>
                <a:gd name="T27" fmla="*/ 0 h 48"/>
                <a:gd name="T28" fmla="*/ 672 w 2544"/>
                <a:gd name="T29" fmla="*/ 48 h 48"/>
                <a:gd name="T30" fmla="*/ 720 w 2544"/>
                <a:gd name="T31" fmla="*/ 0 h 48"/>
                <a:gd name="T32" fmla="*/ 768 w 2544"/>
                <a:gd name="T33" fmla="*/ 48 h 48"/>
                <a:gd name="T34" fmla="*/ 816 w 2544"/>
                <a:gd name="T35" fmla="*/ 0 h 48"/>
                <a:gd name="T36" fmla="*/ 864 w 2544"/>
                <a:gd name="T37" fmla="*/ 48 h 48"/>
                <a:gd name="T38" fmla="*/ 912 w 2544"/>
                <a:gd name="T39" fmla="*/ 0 h 48"/>
                <a:gd name="T40" fmla="*/ 960 w 2544"/>
                <a:gd name="T41" fmla="*/ 48 h 48"/>
                <a:gd name="T42" fmla="*/ 1008 w 2544"/>
                <a:gd name="T43" fmla="*/ 0 h 48"/>
                <a:gd name="T44" fmla="*/ 1056 w 2544"/>
                <a:gd name="T45" fmla="*/ 48 h 48"/>
                <a:gd name="T46" fmla="*/ 1104 w 2544"/>
                <a:gd name="T47" fmla="*/ 0 h 48"/>
                <a:gd name="T48" fmla="*/ 1152 w 2544"/>
                <a:gd name="T49" fmla="*/ 48 h 48"/>
                <a:gd name="T50" fmla="*/ 1200 w 2544"/>
                <a:gd name="T51" fmla="*/ 0 h 48"/>
                <a:gd name="T52" fmla="*/ 1248 w 2544"/>
                <a:gd name="T53" fmla="*/ 48 h 48"/>
                <a:gd name="T54" fmla="*/ 1296 w 2544"/>
                <a:gd name="T55" fmla="*/ 0 h 48"/>
                <a:gd name="T56" fmla="*/ 1344 w 2544"/>
                <a:gd name="T57" fmla="*/ 48 h 48"/>
                <a:gd name="T58" fmla="*/ 1392 w 2544"/>
                <a:gd name="T59" fmla="*/ 0 h 48"/>
                <a:gd name="T60" fmla="*/ 1440 w 2544"/>
                <a:gd name="T61" fmla="*/ 48 h 48"/>
                <a:gd name="T62" fmla="*/ 1488 w 2544"/>
                <a:gd name="T63" fmla="*/ 0 h 48"/>
                <a:gd name="T64" fmla="*/ 1536 w 2544"/>
                <a:gd name="T65" fmla="*/ 48 h 48"/>
                <a:gd name="T66" fmla="*/ 1584 w 2544"/>
                <a:gd name="T67" fmla="*/ 0 h 48"/>
                <a:gd name="T68" fmla="*/ 1632 w 2544"/>
                <a:gd name="T69" fmla="*/ 48 h 48"/>
                <a:gd name="T70" fmla="*/ 1680 w 2544"/>
                <a:gd name="T71" fmla="*/ 0 h 48"/>
                <a:gd name="T72" fmla="*/ 1728 w 2544"/>
                <a:gd name="T73" fmla="*/ 48 h 48"/>
                <a:gd name="T74" fmla="*/ 1776 w 2544"/>
                <a:gd name="T75" fmla="*/ 0 h 48"/>
                <a:gd name="T76" fmla="*/ 1824 w 2544"/>
                <a:gd name="T77" fmla="*/ 48 h 48"/>
                <a:gd name="T78" fmla="*/ 1872 w 2544"/>
                <a:gd name="T79" fmla="*/ 0 h 48"/>
                <a:gd name="T80" fmla="*/ 1920 w 2544"/>
                <a:gd name="T81" fmla="*/ 48 h 48"/>
                <a:gd name="T82" fmla="*/ 1968 w 2544"/>
                <a:gd name="T83" fmla="*/ 0 h 48"/>
                <a:gd name="T84" fmla="*/ 2016 w 2544"/>
                <a:gd name="T85" fmla="*/ 48 h 48"/>
                <a:gd name="T86" fmla="*/ 2064 w 2544"/>
                <a:gd name="T87" fmla="*/ 0 h 48"/>
                <a:gd name="T88" fmla="*/ 2112 w 2544"/>
                <a:gd name="T89" fmla="*/ 48 h 48"/>
                <a:gd name="T90" fmla="*/ 2160 w 2544"/>
                <a:gd name="T91" fmla="*/ 0 h 48"/>
                <a:gd name="T92" fmla="*/ 2208 w 2544"/>
                <a:gd name="T93" fmla="*/ 48 h 48"/>
                <a:gd name="T94" fmla="*/ 2256 w 2544"/>
                <a:gd name="T95" fmla="*/ 0 h 48"/>
                <a:gd name="T96" fmla="*/ 2304 w 2544"/>
                <a:gd name="T97" fmla="*/ 48 h 48"/>
                <a:gd name="T98" fmla="*/ 2352 w 2544"/>
                <a:gd name="T99" fmla="*/ 0 h 48"/>
                <a:gd name="T100" fmla="*/ 2400 w 2544"/>
                <a:gd name="T101" fmla="*/ 48 h 48"/>
                <a:gd name="T102" fmla="*/ 2448 w 2544"/>
                <a:gd name="T103" fmla="*/ 0 h 48"/>
                <a:gd name="T104" fmla="*/ 2496 w 2544"/>
                <a:gd name="T105" fmla="*/ 48 h 48"/>
                <a:gd name="T106" fmla="*/ 2544 w 2544"/>
                <a:gd name="T107" fmla="*/ 0 h 4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544"/>
                <a:gd name="T163" fmla="*/ 0 h 48"/>
                <a:gd name="T164" fmla="*/ 2544 w 2544"/>
                <a:gd name="T165" fmla="*/ 48 h 4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544" h="48">
                  <a:moveTo>
                    <a:pt x="0" y="48"/>
                  </a:moveTo>
                  <a:cubicBezTo>
                    <a:pt x="16" y="24"/>
                    <a:pt x="32" y="0"/>
                    <a:pt x="48" y="0"/>
                  </a:cubicBezTo>
                  <a:cubicBezTo>
                    <a:pt x="64" y="0"/>
                    <a:pt x="80" y="48"/>
                    <a:pt x="96" y="48"/>
                  </a:cubicBezTo>
                  <a:cubicBezTo>
                    <a:pt x="112" y="48"/>
                    <a:pt x="128" y="0"/>
                    <a:pt x="144" y="0"/>
                  </a:cubicBezTo>
                  <a:cubicBezTo>
                    <a:pt x="160" y="0"/>
                    <a:pt x="176" y="48"/>
                    <a:pt x="192" y="48"/>
                  </a:cubicBezTo>
                  <a:cubicBezTo>
                    <a:pt x="208" y="48"/>
                    <a:pt x="224" y="0"/>
                    <a:pt x="240" y="0"/>
                  </a:cubicBezTo>
                  <a:cubicBezTo>
                    <a:pt x="256" y="0"/>
                    <a:pt x="272" y="48"/>
                    <a:pt x="288" y="48"/>
                  </a:cubicBezTo>
                  <a:cubicBezTo>
                    <a:pt x="304" y="48"/>
                    <a:pt x="320" y="0"/>
                    <a:pt x="336" y="0"/>
                  </a:cubicBezTo>
                  <a:cubicBezTo>
                    <a:pt x="352" y="0"/>
                    <a:pt x="368" y="48"/>
                    <a:pt x="384" y="48"/>
                  </a:cubicBezTo>
                  <a:cubicBezTo>
                    <a:pt x="400" y="48"/>
                    <a:pt x="416" y="0"/>
                    <a:pt x="432" y="0"/>
                  </a:cubicBezTo>
                  <a:cubicBezTo>
                    <a:pt x="448" y="0"/>
                    <a:pt x="464" y="48"/>
                    <a:pt x="480" y="48"/>
                  </a:cubicBezTo>
                  <a:cubicBezTo>
                    <a:pt x="496" y="48"/>
                    <a:pt x="512" y="0"/>
                    <a:pt x="528" y="0"/>
                  </a:cubicBezTo>
                  <a:cubicBezTo>
                    <a:pt x="544" y="0"/>
                    <a:pt x="560" y="48"/>
                    <a:pt x="576" y="48"/>
                  </a:cubicBezTo>
                  <a:cubicBezTo>
                    <a:pt x="592" y="48"/>
                    <a:pt x="608" y="0"/>
                    <a:pt x="624" y="0"/>
                  </a:cubicBezTo>
                  <a:cubicBezTo>
                    <a:pt x="640" y="0"/>
                    <a:pt x="656" y="48"/>
                    <a:pt x="672" y="48"/>
                  </a:cubicBezTo>
                  <a:cubicBezTo>
                    <a:pt x="688" y="48"/>
                    <a:pt x="704" y="0"/>
                    <a:pt x="720" y="0"/>
                  </a:cubicBezTo>
                  <a:cubicBezTo>
                    <a:pt x="736" y="0"/>
                    <a:pt x="752" y="48"/>
                    <a:pt x="768" y="48"/>
                  </a:cubicBezTo>
                  <a:cubicBezTo>
                    <a:pt x="784" y="48"/>
                    <a:pt x="800" y="0"/>
                    <a:pt x="816" y="0"/>
                  </a:cubicBezTo>
                  <a:cubicBezTo>
                    <a:pt x="832" y="0"/>
                    <a:pt x="848" y="48"/>
                    <a:pt x="864" y="48"/>
                  </a:cubicBezTo>
                  <a:cubicBezTo>
                    <a:pt x="880" y="48"/>
                    <a:pt x="896" y="0"/>
                    <a:pt x="912" y="0"/>
                  </a:cubicBezTo>
                  <a:cubicBezTo>
                    <a:pt x="928" y="0"/>
                    <a:pt x="944" y="48"/>
                    <a:pt x="960" y="48"/>
                  </a:cubicBezTo>
                  <a:cubicBezTo>
                    <a:pt x="976" y="48"/>
                    <a:pt x="992" y="0"/>
                    <a:pt x="1008" y="0"/>
                  </a:cubicBezTo>
                  <a:cubicBezTo>
                    <a:pt x="1024" y="0"/>
                    <a:pt x="1040" y="48"/>
                    <a:pt x="1056" y="48"/>
                  </a:cubicBezTo>
                  <a:cubicBezTo>
                    <a:pt x="1072" y="48"/>
                    <a:pt x="1088" y="0"/>
                    <a:pt x="1104" y="0"/>
                  </a:cubicBezTo>
                  <a:cubicBezTo>
                    <a:pt x="1120" y="0"/>
                    <a:pt x="1136" y="48"/>
                    <a:pt x="1152" y="48"/>
                  </a:cubicBezTo>
                  <a:cubicBezTo>
                    <a:pt x="1168" y="48"/>
                    <a:pt x="1184" y="0"/>
                    <a:pt x="1200" y="0"/>
                  </a:cubicBezTo>
                  <a:cubicBezTo>
                    <a:pt x="1216" y="0"/>
                    <a:pt x="1232" y="48"/>
                    <a:pt x="1248" y="48"/>
                  </a:cubicBezTo>
                  <a:cubicBezTo>
                    <a:pt x="1264" y="48"/>
                    <a:pt x="1280" y="0"/>
                    <a:pt x="1296" y="0"/>
                  </a:cubicBezTo>
                  <a:cubicBezTo>
                    <a:pt x="1312" y="0"/>
                    <a:pt x="1328" y="48"/>
                    <a:pt x="1344" y="48"/>
                  </a:cubicBezTo>
                  <a:cubicBezTo>
                    <a:pt x="1360" y="48"/>
                    <a:pt x="1376" y="0"/>
                    <a:pt x="1392" y="0"/>
                  </a:cubicBezTo>
                  <a:cubicBezTo>
                    <a:pt x="1408" y="0"/>
                    <a:pt x="1424" y="48"/>
                    <a:pt x="1440" y="48"/>
                  </a:cubicBezTo>
                  <a:cubicBezTo>
                    <a:pt x="1456" y="48"/>
                    <a:pt x="1472" y="0"/>
                    <a:pt x="1488" y="0"/>
                  </a:cubicBezTo>
                  <a:cubicBezTo>
                    <a:pt x="1504" y="0"/>
                    <a:pt x="1520" y="48"/>
                    <a:pt x="1536" y="48"/>
                  </a:cubicBezTo>
                  <a:cubicBezTo>
                    <a:pt x="1552" y="48"/>
                    <a:pt x="1568" y="0"/>
                    <a:pt x="1584" y="0"/>
                  </a:cubicBezTo>
                  <a:cubicBezTo>
                    <a:pt x="1600" y="0"/>
                    <a:pt x="1616" y="48"/>
                    <a:pt x="1632" y="48"/>
                  </a:cubicBezTo>
                  <a:cubicBezTo>
                    <a:pt x="1648" y="48"/>
                    <a:pt x="1664" y="0"/>
                    <a:pt x="1680" y="0"/>
                  </a:cubicBezTo>
                  <a:cubicBezTo>
                    <a:pt x="1696" y="0"/>
                    <a:pt x="1712" y="48"/>
                    <a:pt x="1728" y="48"/>
                  </a:cubicBezTo>
                  <a:cubicBezTo>
                    <a:pt x="1744" y="48"/>
                    <a:pt x="1760" y="0"/>
                    <a:pt x="1776" y="0"/>
                  </a:cubicBezTo>
                  <a:cubicBezTo>
                    <a:pt x="1792" y="0"/>
                    <a:pt x="1808" y="48"/>
                    <a:pt x="1824" y="48"/>
                  </a:cubicBezTo>
                  <a:cubicBezTo>
                    <a:pt x="1840" y="48"/>
                    <a:pt x="1856" y="0"/>
                    <a:pt x="1872" y="0"/>
                  </a:cubicBezTo>
                  <a:cubicBezTo>
                    <a:pt x="1888" y="0"/>
                    <a:pt x="1904" y="48"/>
                    <a:pt x="1920" y="48"/>
                  </a:cubicBezTo>
                  <a:cubicBezTo>
                    <a:pt x="1936" y="48"/>
                    <a:pt x="1952" y="0"/>
                    <a:pt x="1968" y="0"/>
                  </a:cubicBezTo>
                  <a:cubicBezTo>
                    <a:pt x="1984" y="0"/>
                    <a:pt x="2000" y="48"/>
                    <a:pt x="2016" y="48"/>
                  </a:cubicBezTo>
                  <a:cubicBezTo>
                    <a:pt x="2032" y="48"/>
                    <a:pt x="2048" y="0"/>
                    <a:pt x="2064" y="0"/>
                  </a:cubicBezTo>
                  <a:cubicBezTo>
                    <a:pt x="2080" y="0"/>
                    <a:pt x="2096" y="48"/>
                    <a:pt x="2112" y="48"/>
                  </a:cubicBezTo>
                  <a:cubicBezTo>
                    <a:pt x="2128" y="48"/>
                    <a:pt x="2144" y="0"/>
                    <a:pt x="2160" y="0"/>
                  </a:cubicBezTo>
                  <a:cubicBezTo>
                    <a:pt x="2176" y="0"/>
                    <a:pt x="2192" y="48"/>
                    <a:pt x="2208" y="48"/>
                  </a:cubicBezTo>
                  <a:cubicBezTo>
                    <a:pt x="2224" y="48"/>
                    <a:pt x="2240" y="0"/>
                    <a:pt x="2256" y="0"/>
                  </a:cubicBezTo>
                  <a:cubicBezTo>
                    <a:pt x="2272" y="0"/>
                    <a:pt x="2288" y="48"/>
                    <a:pt x="2304" y="48"/>
                  </a:cubicBezTo>
                  <a:cubicBezTo>
                    <a:pt x="2320" y="48"/>
                    <a:pt x="2336" y="0"/>
                    <a:pt x="2352" y="0"/>
                  </a:cubicBezTo>
                  <a:cubicBezTo>
                    <a:pt x="2368" y="0"/>
                    <a:pt x="2384" y="48"/>
                    <a:pt x="2400" y="48"/>
                  </a:cubicBezTo>
                  <a:cubicBezTo>
                    <a:pt x="2416" y="48"/>
                    <a:pt x="2432" y="0"/>
                    <a:pt x="2448" y="0"/>
                  </a:cubicBezTo>
                  <a:cubicBezTo>
                    <a:pt x="2464" y="0"/>
                    <a:pt x="2480" y="48"/>
                    <a:pt x="2496" y="48"/>
                  </a:cubicBezTo>
                  <a:cubicBezTo>
                    <a:pt x="2512" y="48"/>
                    <a:pt x="2536" y="8"/>
                    <a:pt x="2544"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5362" name="Freeform 92"/>
            <p:cNvSpPr>
              <a:spLocks/>
            </p:cNvSpPr>
            <p:nvPr/>
          </p:nvSpPr>
          <p:spPr bwMode="auto">
            <a:xfrm>
              <a:off x="1584" y="1056"/>
              <a:ext cx="2544" cy="48"/>
            </a:xfrm>
            <a:custGeom>
              <a:avLst/>
              <a:gdLst>
                <a:gd name="T0" fmla="*/ 0 w 2544"/>
                <a:gd name="T1" fmla="*/ 48 h 48"/>
                <a:gd name="T2" fmla="*/ 48 w 2544"/>
                <a:gd name="T3" fmla="*/ 0 h 48"/>
                <a:gd name="T4" fmla="*/ 96 w 2544"/>
                <a:gd name="T5" fmla="*/ 48 h 48"/>
                <a:gd name="T6" fmla="*/ 144 w 2544"/>
                <a:gd name="T7" fmla="*/ 0 h 48"/>
                <a:gd name="T8" fmla="*/ 192 w 2544"/>
                <a:gd name="T9" fmla="*/ 48 h 48"/>
                <a:gd name="T10" fmla="*/ 240 w 2544"/>
                <a:gd name="T11" fmla="*/ 0 h 48"/>
                <a:gd name="T12" fmla="*/ 288 w 2544"/>
                <a:gd name="T13" fmla="*/ 48 h 48"/>
                <a:gd name="T14" fmla="*/ 336 w 2544"/>
                <a:gd name="T15" fmla="*/ 0 h 48"/>
                <a:gd name="T16" fmla="*/ 384 w 2544"/>
                <a:gd name="T17" fmla="*/ 48 h 48"/>
                <a:gd name="T18" fmla="*/ 432 w 2544"/>
                <a:gd name="T19" fmla="*/ 0 h 48"/>
                <a:gd name="T20" fmla="*/ 480 w 2544"/>
                <a:gd name="T21" fmla="*/ 48 h 48"/>
                <a:gd name="T22" fmla="*/ 528 w 2544"/>
                <a:gd name="T23" fmla="*/ 0 h 48"/>
                <a:gd name="T24" fmla="*/ 576 w 2544"/>
                <a:gd name="T25" fmla="*/ 48 h 48"/>
                <a:gd name="T26" fmla="*/ 624 w 2544"/>
                <a:gd name="T27" fmla="*/ 0 h 48"/>
                <a:gd name="T28" fmla="*/ 672 w 2544"/>
                <a:gd name="T29" fmla="*/ 48 h 48"/>
                <a:gd name="T30" fmla="*/ 720 w 2544"/>
                <a:gd name="T31" fmla="*/ 0 h 48"/>
                <a:gd name="T32" fmla="*/ 768 w 2544"/>
                <a:gd name="T33" fmla="*/ 48 h 48"/>
                <a:gd name="T34" fmla="*/ 816 w 2544"/>
                <a:gd name="T35" fmla="*/ 0 h 48"/>
                <a:gd name="T36" fmla="*/ 864 w 2544"/>
                <a:gd name="T37" fmla="*/ 48 h 48"/>
                <a:gd name="T38" fmla="*/ 912 w 2544"/>
                <a:gd name="T39" fmla="*/ 0 h 48"/>
                <a:gd name="T40" fmla="*/ 960 w 2544"/>
                <a:gd name="T41" fmla="*/ 48 h 48"/>
                <a:gd name="T42" fmla="*/ 1008 w 2544"/>
                <a:gd name="T43" fmla="*/ 0 h 48"/>
                <a:gd name="T44" fmla="*/ 1056 w 2544"/>
                <a:gd name="T45" fmla="*/ 48 h 48"/>
                <a:gd name="T46" fmla="*/ 1104 w 2544"/>
                <a:gd name="T47" fmla="*/ 0 h 48"/>
                <a:gd name="T48" fmla="*/ 1152 w 2544"/>
                <a:gd name="T49" fmla="*/ 48 h 48"/>
                <a:gd name="T50" fmla="*/ 1200 w 2544"/>
                <a:gd name="T51" fmla="*/ 0 h 48"/>
                <a:gd name="T52" fmla="*/ 1248 w 2544"/>
                <a:gd name="T53" fmla="*/ 48 h 48"/>
                <a:gd name="T54" fmla="*/ 1296 w 2544"/>
                <a:gd name="T55" fmla="*/ 0 h 48"/>
                <a:gd name="T56" fmla="*/ 1344 w 2544"/>
                <a:gd name="T57" fmla="*/ 48 h 48"/>
                <a:gd name="T58" fmla="*/ 1392 w 2544"/>
                <a:gd name="T59" fmla="*/ 0 h 48"/>
                <a:gd name="T60" fmla="*/ 1440 w 2544"/>
                <a:gd name="T61" fmla="*/ 48 h 48"/>
                <a:gd name="T62" fmla="*/ 1488 w 2544"/>
                <a:gd name="T63" fmla="*/ 0 h 48"/>
                <a:gd name="T64" fmla="*/ 1536 w 2544"/>
                <a:gd name="T65" fmla="*/ 48 h 48"/>
                <a:gd name="T66" fmla="*/ 1584 w 2544"/>
                <a:gd name="T67" fmla="*/ 0 h 48"/>
                <a:gd name="T68" fmla="*/ 1632 w 2544"/>
                <a:gd name="T69" fmla="*/ 48 h 48"/>
                <a:gd name="T70" fmla="*/ 1680 w 2544"/>
                <a:gd name="T71" fmla="*/ 0 h 48"/>
                <a:gd name="T72" fmla="*/ 1728 w 2544"/>
                <a:gd name="T73" fmla="*/ 48 h 48"/>
                <a:gd name="T74" fmla="*/ 1776 w 2544"/>
                <a:gd name="T75" fmla="*/ 0 h 48"/>
                <a:gd name="T76" fmla="*/ 1824 w 2544"/>
                <a:gd name="T77" fmla="*/ 48 h 48"/>
                <a:gd name="T78" fmla="*/ 1872 w 2544"/>
                <a:gd name="T79" fmla="*/ 0 h 48"/>
                <a:gd name="T80" fmla="*/ 1920 w 2544"/>
                <a:gd name="T81" fmla="*/ 48 h 48"/>
                <a:gd name="T82" fmla="*/ 1968 w 2544"/>
                <a:gd name="T83" fmla="*/ 0 h 48"/>
                <a:gd name="T84" fmla="*/ 2016 w 2544"/>
                <a:gd name="T85" fmla="*/ 48 h 48"/>
                <a:gd name="T86" fmla="*/ 2064 w 2544"/>
                <a:gd name="T87" fmla="*/ 0 h 48"/>
                <a:gd name="T88" fmla="*/ 2112 w 2544"/>
                <a:gd name="T89" fmla="*/ 48 h 48"/>
                <a:gd name="T90" fmla="*/ 2160 w 2544"/>
                <a:gd name="T91" fmla="*/ 0 h 48"/>
                <a:gd name="T92" fmla="*/ 2208 w 2544"/>
                <a:gd name="T93" fmla="*/ 48 h 48"/>
                <a:gd name="T94" fmla="*/ 2256 w 2544"/>
                <a:gd name="T95" fmla="*/ 0 h 48"/>
                <a:gd name="T96" fmla="*/ 2304 w 2544"/>
                <a:gd name="T97" fmla="*/ 48 h 48"/>
                <a:gd name="T98" fmla="*/ 2352 w 2544"/>
                <a:gd name="T99" fmla="*/ 0 h 48"/>
                <a:gd name="T100" fmla="*/ 2400 w 2544"/>
                <a:gd name="T101" fmla="*/ 48 h 48"/>
                <a:gd name="T102" fmla="*/ 2448 w 2544"/>
                <a:gd name="T103" fmla="*/ 0 h 48"/>
                <a:gd name="T104" fmla="*/ 2496 w 2544"/>
                <a:gd name="T105" fmla="*/ 48 h 48"/>
                <a:gd name="T106" fmla="*/ 2544 w 2544"/>
                <a:gd name="T107" fmla="*/ 0 h 4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544"/>
                <a:gd name="T163" fmla="*/ 0 h 48"/>
                <a:gd name="T164" fmla="*/ 2544 w 2544"/>
                <a:gd name="T165" fmla="*/ 48 h 4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544" h="48">
                  <a:moveTo>
                    <a:pt x="0" y="48"/>
                  </a:moveTo>
                  <a:cubicBezTo>
                    <a:pt x="16" y="24"/>
                    <a:pt x="32" y="0"/>
                    <a:pt x="48" y="0"/>
                  </a:cubicBezTo>
                  <a:cubicBezTo>
                    <a:pt x="64" y="0"/>
                    <a:pt x="80" y="48"/>
                    <a:pt x="96" y="48"/>
                  </a:cubicBezTo>
                  <a:cubicBezTo>
                    <a:pt x="112" y="48"/>
                    <a:pt x="128" y="0"/>
                    <a:pt x="144" y="0"/>
                  </a:cubicBezTo>
                  <a:cubicBezTo>
                    <a:pt x="160" y="0"/>
                    <a:pt x="176" y="48"/>
                    <a:pt x="192" y="48"/>
                  </a:cubicBezTo>
                  <a:cubicBezTo>
                    <a:pt x="208" y="48"/>
                    <a:pt x="224" y="0"/>
                    <a:pt x="240" y="0"/>
                  </a:cubicBezTo>
                  <a:cubicBezTo>
                    <a:pt x="256" y="0"/>
                    <a:pt x="272" y="48"/>
                    <a:pt x="288" y="48"/>
                  </a:cubicBezTo>
                  <a:cubicBezTo>
                    <a:pt x="304" y="48"/>
                    <a:pt x="320" y="0"/>
                    <a:pt x="336" y="0"/>
                  </a:cubicBezTo>
                  <a:cubicBezTo>
                    <a:pt x="352" y="0"/>
                    <a:pt x="368" y="48"/>
                    <a:pt x="384" y="48"/>
                  </a:cubicBezTo>
                  <a:cubicBezTo>
                    <a:pt x="400" y="48"/>
                    <a:pt x="416" y="0"/>
                    <a:pt x="432" y="0"/>
                  </a:cubicBezTo>
                  <a:cubicBezTo>
                    <a:pt x="448" y="0"/>
                    <a:pt x="464" y="48"/>
                    <a:pt x="480" y="48"/>
                  </a:cubicBezTo>
                  <a:cubicBezTo>
                    <a:pt x="496" y="48"/>
                    <a:pt x="512" y="0"/>
                    <a:pt x="528" y="0"/>
                  </a:cubicBezTo>
                  <a:cubicBezTo>
                    <a:pt x="544" y="0"/>
                    <a:pt x="560" y="48"/>
                    <a:pt x="576" y="48"/>
                  </a:cubicBezTo>
                  <a:cubicBezTo>
                    <a:pt x="592" y="48"/>
                    <a:pt x="608" y="0"/>
                    <a:pt x="624" y="0"/>
                  </a:cubicBezTo>
                  <a:cubicBezTo>
                    <a:pt x="640" y="0"/>
                    <a:pt x="656" y="48"/>
                    <a:pt x="672" y="48"/>
                  </a:cubicBezTo>
                  <a:cubicBezTo>
                    <a:pt x="688" y="48"/>
                    <a:pt x="704" y="0"/>
                    <a:pt x="720" y="0"/>
                  </a:cubicBezTo>
                  <a:cubicBezTo>
                    <a:pt x="736" y="0"/>
                    <a:pt x="752" y="48"/>
                    <a:pt x="768" y="48"/>
                  </a:cubicBezTo>
                  <a:cubicBezTo>
                    <a:pt x="784" y="48"/>
                    <a:pt x="800" y="0"/>
                    <a:pt x="816" y="0"/>
                  </a:cubicBezTo>
                  <a:cubicBezTo>
                    <a:pt x="832" y="0"/>
                    <a:pt x="848" y="48"/>
                    <a:pt x="864" y="48"/>
                  </a:cubicBezTo>
                  <a:cubicBezTo>
                    <a:pt x="880" y="48"/>
                    <a:pt x="896" y="0"/>
                    <a:pt x="912" y="0"/>
                  </a:cubicBezTo>
                  <a:cubicBezTo>
                    <a:pt x="928" y="0"/>
                    <a:pt x="944" y="48"/>
                    <a:pt x="960" y="48"/>
                  </a:cubicBezTo>
                  <a:cubicBezTo>
                    <a:pt x="976" y="48"/>
                    <a:pt x="992" y="0"/>
                    <a:pt x="1008" y="0"/>
                  </a:cubicBezTo>
                  <a:cubicBezTo>
                    <a:pt x="1024" y="0"/>
                    <a:pt x="1040" y="48"/>
                    <a:pt x="1056" y="48"/>
                  </a:cubicBezTo>
                  <a:cubicBezTo>
                    <a:pt x="1072" y="48"/>
                    <a:pt x="1088" y="0"/>
                    <a:pt x="1104" y="0"/>
                  </a:cubicBezTo>
                  <a:cubicBezTo>
                    <a:pt x="1120" y="0"/>
                    <a:pt x="1136" y="48"/>
                    <a:pt x="1152" y="48"/>
                  </a:cubicBezTo>
                  <a:cubicBezTo>
                    <a:pt x="1168" y="48"/>
                    <a:pt x="1184" y="0"/>
                    <a:pt x="1200" y="0"/>
                  </a:cubicBezTo>
                  <a:cubicBezTo>
                    <a:pt x="1216" y="0"/>
                    <a:pt x="1232" y="48"/>
                    <a:pt x="1248" y="48"/>
                  </a:cubicBezTo>
                  <a:cubicBezTo>
                    <a:pt x="1264" y="48"/>
                    <a:pt x="1280" y="0"/>
                    <a:pt x="1296" y="0"/>
                  </a:cubicBezTo>
                  <a:cubicBezTo>
                    <a:pt x="1312" y="0"/>
                    <a:pt x="1328" y="48"/>
                    <a:pt x="1344" y="48"/>
                  </a:cubicBezTo>
                  <a:cubicBezTo>
                    <a:pt x="1360" y="48"/>
                    <a:pt x="1376" y="0"/>
                    <a:pt x="1392" y="0"/>
                  </a:cubicBezTo>
                  <a:cubicBezTo>
                    <a:pt x="1408" y="0"/>
                    <a:pt x="1424" y="48"/>
                    <a:pt x="1440" y="48"/>
                  </a:cubicBezTo>
                  <a:cubicBezTo>
                    <a:pt x="1456" y="48"/>
                    <a:pt x="1472" y="0"/>
                    <a:pt x="1488" y="0"/>
                  </a:cubicBezTo>
                  <a:cubicBezTo>
                    <a:pt x="1504" y="0"/>
                    <a:pt x="1520" y="48"/>
                    <a:pt x="1536" y="48"/>
                  </a:cubicBezTo>
                  <a:cubicBezTo>
                    <a:pt x="1552" y="48"/>
                    <a:pt x="1568" y="0"/>
                    <a:pt x="1584" y="0"/>
                  </a:cubicBezTo>
                  <a:cubicBezTo>
                    <a:pt x="1600" y="0"/>
                    <a:pt x="1616" y="48"/>
                    <a:pt x="1632" y="48"/>
                  </a:cubicBezTo>
                  <a:cubicBezTo>
                    <a:pt x="1648" y="48"/>
                    <a:pt x="1664" y="0"/>
                    <a:pt x="1680" y="0"/>
                  </a:cubicBezTo>
                  <a:cubicBezTo>
                    <a:pt x="1696" y="0"/>
                    <a:pt x="1712" y="48"/>
                    <a:pt x="1728" y="48"/>
                  </a:cubicBezTo>
                  <a:cubicBezTo>
                    <a:pt x="1744" y="48"/>
                    <a:pt x="1760" y="0"/>
                    <a:pt x="1776" y="0"/>
                  </a:cubicBezTo>
                  <a:cubicBezTo>
                    <a:pt x="1792" y="0"/>
                    <a:pt x="1808" y="48"/>
                    <a:pt x="1824" y="48"/>
                  </a:cubicBezTo>
                  <a:cubicBezTo>
                    <a:pt x="1840" y="48"/>
                    <a:pt x="1856" y="0"/>
                    <a:pt x="1872" y="0"/>
                  </a:cubicBezTo>
                  <a:cubicBezTo>
                    <a:pt x="1888" y="0"/>
                    <a:pt x="1904" y="48"/>
                    <a:pt x="1920" y="48"/>
                  </a:cubicBezTo>
                  <a:cubicBezTo>
                    <a:pt x="1936" y="48"/>
                    <a:pt x="1952" y="0"/>
                    <a:pt x="1968" y="0"/>
                  </a:cubicBezTo>
                  <a:cubicBezTo>
                    <a:pt x="1984" y="0"/>
                    <a:pt x="2000" y="48"/>
                    <a:pt x="2016" y="48"/>
                  </a:cubicBezTo>
                  <a:cubicBezTo>
                    <a:pt x="2032" y="48"/>
                    <a:pt x="2048" y="0"/>
                    <a:pt x="2064" y="0"/>
                  </a:cubicBezTo>
                  <a:cubicBezTo>
                    <a:pt x="2080" y="0"/>
                    <a:pt x="2096" y="48"/>
                    <a:pt x="2112" y="48"/>
                  </a:cubicBezTo>
                  <a:cubicBezTo>
                    <a:pt x="2128" y="48"/>
                    <a:pt x="2144" y="0"/>
                    <a:pt x="2160" y="0"/>
                  </a:cubicBezTo>
                  <a:cubicBezTo>
                    <a:pt x="2176" y="0"/>
                    <a:pt x="2192" y="48"/>
                    <a:pt x="2208" y="48"/>
                  </a:cubicBezTo>
                  <a:cubicBezTo>
                    <a:pt x="2224" y="48"/>
                    <a:pt x="2240" y="0"/>
                    <a:pt x="2256" y="0"/>
                  </a:cubicBezTo>
                  <a:cubicBezTo>
                    <a:pt x="2272" y="0"/>
                    <a:pt x="2288" y="48"/>
                    <a:pt x="2304" y="48"/>
                  </a:cubicBezTo>
                  <a:cubicBezTo>
                    <a:pt x="2320" y="48"/>
                    <a:pt x="2336" y="0"/>
                    <a:pt x="2352" y="0"/>
                  </a:cubicBezTo>
                  <a:cubicBezTo>
                    <a:pt x="2368" y="0"/>
                    <a:pt x="2384" y="48"/>
                    <a:pt x="2400" y="48"/>
                  </a:cubicBezTo>
                  <a:cubicBezTo>
                    <a:pt x="2416" y="48"/>
                    <a:pt x="2432" y="0"/>
                    <a:pt x="2448" y="0"/>
                  </a:cubicBezTo>
                  <a:cubicBezTo>
                    <a:pt x="2464" y="0"/>
                    <a:pt x="2480" y="48"/>
                    <a:pt x="2496" y="48"/>
                  </a:cubicBezTo>
                  <a:cubicBezTo>
                    <a:pt x="2512" y="48"/>
                    <a:pt x="2536" y="8"/>
                    <a:pt x="2544"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 name="Group 93"/>
          <p:cNvGrpSpPr>
            <a:grpSpLocks/>
          </p:cNvGrpSpPr>
          <p:nvPr/>
        </p:nvGrpSpPr>
        <p:grpSpPr bwMode="auto">
          <a:xfrm>
            <a:off x="990600" y="1898650"/>
            <a:ext cx="7086600" cy="152400"/>
            <a:chOff x="624" y="2112"/>
            <a:chExt cx="4464" cy="96"/>
          </a:xfrm>
        </p:grpSpPr>
        <p:grpSp>
          <p:nvGrpSpPr>
            <p:cNvPr id="55355" name="Group 94"/>
            <p:cNvGrpSpPr>
              <a:grpSpLocks/>
            </p:cNvGrpSpPr>
            <p:nvPr/>
          </p:nvGrpSpPr>
          <p:grpSpPr bwMode="auto">
            <a:xfrm>
              <a:off x="624" y="2112"/>
              <a:ext cx="2544" cy="96"/>
              <a:chOff x="1584" y="1056"/>
              <a:chExt cx="2544" cy="96"/>
            </a:xfrm>
          </p:grpSpPr>
          <p:sp>
            <p:nvSpPr>
              <p:cNvPr id="55359" name="Freeform 95"/>
              <p:cNvSpPr>
                <a:spLocks/>
              </p:cNvSpPr>
              <p:nvPr/>
            </p:nvSpPr>
            <p:spPr bwMode="auto">
              <a:xfrm>
                <a:off x="1584" y="1104"/>
                <a:ext cx="2544" cy="48"/>
              </a:xfrm>
              <a:custGeom>
                <a:avLst/>
                <a:gdLst>
                  <a:gd name="T0" fmla="*/ 0 w 2544"/>
                  <a:gd name="T1" fmla="*/ 48 h 48"/>
                  <a:gd name="T2" fmla="*/ 48 w 2544"/>
                  <a:gd name="T3" fmla="*/ 0 h 48"/>
                  <a:gd name="T4" fmla="*/ 96 w 2544"/>
                  <a:gd name="T5" fmla="*/ 48 h 48"/>
                  <a:gd name="T6" fmla="*/ 144 w 2544"/>
                  <a:gd name="T7" fmla="*/ 0 h 48"/>
                  <a:gd name="T8" fmla="*/ 192 w 2544"/>
                  <a:gd name="T9" fmla="*/ 48 h 48"/>
                  <a:gd name="T10" fmla="*/ 240 w 2544"/>
                  <a:gd name="T11" fmla="*/ 0 h 48"/>
                  <a:gd name="T12" fmla="*/ 288 w 2544"/>
                  <a:gd name="T13" fmla="*/ 48 h 48"/>
                  <a:gd name="T14" fmla="*/ 336 w 2544"/>
                  <a:gd name="T15" fmla="*/ 0 h 48"/>
                  <a:gd name="T16" fmla="*/ 384 w 2544"/>
                  <a:gd name="T17" fmla="*/ 48 h 48"/>
                  <a:gd name="T18" fmla="*/ 432 w 2544"/>
                  <a:gd name="T19" fmla="*/ 0 h 48"/>
                  <a:gd name="T20" fmla="*/ 480 w 2544"/>
                  <a:gd name="T21" fmla="*/ 48 h 48"/>
                  <a:gd name="T22" fmla="*/ 528 w 2544"/>
                  <a:gd name="T23" fmla="*/ 0 h 48"/>
                  <a:gd name="T24" fmla="*/ 576 w 2544"/>
                  <a:gd name="T25" fmla="*/ 48 h 48"/>
                  <a:gd name="T26" fmla="*/ 624 w 2544"/>
                  <a:gd name="T27" fmla="*/ 0 h 48"/>
                  <a:gd name="T28" fmla="*/ 672 w 2544"/>
                  <a:gd name="T29" fmla="*/ 48 h 48"/>
                  <a:gd name="T30" fmla="*/ 720 w 2544"/>
                  <a:gd name="T31" fmla="*/ 0 h 48"/>
                  <a:gd name="T32" fmla="*/ 768 w 2544"/>
                  <a:gd name="T33" fmla="*/ 48 h 48"/>
                  <a:gd name="T34" fmla="*/ 816 w 2544"/>
                  <a:gd name="T35" fmla="*/ 0 h 48"/>
                  <a:gd name="T36" fmla="*/ 864 w 2544"/>
                  <a:gd name="T37" fmla="*/ 48 h 48"/>
                  <a:gd name="T38" fmla="*/ 912 w 2544"/>
                  <a:gd name="T39" fmla="*/ 0 h 48"/>
                  <a:gd name="T40" fmla="*/ 960 w 2544"/>
                  <a:gd name="T41" fmla="*/ 48 h 48"/>
                  <a:gd name="T42" fmla="*/ 1008 w 2544"/>
                  <a:gd name="T43" fmla="*/ 0 h 48"/>
                  <a:gd name="T44" fmla="*/ 1056 w 2544"/>
                  <a:gd name="T45" fmla="*/ 48 h 48"/>
                  <a:gd name="T46" fmla="*/ 1104 w 2544"/>
                  <a:gd name="T47" fmla="*/ 0 h 48"/>
                  <a:gd name="T48" fmla="*/ 1152 w 2544"/>
                  <a:gd name="T49" fmla="*/ 48 h 48"/>
                  <a:gd name="T50" fmla="*/ 1200 w 2544"/>
                  <a:gd name="T51" fmla="*/ 0 h 48"/>
                  <a:gd name="T52" fmla="*/ 1248 w 2544"/>
                  <a:gd name="T53" fmla="*/ 48 h 48"/>
                  <a:gd name="T54" fmla="*/ 1296 w 2544"/>
                  <a:gd name="T55" fmla="*/ 0 h 48"/>
                  <a:gd name="T56" fmla="*/ 1344 w 2544"/>
                  <a:gd name="T57" fmla="*/ 48 h 48"/>
                  <a:gd name="T58" fmla="*/ 1392 w 2544"/>
                  <a:gd name="T59" fmla="*/ 0 h 48"/>
                  <a:gd name="T60" fmla="*/ 1440 w 2544"/>
                  <a:gd name="T61" fmla="*/ 48 h 48"/>
                  <a:gd name="T62" fmla="*/ 1488 w 2544"/>
                  <a:gd name="T63" fmla="*/ 0 h 48"/>
                  <a:gd name="T64" fmla="*/ 1536 w 2544"/>
                  <a:gd name="T65" fmla="*/ 48 h 48"/>
                  <a:gd name="T66" fmla="*/ 1584 w 2544"/>
                  <a:gd name="T67" fmla="*/ 0 h 48"/>
                  <a:gd name="T68" fmla="*/ 1632 w 2544"/>
                  <a:gd name="T69" fmla="*/ 48 h 48"/>
                  <a:gd name="T70" fmla="*/ 1680 w 2544"/>
                  <a:gd name="T71" fmla="*/ 0 h 48"/>
                  <a:gd name="T72" fmla="*/ 1728 w 2544"/>
                  <a:gd name="T73" fmla="*/ 48 h 48"/>
                  <a:gd name="T74" fmla="*/ 1776 w 2544"/>
                  <a:gd name="T75" fmla="*/ 0 h 48"/>
                  <a:gd name="T76" fmla="*/ 1824 w 2544"/>
                  <a:gd name="T77" fmla="*/ 48 h 48"/>
                  <a:gd name="T78" fmla="*/ 1872 w 2544"/>
                  <a:gd name="T79" fmla="*/ 0 h 48"/>
                  <a:gd name="T80" fmla="*/ 1920 w 2544"/>
                  <a:gd name="T81" fmla="*/ 48 h 48"/>
                  <a:gd name="T82" fmla="*/ 1968 w 2544"/>
                  <a:gd name="T83" fmla="*/ 0 h 48"/>
                  <a:gd name="T84" fmla="*/ 2016 w 2544"/>
                  <a:gd name="T85" fmla="*/ 48 h 48"/>
                  <a:gd name="T86" fmla="*/ 2064 w 2544"/>
                  <a:gd name="T87" fmla="*/ 0 h 48"/>
                  <a:gd name="T88" fmla="*/ 2112 w 2544"/>
                  <a:gd name="T89" fmla="*/ 48 h 48"/>
                  <a:gd name="T90" fmla="*/ 2160 w 2544"/>
                  <a:gd name="T91" fmla="*/ 0 h 48"/>
                  <a:gd name="T92" fmla="*/ 2208 w 2544"/>
                  <a:gd name="T93" fmla="*/ 48 h 48"/>
                  <a:gd name="T94" fmla="*/ 2256 w 2544"/>
                  <a:gd name="T95" fmla="*/ 0 h 48"/>
                  <a:gd name="T96" fmla="*/ 2304 w 2544"/>
                  <a:gd name="T97" fmla="*/ 48 h 48"/>
                  <a:gd name="T98" fmla="*/ 2352 w 2544"/>
                  <a:gd name="T99" fmla="*/ 0 h 48"/>
                  <a:gd name="T100" fmla="*/ 2400 w 2544"/>
                  <a:gd name="T101" fmla="*/ 48 h 48"/>
                  <a:gd name="T102" fmla="*/ 2448 w 2544"/>
                  <a:gd name="T103" fmla="*/ 0 h 48"/>
                  <a:gd name="T104" fmla="*/ 2496 w 2544"/>
                  <a:gd name="T105" fmla="*/ 48 h 48"/>
                  <a:gd name="T106" fmla="*/ 2544 w 2544"/>
                  <a:gd name="T107" fmla="*/ 0 h 4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544"/>
                  <a:gd name="T163" fmla="*/ 0 h 48"/>
                  <a:gd name="T164" fmla="*/ 2544 w 2544"/>
                  <a:gd name="T165" fmla="*/ 48 h 4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544" h="48">
                    <a:moveTo>
                      <a:pt x="0" y="48"/>
                    </a:moveTo>
                    <a:cubicBezTo>
                      <a:pt x="16" y="24"/>
                      <a:pt x="32" y="0"/>
                      <a:pt x="48" y="0"/>
                    </a:cubicBezTo>
                    <a:cubicBezTo>
                      <a:pt x="64" y="0"/>
                      <a:pt x="80" y="48"/>
                      <a:pt x="96" y="48"/>
                    </a:cubicBezTo>
                    <a:cubicBezTo>
                      <a:pt x="112" y="48"/>
                      <a:pt x="128" y="0"/>
                      <a:pt x="144" y="0"/>
                    </a:cubicBezTo>
                    <a:cubicBezTo>
                      <a:pt x="160" y="0"/>
                      <a:pt x="176" y="48"/>
                      <a:pt x="192" y="48"/>
                    </a:cubicBezTo>
                    <a:cubicBezTo>
                      <a:pt x="208" y="48"/>
                      <a:pt x="224" y="0"/>
                      <a:pt x="240" y="0"/>
                    </a:cubicBezTo>
                    <a:cubicBezTo>
                      <a:pt x="256" y="0"/>
                      <a:pt x="272" y="48"/>
                      <a:pt x="288" y="48"/>
                    </a:cubicBezTo>
                    <a:cubicBezTo>
                      <a:pt x="304" y="48"/>
                      <a:pt x="320" y="0"/>
                      <a:pt x="336" y="0"/>
                    </a:cubicBezTo>
                    <a:cubicBezTo>
                      <a:pt x="352" y="0"/>
                      <a:pt x="368" y="48"/>
                      <a:pt x="384" y="48"/>
                    </a:cubicBezTo>
                    <a:cubicBezTo>
                      <a:pt x="400" y="48"/>
                      <a:pt x="416" y="0"/>
                      <a:pt x="432" y="0"/>
                    </a:cubicBezTo>
                    <a:cubicBezTo>
                      <a:pt x="448" y="0"/>
                      <a:pt x="464" y="48"/>
                      <a:pt x="480" y="48"/>
                    </a:cubicBezTo>
                    <a:cubicBezTo>
                      <a:pt x="496" y="48"/>
                      <a:pt x="512" y="0"/>
                      <a:pt x="528" y="0"/>
                    </a:cubicBezTo>
                    <a:cubicBezTo>
                      <a:pt x="544" y="0"/>
                      <a:pt x="560" y="48"/>
                      <a:pt x="576" y="48"/>
                    </a:cubicBezTo>
                    <a:cubicBezTo>
                      <a:pt x="592" y="48"/>
                      <a:pt x="608" y="0"/>
                      <a:pt x="624" y="0"/>
                    </a:cubicBezTo>
                    <a:cubicBezTo>
                      <a:pt x="640" y="0"/>
                      <a:pt x="656" y="48"/>
                      <a:pt x="672" y="48"/>
                    </a:cubicBezTo>
                    <a:cubicBezTo>
                      <a:pt x="688" y="48"/>
                      <a:pt x="704" y="0"/>
                      <a:pt x="720" y="0"/>
                    </a:cubicBezTo>
                    <a:cubicBezTo>
                      <a:pt x="736" y="0"/>
                      <a:pt x="752" y="48"/>
                      <a:pt x="768" y="48"/>
                    </a:cubicBezTo>
                    <a:cubicBezTo>
                      <a:pt x="784" y="48"/>
                      <a:pt x="800" y="0"/>
                      <a:pt x="816" y="0"/>
                    </a:cubicBezTo>
                    <a:cubicBezTo>
                      <a:pt x="832" y="0"/>
                      <a:pt x="848" y="48"/>
                      <a:pt x="864" y="48"/>
                    </a:cubicBezTo>
                    <a:cubicBezTo>
                      <a:pt x="880" y="48"/>
                      <a:pt x="896" y="0"/>
                      <a:pt x="912" y="0"/>
                    </a:cubicBezTo>
                    <a:cubicBezTo>
                      <a:pt x="928" y="0"/>
                      <a:pt x="944" y="48"/>
                      <a:pt x="960" y="48"/>
                    </a:cubicBezTo>
                    <a:cubicBezTo>
                      <a:pt x="976" y="48"/>
                      <a:pt x="992" y="0"/>
                      <a:pt x="1008" y="0"/>
                    </a:cubicBezTo>
                    <a:cubicBezTo>
                      <a:pt x="1024" y="0"/>
                      <a:pt x="1040" y="48"/>
                      <a:pt x="1056" y="48"/>
                    </a:cubicBezTo>
                    <a:cubicBezTo>
                      <a:pt x="1072" y="48"/>
                      <a:pt x="1088" y="0"/>
                      <a:pt x="1104" y="0"/>
                    </a:cubicBezTo>
                    <a:cubicBezTo>
                      <a:pt x="1120" y="0"/>
                      <a:pt x="1136" y="48"/>
                      <a:pt x="1152" y="48"/>
                    </a:cubicBezTo>
                    <a:cubicBezTo>
                      <a:pt x="1168" y="48"/>
                      <a:pt x="1184" y="0"/>
                      <a:pt x="1200" y="0"/>
                    </a:cubicBezTo>
                    <a:cubicBezTo>
                      <a:pt x="1216" y="0"/>
                      <a:pt x="1232" y="48"/>
                      <a:pt x="1248" y="48"/>
                    </a:cubicBezTo>
                    <a:cubicBezTo>
                      <a:pt x="1264" y="48"/>
                      <a:pt x="1280" y="0"/>
                      <a:pt x="1296" y="0"/>
                    </a:cubicBezTo>
                    <a:cubicBezTo>
                      <a:pt x="1312" y="0"/>
                      <a:pt x="1328" y="48"/>
                      <a:pt x="1344" y="48"/>
                    </a:cubicBezTo>
                    <a:cubicBezTo>
                      <a:pt x="1360" y="48"/>
                      <a:pt x="1376" y="0"/>
                      <a:pt x="1392" y="0"/>
                    </a:cubicBezTo>
                    <a:cubicBezTo>
                      <a:pt x="1408" y="0"/>
                      <a:pt x="1424" y="48"/>
                      <a:pt x="1440" y="48"/>
                    </a:cubicBezTo>
                    <a:cubicBezTo>
                      <a:pt x="1456" y="48"/>
                      <a:pt x="1472" y="0"/>
                      <a:pt x="1488" y="0"/>
                    </a:cubicBezTo>
                    <a:cubicBezTo>
                      <a:pt x="1504" y="0"/>
                      <a:pt x="1520" y="48"/>
                      <a:pt x="1536" y="48"/>
                    </a:cubicBezTo>
                    <a:cubicBezTo>
                      <a:pt x="1552" y="48"/>
                      <a:pt x="1568" y="0"/>
                      <a:pt x="1584" y="0"/>
                    </a:cubicBezTo>
                    <a:cubicBezTo>
                      <a:pt x="1600" y="0"/>
                      <a:pt x="1616" y="48"/>
                      <a:pt x="1632" y="48"/>
                    </a:cubicBezTo>
                    <a:cubicBezTo>
                      <a:pt x="1648" y="48"/>
                      <a:pt x="1664" y="0"/>
                      <a:pt x="1680" y="0"/>
                    </a:cubicBezTo>
                    <a:cubicBezTo>
                      <a:pt x="1696" y="0"/>
                      <a:pt x="1712" y="48"/>
                      <a:pt x="1728" y="48"/>
                    </a:cubicBezTo>
                    <a:cubicBezTo>
                      <a:pt x="1744" y="48"/>
                      <a:pt x="1760" y="0"/>
                      <a:pt x="1776" y="0"/>
                    </a:cubicBezTo>
                    <a:cubicBezTo>
                      <a:pt x="1792" y="0"/>
                      <a:pt x="1808" y="48"/>
                      <a:pt x="1824" y="48"/>
                    </a:cubicBezTo>
                    <a:cubicBezTo>
                      <a:pt x="1840" y="48"/>
                      <a:pt x="1856" y="0"/>
                      <a:pt x="1872" y="0"/>
                    </a:cubicBezTo>
                    <a:cubicBezTo>
                      <a:pt x="1888" y="0"/>
                      <a:pt x="1904" y="48"/>
                      <a:pt x="1920" y="48"/>
                    </a:cubicBezTo>
                    <a:cubicBezTo>
                      <a:pt x="1936" y="48"/>
                      <a:pt x="1952" y="0"/>
                      <a:pt x="1968" y="0"/>
                    </a:cubicBezTo>
                    <a:cubicBezTo>
                      <a:pt x="1984" y="0"/>
                      <a:pt x="2000" y="48"/>
                      <a:pt x="2016" y="48"/>
                    </a:cubicBezTo>
                    <a:cubicBezTo>
                      <a:pt x="2032" y="48"/>
                      <a:pt x="2048" y="0"/>
                      <a:pt x="2064" y="0"/>
                    </a:cubicBezTo>
                    <a:cubicBezTo>
                      <a:pt x="2080" y="0"/>
                      <a:pt x="2096" y="48"/>
                      <a:pt x="2112" y="48"/>
                    </a:cubicBezTo>
                    <a:cubicBezTo>
                      <a:pt x="2128" y="48"/>
                      <a:pt x="2144" y="0"/>
                      <a:pt x="2160" y="0"/>
                    </a:cubicBezTo>
                    <a:cubicBezTo>
                      <a:pt x="2176" y="0"/>
                      <a:pt x="2192" y="48"/>
                      <a:pt x="2208" y="48"/>
                    </a:cubicBezTo>
                    <a:cubicBezTo>
                      <a:pt x="2224" y="48"/>
                      <a:pt x="2240" y="0"/>
                      <a:pt x="2256" y="0"/>
                    </a:cubicBezTo>
                    <a:cubicBezTo>
                      <a:pt x="2272" y="0"/>
                      <a:pt x="2288" y="48"/>
                      <a:pt x="2304" y="48"/>
                    </a:cubicBezTo>
                    <a:cubicBezTo>
                      <a:pt x="2320" y="48"/>
                      <a:pt x="2336" y="0"/>
                      <a:pt x="2352" y="0"/>
                    </a:cubicBezTo>
                    <a:cubicBezTo>
                      <a:pt x="2368" y="0"/>
                      <a:pt x="2384" y="48"/>
                      <a:pt x="2400" y="48"/>
                    </a:cubicBezTo>
                    <a:cubicBezTo>
                      <a:pt x="2416" y="48"/>
                      <a:pt x="2432" y="0"/>
                      <a:pt x="2448" y="0"/>
                    </a:cubicBezTo>
                    <a:cubicBezTo>
                      <a:pt x="2464" y="0"/>
                      <a:pt x="2480" y="48"/>
                      <a:pt x="2496" y="48"/>
                    </a:cubicBezTo>
                    <a:cubicBezTo>
                      <a:pt x="2512" y="48"/>
                      <a:pt x="2536" y="8"/>
                      <a:pt x="2544"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5360" name="Freeform 96"/>
              <p:cNvSpPr>
                <a:spLocks/>
              </p:cNvSpPr>
              <p:nvPr/>
            </p:nvSpPr>
            <p:spPr bwMode="auto">
              <a:xfrm>
                <a:off x="1584" y="1056"/>
                <a:ext cx="2544" cy="48"/>
              </a:xfrm>
              <a:custGeom>
                <a:avLst/>
                <a:gdLst>
                  <a:gd name="T0" fmla="*/ 0 w 2544"/>
                  <a:gd name="T1" fmla="*/ 48 h 48"/>
                  <a:gd name="T2" fmla="*/ 48 w 2544"/>
                  <a:gd name="T3" fmla="*/ 0 h 48"/>
                  <a:gd name="T4" fmla="*/ 96 w 2544"/>
                  <a:gd name="T5" fmla="*/ 48 h 48"/>
                  <a:gd name="T6" fmla="*/ 144 w 2544"/>
                  <a:gd name="T7" fmla="*/ 0 h 48"/>
                  <a:gd name="T8" fmla="*/ 192 w 2544"/>
                  <a:gd name="T9" fmla="*/ 48 h 48"/>
                  <a:gd name="T10" fmla="*/ 240 w 2544"/>
                  <a:gd name="T11" fmla="*/ 0 h 48"/>
                  <a:gd name="T12" fmla="*/ 288 w 2544"/>
                  <a:gd name="T13" fmla="*/ 48 h 48"/>
                  <a:gd name="T14" fmla="*/ 336 w 2544"/>
                  <a:gd name="T15" fmla="*/ 0 h 48"/>
                  <a:gd name="T16" fmla="*/ 384 w 2544"/>
                  <a:gd name="T17" fmla="*/ 48 h 48"/>
                  <a:gd name="T18" fmla="*/ 432 w 2544"/>
                  <a:gd name="T19" fmla="*/ 0 h 48"/>
                  <a:gd name="T20" fmla="*/ 480 w 2544"/>
                  <a:gd name="T21" fmla="*/ 48 h 48"/>
                  <a:gd name="T22" fmla="*/ 528 w 2544"/>
                  <a:gd name="T23" fmla="*/ 0 h 48"/>
                  <a:gd name="T24" fmla="*/ 576 w 2544"/>
                  <a:gd name="T25" fmla="*/ 48 h 48"/>
                  <a:gd name="T26" fmla="*/ 624 w 2544"/>
                  <a:gd name="T27" fmla="*/ 0 h 48"/>
                  <a:gd name="T28" fmla="*/ 672 w 2544"/>
                  <a:gd name="T29" fmla="*/ 48 h 48"/>
                  <a:gd name="T30" fmla="*/ 720 w 2544"/>
                  <a:gd name="T31" fmla="*/ 0 h 48"/>
                  <a:gd name="T32" fmla="*/ 768 w 2544"/>
                  <a:gd name="T33" fmla="*/ 48 h 48"/>
                  <a:gd name="T34" fmla="*/ 816 w 2544"/>
                  <a:gd name="T35" fmla="*/ 0 h 48"/>
                  <a:gd name="T36" fmla="*/ 864 w 2544"/>
                  <a:gd name="T37" fmla="*/ 48 h 48"/>
                  <a:gd name="T38" fmla="*/ 912 w 2544"/>
                  <a:gd name="T39" fmla="*/ 0 h 48"/>
                  <a:gd name="T40" fmla="*/ 960 w 2544"/>
                  <a:gd name="T41" fmla="*/ 48 h 48"/>
                  <a:gd name="T42" fmla="*/ 1008 w 2544"/>
                  <a:gd name="T43" fmla="*/ 0 h 48"/>
                  <a:gd name="T44" fmla="*/ 1056 w 2544"/>
                  <a:gd name="T45" fmla="*/ 48 h 48"/>
                  <a:gd name="T46" fmla="*/ 1104 w 2544"/>
                  <a:gd name="T47" fmla="*/ 0 h 48"/>
                  <a:gd name="T48" fmla="*/ 1152 w 2544"/>
                  <a:gd name="T49" fmla="*/ 48 h 48"/>
                  <a:gd name="T50" fmla="*/ 1200 w 2544"/>
                  <a:gd name="T51" fmla="*/ 0 h 48"/>
                  <a:gd name="T52" fmla="*/ 1248 w 2544"/>
                  <a:gd name="T53" fmla="*/ 48 h 48"/>
                  <a:gd name="T54" fmla="*/ 1296 w 2544"/>
                  <a:gd name="T55" fmla="*/ 0 h 48"/>
                  <a:gd name="T56" fmla="*/ 1344 w 2544"/>
                  <a:gd name="T57" fmla="*/ 48 h 48"/>
                  <a:gd name="T58" fmla="*/ 1392 w 2544"/>
                  <a:gd name="T59" fmla="*/ 0 h 48"/>
                  <a:gd name="T60" fmla="*/ 1440 w 2544"/>
                  <a:gd name="T61" fmla="*/ 48 h 48"/>
                  <a:gd name="T62" fmla="*/ 1488 w 2544"/>
                  <a:gd name="T63" fmla="*/ 0 h 48"/>
                  <a:gd name="T64" fmla="*/ 1536 w 2544"/>
                  <a:gd name="T65" fmla="*/ 48 h 48"/>
                  <a:gd name="T66" fmla="*/ 1584 w 2544"/>
                  <a:gd name="T67" fmla="*/ 0 h 48"/>
                  <a:gd name="T68" fmla="*/ 1632 w 2544"/>
                  <a:gd name="T69" fmla="*/ 48 h 48"/>
                  <a:gd name="T70" fmla="*/ 1680 w 2544"/>
                  <a:gd name="T71" fmla="*/ 0 h 48"/>
                  <a:gd name="T72" fmla="*/ 1728 w 2544"/>
                  <a:gd name="T73" fmla="*/ 48 h 48"/>
                  <a:gd name="T74" fmla="*/ 1776 w 2544"/>
                  <a:gd name="T75" fmla="*/ 0 h 48"/>
                  <a:gd name="T76" fmla="*/ 1824 w 2544"/>
                  <a:gd name="T77" fmla="*/ 48 h 48"/>
                  <a:gd name="T78" fmla="*/ 1872 w 2544"/>
                  <a:gd name="T79" fmla="*/ 0 h 48"/>
                  <a:gd name="T80" fmla="*/ 1920 w 2544"/>
                  <a:gd name="T81" fmla="*/ 48 h 48"/>
                  <a:gd name="T82" fmla="*/ 1968 w 2544"/>
                  <a:gd name="T83" fmla="*/ 0 h 48"/>
                  <a:gd name="T84" fmla="*/ 2016 w 2544"/>
                  <a:gd name="T85" fmla="*/ 48 h 48"/>
                  <a:gd name="T86" fmla="*/ 2064 w 2544"/>
                  <a:gd name="T87" fmla="*/ 0 h 48"/>
                  <a:gd name="T88" fmla="*/ 2112 w 2544"/>
                  <a:gd name="T89" fmla="*/ 48 h 48"/>
                  <a:gd name="T90" fmla="*/ 2160 w 2544"/>
                  <a:gd name="T91" fmla="*/ 0 h 48"/>
                  <a:gd name="T92" fmla="*/ 2208 w 2544"/>
                  <a:gd name="T93" fmla="*/ 48 h 48"/>
                  <a:gd name="T94" fmla="*/ 2256 w 2544"/>
                  <a:gd name="T95" fmla="*/ 0 h 48"/>
                  <a:gd name="T96" fmla="*/ 2304 w 2544"/>
                  <a:gd name="T97" fmla="*/ 48 h 48"/>
                  <a:gd name="T98" fmla="*/ 2352 w 2544"/>
                  <a:gd name="T99" fmla="*/ 0 h 48"/>
                  <a:gd name="T100" fmla="*/ 2400 w 2544"/>
                  <a:gd name="T101" fmla="*/ 48 h 48"/>
                  <a:gd name="T102" fmla="*/ 2448 w 2544"/>
                  <a:gd name="T103" fmla="*/ 0 h 48"/>
                  <a:gd name="T104" fmla="*/ 2496 w 2544"/>
                  <a:gd name="T105" fmla="*/ 48 h 48"/>
                  <a:gd name="T106" fmla="*/ 2544 w 2544"/>
                  <a:gd name="T107" fmla="*/ 0 h 4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544"/>
                  <a:gd name="T163" fmla="*/ 0 h 48"/>
                  <a:gd name="T164" fmla="*/ 2544 w 2544"/>
                  <a:gd name="T165" fmla="*/ 48 h 4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544" h="48">
                    <a:moveTo>
                      <a:pt x="0" y="48"/>
                    </a:moveTo>
                    <a:cubicBezTo>
                      <a:pt x="16" y="24"/>
                      <a:pt x="32" y="0"/>
                      <a:pt x="48" y="0"/>
                    </a:cubicBezTo>
                    <a:cubicBezTo>
                      <a:pt x="64" y="0"/>
                      <a:pt x="80" y="48"/>
                      <a:pt x="96" y="48"/>
                    </a:cubicBezTo>
                    <a:cubicBezTo>
                      <a:pt x="112" y="48"/>
                      <a:pt x="128" y="0"/>
                      <a:pt x="144" y="0"/>
                    </a:cubicBezTo>
                    <a:cubicBezTo>
                      <a:pt x="160" y="0"/>
                      <a:pt x="176" y="48"/>
                      <a:pt x="192" y="48"/>
                    </a:cubicBezTo>
                    <a:cubicBezTo>
                      <a:pt x="208" y="48"/>
                      <a:pt x="224" y="0"/>
                      <a:pt x="240" y="0"/>
                    </a:cubicBezTo>
                    <a:cubicBezTo>
                      <a:pt x="256" y="0"/>
                      <a:pt x="272" y="48"/>
                      <a:pt x="288" y="48"/>
                    </a:cubicBezTo>
                    <a:cubicBezTo>
                      <a:pt x="304" y="48"/>
                      <a:pt x="320" y="0"/>
                      <a:pt x="336" y="0"/>
                    </a:cubicBezTo>
                    <a:cubicBezTo>
                      <a:pt x="352" y="0"/>
                      <a:pt x="368" y="48"/>
                      <a:pt x="384" y="48"/>
                    </a:cubicBezTo>
                    <a:cubicBezTo>
                      <a:pt x="400" y="48"/>
                      <a:pt x="416" y="0"/>
                      <a:pt x="432" y="0"/>
                    </a:cubicBezTo>
                    <a:cubicBezTo>
                      <a:pt x="448" y="0"/>
                      <a:pt x="464" y="48"/>
                      <a:pt x="480" y="48"/>
                    </a:cubicBezTo>
                    <a:cubicBezTo>
                      <a:pt x="496" y="48"/>
                      <a:pt x="512" y="0"/>
                      <a:pt x="528" y="0"/>
                    </a:cubicBezTo>
                    <a:cubicBezTo>
                      <a:pt x="544" y="0"/>
                      <a:pt x="560" y="48"/>
                      <a:pt x="576" y="48"/>
                    </a:cubicBezTo>
                    <a:cubicBezTo>
                      <a:pt x="592" y="48"/>
                      <a:pt x="608" y="0"/>
                      <a:pt x="624" y="0"/>
                    </a:cubicBezTo>
                    <a:cubicBezTo>
                      <a:pt x="640" y="0"/>
                      <a:pt x="656" y="48"/>
                      <a:pt x="672" y="48"/>
                    </a:cubicBezTo>
                    <a:cubicBezTo>
                      <a:pt x="688" y="48"/>
                      <a:pt x="704" y="0"/>
                      <a:pt x="720" y="0"/>
                    </a:cubicBezTo>
                    <a:cubicBezTo>
                      <a:pt x="736" y="0"/>
                      <a:pt x="752" y="48"/>
                      <a:pt x="768" y="48"/>
                    </a:cubicBezTo>
                    <a:cubicBezTo>
                      <a:pt x="784" y="48"/>
                      <a:pt x="800" y="0"/>
                      <a:pt x="816" y="0"/>
                    </a:cubicBezTo>
                    <a:cubicBezTo>
                      <a:pt x="832" y="0"/>
                      <a:pt x="848" y="48"/>
                      <a:pt x="864" y="48"/>
                    </a:cubicBezTo>
                    <a:cubicBezTo>
                      <a:pt x="880" y="48"/>
                      <a:pt x="896" y="0"/>
                      <a:pt x="912" y="0"/>
                    </a:cubicBezTo>
                    <a:cubicBezTo>
                      <a:pt x="928" y="0"/>
                      <a:pt x="944" y="48"/>
                      <a:pt x="960" y="48"/>
                    </a:cubicBezTo>
                    <a:cubicBezTo>
                      <a:pt x="976" y="48"/>
                      <a:pt x="992" y="0"/>
                      <a:pt x="1008" y="0"/>
                    </a:cubicBezTo>
                    <a:cubicBezTo>
                      <a:pt x="1024" y="0"/>
                      <a:pt x="1040" y="48"/>
                      <a:pt x="1056" y="48"/>
                    </a:cubicBezTo>
                    <a:cubicBezTo>
                      <a:pt x="1072" y="48"/>
                      <a:pt x="1088" y="0"/>
                      <a:pt x="1104" y="0"/>
                    </a:cubicBezTo>
                    <a:cubicBezTo>
                      <a:pt x="1120" y="0"/>
                      <a:pt x="1136" y="48"/>
                      <a:pt x="1152" y="48"/>
                    </a:cubicBezTo>
                    <a:cubicBezTo>
                      <a:pt x="1168" y="48"/>
                      <a:pt x="1184" y="0"/>
                      <a:pt x="1200" y="0"/>
                    </a:cubicBezTo>
                    <a:cubicBezTo>
                      <a:pt x="1216" y="0"/>
                      <a:pt x="1232" y="48"/>
                      <a:pt x="1248" y="48"/>
                    </a:cubicBezTo>
                    <a:cubicBezTo>
                      <a:pt x="1264" y="48"/>
                      <a:pt x="1280" y="0"/>
                      <a:pt x="1296" y="0"/>
                    </a:cubicBezTo>
                    <a:cubicBezTo>
                      <a:pt x="1312" y="0"/>
                      <a:pt x="1328" y="48"/>
                      <a:pt x="1344" y="48"/>
                    </a:cubicBezTo>
                    <a:cubicBezTo>
                      <a:pt x="1360" y="48"/>
                      <a:pt x="1376" y="0"/>
                      <a:pt x="1392" y="0"/>
                    </a:cubicBezTo>
                    <a:cubicBezTo>
                      <a:pt x="1408" y="0"/>
                      <a:pt x="1424" y="48"/>
                      <a:pt x="1440" y="48"/>
                    </a:cubicBezTo>
                    <a:cubicBezTo>
                      <a:pt x="1456" y="48"/>
                      <a:pt x="1472" y="0"/>
                      <a:pt x="1488" y="0"/>
                    </a:cubicBezTo>
                    <a:cubicBezTo>
                      <a:pt x="1504" y="0"/>
                      <a:pt x="1520" y="48"/>
                      <a:pt x="1536" y="48"/>
                    </a:cubicBezTo>
                    <a:cubicBezTo>
                      <a:pt x="1552" y="48"/>
                      <a:pt x="1568" y="0"/>
                      <a:pt x="1584" y="0"/>
                    </a:cubicBezTo>
                    <a:cubicBezTo>
                      <a:pt x="1600" y="0"/>
                      <a:pt x="1616" y="48"/>
                      <a:pt x="1632" y="48"/>
                    </a:cubicBezTo>
                    <a:cubicBezTo>
                      <a:pt x="1648" y="48"/>
                      <a:pt x="1664" y="0"/>
                      <a:pt x="1680" y="0"/>
                    </a:cubicBezTo>
                    <a:cubicBezTo>
                      <a:pt x="1696" y="0"/>
                      <a:pt x="1712" y="48"/>
                      <a:pt x="1728" y="48"/>
                    </a:cubicBezTo>
                    <a:cubicBezTo>
                      <a:pt x="1744" y="48"/>
                      <a:pt x="1760" y="0"/>
                      <a:pt x="1776" y="0"/>
                    </a:cubicBezTo>
                    <a:cubicBezTo>
                      <a:pt x="1792" y="0"/>
                      <a:pt x="1808" y="48"/>
                      <a:pt x="1824" y="48"/>
                    </a:cubicBezTo>
                    <a:cubicBezTo>
                      <a:pt x="1840" y="48"/>
                      <a:pt x="1856" y="0"/>
                      <a:pt x="1872" y="0"/>
                    </a:cubicBezTo>
                    <a:cubicBezTo>
                      <a:pt x="1888" y="0"/>
                      <a:pt x="1904" y="48"/>
                      <a:pt x="1920" y="48"/>
                    </a:cubicBezTo>
                    <a:cubicBezTo>
                      <a:pt x="1936" y="48"/>
                      <a:pt x="1952" y="0"/>
                      <a:pt x="1968" y="0"/>
                    </a:cubicBezTo>
                    <a:cubicBezTo>
                      <a:pt x="1984" y="0"/>
                      <a:pt x="2000" y="48"/>
                      <a:pt x="2016" y="48"/>
                    </a:cubicBezTo>
                    <a:cubicBezTo>
                      <a:pt x="2032" y="48"/>
                      <a:pt x="2048" y="0"/>
                      <a:pt x="2064" y="0"/>
                    </a:cubicBezTo>
                    <a:cubicBezTo>
                      <a:pt x="2080" y="0"/>
                      <a:pt x="2096" y="48"/>
                      <a:pt x="2112" y="48"/>
                    </a:cubicBezTo>
                    <a:cubicBezTo>
                      <a:pt x="2128" y="48"/>
                      <a:pt x="2144" y="0"/>
                      <a:pt x="2160" y="0"/>
                    </a:cubicBezTo>
                    <a:cubicBezTo>
                      <a:pt x="2176" y="0"/>
                      <a:pt x="2192" y="48"/>
                      <a:pt x="2208" y="48"/>
                    </a:cubicBezTo>
                    <a:cubicBezTo>
                      <a:pt x="2224" y="48"/>
                      <a:pt x="2240" y="0"/>
                      <a:pt x="2256" y="0"/>
                    </a:cubicBezTo>
                    <a:cubicBezTo>
                      <a:pt x="2272" y="0"/>
                      <a:pt x="2288" y="48"/>
                      <a:pt x="2304" y="48"/>
                    </a:cubicBezTo>
                    <a:cubicBezTo>
                      <a:pt x="2320" y="48"/>
                      <a:pt x="2336" y="0"/>
                      <a:pt x="2352" y="0"/>
                    </a:cubicBezTo>
                    <a:cubicBezTo>
                      <a:pt x="2368" y="0"/>
                      <a:pt x="2384" y="48"/>
                      <a:pt x="2400" y="48"/>
                    </a:cubicBezTo>
                    <a:cubicBezTo>
                      <a:pt x="2416" y="48"/>
                      <a:pt x="2432" y="0"/>
                      <a:pt x="2448" y="0"/>
                    </a:cubicBezTo>
                    <a:cubicBezTo>
                      <a:pt x="2464" y="0"/>
                      <a:pt x="2480" y="48"/>
                      <a:pt x="2496" y="48"/>
                    </a:cubicBezTo>
                    <a:cubicBezTo>
                      <a:pt x="2512" y="48"/>
                      <a:pt x="2536" y="8"/>
                      <a:pt x="2544"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5356" name="Group 97"/>
            <p:cNvGrpSpPr>
              <a:grpSpLocks/>
            </p:cNvGrpSpPr>
            <p:nvPr/>
          </p:nvGrpSpPr>
          <p:grpSpPr bwMode="auto">
            <a:xfrm>
              <a:off x="2544" y="2112"/>
              <a:ext cx="2544" cy="96"/>
              <a:chOff x="1584" y="1056"/>
              <a:chExt cx="2544" cy="96"/>
            </a:xfrm>
          </p:grpSpPr>
          <p:sp>
            <p:nvSpPr>
              <p:cNvPr id="55357" name="Freeform 98"/>
              <p:cNvSpPr>
                <a:spLocks/>
              </p:cNvSpPr>
              <p:nvPr/>
            </p:nvSpPr>
            <p:spPr bwMode="auto">
              <a:xfrm>
                <a:off x="1584" y="1104"/>
                <a:ext cx="2544" cy="48"/>
              </a:xfrm>
              <a:custGeom>
                <a:avLst/>
                <a:gdLst>
                  <a:gd name="T0" fmla="*/ 0 w 2544"/>
                  <a:gd name="T1" fmla="*/ 48 h 48"/>
                  <a:gd name="T2" fmla="*/ 48 w 2544"/>
                  <a:gd name="T3" fmla="*/ 0 h 48"/>
                  <a:gd name="T4" fmla="*/ 96 w 2544"/>
                  <a:gd name="T5" fmla="*/ 48 h 48"/>
                  <a:gd name="T6" fmla="*/ 144 w 2544"/>
                  <a:gd name="T7" fmla="*/ 0 h 48"/>
                  <a:gd name="T8" fmla="*/ 192 w 2544"/>
                  <a:gd name="T9" fmla="*/ 48 h 48"/>
                  <a:gd name="T10" fmla="*/ 240 w 2544"/>
                  <a:gd name="T11" fmla="*/ 0 h 48"/>
                  <a:gd name="T12" fmla="*/ 288 w 2544"/>
                  <a:gd name="T13" fmla="*/ 48 h 48"/>
                  <a:gd name="T14" fmla="*/ 336 w 2544"/>
                  <a:gd name="T15" fmla="*/ 0 h 48"/>
                  <a:gd name="T16" fmla="*/ 384 w 2544"/>
                  <a:gd name="T17" fmla="*/ 48 h 48"/>
                  <a:gd name="T18" fmla="*/ 432 w 2544"/>
                  <a:gd name="T19" fmla="*/ 0 h 48"/>
                  <a:gd name="T20" fmla="*/ 480 w 2544"/>
                  <a:gd name="T21" fmla="*/ 48 h 48"/>
                  <a:gd name="T22" fmla="*/ 528 w 2544"/>
                  <a:gd name="T23" fmla="*/ 0 h 48"/>
                  <a:gd name="T24" fmla="*/ 576 w 2544"/>
                  <a:gd name="T25" fmla="*/ 48 h 48"/>
                  <a:gd name="T26" fmla="*/ 624 w 2544"/>
                  <a:gd name="T27" fmla="*/ 0 h 48"/>
                  <a:gd name="T28" fmla="*/ 672 w 2544"/>
                  <a:gd name="T29" fmla="*/ 48 h 48"/>
                  <a:gd name="T30" fmla="*/ 720 w 2544"/>
                  <a:gd name="T31" fmla="*/ 0 h 48"/>
                  <a:gd name="T32" fmla="*/ 768 w 2544"/>
                  <a:gd name="T33" fmla="*/ 48 h 48"/>
                  <a:gd name="T34" fmla="*/ 816 w 2544"/>
                  <a:gd name="T35" fmla="*/ 0 h 48"/>
                  <a:gd name="T36" fmla="*/ 864 w 2544"/>
                  <a:gd name="T37" fmla="*/ 48 h 48"/>
                  <a:gd name="T38" fmla="*/ 912 w 2544"/>
                  <a:gd name="T39" fmla="*/ 0 h 48"/>
                  <a:gd name="T40" fmla="*/ 960 w 2544"/>
                  <a:gd name="T41" fmla="*/ 48 h 48"/>
                  <a:gd name="T42" fmla="*/ 1008 w 2544"/>
                  <a:gd name="T43" fmla="*/ 0 h 48"/>
                  <a:gd name="T44" fmla="*/ 1056 w 2544"/>
                  <a:gd name="T45" fmla="*/ 48 h 48"/>
                  <a:gd name="T46" fmla="*/ 1104 w 2544"/>
                  <a:gd name="T47" fmla="*/ 0 h 48"/>
                  <a:gd name="T48" fmla="*/ 1152 w 2544"/>
                  <a:gd name="T49" fmla="*/ 48 h 48"/>
                  <a:gd name="T50" fmla="*/ 1200 w 2544"/>
                  <a:gd name="T51" fmla="*/ 0 h 48"/>
                  <a:gd name="T52" fmla="*/ 1248 w 2544"/>
                  <a:gd name="T53" fmla="*/ 48 h 48"/>
                  <a:gd name="T54" fmla="*/ 1296 w 2544"/>
                  <a:gd name="T55" fmla="*/ 0 h 48"/>
                  <a:gd name="T56" fmla="*/ 1344 w 2544"/>
                  <a:gd name="T57" fmla="*/ 48 h 48"/>
                  <a:gd name="T58" fmla="*/ 1392 w 2544"/>
                  <a:gd name="T59" fmla="*/ 0 h 48"/>
                  <a:gd name="T60" fmla="*/ 1440 w 2544"/>
                  <a:gd name="T61" fmla="*/ 48 h 48"/>
                  <a:gd name="T62" fmla="*/ 1488 w 2544"/>
                  <a:gd name="T63" fmla="*/ 0 h 48"/>
                  <a:gd name="T64" fmla="*/ 1536 w 2544"/>
                  <a:gd name="T65" fmla="*/ 48 h 48"/>
                  <a:gd name="T66" fmla="*/ 1584 w 2544"/>
                  <a:gd name="T67" fmla="*/ 0 h 48"/>
                  <a:gd name="T68" fmla="*/ 1632 w 2544"/>
                  <a:gd name="T69" fmla="*/ 48 h 48"/>
                  <a:gd name="T70" fmla="*/ 1680 w 2544"/>
                  <a:gd name="T71" fmla="*/ 0 h 48"/>
                  <a:gd name="T72" fmla="*/ 1728 w 2544"/>
                  <a:gd name="T73" fmla="*/ 48 h 48"/>
                  <a:gd name="T74" fmla="*/ 1776 w 2544"/>
                  <a:gd name="T75" fmla="*/ 0 h 48"/>
                  <a:gd name="T76" fmla="*/ 1824 w 2544"/>
                  <a:gd name="T77" fmla="*/ 48 h 48"/>
                  <a:gd name="T78" fmla="*/ 1872 w 2544"/>
                  <a:gd name="T79" fmla="*/ 0 h 48"/>
                  <a:gd name="T80" fmla="*/ 1920 w 2544"/>
                  <a:gd name="T81" fmla="*/ 48 h 48"/>
                  <a:gd name="T82" fmla="*/ 1968 w 2544"/>
                  <a:gd name="T83" fmla="*/ 0 h 48"/>
                  <a:gd name="T84" fmla="*/ 2016 w 2544"/>
                  <a:gd name="T85" fmla="*/ 48 h 48"/>
                  <a:gd name="T86" fmla="*/ 2064 w 2544"/>
                  <a:gd name="T87" fmla="*/ 0 h 48"/>
                  <a:gd name="T88" fmla="*/ 2112 w 2544"/>
                  <a:gd name="T89" fmla="*/ 48 h 48"/>
                  <a:gd name="T90" fmla="*/ 2160 w 2544"/>
                  <a:gd name="T91" fmla="*/ 0 h 48"/>
                  <a:gd name="T92" fmla="*/ 2208 w 2544"/>
                  <a:gd name="T93" fmla="*/ 48 h 48"/>
                  <a:gd name="T94" fmla="*/ 2256 w 2544"/>
                  <a:gd name="T95" fmla="*/ 0 h 48"/>
                  <a:gd name="T96" fmla="*/ 2304 w 2544"/>
                  <a:gd name="T97" fmla="*/ 48 h 48"/>
                  <a:gd name="T98" fmla="*/ 2352 w 2544"/>
                  <a:gd name="T99" fmla="*/ 0 h 48"/>
                  <a:gd name="T100" fmla="*/ 2400 w 2544"/>
                  <a:gd name="T101" fmla="*/ 48 h 48"/>
                  <a:gd name="T102" fmla="*/ 2448 w 2544"/>
                  <a:gd name="T103" fmla="*/ 0 h 48"/>
                  <a:gd name="T104" fmla="*/ 2496 w 2544"/>
                  <a:gd name="T105" fmla="*/ 48 h 48"/>
                  <a:gd name="T106" fmla="*/ 2544 w 2544"/>
                  <a:gd name="T107" fmla="*/ 0 h 4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544"/>
                  <a:gd name="T163" fmla="*/ 0 h 48"/>
                  <a:gd name="T164" fmla="*/ 2544 w 2544"/>
                  <a:gd name="T165" fmla="*/ 48 h 4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544" h="48">
                    <a:moveTo>
                      <a:pt x="0" y="48"/>
                    </a:moveTo>
                    <a:cubicBezTo>
                      <a:pt x="16" y="24"/>
                      <a:pt x="32" y="0"/>
                      <a:pt x="48" y="0"/>
                    </a:cubicBezTo>
                    <a:cubicBezTo>
                      <a:pt x="64" y="0"/>
                      <a:pt x="80" y="48"/>
                      <a:pt x="96" y="48"/>
                    </a:cubicBezTo>
                    <a:cubicBezTo>
                      <a:pt x="112" y="48"/>
                      <a:pt x="128" y="0"/>
                      <a:pt x="144" y="0"/>
                    </a:cubicBezTo>
                    <a:cubicBezTo>
                      <a:pt x="160" y="0"/>
                      <a:pt x="176" y="48"/>
                      <a:pt x="192" y="48"/>
                    </a:cubicBezTo>
                    <a:cubicBezTo>
                      <a:pt x="208" y="48"/>
                      <a:pt x="224" y="0"/>
                      <a:pt x="240" y="0"/>
                    </a:cubicBezTo>
                    <a:cubicBezTo>
                      <a:pt x="256" y="0"/>
                      <a:pt x="272" y="48"/>
                      <a:pt x="288" y="48"/>
                    </a:cubicBezTo>
                    <a:cubicBezTo>
                      <a:pt x="304" y="48"/>
                      <a:pt x="320" y="0"/>
                      <a:pt x="336" y="0"/>
                    </a:cubicBezTo>
                    <a:cubicBezTo>
                      <a:pt x="352" y="0"/>
                      <a:pt x="368" y="48"/>
                      <a:pt x="384" y="48"/>
                    </a:cubicBezTo>
                    <a:cubicBezTo>
                      <a:pt x="400" y="48"/>
                      <a:pt x="416" y="0"/>
                      <a:pt x="432" y="0"/>
                    </a:cubicBezTo>
                    <a:cubicBezTo>
                      <a:pt x="448" y="0"/>
                      <a:pt x="464" y="48"/>
                      <a:pt x="480" y="48"/>
                    </a:cubicBezTo>
                    <a:cubicBezTo>
                      <a:pt x="496" y="48"/>
                      <a:pt x="512" y="0"/>
                      <a:pt x="528" y="0"/>
                    </a:cubicBezTo>
                    <a:cubicBezTo>
                      <a:pt x="544" y="0"/>
                      <a:pt x="560" y="48"/>
                      <a:pt x="576" y="48"/>
                    </a:cubicBezTo>
                    <a:cubicBezTo>
                      <a:pt x="592" y="48"/>
                      <a:pt x="608" y="0"/>
                      <a:pt x="624" y="0"/>
                    </a:cubicBezTo>
                    <a:cubicBezTo>
                      <a:pt x="640" y="0"/>
                      <a:pt x="656" y="48"/>
                      <a:pt x="672" y="48"/>
                    </a:cubicBezTo>
                    <a:cubicBezTo>
                      <a:pt x="688" y="48"/>
                      <a:pt x="704" y="0"/>
                      <a:pt x="720" y="0"/>
                    </a:cubicBezTo>
                    <a:cubicBezTo>
                      <a:pt x="736" y="0"/>
                      <a:pt x="752" y="48"/>
                      <a:pt x="768" y="48"/>
                    </a:cubicBezTo>
                    <a:cubicBezTo>
                      <a:pt x="784" y="48"/>
                      <a:pt x="800" y="0"/>
                      <a:pt x="816" y="0"/>
                    </a:cubicBezTo>
                    <a:cubicBezTo>
                      <a:pt x="832" y="0"/>
                      <a:pt x="848" y="48"/>
                      <a:pt x="864" y="48"/>
                    </a:cubicBezTo>
                    <a:cubicBezTo>
                      <a:pt x="880" y="48"/>
                      <a:pt x="896" y="0"/>
                      <a:pt x="912" y="0"/>
                    </a:cubicBezTo>
                    <a:cubicBezTo>
                      <a:pt x="928" y="0"/>
                      <a:pt x="944" y="48"/>
                      <a:pt x="960" y="48"/>
                    </a:cubicBezTo>
                    <a:cubicBezTo>
                      <a:pt x="976" y="48"/>
                      <a:pt x="992" y="0"/>
                      <a:pt x="1008" y="0"/>
                    </a:cubicBezTo>
                    <a:cubicBezTo>
                      <a:pt x="1024" y="0"/>
                      <a:pt x="1040" y="48"/>
                      <a:pt x="1056" y="48"/>
                    </a:cubicBezTo>
                    <a:cubicBezTo>
                      <a:pt x="1072" y="48"/>
                      <a:pt x="1088" y="0"/>
                      <a:pt x="1104" y="0"/>
                    </a:cubicBezTo>
                    <a:cubicBezTo>
                      <a:pt x="1120" y="0"/>
                      <a:pt x="1136" y="48"/>
                      <a:pt x="1152" y="48"/>
                    </a:cubicBezTo>
                    <a:cubicBezTo>
                      <a:pt x="1168" y="48"/>
                      <a:pt x="1184" y="0"/>
                      <a:pt x="1200" y="0"/>
                    </a:cubicBezTo>
                    <a:cubicBezTo>
                      <a:pt x="1216" y="0"/>
                      <a:pt x="1232" y="48"/>
                      <a:pt x="1248" y="48"/>
                    </a:cubicBezTo>
                    <a:cubicBezTo>
                      <a:pt x="1264" y="48"/>
                      <a:pt x="1280" y="0"/>
                      <a:pt x="1296" y="0"/>
                    </a:cubicBezTo>
                    <a:cubicBezTo>
                      <a:pt x="1312" y="0"/>
                      <a:pt x="1328" y="48"/>
                      <a:pt x="1344" y="48"/>
                    </a:cubicBezTo>
                    <a:cubicBezTo>
                      <a:pt x="1360" y="48"/>
                      <a:pt x="1376" y="0"/>
                      <a:pt x="1392" y="0"/>
                    </a:cubicBezTo>
                    <a:cubicBezTo>
                      <a:pt x="1408" y="0"/>
                      <a:pt x="1424" y="48"/>
                      <a:pt x="1440" y="48"/>
                    </a:cubicBezTo>
                    <a:cubicBezTo>
                      <a:pt x="1456" y="48"/>
                      <a:pt x="1472" y="0"/>
                      <a:pt x="1488" y="0"/>
                    </a:cubicBezTo>
                    <a:cubicBezTo>
                      <a:pt x="1504" y="0"/>
                      <a:pt x="1520" y="48"/>
                      <a:pt x="1536" y="48"/>
                    </a:cubicBezTo>
                    <a:cubicBezTo>
                      <a:pt x="1552" y="48"/>
                      <a:pt x="1568" y="0"/>
                      <a:pt x="1584" y="0"/>
                    </a:cubicBezTo>
                    <a:cubicBezTo>
                      <a:pt x="1600" y="0"/>
                      <a:pt x="1616" y="48"/>
                      <a:pt x="1632" y="48"/>
                    </a:cubicBezTo>
                    <a:cubicBezTo>
                      <a:pt x="1648" y="48"/>
                      <a:pt x="1664" y="0"/>
                      <a:pt x="1680" y="0"/>
                    </a:cubicBezTo>
                    <a:cubicBezTo>
                      <a:pt x="1696" y="0"/>
                      <a:pt x="1712" y="48"/>
                      <a:pt x="1728" y="48"/>
                    </a:cubicBezTo>
                    <a:cubicBezTo>
                      <a:pt x="1744" y="48"/>
                      <a:pt x="1760" y="0"/>
                      <a:pt x="1776" y="0"/>
                    </a:cubicBezTo>
                    <a:cubicBezTo>
                      <a:pt x="1792" y="0"/>
                      <a:pt x="1808" y="48"/>
                      <a:pt x="1824" y="48"/>
                    </a:cubicBezTo>
                    <a:cubicBezTo>
                      <a:pt x="1840" y="48"/>
                      <a:pt x="1856" y="0"/>
                      <a:pt x="1872" y="0"/>
                    </a:cubicBezTo>
                    <a:cubicBezTo>
                      <a:pt x="1888" y="0"/>
                      <a:pt x="1904" y="48"/>
                      <a:pt x="1920" y="48"/>
                    </a:cubicBezTo>
                    <a:cubicBezTo>
                      <a:pt x="1936" y="48"/>
                      <a:pt x="1952" y="0"/>
                      <a:pt x="1968" y="0"/>
                    </a:cubicBezTo>
                    <a:cubicBezTo>
                      <a:pt x="1984" y="0"/>
                      <a:pt x="2000" y="48"/>
                      <a:pt x="2016" y="48"/>
                    </a:cubicBezTo>
                    <a:cubicBezTo>
                      <a:pt x="2032" y="48"/>
                      <a:pt x="2048" y="0"/>
                      <a:pt x="2064" y="0"/>
                    </a:cubicBezTo>
                    <a:cubicBezTo>
                      <a:pt x="2080" y="0"/>
                      <a:pt x="2096" y="48"/>
                      <a:pt x="2112" y="48"/>
                    </a:cubicBezTo>
                    <a:cubicBezTo>
                      <a:pt x="2128" y="48"/>
                      <a:pt x="2144" y="0"/>
                      <a:pt x="2160" y="0"/>
                    </a:cubicBezTo>
                    <a:cubicBezTo>
                      <a:pt x="2176" y="0"/>
                      <a:pt x="2192" y="48"/>
                      <a:pt x="2208" y="48"/>
                    </a:cubicBezTo>
                    <a:cubicBezTo>
                      <a:pt x="2224" y="48"/>
                      <a:pt x="2240" y="0"/>
                      <a:pt x="2256" y="0"/>
                    </a:cubicBezTo>
                    <a:cubicBezTo>
                      <a:pt x="2272" y="0"/>
                      <a:pt x="2288" y="48"/>
                      <a:pt x="2304" y="48"/>
                    </a:cubicBezTo>
                    <a:cubicBezTo>
                      <a:pt x="2320" y="48"/>
                      <a:pt x="2336" y="0"/>
                      <a:pt x="2352" y="0"/>
                    </a:cubicBezTo>
                    <a:cubicBezTo>
                      <a:pt x="2368" y="0"/>
                      <a:pt x="2384" y="48"/>
                      <a:pt x="2400" y="48"/>
                    </a:cubicBezTo>
                    <a:cubicBezTo>
                      <a:pt x="2416" y="48"/>
                      <a:pt x="2432" y="0"/>
                      <a:pt x="2448" y="0"/>
                    </a:cubicBezTo>
                    <a:cubicBezTo>
                      <a:pt x="2464" y="0"/>
                      <a:pt x="2480" y="48"/>
                      <a:pt x="2496" y="48"/>
                    </a:cubicBezTo>
                    <a:cubicBezTo>
                      <a:pt x="2512" y="48"/>
                      <a:pt x="2536" y="8"/>
                      <a:pt x="2544"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5358" name="Freeform 99"/>
              <p:cNvSpPr>
                <a:spLocks/>
              </p:cNvSpPr>
              <p:nvPr/>
            </p:nvSpPr>
            <p:spPr bwMode="auto">
              <a:xfrm>
                <a:off x="1584" y="1056"/>
                <a:ext cx="2544" cy="48"/>
              </a:xfrm>
              <a:custGeom>
                <a:avLst/>
                <a:gdLst>
                  <a:gd name="T0" fmla="*/ 0 w 2544"/>
                  <a:gd name="T1" fmla="*/ 48 h 48"/>
                  <a:gd name="T2" fmla="*/ 48 w 2544"/>
                  <a:gd name="T3" fmla="*/ 0 h 48"/>
                  <a:gd name="T4" fmla="*/ 96 w 2544"/>
                  <a:gd name="T5" fmla="*/ 48 h 48"/>
                  <a:gd name="T6" fmla="*/ 144 w 2544"/>
                  <a:gd name="T7" fmla="*/ 0 h 48"/>
                  <a:gd name="T8" fmla="*/ 192 w 2544"/>
                  <a:gd name="T9" fmla="*/ 48 h 48"/>
                  <a:gd name="T10" fmla="*/ 240 w 2544"/>
                  <a:gd name="T11" fmla="*/ 0 h 48"/>
                  <a:gd name="T12" fmla="*/ 288 w 2544"/>
                  <a:gd name="T13" fmla="*/ 48 h 48"/>
                  <a:gd name="T14" fmla="*/ 336 w 2544"/>
                  <a:gd name="T15" fmla="*/ 0 h 48"/>
                  <a:gd name="T16" fmla="*/ 384 w 2544"/>
                  <a:gd name="T17" fmla="*/ 48 h 48"/>
                  <a:gd name="T18" fmla="*/ 432 w 2544"/>
                  <a:gd name="T19" fmla="*/ 0 h 48"/>
                  <a:gd name="T20" fmla="*/ 480 w 2544"/>
                  <a:gd name="T21" fmla="*/ 48 h 48"/>
                  <a:gd name="T22" fmla="*/ 528 w 2544"/>
                  <a:gd name="T23" fmla="*/ 0 h 48"/>
                  <a:gd name="T24" fmla="*/ 576 w 2544"/>
                  <a:gd name="T25" fmla="*/ 48 h 48"/>
                  <a:gd name="T26" fmla="*/ 624 w 2544"/>
                  <a:gd name="T27" fmla="*/ 0 h 48"/>
                  <a:gd name="T28" fmla="*/ 672 w 2544"/>
                  <a:gd name="T29" fmla="*/ 48 h 48"/>
                  <a:gd name="T30" fmla="*/ 720 w 2544"/>
                  <a:gd name="T31" fmla="*/ 0 h 48"/>
                  <a:gd name="T32" fmla="*/ 768 w 2544"/>
                  <a:gd name="T33" fmla="*/ 48 h 48"/>
                  <a:gd name="T34" fmla="*/ 816 w 2544"/>
                  <a:gd name="T35" fmla="*/ 0 h 48"/>
                  <a:gd name="T36" fmla="*/ 864 w 2544"/>
                  <a:gd name="T37" fmla="*/ 48 h 48"/>
                  <a:gd name="T38" fmla="*/ 912 w 2544"/>
                  <a:gd name="T39" fmla="*/ 0 h 48"/>
                  <a:gd name="T40" fmla="*/ 960 w 2544"/>
                  <a:gd name="T41" fmla="*/ 48 h 48"/>
                  <a:gd name="T42" fmla="*/ 1008 w 2544"/>
                  <a:gd name="T43" fmla="*/ 0 h 48"/>
                  <a:gd name="T44" fmla="*/ 1056 w 2544"/>
                  <a:gd name="T45" fmla="*/ 48 h 48"/>
                  <a:gd name="T46" fmla="*/ 1104 w 2544"/>
                  <a:gd name="T47" fmla="*/ 0 h 48"/>
                  <a:gd name="T48" fmla="*/ 1152 w 2544"/>
                  <a:gd name="T49" fmla="*/ 48 h 48"/>
                  <a:gd name="T50" fmla="*/ 1200 w 2544"/>
                  <a:gd name="T51" fmla="*/ 0 h 48"/>
                  <a:gd name="T52" fmla="*/ 1248 w 2544"/>
                  <a:gd name="T53" fmla="*/ 48 h 48"/>
                  <a:gd name="T54" fmla="*/ 1296 w 2544"/>
                  <a:gd name="T55" fmla="*/ 0 h 48"/>
                  <a:gd name="T56" fmla="*/ 1344 w 2544"/>
                  <a:gd name="T57" fmla="*/ 48 h 48"/>
                  <a:gd name="T58" fmla="*/ 1392 w 2544"/>
                  <a:gd name="T59" fmla="*/ 0 h 48"/>
                  <a:gd name="T60" fmla="*/ 1440 w 2544"/>
                  <a:gd name="T61" fmla="*/ 48 h 48"/>
                  <a:gd name="T62" fmla="*/ 1488 w 2544"/>
                  <a:gd name="T63" fmla="*/ 0 h 48"/>
                  <a:gd name="T64" fmla="*/ 1536 w 2544"/>
                  <a:gd name="T65" fmla="*/ 48 h 48"/>
                  <a:gd name="T66" fmla="*/ 1584 w 2544"/>
                  <a:gd name="T67" fmla="*/ 0 h 48"/>
                  <a:gd name="T68" fmla="*/ 1632 w 2544"/>
                  <a:gd name="T69" fmla="*/ 48 h 48"/>
                  <a:gd name="T70" fmla="*/ 1680 w 2544"/>
                  <a:gd name="T71" fmla="*/ 0 h 48"/>
                  <a:gd name="T72" fmla="*/ 1728 w 2544"/>
                  <a:gd name="T73" fmla="*/ 48 h 48"/>
                  <a:gd name="T74" fmla="*/ 1776 w 2544"/>
                  <a:gd name="T75" fmla="*/ 0 h 48"/>
                  <a:gd name="T76" fmla="*/ 1824 w 2544"/>
                  <a:gd name="T77" fmla="*/ 48 h 48"/>
                  <a:gd name="T78" fmla="*/ 1872 w 2544"/>
                  <a:gd name="T79" fmla="*/ 0 h 48"/>
                  <a:gd name="T80" fmla="*/ 1920 w 2544"/>
                  <a:gd name="T81" fmla="*/ 48 h 48"/>
                  <a:gd name="T82" fmla="*/ 1968 w 2544"/>
                  <a:gd name="T83" fmla="*/ 0 h 48"/>
                  <a:gd name="T84" fmla="*/ 2016 w 2544"/>
                  <a:gd name="T85" fmla="*/ 48 h 48"/>
                  <a:gd name="T86" fmla="*/ 2064 w 2544"/>
                  <a:gd name="T87" fmla="*/ 0 h 48"/>
                  <a:gd name="T88" fmla="*/ 2112 w 2544"/>
                  <a:gd name="T89" fmla="*/ 48 h 48"/>
                  <a:gd name="T90" fmla="*/ 2160 w 2544"/>
                  <a:gd name="T91" fmla="*/ 0 h 48"/>
                  <a:gd name="T92" fmla="*/ 2208 w 2544"/>
                  <a:gd name="T93" fmla="*/ 48 h 48"/>
                  <a:gd name="T94" fmla="*/ 2256 w 2544"/>
                  <a:gd name="T95" fmla="*/ 0 h 48"/>
                  <a:gd name="T96" fmla="*/ 2304 w 2544"/>
                  <a:gd name="T97" fmla="*/ 48 h 48"/>
                  <a:gd name="T98" fmla="*/ 2352 w 2544"/>
                  <a:gd name="T99" fmla="*/ 0 h 48"/>
                  <a:gd name="T100" fmla="*/ 2400 w 2544"/>
                  <a:gd name="T101" fmla="*/ 48 h 48"/>
                  <a:gd name="T102" fmla="*/ 2448 w 2544"/>
                  <a:gd name="T103" fmla="*/ 0 h 48"/>
                  <a:gd name="T104" fmla="*/ 2496 w 2544"/>
                  <a:gd name="T105" fmla="*/ 48 h 48"/>
                  <a:gd name="T106" fmla="*/ 2544 w 2544"/>
                  <a:gd name="T107" fmla="*/ 0 h 4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544"/>
                  <a:gd name="T163" fmla="*/ 0 h 48"/>
                  <a:gd name="T164" fmla="*/ 2544 w 2544"/>
                  <a:gd name="T165" fmla="*/ 48 h 4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544" h="48">
                    <a:moveTo>
                      <a:pt x="0" y="48"/>
                    </a:moveTo>
                    <a:cubicBezTo>
                      <a:pt x="16" y="24"/>
                      <a:pt x="32" y="0"/>
                      <a:pt x="48" y="0"/>
                    </a:cubicBezTo>
                    <a:cubicBezTo>
                      <a:pt x="64" y="0"/>
                      <a:pt x="80" y="48"/>
                      <a:pt x="96" y="48"/>
                    </a:cubicBezTo>
                    <a:cubicBezTo>
                      <a:pt x="112" y="48"/>
                      <a:pt x="128" y="0"/>
                      <a:pt x="144" y="0"/>
                    </a:cubicBezTo>
                    <a:cubicBezTo>
                      <a:pt x="160" y="0"/>
                      <a:pt x="176" y="48"/>
                      <a:pt x="192" y="48"/>
                    </a:cubicBezTo>
                    <a:cubicBezTo>
                      <a:pt x="208" y="48"/>
                      <a:pt x="224" y="0"/>
                      <a:pt x="240" y="0"/>
                    </a:cubicBezTo>
                    <a:cubicBezTo>
                      <a:pt x="256" y="0"/>
                      <a:pt x="272" y="48"/>
                      <a:pt x="288" y="48"/>
                    </a:cubicBezTo>
                    <a:cubicBezTo>
                      <a:pt x="304" y="48"/>
                      <a:pt x="320" y="0"/>
                      <a:pt x="336" y="0"/>
                    </a:cubicBezTo>
                    <a:cubicBezTo>
                      <a:pt x="352" y="0"/>
                      <a:pt x="368" y="48"/>
                      <a:pt x="384" y="48"/>
                    </a:cubicBezTo>
                    <a:cubicBezTo>
                      <a:pt x="400" y="48"/>
                      <a:pt x="416" y="0"/>
                      <a:pt x="432" y="0"/>
                    </a:cubicBezTo>
                    <a:cubicBezTo>
                      <a:pt x="448" y="0"/>
                      <a:pt x="464" y="48"/>
                      <a:pt x="480" y="48"/>
                    </a:cubicBezTo>
                    <a:cubicBezTo>
                      <a:pt x="496" y="48"/>
                      <a:pt x="512" y="0"/>
                      <a:pt x="528" y="0"/>
                    </a:cubicBezTo>
                    <a:cubicBezTo>
                      <a:pt x="544" y="0"/>
                      <a:pt x="560" y="48"/>
                      <a:pt x="576" y="48"/>
                    </a:cubicBezTo>
                    <a:cubicBezTo>
                      <a:pt x="592" y="48"/>
                      <a:pt x="608" y="0"/>
                      <a:pt x="624" y="0"/>
                    </a:cubicBezTo>
                    <a:cubicBezTo>
                      <a:pt x="640" y="0"/>
                      <a:pt x="656" y="48"/>
                      <a:pt x="672" y="48"/>
                    </a:cubicBezTo>
                    <a:cubicBezTo>
                      <a:pt x="688" y="48"/>
                      <a:pt x="704" y="0"/>
                      <a:pt x="720" y="0"/>
                    </a:cubicBezTo>
                    <a:cubicBezTo>
                      <a:pt x="736" y="0"/>
                      <a:pt x="752" y="48"/>
                      <a:pt x="768" y="48"/>
                    </a:cubicBezTo>
                    <a:cubicBezTo>
                      <a:pt x="784" y="48"/>
                      <a:pt x="800" y="0"/>
                      <a:pt x="816" y="0"/>
                    </a:cubicBezTo>
                    <a:cubicBezTo>
                      <a:pt x="832" y="0"/>
                      <a:pt x="848" y="48"/>
                      <a:pt x="864" y="48"/>
                    </a:cubicBezTo>
                    <a:cubicBezTo>
                      <a:pt x="880" y="48"/>
                      <a:pt x="896" y="0"/>
                      <a:pt x="912" y="0"/>
                    </a:cubicBezTo>
                    <a:cubicBezTo>
                      <a:pt x="928" y="0"/>
                      <a:pt x="944" y="48"/>
                      <a:pt x="960" y="48"/>
                    </a:cubicBezTo>
                    <a:cubicBezTo>
                      <a:pt x="976" y="48"/>
                      <a:pt x="992" y="0"/>
                      <a:pt x="1008" y="0"/>
                    </a:cubicBezTo>
                    <a:cubicBezTo>
                      <a:pt x="1024" y="0"/>
                      <a:pt x="1040" y="48"/>
                      <a:pt x="1056" y="48"/>
                    </a:cubicBezTo>
                    <a:cubicBezTo>
                      <a:pt x="1072" y="48"/>
                      <a:pt x="1088" y="0"/>
                      <a:pt x="1104" y="0"/>
                    </a:cubicBezTo>
                    <a:cubicBezTo>
                      <a:pt x="1120" y="0"/>
                      <a:pt x="1136" y="48"/>
                      <a:pt x="1152" y="48"/>
                    </a:cubicBezTo>
                    <a:cubicBezTo>
                      <a:pt x="1168" y="48"/>
                      <a:pt x="1184" y="0"/>
                      <a:pt x="1200" y="0"/>
                    </a:cubicBezTo>
                    <a:cubicBezTo>
                      <a:pt x="1216" y="0"/>
                      <a:pt x="1232" y="48"/>
                      <a:pt x="1248" y="48"/>
                    </a:cubicBezTo>
                    <a:cubicBezTo>
                      <a:pt x="1264" y="48"/>
                      <a:pt x="1280" y="0"/>
                      <a:pt x="1296" y="0"/>
                    </a:cubicBezTo>
                    <a:cubicBezTo>
                      <a:pt x="1312" y="0"/>
                      <a:pt x="1328" y="48"/>
                      <a:pt x="1344" y="48"/>
                    </a:cubicBezTo>
                    <a:cubicBezTo>
                      <a:pt x="1360" y="48"/>
                      <a:pt x="1376" y="0"/>
                      <a:pt x="1392" y="0"/>
                    </a:cubicBezTo>
                    <a:cubicBezTo>
                      <a:pt x="1408" y="0"/>
                      <a:pt x="1424" y="48"/>
                      <a:pt x="1440" y="48"/>
                    </a:cubicBezTo>
                    <a:cubicBezTo>
                      <a:pt x="1456" y="48"/>
                      <a:pt x="1472" y="0"/>
                      <a:pt x="1488" y="0"/>
                    </a:cubicBezTo>
                    <a:cubicBezTo>
                      <a:pt x="1504" y="0"/>
                      <a:pt x="1520" y="48"/>
                      <a:pt x="1536" y="48"/>
                    </a:cubicBezTo>
                    <a:cubicBezTo>
                      <a:pt x="1552" y="48"/>
                      <a:pt x="1568" y="0"/>
                      <a:pt x="1584" y="0"/>
                    </a:cubicBezTo>
                    <a:cubicBezTo>
                      <a:pt x="1600" y="0"/>
                      <a:pt x="1616" y="48"/>
                      <a:pt x="1632" y="48"/>
                    </a:cubicBezTo>
                    <a:cubicBezTo>
                      <a:pt x="1648" y="48"/>
                      <a:pt x="1664" y="0"/>
                      <a:pt x="1680" y="0"/>
                    </a:cubicBezTo>
                    <a:cubicBezTo>
                      <a:pt x="1696" y="0"/>
                      <a:pt x="1712" y="48"/>
                      <a:pt x="1728" y="48"/>
                    </a:cubicBezTo>
                    <a:cubicBezTo>
                      <a:pt x="1744" y="48"/>
                      <a:pt x="1760" y="0"/>
                      <a:pt x="1776" y="0"/>
                    </a:cubicBezTo>
                    <a:cubicBezTo>
                      <a:pt x="1792" y="0"/>
                      <a:pt x="1808" y="48"/>
                      <a:pt x="1824" y="48"/>
                    </a:cubicBezTo>
                    <a:cubicBezTo>
                      <a:pt x="1840" y="48"/>
                      <a:pt x="1856" y="0"/>
                      <a:pt x="1872" y="0"/>
                    </a:cubicBezTo>
                    <a:cubicBezTo>
                      <a:pt x="1888" y="0"/>
                      <a:pt x="1904" y="48"/>
                      <a:pt x="1920" y="48"/>
                    </a:cubicBezTo>
                    <a:cubicBezTo>
                      <a:pt x="1936" y="48"/>
                      <a:pt x="1952" y="0"/>
                      <a:pt x="1968" y="0"/>
                    </a:cubicBezTo>
                    <a:cubicBezTo>
                      <a:pt x="1984" y="0"/>
                      <a:pt x="2000" y="48"/>
                      <a:pt x="2016" y="48"/>
                    </a:cubicBezTo>
                    <a:cubicBezTo>
                      <a:pt x="2032" y="48"/>
                      <a:pt x="2048" y="0"/>
                      <a:pt x="2064" y="0"/>
                    </a:cubicBezTo>
                    <a:cubicBezTo>
                      <a:pt x="2080" y="0"/>
                      <a:pt x="2096" y="48"/>
                      <a:pt x="2112" y="48"/>
                    </a:cubicBezTo>
                    <a:cubicBezTo>
                      <a:pt x="2128" y="48"/>
                      <a:pt x="2144" y="0"/>
                      <a:pt x="2160" y="0"/>
                    </a:cubicBezTo>
                    <a:cubicBezTo>
                      <a:pt x="2176" y="0"/>
                      <a:pt x="2192" y="48"/>
                      <a:pt x="2208" y="48"/>
                    </a:cubicBezTo>
                    <a:cubicBezTo>
                      <a:pt x="2224" y="48"/>
                      <a:pt x="2240" y="0"/>
                      <a:pt x="2256" y="0"/>
                    </a:cubicBezTo>
                    <a:cubicBezTo>
                      <a:pt x="2272" y="0"/>
                      <a:pt x="2288" y="48"/>
                      <a:pt x="2304" y="48"/>
                    </a:cubicBezTo>
                    <a:cubicBezTo>
                      <a:pt x="2320" y="48"/>
                      <a:pt x="2336" y="0"/>
                      <a:pt x="2352" y="0"/>
                    </a:cubicBezTo>
                    <a:cubicBezTo>
                      <a:pt x="2368" y="0"/>
                      <a:pt x="2384" y="48"/>
                      <a:pt x="2400" y="48"/>
                    </a:cubicBezTo>
                    <a:cubicBezTo>
                      <a:pt x="2416" y="48"/>
                      <a:pt x="2432" y="0"/>
                      <a:pt x="2448" y="0"/>
                    </a:cubicBezTo>
                    <a:cubicBezTo>
                      <a:pt x="2464" y="0"/>
                      <a:pt x="2480" y="48"/>
                      <a:pt x="2496" y="48"/>
                    </a:cubicBezTo>
                    <a:cubicBezTo>
                      <a:pt x="2512" y="48"/>
                      <a:pt x="2536" y="8"/>
                      <a:pt x="2544"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17" name="Group 100"/>
          <p:cNvGrpSpPr>
            <a:grpSpLocks/>
          </p:cNvGrpSpPr>
          <p:nvPr/>
        </p:nvGrpSpPr>
        <p:grpSpPr bwMode="auto">
          <a:xfrm>
            <a:off x="457200" y="3498850"/>
            <a:ext cx="8153400" cy="152400"/>
            <a:chOff x="480" y="2256"/>
            <a:chExt cx="4944" cy="96"/>
          </a:xfrm>
        </p:grpSpPr>
        <p:grpSp>
          <p:nvGrpSpPr>
            <p:cNvPr id="55349" name="Group 101"/>
            <p:cNvGrpSpPr>
              <a:grpSpLocks/>
            </p:cNvGrpSpPr>
            <p:nvPr/>
          </p:nvGrpSpPr>
          <p:grpSpPr bwMode="auto">
            <a:xfrm>
              <a:off x="480" y="2256"/>
              <a:ext cx="2544" cy="96"/>
              <a:chOff x="1584" y="1056"/>
              <a:chExt cx="2544" cy="96"/>
            </a:xfrm>
          </p:grpSpPr>
          <p:sp>
            <p:nvSpPr>
              <p:cNvPr id="55353" name="Freeform 102"/>
              <p:cNvSpPr>
                <a:spLocks/>
              </p:cNvSpPr>
              <p:nvPr/>
            </p:nvSpPr>
            <p:spPr bwMode="auto">
              <a:xfrm>
                <a:off x="1584" y="1104"/>
                <a:ext cx="2544" cy="48"/>
              </a:xfrm>
              <a:custGeom>
                <a:avLst/>
                <a:gdLst>
                  <a:gd name="T0" fmla="*/ 0 w 2544"/>
                  <a:gd name="T1" fmla="*/ 48 h 48"/>
                  <a:gd name="T2" fmla="*/ 48 w 2544"/>
                  <a:gd name="T3" fmla="*/ 0 h 48"/>
                  <a:gd name="T4" fmla="*/ 96 w 2544"/>
                  <a:gd name="T5" fmla="*/ 48 h 48"/>
                  <a:gd name="T6" fmla="*/ 144 w 2544"/>
                  <a:gd name="T7" fmla="*/ 0 h 48"/>
                  <a:gd name="T8" fmla="*/ 192 w 2544"/>
                  <a:gd name="T9" fmla="*/ 48 h 48"/>
                  <a:gd name="T10" fmla="*/ 240 w 2544"/>
                  <a:gd name="T11" fmla="*/ 0 h 48"/>
                  <a:gd name="T12" fmla="*/ 288 w 2544"/>
                  <a:gd name="T13" fmla="*/ 48 h 48"/>
                  <a:gd name="T14" fmla="*/ 336 w 2544"/>
                  <a:gd name="T15" fmla="*/ 0 h 48"/>
                  <a:gd name="T16" fmla="*/ 384 w 2544"/>
                  <a:gd name="T17" fmla="*/ 48 h 48"/>
                  <a:gd name="T18" fmla="*/ 432 w 2544"/>
                  <a:gd name="T19" fmla="*/ 0 h 48"/>
                  <a:gd name="T20" fmla="*/ 480 w 2544"/>
                  <a:gd name="T21" fmla="*/ 48 h 48"/>
                  <a:gd name="T22" fmla="*/ 528 w 2544"/>
                  <a:gd name="T23" fmla="*/ 0 h 48"/>
                  <a:gd name="T24" fmla="*/ 576 w 2544"/>
                  <a:gd name="T25" fmla="*/ 48 h 48"/>
                  <a:gd name="T26" fmla="*/ 624 w 2544"/>
                  <a:gd name="T27" fmla="*/ 0 h 48"/>
                  <a:gd name="T28" fmla="*/ 672 w 2544"/>
                  <a:gd name="T29" fmla="*/ 48 h 48"/>
                  <a:gd name="T30" fmla="*/ 720 w 2544"/>
                  <a:gd name="T31" fmla="*/ 0 h 48"/>
                  <a:gd name="T32" fmla="*/ 768 w 2544"/>
                  <a:gd name="T33" fmla="*/ 48 h 48"/>
                  <a:gd name="T34" fmla="*/ 816 w 2544"/>
                  <a:gd name="T35" fmla="*/ 0 h 48"/>
                  <a:gd name="T36" fmla="*/ 864 w 2544"/>
                  <a:gd name="T37" fmla="*/ 48 h 48"/>
                  <a:gd name="T38" fmla="*/ 912 w 2544"/>
                  <a:gd name="T39" fmla="*/ 0 h 48"/>
                  <a:gd name="T40" fmla="*/ 960 w 2544"/>
                  <a:gd name="T41" fmla="*/ 48 h 48"/>
                  <a:gd name="T42" fmla="*/ 1008 w 2544"/>
                  <a:gd name="T43" fmla="*/ 0 h 48"/>
                  <a:gd name="T44" fmla="*/ 1056 w 2544"/>
                  <a:gd name="T45" fmla="*/ 48 h 48"/>
                  <a:gd name="T46" fmla="*/ 1104 w 2544"/>
                  <a:gd name="T47" fmla="*/ 0 h 48"/>
                  <a:gd name="T48" fmla="*/ 1152 w 2544"/>
                  <a:gd name="T49" fmla="*/ 48 h 48"/>
                  <a:gd name="T50" fmla="*/ 1200 w 2544"/>
                  <a:gd name="T51" fmla="*/ 0 h 48"/>
                  <a:gd name="T52" fmla="*/ 1248 w 2544"/>
                  <a:gd name="T53" fmla="*/ 48 h 48"/>
                  <a:gd name="T54" fmla="*/ 1296 w 2544"/>
                  <a:gd name="T55" fmla="*/ 0 h 48"/>
                  <a:gd name="T56" fmla="*/ 1344 w 2544"/>
                  <a:gd name="T57" fmla="*/ 48 h 48"/>
                  <a:gd name="T58" fmla="*/ 1392 w 2544"/>
                  <a:gd name="T59" fmla="*/ 0 h 48"/>
                  <a:gd name="T60" fmla="*/ 1440 w 2544"/>
                  <a:gd name="T61" fmla="*/ 48 h 48"/>
                  <a:gd name="T62" fmla="*/ 1488 w 2544"/>
                  <a:gd name="T63" fmla="*/ 0 h 48"/>
                  <a:gd name="T64" fmla="*/ 1536 w 2544"/>
                  <a:gd name="T65" fmla="*/ 48 h 48"/>
                  <a:gd name="T66" fmla="*/ 1584 w 2544"/>
                  <a:gd name="T67" fmla="*/ 0 h 48"/>
                  <a:gd name="T68" fmla="*/ 1632 w 2544"/>
                  <a:gd name="T69" fmla="*/ 48 h 48"/>
                  <a:gd name="T70" fmla="*/ 1680 w 2544"/>
                  <a:gd name="T71" fmla="*/ 0 h 48"/>
                  <a:gd name="T72" fmla="*/ 1728 w 2544"/>
                  <a:gd name="T73" fmla="*/ 48 h 48"/>
                  <a:gd name="T74" fmla="*/ 1776 w 2544"/>
                  <a:gd name="T75" fmla="*/ 0 h 48"/>
                  <a:gd name="T76" fmla="*/ 1824 w 2544"/>
                  <a:gd name="T77" fmla="*/ 48 h 48"/>
                  <a:gd name="T78" fmla="*/ 1872 w 2544"/>
                  <a:gd name="T79" fmla="*/ 0 h 48"/>
                  <a:gd name="T80" fmla="*/ 1920 w 2544"/>
                  <a:gd name="T81" fmla="*/ 48 h 48"/>
                  <a:gd name="T82" fmla="*/ 1968 w 2544"/>
                  <a:gd name="T83" fmla="*/ 0 h 48"/>
                  <a:gd name="T84" fmla="*/ 2016 w 2544"/>
                  <a:gd name="T85" fmla="*/ 48 h 48"/>
                  <a:gd name="T86" fmla="*/ 2064 w 2544"/>
                  <a:gd name="T87" fmla="*/ 0 h 48"/>
                  <a:gd name="T88" fmla="*/ 2112 w 2544"/>
                  <a:gd name="T89" fmla="*/ 48 h 48"/>
                  <a:gd name="T90" fmla="*/ 2160 w 2544"/>
                  <a:gd name="T91" fmla="*/ 0 h 48"/>
                  <a:gd name="T92" fmla="*/ 2208 w 2544"/>
                  <a:gd name="T93" fmla="*/ 48 h 48"/>
                  <a:gd name="T94" fmla="*/ 2256 w 2544"/>
                  <a:gd name="T95" fmla="*/ 0 h 48"/>
                  <a:gd name="T96" fmla="*/ 2304 w 2544"/>
                  <a:gd name="T97" fmla="*/ 48 h 48"/>
                  <a:gd name="T98" fmla="*/ 2352 w 2544"/>
                  <a:gd name="T99" fmla="*/ 0 h 48"/>
                  <a:gd name="T100" fmla="*/ 2400 w 2544"/>
                  <a:gd name="T101" fmla="*/ 48 h 48"/>
                  <a:gd name="T102" fmla="*/ 2448 w 2544"/>
                  <a:gd name="T103" fmla="*/ 0 h 48"/>
                  <a:gd name="T104" fmla="*/ 2496 w 2544"/>
                  <a:gd name="T105" fmla="*/ 48 h 48"/>
                  <a:gd name="T106" fmla="*/ 2544 w 2544"/>
                  <a:gd name="T107" fmla="*/ 0 h 4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544"/>
                  <a:gd name="T163" fmla="*/ 0 h 48"/>
                  <a:gd name="T164" fmla="*/ 2544 w 2544"/>
                  <a:gd name="T165" fmla="*/ 48 h 4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544" h="48">
                    <a:moveTo>
                      <a:pt x="0" y="48"/>
                    </a:moveTo>
                    <a:cubicBezTo>
                      <a:pt x="16" y="24"/>
                      <a:pt x="32" y="0"/>
                      <a:pt x="48" y="0"/>
                    </a:cubicBezTo>
                    <a:cubicBezTo>
                      <a:pt x="64" y="0"/>
                      <a:pt x="80" y="48"/>
                      <a:pt x="96" y="48"/>
                    </a:cubicBezTo>
                    <a:cubicBezTo>
                      <a:pt x="112" y="48"/>
                      <a:pt x="128" y="0"/>
                      <a:pt x="144" y="0"/>
                    </a:cubicBezTo>
                    <a:cubicBezTo>
                      <a:pt x="160" y="0"/>
                      <a:pt x="176" y="48"/>
                      <a:pt x="192" y="48"/>
                    </a:cubicBezTo>
                    <a:cubicBezTo>
                      <a:pt x="208" y="48"/>
                      <a:pt x="224" y="0"/>
                      <a:pt x="240" y="0"/>
                    </a:cubicBezTo>
                    <a:cubicBezTo>
                      <a:pt x="256" y="0"/>
                      <a:pt x="272" y="48"/>
                      <a:pt x="288" y="48"/>
                    </a:cubicBezTo>
                    <a:cubicBezTo>
                      <a:pt x="304" y="48"/>
                      <a:pt x="320" y="0"/>
                      <a:pt x="336" y="0"/>
                    </a:cubicBezTo>
                    <a:cubicBezTo>
                      <a:pt x="352" y="0"/>
                      <a:pt x="368" y="48"/>
                      <a:pt x="384" y="48"/>
                    </a:cubicBezTo>
                    <a:cubicBezTo>
                      <a:pt x="400" y="48"/>
                      <a:pt x="416" y="0"/>
                      <a:pt x="432" y="0"/>
                    </a:cubicBezTo>
                    <a:cubicBezTo>
                      <a:pt x="448" y="0"/>
                      <a:pt x="464" y="48"/>
                      <a:pt x="480" y="48"/>
                    </a:cubicBezTo>
                    <a:cubicBezTo>
                      <a:pt x="496" y="48"/>
                      <a:pt x="512" y="0"/>
                      <a:pt x="528" y="0"/>
                    </a:cubicBezTo>
                    <a:cubicBezTo>
                      <a:pt x="544" y="0"/>
                      <a:pt x="560" y="48"/>
                      <a:pt x="576" y="48"/>
                    </a:cubicBezTo>
                    <a:cubicBezTo>
                      <a:pt x="592" y="48"/>
                      <a:pt x="608" y="0"/>
                      <a:pt x="624" y="0"/>
                    </a:cubicBezTo>
                    <a:cubicBezTo>
                      <a:pt x="640" y="0"/>
                      <a:pt x="656" y="48"/>
                      <a:pt x="672" y="48"/>
                    </a:cubicBezTo>
                    <a:cubicBezTo>
                      <a:pt x="688" y="48"/>
                      <a:pt x="704" y="0"/>
                      <a:pt x="720" y="0"/>
                    </a:cubicBezTo>
                    <a:cubicBezTo>
                      <a:pt x="736" y="0"/>
                      <a:pt x="752" y="48"/>
                      <a:pt x="768" y="48"/>
                    </a:cubicBezTo>
                    <a:cubicBezTo>
                      <a:pt x="784" y="48"/>
                      <a:pt x="800" y="0"/>
                      <a:pt x="816" y="0"/>
                    </a:cubicBezTo>
                    <a:cubicBezTo>
                      <a:pt x="832" y="0"/>
                      <a:pt x="848" y="48"/>
                      <a:pt x="864" y="48"/>
                    </a:cubicBezTo>
                    <a:cubicBezTo>
                      <a:pt x="880" y="48"/>
                      <a:pt x="896" y="0"/>
                      <a:pt x="912" y="0"/>
                    </a:cubicBezTo>
                    <a:cubicBezTo>
                      <a:pt x="928" y="0"/>
                      <a:pt x="944" y="48"/>
                      <a:pt x="960" y="48"/>
                    </a:cubicBezTo>
                    <a:cubicBezTo>
                      <a:pt x="976" y="48"/>
                      <a:pt x="992" y="0"/>
                      <a:pt x="1008" y="0"/>
                    </a:cubicBezTo>
                    <a:cubicBezTo>
                      <a:pt x="1024" y="0"/>
                      <a:pt x="1040" y="48"/>
                      <a:pt x="1056" y="48"/>
                    </a:cubicBezTo>
                    <a:cubicBezTo>
                      <a:pt x="1072" y="48"/>
                      <a:pt x="1088" y="0"/>
                      <a:pt x="1104" y="0"/>
                    </a:cubicBezTo>
                    <a:cubicBezTo>
                      <a:pt x="1120" y="0"/>
                      <a:pt x="1136" y="48"/>
                      <a:pt x="1152" y="48"/>
                    </a:cubicBezTo>
                    <a:cubicBezTo>
                      <a:pt x="1168" y="48"/>
                      <a:pt x="1184" y="0"/>
                      <a:pt x="1200" y="0"/>
                    </a:cubicBezTo>
                    <a:cubicBezTo>
                      <a:pt x="1216" y="0"/>
                      <a:pt x="1232" y="48"/>
                      <a:pt x="1248" y="48"/>
                    </a:cubicBezTo>
                    <a:cubicBezTo>
                      <a:pt x="1264" y="48"/>
                      <a:pt x="1280" y="0"/>
                      <a:pt x="1296" y="0"/>
                    </a:cubicBezTo>
                    <a:cubicBezTo>
                      <a:pt x="1312" y="0"/>
                      <a:pt x="1328" y="48"/>
                      <a:pt x="1344" y="48"/>
                    </a:cubicBezTo>
                    <a:cubicBezTo>
                      <a:pt x="1360" y="48"/>
                      <a:pt x="1376" y="0"/>
                      <a:pt x="1392" y="0"/>
                    </a:cubicBezTo>
                    <a:cubicBezTo>
                      <a:pt x="1408" y="0"/>
                      <a:pt x="1424" y="48"/>
                      <a:pt x="1440" y="48"/>
                    </a:cubicBezTo>
                    <a:cubicBezTo>
                      <a:pt x="1456" y="48"/>
                      <a:pt x="1472" y="0"/>
                      <a:pt x="1488" y="0"/>
                    </a:cubicBezTo>
                    <a:cubicBezTo>
                      <a:pt x="1504" y="0"/>
                      <a:pt x="1520" y="48"/>
                      <a:pt x="1536" y="48"/>
                    </a:cubicBezTo>
                    <a:cubicBezTo>
                      <a:pt x="1552" y="48"/>
                      <a:pt x="1568" y="0"/>
                      <a:pt x="1584" y="0"/>
                    </a:cubicBezTo>
                    <a:cubicBezTo>
                      <a:pt x="1600" y="0"/>
                      <a:pt x="1616" y="48"/>
                      <a:pt x="1632" y="48"/>
                    </a:cubicBezTo>
                    <a:cubicBezTo>
                      <a:pt x="1648" y="48"/>
                      <a:pt x="1664" y="0"/>
                      <a:pt x="1680" y="0"/>
                    </a:cubicBezTo>
                    <a:cubicBezTo>
                      <a:pt x="1696" y="0"/>
                      <a:pt x="1712" y="48"/>
                      <a:pt x="1728" y="48"/>
                    </a:cubicBezTo>
                    <a:cubicBezTo>
                      <a:pt x="1744" y="48"/>
                      <a:pt x="1760" y="0"/>
                      <a:pt x="1776" y="0"/>
                    </a:cubicBezTo>
                    <a:cubicBezTo>
                      <a:pt x="1792" y="0"/>
                      <a:pt x="1808" y="48"/>
                      <a:pt x="1824" y="48"/>
                    </a:cubicBezTo>
                    <a:cubicBezTo>
                      <a:pt x="1840" y="48"/>
                      <a:pt x="1856" y="0"/>
                      <a:pt x="1872" y="0"/>
                    </a:cubicBezTo>
                    <a:cubicBezTo>
                      <a:pt x="1888" y="0"/>
                      <a:pt x="1904" y="48"/>
                      <a:pt x="1920" y="48"/>
                    </a:cubicBezTo>
                    <a:cubicBezTo>
                      <a:pt x="1936" y="48"/>
                      <a:pt x="1952" y="0"/>
                      <a:pt x="1968" y="0"/>
                    </a:cubicBezTo>
                    <a:cubicBezTo>
                      <a:pt x="1984" y="0"/>
                      <a:pt x="2000" y="48"/>
                      <a:pt x="2016" y="48"/>
                    </a:cubicBezTo>
                    <a:cubicBezTo>
                      <a:pt x="2032" y="48"/>
                      <a:pt x="2048" y="0"/>
                      <a:pt x="2064" y="0"/>
                    </a:cubicBezTo>
                    <a:cubicBezTo>
                      <a:pt x="2080" y="0"/>
                      <a:pt x="2096" y="48"/>
                      <a:pt x="2112" y="48"/>
                    </a:cubicBezTo>
                    <a:cubicBezTo>
                      <a:pt x="2128" y="48"/>
                      <a:pt x="2144" y="0"/>
                      <a:pt x="2160" y="0"/>
                    </a:cubicBezTo>
                    <a:cubicBezTo>
                      <a:pt x="2176" y="0"/>
                      <a:pt x="2192" y="48"/>
                      <a:pt x="2208" y="48"/>
                    </a:cubicBezTo>
                    <a:cubicBezTo>
                      <a:pt x="2224" y="48"/>
                      <a:pt x="2240" y="0"/>
                      <a:pt x="2256" y="0"/>
                    </a:cubicBezTo>
                    <a:cubicBezTo>
                      <a:pt x="2272" y="0"/>
                      <a:pt x="2288" y="48"/>
                      <a:pt x="2304" y="48"/>
                    </a:cubicBezTo>
                    <a:cubicBezTo>
                      <a:pt x="2320" y="48"/>
                      <a:pt x="2336" y="0"/>
                      <a:pt x="2352" y="0"/>
                    </a:cubicBezTo>
                    <a:cubicBezTo>
                      <a:pt x="2368" y="0"/>
                      <a:pt x="2384" y="48"/>
                      <a:pt x="2400" y="48"/>
                    </a:cubicBezTo>
                    <a:cubicBezTo>
                      <a:pt x="2416" y="48"/>
                      <a:pt x="2432" y="0"/>
                      <a:pt x="2448" y="0"/>
                    </a:cubicBezTo>
                    <a:cubicBezTo>
                      <a:pt x="2464" y="0"/>
                      <a:pt x="2480" y="48"/>
                      <a:pt x="2496" y="48"/>
                    </a:cubicBezTo>
                    <a:cubicBezTo>
                      <a:pt x="2512" y="48"/>
                      <a:pt x="2536" y="8"/>
                      <a:pt x="2544"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5354" name="Freeform 103"/>
              <p:cNvSpPr>
                <a:spLocks/>
              </p:cNvSpPr>
              <p:nvPr/>
            </p:nvSpPr>
            <p:spPr bwMode="auto">
              <a:xfrm>
                <a:off x="1584" y="1056"/>
                <a:ext cx="2544" cy="48"/>
              </a:xfrm>
              <a:custGeom>
                <a:avLst/>
                <a:gdLst>
                  <a:gd name="T0" fmla="*/ 0 w 2544"/>
                  <a:gd name="T1" fmla="*/ 48 h 48"/>
                  <a:gd name="T2" fmla="*/ 48 w 2544"/>
                  <a:gd name="T3" fmla="*/ 0 h 48"/>
                  <a:gd name="T4" fmla="*/ 96 w 2544"/>
                  <a:gd name="T5" fmla="*/ 48 h 48"/>
                  <a:gd name="T6" fmla="*/ 144 w 2544"/>
                  <a:gd name="T7" fmla="*/ 0 h 48"/>
                  <a:gd name="T8" fmla="*/ 192 w 2544"/>
                  <a:gd name="T9" fmla="*/ 48 h 48"/>
                  <a:gd name="T10" fmla="*/ 240 w 2544"/>
                  <a:gd name="T11" fmla="*/ 0 h 48"/>
                  <a:gd name="T12" fmla="*/ 288 w 2544"/>
                  <a:gd name="T13" fmla="*/ 48 h 48"/>
                  <a:gd name="T14" fmla="*/ 336 w 2544"/>
                  <a:gd name="T15" fmla="*/ 0 h 48"/>
                  <a:gd name="T16" fmla="*/ 384 w 2544"/>
                  <a:gd name="T17" fmla="*/ 48 h 48"/>
                  <a:gd name="T18" fmla="*/ 432 w 2544"/>
                  <a:gd name="T19" fmla="*/ 0 h 48"/>
                  <a:gd name="T20" fmla="*/ 480 w 2544"/>
                  <a:gd name="T21" fmla="*/ 48 h 48"/>
                  <a:gd name="T22" fmla="*/ 528 w 2544"/>
                  <a:gd name="T23" fmla="*/ 0 h 48"/>
                  <a:gd name="T24" fmla="*/ 576 w 2544"/>
                  <a:gd name="T25" fmla="*/ 48 h 48"/>
                  <a:gd name="T26" fmla="*/ 624 w 2544"/>
                  <a:gd name="T27" fmla="*/ 0 h 48"/>
                  <a:gd name="T28" fmla="*/ 672 w 2544"/>
                  <a:gd name="T29" fmla="*/ 48 h 48"/>
                  <a:gd name="T30" fmla="*/ 720 w 2544"/>
                  <a:gd name="T31" fmla="*/ 0 h 48"/>
                  <a:gd name="T32" fmla="*/ 768 w 2544"/>
                  <a:gd name="T33" fmla="*/ 48 h 48"/>
                  <a:gd name="T34" fmla="*/ 816 w 2544"/>
                  <a:gd name="T35" fmla="*/ 0 h 48"/>
                  <a:gd name="T36" fmla="*/ 864 w 2544"/>
                  <a:gd name="T37" fmla="*/ 48 h 48"/>
                  <a:gd name="T38" fmla="*/ 912 w 2544"/>
                  <a:gd name="T39" fmla="*/ 0 h 48"/>
                  <a:gd name="T40" fmla="*/ 960 w 2544"/>
                  <a:gd name="T41" fmla="*/ 48 h 48"/>
                  <a:gd name="T42" fmla="*/ 1008 w 2544"/>
                  <a:gd name="T43" fmla="*/ 0 h 48"/>
                  <a:gd name="T44" fmla="*/ 1056 w 2544"/>
                  <a:gd name="T45" fmla="*/ 48 h 48"/>
                  <a:gd name="T46" fmla="*/ 1104 w 2544"/>
                  <a:gd name="T47" fmla="*/ 0 h 48"/>
                  <a:gd name="T48" fmla="*/ 1152 w 2544"/>
                  <a:gd name="T49" fmla="*/ 48 h 48"/>
                  <a:gd name="T50" fmla="*/ 1200 w 2544"/>
                  <a:gd name="T51" fmla="*/ 0 h 48"/>
                  <a:gd name="T52" fmla="*/ 1248 w 2544"/>
                  <a:gd name="T53" fmla="*/ 48 h 48"/>
                  <a:gd name="T54" fmla="*/ 1296 w 2544"/>
                  <a:gd name="T55" fmla="*/ 0 h 48"/>
                  <a:gd name="T56" fmla="*/ 1344 w 2544"/>
                  <a:gd name="T57" fmla="*/ 48 h 48"/>
                  <a:gd name="T58" fmla="*/ 1392 w 2544"/>
                  <a:gd name="T59" fmla="*/ 0 h 48"/>
                  <a:gd name="T60" fmla="*/ 1440 w 2544"/>
                  <a:gd name="T61" fmla="*/ 48 h 48"/>
                  <a:gd name="T62" fmla="*/ 1488 w 2544"/>
                  <a:gd name="T63" fmla="*/ 0 h 48"/>
                  <a:gd name="T64" fmla="*/ 1536 w 2544"/>
                  <a:gd name="T65" fmla="*/ 48 h 48"/>
                  <a:gd name="T66" fmla="*/ 1584 w 2544"/>
                  <a:gd name="T67" fmla="*/ 0 h 48"/>
                  <a:gd name="T68" fmla="*/ 1632 w 2544"/>
                  <a:gd name="T69" fmla="*/ 48 h 48"/>
                  <a:gd name="T70" fmla="*/ 1680 w 2544"/>
                  <a:gd name="T71" fmla="*/ 0 h 48"/>
                  <a:gd name="T72" fmla="*/ 1728 w 2544"/>
                  <a:gd name="T73" fmla="*/ 48 h 48"/>
                  <a:gd name="T74" fmla="*/ 1776 w 2544"/>
                  <a:gd name="T75" fmla="*/ 0 h 48"/>
                  <a:gd name="T76" fmla="*/ 1824 w 2544"/>
                  <a:gd name="T77" fmla="*/ 48 h 48"/>
                  <a:gd name="T78" fmla="*/ 1872 w 2544"/>
                  <a:gd name="T79" fmla="*/ 0 h 48"/>
                  <a:gd name="T80" fmla="*/ 1920 w 2544"/>
                  <a:gd name="T81" fmla="*/ 48 h 48"/>
                  <a:gd name="T82" fmla="*/ 1968 w 2544"/>
                  <a:gd name="T83" fmla="*/ 0 h 48"/>
                  <a:gd name="T84" fmla="*/ 2016 w 2544"/>
                  <a:gd name="T85" fmla="*/ 48 h 48"/>
                  <a:gd name="T86" fmla="*/ 2064 w 2544"/>
                  <a:gd name="T87" fmla="*/ 0 h 48"/>
                  <a:gd name="T88" fmla="*/ 2112 w 2544"/>
                  <a:gd name="T89" fmla="*/ 48 h 48"/>
                  <a:gd name="T90" fmla="*/ 2160 w 2544"/>
                  <a:gd name="T91" fmla="*/ 0 h 48"/>
                  <a:gd name="T92" fmla="*/ 2208 w 2544"/>
                  <a:gd name="T93" fmla="*/ 48 h 48"/>
                  <a:gd name="T94" fmla="*/ 2256 w 2544"/>
                  <a:gd name="T95" fmla="*/ 0 h 48"/>
                  <a:gd name="T96" fmla="*/ 2304 w 2544"/>
                  <a:gd name="T97" fmla="*/ 48 h 48"/>
                  <a:gd name="T98" fmla="*/ 2352 w 2544"/>
                  <a:gd name="T99" fmla="*/ 0 h 48"/>
                  <a:gd name="T100" fmla="*/ 2400 w 2544"/>
                  <a:gd name="T101" fmla="*/ 48 h 48"/>
                  <a:gd name="T102" fmla="*/ 2448 w 2544"/>
                  <a:gd name="T103" fmla="*/ 0 h 48"/>
                  <a:gd name="T104" fmla="*/ 2496 w 2544"/>
                  <a:gd name="T105" fmla="*/ 48 h 48"/>
                  <a:gd name="T106" fmla="*/ 2544 w 2544"/>
                  <a:gd name="T107" fmla="*/ 0 h 4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544"/>
                  <a:gd name="T163" fmla="*/ 0 h 48"/>
                  <a:gd name="T164" fmla="*/ 2544 w 2544"/>
                  <a:gd name="T165" fmla="*/ 48 h 4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544" h="48">
                    <a:moveTo>
                      <a:pt x="0" y="48"/>
                    </a:moveTo>
                    <a:cubicBezTo>
                      <a:pt x="16" y="24"/>
                      <a:pt x="32" y="0"/>
                      <a:pt x="48" y="0"/>
                    </a:cubicBezTo>
                    <a:cubicBezTo>
                      <a:pt x="64" y="0"/>
                      <a:pt x="80" y="48"/>
                      <a:pt x="96" y="48"/>
                    </a:cubicBezTo>
                    <a:cubicBezTo>
                      <a:pt x="112" y="48"/>
                      <a:pt x="128" y="0"/>
                      <a:pt x="144" y="0"/>
                    </a:cubicBezTo>
                    <a:cubicBezTo>
                      <a:pt x="160" y="0"/>
                      <a:pt x="176" y="48"/>
                      <a:pt x="192" y="48"/>
                    </a:cubicBezTo>
                    <a:cubicBezTo>
                      <a:pt x="208" y="48"/>
                      <a:pt x="224" y="0"/>
                      <a:pt x="240" y="0"/>
                    </a:cubicBezTo>
                    <a:cubicBezTo>
                      <a:pt x="256" y="0"/>
                      <a:pt x="272" y="48"/>
                      <a:pt x="288" y="48"/>
                    </a:cubicBezTo>
                    <a:cubicBezTo>
                      <a:pt x="304" y="48"/>
                      <a:pt x="320" y="0"/>
                      <a:pt x="336" y="0"/>
                    </a:cubicBezTo>
                    <a:cubicBezTo>
                      <a:pt x="352" y="0"/>
                      <a:pt x="368" y="48"/>
                      <a:pt x="384" y="48"/>
                    </a:cubicBezTo>
                    <a:cubicBezTo>
                      <a:pt x="400" y="48"/>
                      <a:pt x="416" y="0"/>
                      <a:pt x="432" y="0"/>
                    </a:cubicBezTo>
                    <a:cubicBezTo>
                      <a:pt x="448" y="0"/>
                      <a:pt x="464" y="48"/>
                      <a:pt x="480" y="48"/>
                    </a:cubicBezTo>
                    <a:cubicBezTo>
                      <a:pt x="496" y="48"/>
                      <a:pt x="512" y="0"/>
                      <a:pt x="528" y="0"/>
                    </a:cubicBezTo>
                    <a:cubicBezTo>
                      <a:pt x="544" y="0"/>
                      <a:pt x="560" y="48"/>
                      <a:pt x="576" y="48"/>
                    </a:cubicBezTo>
                    <a:cubicBezTo>
                      <a:pt x="592" y="48"/>
                      <a:pt x="608" y="0"/>
                      <a:pt x="624" y="0"/>
                    </a:cubicBezTo>
                    <a:cubicBezTo>
                      <a:pt x="640" y="0"/>
                      <a:pt x="656" y="48"/>
                      <a:pt x="672" y="48"/>
                    </a:cubicBezTo>
                    <a:cubicBezTo>
                      <a:pt x="688" y="48"/>
                      <a:pt x="704" y="0"/>
                      <a:pt x="720" y="0"/>
                    </a:cubicBezTo>
                    <a:cubicBezTo>
                      <a:pt x="736" y="0"/>
                      <a:pt x="752" y="48"/>
                      <a:pt x="768" y="48"/>
                    </a:cubicBezTo>
                    <a:cubicBezTo>
                      <a:pt x="784" y="48"/>
                      <a:pt x="800" y="0"/>
                      <a:pt x="816" y="0"/>
                    </a:cubicBezTo>
                    <a:cubicBezTo>
                      <a:pt x="832" y="0"/>
                      <a:pt x="848" y="48"/>
                      <a:pt x="864" y="48"/>
                    </a:cubicBezTo>
                    <a:cubicBezTo>
                      <a:pt x="880" y="48"/>
                      <a:pt x="896" y="0"/>
                      <a:pt x="912" y="0"/>
                    </a:cubicBezTo>
                    <a:cubicBezTo>
                      <a:pt x="928" y="0"/>
                      <a:pt x="944" y="48"/>
                      <a:pt x="960" y="48"/>
                    </a:cubicBezTo>
                    <a:cubicBezTo>
                      <a:pt x="976" y="48"/>
                      <a:pt x="992" y="0"/>
                      <a:pt x="1008" y="0"/>
                    </a:cubicBezTo>
                    <a:cubicBezTo>
                      <a:pt x="1024" y="0"/>
                      <a:pt x="1040" y="48"/>
                      <a:pt x="1056" y="48"/>
                    </a:cubicBezTo>
                    <a:cubicBezTo>
                      <a:pt x="1072" y="48"/>
                      <a:pt x="1088" y="0"/>
                      <a:pt x="1104" y="0"/>
                    </a:cubicBezTo>
                    <a:cubicBezTo>
                      <a:pt x="1120" y="0"/>
                      <a:pt x="1136" y="48"/>
                      <a:pt x="1152" y="48"/>
                    </a:cubicBezTo>
                    <a:cubicBezTo>
                      <a:pt x="1168" y="48"/>
                      <a:pt x="1184" y="0"/>
                      <a:pt x="1200" y="0"/>
                    </a:cubicBezTo>
                    <a:cubicBezTo>
                      <a:pt x="1216" y="0"/>
                      <a:pt x="1232" y="48"/>
                      <a:pt x="1248" y="48"/>
                    </a:cubicBezTo>
                    <a:cubicBezTo>
                      <a:pt x="1264" y="48"/>
                      <a:pt x="1280" y="0"/>
                      <a:pt x="1296" y="0"/>
                    </a:cubicBezTo>
                    <a:cubicBezTo>
                      <a:pt x="1312" y="0"/>
                      <a:pt x="1328" y="48"/>
                      <a:pt x="1344" y="48"/>
                    </a:cubicBezTo>
                    <a:cubicBezTo>
                      <a:pt x="1360" y="48"/>
                      <a:pt x="1376" y="0"/>
                      <a:pt x="1392" y="0"/>
                    </a:cubicBezTo>
                    <a:cubicBezTo>
                      <a:pt x="1408" y="0"/>
                      <a:pt x="1424" y="48"/>
                      <a:pt x="1440" y="48"/>
                    </a:cubicBezTo>
                    <a:cubicBezTo>
                      <a:pt x="1456" y="48"/>
                      <a:pt x="1472" y="0"/>
                      <a:pt x="1488" y="0"/>
                    </a:cubicBezTo>
                    <a:cubicBezTo>
                      <a:pt x="1504" y="0"/>
                      <a:pt x="1520" y="48"/>
                      <a:pt x="1536" y="48"/>
                    </a:cubicBezTo>
                    <a:cubicBezTo>
                      <a:pt x="1552" y="48"/>
                      <a:pt x="1568" y="0"/>
                      <a:pt x="1584" y="0"/>
                    </a:cubicBezTo>
                    <a:cubicBezTo>
                      <a:pt x="1600" y="0"/>
                      <a:pt x="1616" y="48"/>
                      <a:pt x="1632" y="48"/>
                    </a:cubicBezTo>
                    <a:cubicBezTo>
                      <a:pt x="1648" y="48"/>
                      <a:pt x="1664" y="0"/>
                      <a:pt x="1680" y="0"/>
                    </a:cubicBezTo>
                    <a:cubicBezTo>
                      <a:pt x="1696" y="0"/>
                      <a:pt x="1712" y="48"/>
                      <a:pt x="1728" y="48"/>
                    </a:cubicBezTo>
                    <a:cubicBezTo>
                      <a:pt x="1744" y="48"/>
                      <a:pt x="1760" y="0"/>
                      <a:pt x="1776" y="0"/>
                    </a:cubicBezTo>
                    <a:cubicBezTo>
                      <a:pt x="1792" y="0"/>
                      <a:pt x="1808" y="48"/>
                      <a:pt x="1824" y="48"/>
                    </a:cubicBezTo>
                    <a:cubicBezTo>
                      <a:pt x="1840" y="48"/>
                      <a:pt x="1856" y="0"/>
                      <a:pt x="1872" y="0"/>
                    </a:cubicBezTo>
                    <a:cubicBezTo>
                      <a:pt x="1888" y="0"/>
                      <a:pt x="1904" y="48"/>
                      <a:pt x="1920" y="48"/>
                    </a:cubicBezTo>
                    <a:cubicBezTo>
                      <a:pt x="1936" y="48"/>
                      <a:pt x="1952" y="0"/>
                      <a:pt x="1968" y="0"/>
                    </a:cubicBezTo>
                    <a:cubicBezTo>
                      <a:pt x="1984" y="0"/>
                      <a:pt x="2000" y="48"/>
                      <a:pt x="2016" y="48"/>
                    </a:cubicBezTo>
                    <a:cubicBezTo>
                      <a:pt x="2032" y="48"/>
                      <a:pt x="2048" y="0"/>
                      <a:pt x="2064" y="0"/>
                    </a:cubicBezTo>
                    <a:cubicBezTo>
                      <a:pt x="2080" y="0"/>
                      <a:pt x="2096" y="48"/>
                      <a:pt x="2112" y="48"/>
                    </a:cubicBezTo>
                    <a:cubicBezTo>
                      <a:pt x="2128" y="48"/>
                      <a:pt x="2144" y="0"/>
                      <a:pt x="2160" y="0"/>
                    </a:cubicBezTo>
                    <a:cubicBezTo>
                      <a:pt x="2176" y="0"/>
                      <a:pt x="2192" y="48"/>
                      <a:pt x="2208" y="48"/>
                    </a:cubicBezTo>
                    <a:cubicBezTo>
                      <a:pt x="2224" y="48"/>
                      <a:pt x="2240" y="0"/>
                      <a:pt x="2256" y="0"/>
                    </a:cubicBezTo>
                    <a:cubicBezTo>
                      <a:pt x="2272" y="0"/>
                      <a:pt x="2288" y="48"/>
                      <a:pt x="2304" y="48"/>
                    </a:cubicBezTo>
                    <a:cubicBezTo>
                      <a:pt x="2320" y="48"/>
                      <a:pt x="2336" y="0"/>
                      <a:pt x="2352" y="0"/>
                    </a:cubicBezTo>
                    <a:cubicBezTo>
                      <a:pt x="2368" y="0"/>
                      <a:pt x="2384" y="48"/>
                      <a:pt x="2400" y="48"/>
                    </a:cubicBezTo>
                    <a:cubicBezTo>
                      <a:pt x="2416" y="48"/>
                      <a:pt x="2432" y="0"/>
                      <a:pt x="2448" y="0"/>
                    </a:cubicBezTo>
                    <a:cubicBezTo>
                      <a:pt x="2464" y="0"/>
                      <a:pt x="2480" y="48"/>
                      <a:pt x="2496" y="48"/>
                    </a:cubicBezTo>
                    <a:cubicBezTo>
                      <a:pt x="2512" y="48"/>
                      <a:pt x="2536" y="8"/>
                      <a:pt x="2544"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5350" name="Group 104"/>
            <p:cNvGrpSpPr>
              <a:grpSpLocks/>
            </p:cNvGrpSpPr>
            <p:nvPr/>
          </p:nvGrpSpPr>
          <p:grpSpPr bwMode="auto">
            <a:xfrm>
              <a:off x="2880" y="2256"/>
              <a:ext cx="2544" cy="96"/>
              <a:chOff x="1584" y="1056"/>
              <a:chExt cx="2544" cy="96"/>
            </a:xfrm>
          </p:grpSpPr>
          <p:sp>
            <p:nvSpPr>
              <p:cNvPr id="55351" name="Freeform 105"/>
              <p:cNvSpPr>
                <a:spLocks/>
              </p:cNvSpPr>
              <p:nvPr/>
            </p:nvSpPr>
            <p:spPr bwMode="auto">
              <a:xfrm>
                <a:off x="1584" y="1104"/>
                <a:ext cx="2544" cy="48"/>
              </a:xfrm>
              <a:custGeom>
                <a:avLst/>
                <a:gdLst>
                  <a:gd name="T0" fmla="*/ 0 w 2544"/>
                  <a:gd name="T1" fmla="*/ 48 h 48"/>
                  <a:gd name="T2" fmla="*/ 48 w 2544"/>
                  <a:gd name="T3" fmla="*/ 0 h 48"/>
                  <a:gd name="T4" fmla="*/ 96 w 2544"/>
                  <a:gd name="T5" fmla="*/ 48 h 48"/>
                  <a:gd name="T6" fmla="*/ 144 w 2544"/>
                  <a:gd name="T7" fmla="*/ 0 h 48"/>
                  <a:gd name="T8" fmla="*/ 192 w 2544"/>
                  <a:gd name="T9" fmla="*/ 48 h 48"/>
                  <a:gd name="T10" fmla="*/ 240 w 2544"/>
                  <a:gd name="T11" fmla="*/ 0 h 48"/>
                  <a:gd name="T12" fmla="*/ 288 w 2544"/>
                  <a:gd name="T13" fmla="*/ 48 h 48"/>
                  <a:gd name="T14" fmla="*/ 336 w 2544"/>
                  <a:gd name="T15" fmla="*/ 0 h 48"/>
                  <a:gd name="T16" fmla="*/ 384 w 2544"/>
                  <a:gd name="T17" fmla="*/ 48 h 48"/>
                  <a:gd name="T18" fmla="*/ 432 w 2544"/>
                  <a:gd name="T19" fmla="*/ 0 h 48"/>
                  <a:gd name="T20" fmla="*/ 480 w 2544"/>
                  <a:gd name="T21" fmla="*/ 48 h 48"/>
                  <a:gd name="T22" fmla="*/ 528 w 2544"/>
                  <a:gd name="T23" fmla="*/ 0 h 48"/>
                  <a:gd name="T24" fmla="*/ 576 w 2544"/>
                  <a:gd name="T25" fmla="*/ 48 h 48"/>
                  <a:gd name="T26" fmla="*/ 624 w 2544"/>
                  <a:gd name="T27" fmla="*/ 0 h 48"/>
                  <a:gd name="T28" fmla="*/ 672 w 2544"/>
                  <a:gd name="T29" fmla="*/ 48 h 48"/>
                  <a:gd name="T30" fmla="*/ 720 w 2544"/>
                  <a:gd name="T31" fmla="*/ 0 h 48"/>
                  <a:gd name="T32" fmla="*/ 768 w 2544"/>
                  <a:gd name="T33" fmla="*/ 48 h 48"/>
                  <a:gd name="T34" fmla="*/ 816 w 2544"/>
                  <a:gd name="T35" fmla="*/ 0 h 48"/>
                  <a:gd name="T36" fmla="*/ 864 w 2544"/>
                  <a:gd name="T37" fmla="*/ 48 h 48"/>
                  <a:gd name="T38" fmla="*/ 912 w 2544"/>
                  <a:gd name="T39" fmla="*/ 0 h 48"/>
                  <a:gd name="T40" fmla="*/ 960 w 2544"/>
                  <a:gd name="T41" fmla="*/ 48 h 48"/>
                  <a:gd name="T42" fmla="*/ 1008 w 2544"/>
                  <a:gd name="T43" fmla="*/ 0 h 48"/>
                  <a:gd name="T44" fmla="*/ 1056 w 2544"/>
                  <a:gd name="T45" fmla="*/ 48 h 48"/>
                  <a:gd name="T46" fmla="*/ 1104 w 2544"/>
                  <a:gd name="T47" fmla="*/ 0 h 48"/>
                  <a:gd name="T48" fmla="*/ 1152 w 2544"/>
                  <a:gd name="T49" fmla="*/ 48 h 48"/>
                  <a:gd name="T50" fmla="*/ 1200 w 2544"/>
                  <a:gd name="T51" fmla="*/ 0 h 48"/>
                  <a:gd name="T52" fmla="*/ 1248 w 2544"/>
                  <a:gd name="T53" fmla="*/ 48 h 48"/>
                  <a:gd name="T54" fmla="*/ 1296 w 2544"/>
                  <a:gd name="T55" fmla="*/ 0 h 48"/>
                  <a:gd name="T56" fmla="*/ 1344 w 2544"/>
                  <a:gd name="T57" fmla="*/ 48 h 48"/>
                  <a:gd name="T58" fmla="*/ 1392 w 2544"/>
                  <a:gd name="T59" fmla="*/ 0 h 48"/>
                  <a:gd name="T60" fmla="*/ 1440 w 2544"/>
                  <a:gd name="T61" fmla="*/ 48 h 48"/>
                  <a:gd name="T62" fmla="*/ 1488 w 2544"/>
                  <a:gd name="T63" fmla="*/ 0 h 48"/>
                  <a:gd name="T64" fmla="*/ 1536 w 2544"/>
                  <a:gd name="T65" fmla="*/ 48 h 48"/>
                  <a:gd name="T66" fmla="*/ 1584 w 2544"/>
                  <a:gd name="T67" fmla="*/ 0 h 48"/>
                  <a:gd name="T68" fmla="*/ 1632 w 2544"/>
                  <a:gd name="T69" fmla="*/ 48 h 48"/>
                  <a:gd name="T70" fmla="*/ 1680 w 2544"/>
                  <a:gd name="T71" fmla="*/ 0 h 48"/>
                  <a:gd name="T72" fmla="*/ 1728 w 2544"/>
                  <a:gd name="T73" fmla="*/ 48 h 48"/>
                  <a:gd name="T74" fmla="*/ 1776 w 2544"/>
                  <a:gd name="T75" fmla="*/ 0 h 48"/>
                  <a:gd name="T76" fmla="*/ 1824 w 2544"/>
                  <a:gd name="T77" fmla="*/ 48 h 48"/>
                  <a:gd name="T78" fmla="*/ 1872 w 2544"/>
                  <a:gd name="T79" fmla="*/ 0 h 48"/>
                  <a:gd name="T80" fmla="*/ 1920 w 2544"/>
                  <a:gd name="T81" fmla="*/ 48 h 48"/>
                  <a:gd name="T82" fmla="*/ 1968 w 2544"/>
                  <a:gd name="T83" fmla="*/ 0 h 48"/>
                  <a:gd name="T84" fmla="*/ 2016 w 2544"/>
                  <a:gd name="T85" fmla="*/ 48 h 48"/>
                  <a:gd name="T86" fmla="*/ 2064 w 2544"/>
                  <a:gd name="T87" fmla="*/ 0 h 48"/>
                  <a:gd name="T88" fmla="*/ 2112 w 2544"/>
                  <a:gd name="T89" fmla="*/ 48 h 48"/>
                  <a:gd name="T90" fmla="*/ 2160 w 2544"/>
                  <a:gd name="T91" fmla="*/ 0 h 48"/>
                  <a:gd name="T92" fmla="*/ 2208 w 2544"/>
                  <a:gd name="T93" fmla="*/ 48 h 48"/>
                  <a:gd name="T94" fmla="*/ 2256 w 2544"/>
                  <a:gd name="T95" fmla="*/ 0 h 48"/>
                  <a:gd name="T96" fmla="*/ 2304 w 2544"/>
                  <a:gd name="T97" fmla="*/ 48 h 48"/>
                  <a:gd name="T98" fmla="*/ 2352 w 2544"/>
                  <a:gd name="T99" fmla="*/ 0 h 48"/>
                  <a:gd name="T100" fmla="*/ 2400 w 2544"/>
                  <a:gd name="T101" fmla="*/ 48 h 48"/>
                  <a:gd name="T102" fmla="*/ 2448 w 2544"/>
                  <a:gd name="T103" fmla="*/ 0 h 48"/>
                  <a:gd name="T104" fmla="*/ 2496 w 2544"/>
                  <a:gd name="T105" fmla="*/ 48 h 48"/>
                  <a:gd name="T106" fmla="*/ 2544 w 2544"/>
                  <a:gd name="T107" fmla="*/ 0 h 4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544"/>
                  <a:gd name="T163" fmla="*/ 0 h 48"/>
                  <a:gd name="T164" fmla="*/ 2544 w 2544"/>
                  <a:gd name="T165" fmla="*/ 48 h 4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544" h="48">
                    <a:moveTo>
                      <a:pt x="0" y="48"/>
                    </a:moveTo>
                    <a:cubicBezTo>
                      <a:pt x="16" y="24"/>
                      <a:pt x="32" y="0"/>
                      <a:pt x="48" y="0"/>
                    </a:cubicBezTo>
                    <a:cubicBezTo>
                      <a:pt x="64" y="0"/>
                      <a:pt x="80" y="48"/>
                      <a:pt x="96" y="48"/>
                    </a:cubicBezTo>
                    <a:cubicBezTo>
                      <a:pt x="112" y="48"/>
                      <a:pt x="128" y="0"/>
                      <a:pt x="144" y="0"/>
                    </a:cubicBezTo>
                    <a:cubicBezTo>
                      <a:pt x="160" y="0"/>
                      <a:pt x="176" y="48"/>
                      <a:pt x="192" y="48"/>
                    </a:cubicBezTo>
                    <a:cubicBezTo>
                      <a:pt x="208" y="48"/>
                      <a:pt x="224" y="0"/>
                      <a:pt x="240" y="0"/>
                    </a:cubicBezTo>
                    <a:cubicBezTo>
                      <a:pt x="256" y="0"/>
                      <a:pt x="272" y="48"/>
                      <a:pt x="288" y="48"/>
                    </a:cubicBezTo>
                    <a:cubicBezTo>
                      <a:pt x="304" y="48"/>
                      <a:pt x="320" y="0"/>
                      <a:pt x="336" y="0"/>
                    </a:cubicBezTo>
                    <a:cubicBezTo>
                      <a:pt x="352" y="0"/>
                      <a:pt x="368" y="48"/>
                      <a:pt x="384" y="48"/>
                    </a:cubicBezTo>
                    <a:cubicBezTo>
                      <a:pt x="400" y="48"/>
                      <a:pt x="416" y="0"/>
                      <a:pt x="432" y="0"/>
                    </a:cubicBezTo>
                    <a:cubicBezTo>
                      <a:pt x="448" y="0"/>
                      <a:pt x="464" y="48"/>
                      <a:pt x="480" y="48"/>
                    </a:cubicBezTo>
                    <a:cubicBezTo>
                      <a:pt x="496" y="48"/>
                      <a:pt x="512" y="0"/>
                      <a:pt x="528" y="0"/>
                    </a:cubicBezTo>
                    <a:cubicBezTo>
                      <a:pt x="544" y="0"/>
                      <a:pt x="560" y="48"/>
                      <a:pt x="576" y="48"/>
                    </a:cubicBezTo>
                    <a:cubicBezTo>
                      <a:pt x="592" y="48"/>
                      <a:pt x="608" y="0"/>
                      <a:pt x="624" y="0"/>
                    </a:cubicBezTo>
                    <a:cubicBezTo>
                      <a:pt x="640" y="0"/>
                      <a:pt x="656" y="48"/>
                      <a:pt x="672" y="48"/>
                    </a:cubicBezTo>
                    <a:cubicBezTo>
                      <a:pt x="688" y="48"/>
                      <a:pt x="704" y="0"/>
                      <a:pt x="720" y="0"/>
                    </a:cubicBezTo>
                    <a:cubicBezTo>
                      <a:pt x="736" y="0"/>
                      <a:pt x="752" y="48"/>
                      <a:pt x="768" y="48"/>
                    </a:cubicBezTo>
                    <a:cubicBezTo>
                      <a:pt x="784" y="48"/>
                      <a:pt x="800" y="0"/>
                      <a:pt x="816" y="0"/>
                    </a:cubicBezTo>
                    <a:cubicBezTo>
                      <a:pt x="832" y="0"/>
                      <a:pt x="848" y="48"/>
                      <a:pt x="864" y="48"/>
                    </a:cubicBezTo>
                    <a:cubicBezTo>
                      <a:pt x="880" y="48"/>
                      <a:pt x="896" y="0"/>
                      <a:pt x="912" y="0"/>
                    </a:cubicBezTo>
                    <a:cubicBezTo>
                      <a:pt x="928" y="0"/>
                      <a:pt x="944" y="48"/>
                      <a:pt x="960" y="48"/>
                    </a:cubicBezTo>
                    <a:cubicBezTo>
                      <a:pt x="976" y="48"/>
                      <a:pt x="992" y="0"/>
                      <a:pt x="1008" y="0"/>
                    </a:cubicBezTo>
                    <a:cubicBezTo>
                      <a:pt x="1024" y="0"/>
                      <a:pt x="1040" y="48"/>
                      <a:pt x="1056" y="48"/>
                    </a:cubicBezTo>
                    <a:cubicBezTo>
                      <a:pt x="1072" y="48"/>
                      <a:pt x="1088" y="0"/>
                      <a:pt x="1104" y="0"/>
                    </a:cubicBezTo>
                    <a:cubicBezTo>
                      <a:pt x="1120" y="0"/>
                      <a:pt x="1136" y="48"/>
                      <a:pt x="1152" y="48"/>
                    </a:cubicBezTo>
                    <a:cubicBezTo>
                      <a:pt x="1168" y="48"/>
                      <a:pt x="1184" y="0"/>
                      <a:pt x="1200" y="0"/>
                    </a:cubicBezTo>
                    <a:cubicBezTo>
                      <a:pt x="1216" y="0"/>
                      <a:pt x="1232" y="48"/>
                      <a:pt x="1248" y="48"/>
                    </a:cubicBezTo>
                    <a:cubicBezTo>
                      <a:pt x="1264" y="48"/>
                      <a:pt x="1280" y="0"/>
                      <a:pt x="1296" y="0"/>
                    </a:cubicBezTo>
                    <a:cubicBezTo>
                      <a:pt x="1312" y="0"/>
                      <a:pt x="1328" y="48"/>
                      <a:pt x="1344" y="48"/>
                    </a:cubicBezTo>
                    <a:cubicBezTo>
                      <a:pt x="1360" y="48"/>
                      <a:pt x="1376" y="0"/>
                      <a:pt x="1392" y="0"/>
                    </a:cubicBezTo>
                    <a:cubicBezTo>
                      <a:pt x="1408" y="0"/>
                      <a:pt x="1424" y="48"/>
                      <a:pt x="1440" y="48"/>
                    </a:cubicBezTo>
                    <a:cubicBezTo>
                      <a:pt x="1456" y="48"/>
                      <a:pt x="1472" y="0"/>
                      <a:pt x="1488" y="0"/>
                    </a:cubicBezTo>
                    <a:cubicBezTo>
                      <a:pt x="1504" y="0"/>
                      <a:pt x="1520" y="48"/>
                      <a:pt x="1536" y="48"/>
                    </a:cubicBezTo>
                    <a:cubicBezTo>
                      <a:pt x="1552" y="48"/>
                      <a:pt x="1568" y="0"/>
                      <a:pt x="1584" y="0"/>
                    </a:cubicBezTo>
                    <a:cubicBezTo>
                      <a:pt x="1600" y="0"/>
                      <a:pt x="1616" y="48"/>
                      <a:pt x="1632" y="48"/>
                    </a:cubicBezTo>
                    <a:cubicBezTo>
                      <a:pt x="1648" y="48"/>
                      <a:pt x="1664" y="0"/>
                      <a:pt x="1680" y="0"/>
                    </a:cubicBezTo>
                    <a:cubicBezTo>
                      <a:pt x="1696" y="0"/>
                      <a:pt x="1712" y="48"/>
                      <a:pt x="1728" y="48"/>
                    </a:cubicBezTo>
                    <a:cubicBezTo>
                      <a:pt x="1744" y="48"/>
                      <a:pt x="1760" y="0"/>
                      <a:pt x="1776" y="0"/>
                    </a:cubicBezTo>
                    <a:cubicBezTo>
                      <a:pt x="1792" y="0"/>
                      <a:pt x="1808" y="48"/>
                      <a:pt x="1824" y="48"/>
                    </a:cubicBezTo>
                    <a:cubicBezTo>
                      <a:pt x="1840" y="48"/>
                      <a:pt x="1856" y="0"/>
                      <a:pt x="1872" y="0"/>
                    </a:cubicBezTo>
                    <a:cubicBezTo>
                      <a:pt x="1888" y="0"/>
                      <a:pt x="1904" y="48"/>
                      <a:pt x="1920" y="48"/>
                    </a:cubicBezTo>
                    <a:cubicBezTo>
                      <a:pt x="1936" y="48"/>
                      <a:pt x="1952" y="0"/>
                      <a:pt x="1968" y="0"/>
                    </a:cubicBezTo>
                    <a:cubicBezTo>
                      <a:pt x="1984" y="0"/>
                      <a:pt x="2000" y="48"/>
                      <a:pt x="2016" y="48"/>
                    </a:cubicBezTo>
                    <a:cubicBezTo>
                      <a:pt x="2032" y="48"/>
                      <a:pt x="2048" y="0"/>
                      <a:pt x="2064" y="0"/>
                    </a:cubicBezTo>
                    <a:cubicBezTo>
                      <a:pt x="2080" y="0"/>
                      <a:pt x="2096" y="48"/>
                      <a:pt x="2112" y="48"/>
                    </a:cubicBezTo>
                    <a:cubicBezTo>
                      <a:pt x="2128" y="48"/>
                      <a:pt x="2144" y="0"/>
                      <a:pt x="2160" y="0"/>
                    </a:cubicBezTo>
                    <a:cubicBezTo>
                      <a:pt x="2176" y="0"/>
                      <a:pt x="2192" y="48"/>
                      <a:pt x="2208" y="48"/>
                    </a:cubicBezTo>
                    <a:cubicBezTo>
                      <a:pt x="2224" y="48"/>
                      <a:pt x="2240" y="0"/>
                      <a:pt x="2256" y="0"/>
                    </a:cubicBezTo>
                    <a:cubicBezTo>
                      <a:pt x="2272" y="0"/>
                      <a:pt x="2288" y="48"/>
                      <a:pt x="2304" y="48"/>
                    </a:cubicBezTo>
                    <a:cubicBezTo>
                      <a:pt x="2320" y="48"/>
                      <a:pt x="2336" y="0"/>
                      <a:pt x="2352" y="0"/>
                    </a:cubicBezTo>
                    <a:cubicBezTo>
                      <a:pt x="2368" y="0"/>
                      <a:pt x="2384" y="48"/>
                      <a:pt x="2400" y="48"/>
                    </a:cubicBezTo>
                    <a:cubicBezTo>
                      <a:pt x="2416" y="48"/>
                      <a:pt x="2432" y="0"/>
                      <a:pt x="2448" y="0"/>
                    </a:cubicBezTo>
                    <a:cubicBezTo>
                      <a:pt x="2464" y="0"/>
                      <a:pt x="2480" y="48"/>
                      <a:pt x="2496" y="48"/>
                    </a:cubicBezTo>
                    <a:cubicBezTo>
                      <a:pt x="2512" y="48"/>
                      <a:pt x="2536" y="8"/>
                      <a:pt x="2544"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5352" name="Freeform 106"/>
              <p:cNvSpPr>
                <a:spLocks/>
              </p:cNvSpPr>
              <p:nvPr/>
            </p:nvSpPr>
            <p:spPr bwMode="auto">
              <a:xfrm>
                <a:off x="1584" y="1056"/>
                <a:ext cx="2544" cy="48"/>
              </a:xfrm>
              <a:custGeom>
                <a:avLst/>
                <a:gdLst>
                  <a:gd name="T0" fmla="*/ 0 w 2544"/>
                  <a:gd name="T1" fmla="*/ 48 h 48"/>
                  <a:gd name="T2" fmla="*/ 48 w 2544"/>
                  <a:gd name="T3" fmla="*/ 0 h 48"/>
                  <a:gd name="T4" fmla="*/ 96 w 2544"/>
                  <a:gd name="T5" fmla="*/ 48 h 48"/>
                  <a:gd name="T6" fmla="*/ 144 w 2544"/>
                  <a:gd name="T7" fmla="*/ 0 h 48"/>
                  <a:gd name="T8" fmla="*/ 192 w 2544"/>
                  <a:gd name="T9" fmla="*/ 48 h 48"/>
                  <a:gd name="T10" fmla="*/ 240 w 2544"/>
                  <a:gd name="T11" fmla="*/ 0 h 48"/>
                  <a:gd name="T12" fmla="*/ 288 w 2544"/>
                  <a:gd name="T13" fmla="*/ 48 h 48"/>
                  <a:gd name="T14" fmla="*/ 336 w 2544"/>
                  <a:gd name="T15" fmla="*/ 0 h 48"/>
                  <a:gd name="T16" fmla="*/ 384 w 2544"/>
                  <a:gd name="T17" fmla="*/ 48 h 48"/>
                  <a:gd name="T18" fmla="*/ 432 w 2544"/>
                  <a:gd name="T19" fmla="*/ 0 h 48"/>
                  <a:gd name="T20" fmla="*/ 480 w 2544"/>
                  <a:gd name="T21" fmla="*/ 48 h 48"/>
                  <a:gd name="T22" fmla="*/ 528 w 2544"/>
                  <a:gd name="T23" fmla="*/ 0 h 48"/>
                  <a:gd name="T24" fmla="*/ 576 w 2544"/>
                  <a:gd name="T25" fmla="*/ 48 h 48"/>
                  <a:gd name="T26" fmla="*/ 624 w 2544"/>
                  <a:gd name="T27" fmla="*/ 0 h 48"/>
                  <a:gd name="T28" fmla="*/ 672 w 2544"/>
                  <a:gd name="T29" fmla="*/ 48 h 48"/>
                  <a:gd name="T30" fmla="*/ 720 w 2544"/>
                  <a:gd name="T31" fmla="*/ 0 h 48"/>
                  <a:gd name="T32" fmla="*/ 768 w 2544"/>
                  <a:gd name="T33" fmla="*/ 48 h 48"/>
                  <a:gd name="T34" fmla="*/ 816 w 2544"/>
                  <a:gd name="T35" fmla="*/ 0 h 48"/>
                  <a:gd name="T36" fmla="*/ 864 w 2544"/>
                  <a:gd name="T37" fmla="*/ 48 h 48"/>
                  <a:gd name="T38" fmla="*/ 912 w 2544"/>
                  <a:gd name="T39" fmla="*/ 0 h 48"/>
                  <a:gd name="T40" fmla="*/ 960 w 2544"/>
                  <a:gd name="T41" fmla="*/ 48 h 48"/>
                  <a:gd name="T42" fmla="*/ 1008 w 2544"/>
                  <a:gd name="T43" fmla="*/ 0 h 48"/>
                  <a:gd name="T44" fmla="*/ 1056 w 2544"/>
                  <a:gd name="T45" fmla="*/ 48 h 48"/>
                  <a:gd name="T46" fmla="*/ 1104 w 2544"/>
                  <a:gd name="T47" fmla="*/ 0 h 48"/>
                  <a:gd name="T48" fmla="*/ 1152 w 2544"/>
                  <a:gd name="T49" fmla="*/ 48 h 48"/>
                  <a:gd name="T50" fmla="*/ 1200 w 2544"/>
                  <a:gd name="T51" fmla="*/ 0 h 48"/>
                  <a:gd name="T52" fmla="*/ 1248 w 2544"/>
                  <a:gd name="T53" fmla="*/ 48 h 48"/>
                  <a:gd name="T54" fmla="*/ 1296 w 2544"/>
                  <a:gd name="T55" fmla="*/ 0 h 48"/>
                  <a:gd name="T56" fmla="*/ 1344 w 2544"/>
                  <a:gd name="T57" fmla="*/ 48 h 48"/>
                  <a:gd name="T58" fmla="*/ 1392 w 2544"/>
                  <a:gd name="T59" fmla="*/ 0 h 48"/>
                  <a:gd name="T60" fmla="*/ 1440 w 2544"/>
                  <a:gd name="T61" fmla="*/ 48 h 48"/>
                  <a:gd name="T62" fmla="*/ 1488 w 2544"/>
                  <a:gd name="T63" fmla="*/ 0 h 48"/>
                  <a:gd name="T64" fmla="*/ 1536 w 2544"/>
                  <a:gd name="T65" fmla="*/ 48 h 48"/>
                  <a:gd name="T66" fmla="*/ 1584 w 2544"/>
                  <a:gd name="T67" fmla="*/ 0 h 48"/>
                  <a:gd name="T68" fmla="*/ 1632 w 2544"/>
                  <a:gd name="T69" fmla="*/ 48 h 48"/>
                  <a:gd name="T70" fmla="*/ 1680 w 2544"/>
                  <a:gd name="T71" fmla="*/ 0 h 48"/>
                  <a:gd name="T72" fmla="*/ 1728 w 2544"/>
                  <a:gd name="T73" fmla="*/ 48 h 48"/>
                  <a:gd name="T74" fmla="*/ 1776 w 2544"/>
                  <a:gd name="T75" fmla="*/ 0 h 48"/>
                  <a:gd name="T76" fmla="*/ 1824 w 2544"/>
                  <a:gd name="T77" fmla="*/ 48 h 48"/>
                  <a:gd name="T78" fmla="*/ 1872 w 2544"/>
                  <a:gd name="T79" fmla="*/ 0 h 48"/>
                  <a:gd name="T80" fmla="*/ 1920 w 2544"/>
                  <a:gd name="T81" fmla="*/ 48 h 48"/>
                  <a:gd name="T82" fmla="*/ 1968 w 2544"/>
                  <a:gd name="T83" fmla="*/ 0 h 48"/>
                  <a:gd name="T84" fmla="*/ 2016 w 2544"/>
                  <a:gd name="T85" fmla="*/ 48 h 48"/>
                  <a:gd name="T86" fmla="*/ 2064 w 2544"/>
                  <a:gd name="T87" fmla="*/ 0 h 48"/>
                  <a:gd name="T88" fmla="*/ 2112 w 2544"/>
                  <a:gd name="T89" fmla="*/ 48 h 48"/>
                  <a:gd name="T90" fmla="*/ 2160 w 2544"/>
                  <a:gd name="T91" fmla="*/ 0 h 48"/>
                  <a:gd name="T92" fmla="*/ 2208 w 2544"/>
                  <a:gd name="T93" fmla="*/ 48 h 48"/>
                  <a:gd name="T94" fmla="*/ 2256 w 2544"/>
                  <a:gd name="T95" fmla="*/ 0 h 48"/>
                  <a:gd name="T96" fmla="*/ 2304 w 2544"/>
                  <a:gd name="T97" fmla="*/ 48 h 48"/>
                  <a:gd name="T98" fmla="*/ 2352 w 2544"/>
                  <a:gd name="T99" fmla="*/ 0 h 48"/>
                  <a:gd name="T100" fmla="*/ 2400 w 2544"/>
                  <a:gd name="T101" fmla="*/ 48 h 48"/>
                  <a:gd name="T102" fmla="*/ 2448 w 2544"/>
                  <a:gd name="T103" fmla="*/ 0 h 48"/>
                  <a:gd name="T104" fmla="*/ 2496 w 2544"/>
                  <a:gd name="T105" fmla="*/ 48 h 48"/>
                  <a:gd name="T106" fmla="*/ 2544 w 2544"/>
                  <a:gd name="T107" fmla="*/ 0 h 4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544"/>
                  <a:gd name="T163" fmla="*/ 0 h 48"/>
                  <a:gd name="T164" fmla="*/ 2544 w 2544"/>
                  <a:gd name="T165" fmla="*/ 48 h 4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544" h="48">
                    <a:moveTo>
                      <a:pt x="0" y="48"/>
                    </a:moveTo>
                    <a:cubicBezTo>
                      <a:pt x="16" y="24"/>
                      <a:pt x="32" y="0"/>
                      <a:pt x="48" y="0"/>
                    </a:cubicBezTo>
                    <a:cubicBezTo>
                      <a:pt x="64" y="0"/>
                      <a:pt x="80" y="48"/>
                      <a:pt x="96" y="48"/>
                    </a:cubicBezTo>
                    <a:cubicBezTo>
                      <a:pt x="112" y="48"/>
                      <a:pt x="128" y="0"/>
                      <a:pt x="144" y="0"/>
                    </a:cubicBezTo>
                    <a:cubicBezTo>
                      <a:pt x="160" y="0"/>
                      <a:pt x="176" y="48"/>
                      <a:pt x="192" y="48"/>
                    </a:cubicBezTo>
                    <a:cubicBezTo>
                      <a:pt x="208" y="48"/>
                      <a:pt x="224" y="0"/>
                      <a:pt x="240" y="0"/>
                    </a:cubicBezTo>
                    <a:cubicBezTo>
                      <a:pt x="256" y="0"/>
                      <a:pt x="272" y="48"/>
                      <a:pt x="288" y="48"/>
                    </a:cubicBezTo>
                    <a:cubicBezTo>
                      <a:pt x="304" y="48"/>
                      <a:pt x="320" y="0"/>
                      <a:pt x="336" y="0"/>
                    </a:cubicBezTo>
                    <a:cubicBezTo>
                      <a:pt x="352" y="0"/>
                      <a:pt x="368" y="48"/>
                      <a:pt x="384" y="48"/>
                    </a:cubicBezTo>
                    <a:cubicBezTo>
                      <a:pt x="400" y="48"/>
                      <a:pt x="416" y="0"/>
                      <a:pt x="432" y="0"/>
                    </a:cubicBezTo>
                    <a:cubicBezTo>
                      <a:pt x="448" y="0"/>
                      <a:pt x="464" y="48"/>
                      <a:pt x="480" y="48"/>
                    </a:cubicBezTo>
                    <a:cubicBezTo>
                      <a:pt x="496" y="48"/>
                      <a:pt x="512" y="0"/>
                      <a:pt x="528" y="0"/>
                    </a:cubicBezTo>
                    <a:cubicBezTo>
                      <a:pt x="544" y="0"/>
                      <a:pt x="560" y="48"/>
                      <a:pt x="576" y="48"/>
                    </a:cubicBezTo>
                    <a:cubicBezTo>
                      <a:pt x="592" y="48"/>
                      <a:pt x="608" y="0"/>
                      <a:pt x="624" y="0"/>
                    </a:cubicBezTo>
                    <a:cubicBezTo>
                      <a:pt x="640" y="0"/>
                      <a:pt x="656" y="48"/>
                      <a:pt x="672" y="48"/>
                    </a:cubicBezTo>
                    <a:cubicBezTo>
                      <a:pt x="688" y="48"/>
                      <a:pt x="704" y="0"/>
                      <a:pt x="720" y="0"/>
                    </a:cubicBezTo>
                    <a:cubicBezTo>
                      <a:pt x="736" y="0"/>
                      <a:pt x="752" y="48"/>
                      <a:pt x="768" y="48"/>
                    </a:cubicBezTo>
                    <a:cubicBezTo>
                      <a:pt x="784" y="48"/>
                      <a:pt x="800" y="0"/>
                      <a:pt x="816" y="0"/>
                    </a:cubicBezTo>
                    <a:cubicBezTo>
                      <a:pt x="832" y="0"/>
                      <a:pt x="848" y="48"/>
                      <a:pt x="864" y="48"/>
                    </a:cubicBezTo>
                    <a:cubicBezTo>
                      <a:pt x="880" y="48"/>
                      <a:pt x="896" y="0"/>
                      <a:pt x="912" y="0"/>
                    </a:cubicBezTo>
                    <a:cubicBezTo>
                      <a:pt x="928" y="0"/>
                      <a:pt x="944" y="48"/>
                      <a:pt x="960" y="48"/>
                    </a:cubicBezTo>
                    <a:cubicBezTo>
                      <a:pt x="976" y="48"/>
                      <a:pt x="992" y="0"/>
                      <a:pt x="1008" y="0"/>
                    </a:cubicBezTo>
                    <a:cubicBezTo>
                      <a:pt x="1024" y="0"/>
                      <a:pt x="1040" y="48"/>
                      <a:pt x="1056" y="48"/>
                    </a:cubicBezTo>
                    <a:cubicBezTo>
                      <a:pt x="1072" y="48"/>
                      <a:pt x="1088" y="0"/>
                      <a:pt x="1104" y="0"/>
                    </a:cubicBezTo>
                    <a:cubicBezTo>
                      <a:pt x="1120" y="0"/>
                      <a:pt x="1136" y="48"/>
                      <a:pt x="1152" y="48"/>
                    </a:cubicBezTo>
                    <a:cubicBezTo>
                      <a:pt x="1168" y="48"/>
                      <a:pt x="1184" y="0"/>
                      <a:pt x="1200" y="0"/>
                    </a:cubicBezTo>
                    <a:cubicBezTo>
                      <a:pt x="1216" y="0"/>
                      <a:pt x="1232" y="48"/>
                      <a:pt x="1248" y="48"/>
                    </a:cubicBezTo>
                    <a:cubicBezTo>
                      <a:pt x="1264" y="48"/>
                      <a:pt x="1280" y="0"/>
                      <a:pt x="1296" y="0"/>
                    </a:cubicBezTo>
                    <a:cubicBezTo>
                      <a:pt x="1312" y="0"/>
                      <a:pt x="1328" y="48"/>
                      <a:pt x="1344" y="48"/>
                    </a:cubicBezTo>
                    <a:cubicBezTo>
                      <a:pt x="1360" y="48"/>
                      <a:pt x="1376" y="0"/>
                      <a:pt x="1392" y="0"/>
                    </a:cubicBezTo>
                    <a:cubicBezTo>
                      <a:pt x="1408" y="0"/>
                      <a:pt x="1424" y="48"/>
                      <a:pt x="1440" y="48"/>
                    </a:cubicBezTo>
                    <a:cubicBezTo>
                      <a:pt x="1456" y="48"/>
                      <a:pt x="1472" y="0"/>
                      <a:pt x="1488" y="0"/>
                    </a:cubicBezTo>
                    <a:cubicBezTo>
                      <a:pt x="1504" y="0"/>
                      <a:pt x="1520" y="48"/>
                      <a:pt x="1536" y="48"/>
                    </a:cubicBezTo>
                    <a:cubicBezTo>
                      <a:pt x="1552" y="48"/>
                      <a:pt x="1568" y="0"/>
                      <a:pt x="1584" y="0"/>
                    </a:cubicBezTo>
                    <a:cubicBezTo>
                      <a:pt x="1600" y="0"/>
                      <a:pt x="1616" y="48"/>
                      <a:pt x="1632" y="48"/>
                    </a:cubicBezTo>
                    <a:cubicBezTo>
                      <a:pt x="1648" y="48"/>
                      <a:pt x="1664" y="0"/>
                      <a:pt x="1680" y="0"/>
                    </a:cubicBezTo>
                    <a:cubicBezTo>
                      <a:pt x="1696" y="0"/>
                      <a:pt x="1712" y="48"/>
                      <a:pt x="1728" y="48"/>
                    </a:cubicBezTo>
                    <a:cubicBezTo>
                      <a:pt x="1744" y="48"/>
                      <a:pt x="1760" y="0"/>
                      <a:pt x="1776" y="0"/>
                    </a:cubicBezTo>
                    <a:cubicBezTo>
                      <a:pt x="1792" y="0"/>
                      <a:pt x="1808" y="48"/>
                      <a:pt x="1824" y="48"/>
                    </a:cubicBezTo>
                    <a:cubicBezTo>
                      <a:pt x="1840" y="48"/>
                      <a:pt x="1856" y="0"/>
                      <a:pt x="1872" y="0"/>
                    </a:cubicBezTo>
                    <a:cubicBezTo>
                      <a:pt x="1888" y="0"/>
                      <a:pt x="1904" y="48"/>
                      <a:pt x="1920" y="48"/>
                    </a:cubicBezTo>
                    <a:cubicBezTo>
                      <a:pt x="1936" y="48"/>
                      <a:pt x="1952" y="0"/>
                      <a:pt x="1968" y="0"/>
                    </a:cubicBezTo>
                    <a:cubicBezTo>
                      <a:pt x="1984" y="0"/>
                      <a:pt x="2000" y="48"/>
                      <a:pt x="2016" y="48"/>
                    </a:cubicBezTo>
                    <a:cubicBezTo>
                      <a:pt x="2032" y="48"/>
                      <a:pt x="2048" y="0"/>
                      <a:pt x="2064" y="0"/>
                    </a:cubicBezTo>
                    <a:cubicBezTo>
                      <a:pt x="2080" y="0"/>
                      <a:pt x="2096" y="48"/>
                      <a:pt x="2112" y="48"/>
                    </a:cubicBezTo>
                    <a:cubicBezTo>
                      <a:pt x="2128" y="48"/>
                      <a:pt x="2144" y="0"/>
                      <a:pt x="2160" y="0"/>
                    </a:cubicBezTo>
                    <a:cubicBezTo>
                      <a:pt x="2176" y="0"/>
                      <a:pt x="2192" y="48"/>
                      <a:pt x="2208" y="48"/>
                    </a:cubicBezTo>
                    <a:cubicBezTo>
                      <a:pt x="2224" y="48"/>
                      <a:pt x="2240" y="0"/>
                      <a:pt x="2256" y="0"/>
                    </a:cubicBezTo>
                    <a:cubicBezTo>
                      <a:pt x="2272" y="0"/>
                      <a:pt x="2288" y="48"/>
                      <a:pt x="2304" y="48"/>
                    </a:cubicBezTo>
                    <a:cubicBezTo>
                      <a:pt x="2320" y="48"/>
                      <a:pt x="2336" y="0"/>
                      <a:pt x="2352" y="0"/>
                    </a:cubicBezTo>
                    <a:cubicBezTo>
                      <a:pt x="2368" y="0"/>
                      <a:pt x="2384" y="48"/>
                      <a:pt x="2400" y="48"/>
                    </a:cubicBezTo>
                    <a:cubicBezTo>
                      <a:pt x="2416" y="48"/>
                      <a:pt x="2432" y="0"/>
                      <a:pt x="2448" y="0"/>
                    </a:cubicBezTo>
                    <a:cubicBezTo>
                      <a:pt x="2464" y="0"/>
                      <a:pt x="2480" y="48"/>
                      <a:pt x="2496" y="48"/>
                    </a:cubicBezTo>
                    <a:cubicBezTo>
                      <a:pt x="2512" y="48"/>
                      <a:pt x="2536" y="8"/>
                      <a:pt x="2544"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
        <p:nvSpPr>
          <p:cNvPr id="55348" name="Rectangle 110"/>
          <p:cNvSpPr>
            <a:spLocks noGrp="1" noChangeArrowheads="1"/>
          </p:cNvSpPr>
          <p:nvPr>
            <p:ph type="title"/>
          </p:nvPr>
        </p:nvSpPr>
        <p:spPr>
          <a:xfrm>
            <a:off x="584200" y="152400"/>
            <a:ext cx="8153400" cy="685800"/>
          </a:xfrm>
        </p:spPr>
        <p:txBody>
          <a:bodyPr/>
          <a:lstStyle/>
          <a:p>
            <a:r>
              <a:rPr lang="en-US" dirty="0" smtClean="0">
                <a:solidFill>
                  <a:srgbClr val="0332B7"/>
                </a:solidFill>
              </a:rPr>
              <a:t>Basic Idea: Chained Teleportation</a:t>
            </a:r>
          </a:p>
        </p:txBody>
      </p:sp>
    </p:spTree>
    <p:extLst>
      <p:ext uri="{BB962C8B-B14F-4D97-AF65-F5344CB8AC3E}">
        <p14:creationId xmlns:p14="http://schemas.microsoft.com/office/powerpoint/2010/main" val="17318445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par>
                          <p:cTn id="13" fill="hold" nodeType="afterGroup">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516155"/>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16128"/>
                                        </p:tgtEl>
                                        <p:attrNameLst>
                                          <p:attrName>style.visibility</p:attrName>
                                        </p:attrNameLst>
                                      </p:cBhvr>
                                      <p:to>
                                        <p:strVal val="visible"/>
                                      </p:to>
                                    </p:set>
                                    <p:animEffect transition="in" filter="dissolve">
                                      <p:cBhvr>
                                        <p:cTn id="20" dur="500"/>
                                        <p:tgtEl>
                                          <p:spTgt spid="516128"/>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516129"/>
                                        </p:tgtEl>
                                        <p:attrNameLst>
                                          <p:attrName>style.visibility</p:attrName>
                                        </p:attrNameLst>
                                      </p:cBhvr>
                                      <p:to>
                                        <p:strVal val="visible"/>
                                      </p:to>
                                    </p:set>
                                    <p:animEffect transition="in" filter="dissolve">
                                      <p:cBhvr>
                                        <p:cTn id="23" dur="500"/>
                                        <p:tgtEl>
                                          <p:spTgt spid="516129"/>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516130"/>
                                        </p:tgtEl>
                                        <p:attrNameLst>
                                          <p:attrName>style.visibility</p:attrName>
                                        </p:attrNameLst>
                                      </p:cBhvr>
                                      <p:to>
                                        <p:strVal val="visible"/>
                                      </p:to>
                                    </p:set>
                                    <p:animEffect transition="in" filter="dissolve">
                                      <p:cBhvr>
                                        <p:cTn id="26" dur="500"/>
                                        <p:tgtEl>
                                          <p:spTgt spid="516130"/>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516131"/>
                                        </p:tgtEl>
                                        <p:attrNameLst>
                                          <p:attrName>style.visibility</p:attrName>
                                        </p:attrNameLst>
                                      </p:cBhvr>
                                      <p:to>
                                        <p:strVal val="visible"/>
                                      </p:to>
                                    </p:set>
                                    <p:animEffect transition="in" filter="dissolve">
                                      <p:cBhvr>
                                        <p:cTn id="29" dur="500"/>
                                        <p:tgtEl>
                                          <p:spTgt spid="516131"/>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516132"/>
                                        </p:tgtEl>
                                        <p:attrNameLst>
                                          <p:attrName>style.visibility</p:attrName>
                                        </p:attrNameLst>
                                      </p:cBhvr>
                                      <p:to>
                                        <p:strVal val="visible"/>
                                      </p:to>
                                    </p:set>
                                    <p:animEffect transition="in" filter="dissolve">
                                      <p:cBhvr>
                                        <p:cTn id="32" dur="500"/>
                                        <p:tgtEl>
                                          <p:spTgt spid="516132"/>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516133"/>
                                        </p:tgtEl>
                                        <p:attrNameLst>
                                          <p:attrName>style.visibility</p:attrName>
                                        </p:attrNameLst>
                                      </p:cBhvr>
                                      <p:to>
                                        <p:strVal val="visible"/>
                                      </p:to>
                                    </p:set>
                                    <p:animEffect transition="in" filter="dissolve">
                                      <p:cBhvr>
                                        <p:cTn id="35" dur="500"/>
                                        <p:tgtEl>
                                          <p:spTgt spid="516133"/>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516134"/>
                                        </p:tgtEl>
                                        <p:attrNameLst>
                                          <p:attrName>style.visibility</p:attrName>
                                        </p:attrNameLst>
                                      </p:cBhvr>
                                      <p:to>
                                        <p:strVal val="visible"/>
                                      </p:to>
                                    </p:set>
                                    <p:animEffect transition="in" filter="dissolve">
                                      <p:cBhvr>
                                        <p:cTn id="38" dur="500"/>
                                        <p:tgtEl>
                                          <p:spTgt spid="516134"/>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516135"/>
                                        </p:tgtEl>
                                        <p:attrNameLst>
                                          <p:attrName>style.visibility</p:attrName>
                                        </p:attrNameLst>
                                      </p:cBhvr>
                                      <p:to>
                                        <p:strVal val="visible"/>
                                      </p:to>
                                    </p:set>
                                    <p:animEffect transition="in" filter="dissolve">
                                      <p:cBhvr>
                                        <p:cTn id="41" dur="500"/>
                                        <p:tgtEl>
                                          <p:spTgt spid="516135"/>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516136"/>
                                        </p:tgtEl>
                                        <p:attrNameLst>
                                          <p:attrName>style.visibility</p:attrName>
                                        </p:attrNameLst>
                                      </p:cBhvr>
                                      <p:to>
                                        <p:strVal val="visible"/>
                                      </p:to>
                                    </p:set>
                                    <p:animEffect transition="in" filter="dissolve">
                                      <p:cBhvr>
                                        <p:cTn id="44" dur="500"/>
                                        <p:tgtEl>
                                          <p:spTgt spid="516136"/>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516137"/>
                                        </p:tgtEl>
                                        <p:attrNameLst>
                                          <p:attrName>style.visibility</p:attrName>
                                        </p:attrNameLst>
                                      </p:cBhvr>
                                      <p:to>
                                        <p:strVal val="visible"/>
                                      </p:to>
                                    </p:set>
                                    <p:animEffect transition="in" filter="dissolve">
                                      <p:cBhvr>
                                        <p:cTn id="47" dur="500"/>
                                        <p:tgtEl>
                                          <p:spTgt spid="51613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63" presetClass="path" presetSubtype="0" accel="50000" decel="50000" fill="hold" grpId="1" nodeType="clickEffect">
                                  <p:stCondLst>
                                    <p:cond delay="0"/>
                                  </p:stCondLst>
                                  <p:childTnLst>
                                    <p:animMotion origin="layout" path="M 3.33333E-6 4.78834E-6 L 0.05833 4.78834E-6 " pathEditMode="relative" rAng="0" ptsTypes="AA">
                                      <p:cBhvr>
                                        <p:cTn id="51" dur="1000" fill="hold"/>
                                        <p:tgtEl>
                                          <p:spTgt spid="516132"/>
                                        </p:tgtEl>
                                        <p:attrNameLst>
                                          <p:attrName>ppt_x</p:attrName>
                                          <p:attrName>ppt_y</p:attrName>
                                        </p:attrNameLst>
                                      </p:cBhvr>
                                      <p:rCtr x="2917" y="0"/>
                                    </p:animMotion>
                                  </p:childTnLst>
                                </p:cTn>
                              </p:par>
                              <p:par>
                                <p:cTn id="52" presetID="63" presetClass="path" presetSubtype="0" accel="50000" decel="50000" fill="hold" grpId="1" nodeType="withEffect">
                                  <p:stCondLst>
                                    <p:cond delay="0"/>
                                  </p:stCondLst>
                                  <p:childTnLst>
                                    <p:animMotion origin="layout" path="M 1.11022E-16 4.78834E-6 L 0.05833 4.78834E-6 " pathEditMode="relative" rAng="0" ptsTypes="AA">
                                      <p:cBhvr>
                                        <p:cTn id="53" dur="1000" fill="hold"/>
                                        <p:tgtEl>
                                          <p:spTgt spid="516130"/>
                                        </p:tgtEl>
                                        <p:attrNameLst>
                                          <p:attrName>ppt_x</p:attrName>
                                          <p:attrName>ppt_y</p:attrName>
                                        </p:attrNameLst>
                                      </p:cBhvr>
                                      <p:rCtr x="2917" y="0"/>
                                    </p:animMotion>
                                  </p:childTnLst>
                                </p:cTn>
                              </p:par>
                              <p:par>
                                <p:cTn id="54" presetID="63" presetClass="path" presetSubtype="0" accel="50000" decel="50000" fill="hold" grpId="1" nodeType="withEffect">
                                  <p:stCondLst>
                                    <p:cond delay="0"/>
                                  </p:stCondLst>
                                  <p:childTnLst>
                                    <p:animMotion origin="layout" path="M -3.33333E-6 4.78834E-6 L 0.05834 4.78834E-6 " pathEditMode="relative" rAng="0" ptsTypes="AA">
                                      <p:cBhvr>
                                        <p:cTn id="55" dur="1000" fill="hold"/>
                                        <p:tgtEl>
                                          <p:spTgt spid="516128"/>
                                        </p:tgtEl>
                                        <p:attrNameLst>
                                          <p:attrName>ppt_x</p:attrName>
                                          <p:attrName>ppt_y</p:attrName>
                                        </p:attrNameLst>
                                      </p:cBhvr>
                                      <p:rCtr x="2917" y="0"/>
                                    </p:animMotion>
                                  </p:childTnLst>
                                </p:cTn>
                              </p:par>
                              <p:par>
                                <p:cTn id="56" presetID="63" presetClass="path" presetSubtype="0" accel="50000" decel="50000" fill="hold" grpId="1" nodeType="withEffect">
                                  <p:stCondLst>
                                    <p:cond delay="0"/>
                                  </p:stCondLst>
                                  <p:childTnLst>
                                    <p:animMotion origin="layout" path="M 3.33333E-6 4.78834E-6 L 0.05833 4.78834E-6 " pathEditMode="relative" rAng="0" ptsTypes="AA">
                                      <p:cBhvr>
                                        <p:cTn id="57" dur="1000" fill="hold"/>
                                        <p:tgtEl>
                                          <p:spTgt spid="516136"/>
                                        </p:tgtEl>
                                        <p:attrNameLst>
                                          <p:attrName>ppt_x</p:attrName>
                                          <p:attrName>ppt_y</p:attrName>
                                        </p:attrNameLst>
                                      </p:cBhvr>
                                      <p:rCtr x="2917" y="0"/>
                                    </p:animMotion>
                                  </p:childTnLst>
                                </p:cTn>
                              </p:par>
                              <p:par>
                                <p:cTn id="58" presetID="63" presetClass="path" presetSubtype="0" accel="50000" decel="50000" fill="hold" grpId="1" nodeType="withEffect">
                                  <p:stCondLst>
                                    <p:cond delay="0"/>
                                  </p:stCondLst>
                                  <p:childTnLst>
                                    <p:animMotion origin="layout" path="M 0 4.78834E-6 L 0.05833 4.78834E-6 " pathEditMode="relative" rAng="0" ptsTypes="AA">
                                      <p:cBhvr>
                                        <p:cTn id="59" dur="1000" fill="hold"/>
                                        <p:tgtEl>
                                          <p:spTgt spid="516134"/>
                                        </p:tgtEl>
                                        <p:attrNameLst>
                                          <p:attrName>ppt_x</p:attrName>
                                          <p:attrName>ppt_y</p:attrName>
                                        </p:attrNameLst>
                                      </p:cBhvr>
                                      <p:rCtr x="2917" y="0"/>
                                    </p:animMotion>
                                  </p:childTnLst>
                                </p:cTn>
                              </p:par>
                              <p:par>
                                <p:cTn id="60" presetID="35" presetClass="path" presetSubtype="0" accel="50000" decel="50000" fill="hold" grpId="1" nodeType="withEffect">
                                  <p:stCondLst>
                                    <p:cond delay="0"/>
                                  </p:stCondLst>
                                  <p:childTnLst>
                                    <p:animMotion origin="layout" path="M 3.33333E-6 4.78834E-6 L -0.05834 4.78834E-6 " pathEditMode="relative" rAng="0" ptsTypes="AA">
                                      <p:cBhvr>
                                        <p:cTn id="61" dur="1000" fill="hold"/>
                                        <p:tgtEl>
                                          <p:spTgt spid="516133"/>
                                        </p:tgtEl>
                                        <p:attrNameLst>
                                          <p:attrName>ppt_x</p:attrName>
                                          <p:attrName>ppt_y</p:attrName>
                                        </p:attrNameLst>
                                      </p:cBhvr>
                                      <p:rCtr x="-2917" y="0"/>
                                    </p:animMotion>
                                  </p:childTnLst>
                                </p:cTn>
                              </p:par>
                              <p:par>
                                <p:cTn id="62" presetID="35" presetClass="path" presetSubtype="0" accel="50000" decel="50000" fill="hold" grpId="1" nodeType="withEffect">
                                  <p:stCondLst>
                                    <p:cond delay="0"/>
                                  </p:stCondLst>
                                  <p:childTnLst>
                                    <p:animMotion origin="layout" path="M 1.11022E-16 4.78834E-6 L -0.05833 4.78834E-6 " pathEditMode="relative" rAng="0" ptsTypes="AA">
                                      <p:cBhvr>
                                        <p:cTn id="63" dur="1000" fill="hold"/>
                                        <p:tgtEl>
                                          <p:spTgt spid="516131"/>
                                        </p:tgtEl>
                                        <p:attrNameLst>
                                          <p:attrName>ppt_x</p:attrName>
                                          <p:attrName>ppt_y</p:attrName>
                                        </p:attrNameLst>
                                      </p:cBhvr>
                                      <p:rCtr x="-2917" y="0"/>
                                    </p:animMotion>
                                  </p:childTnLst>
                                </p:cTn>
                              </p:par>
                              <p:par>
                                <p:cTn id="64" presetID="35" presetClass="path" presetSubtype="0" accel="50000" decel="50000" fill="hold" grpId="1" nodeType="withEffect">
                                  <p:stCondLst>
                                    <p:cond delay="0"/>
                                  </p:stCondLst>
                                  <p:childTnLst>
                                    <p:animMotion origin="layout" path="M -3.33333E-6 4.78834E-6 L -0.05833 4.78834E-6 " pathEditMode="relative" rAng="0" ptsTypes="AA">
                                      <p:cBhvr>
                                        <p:cTn id="65" dur="1000" fill="hold"/>
                                        <p:tgtEl>
                                          <p:spTgt spid="516129"/>
                                        </p:tgtEl>
                                        <p:attrNameLst>
                                          <p:attrName>ppt_x</p:attrName>
                                          <p:attrName>ppt_y</p:attrName>
                                        </p:attrNameLst>
                                      </p:cBhvr>
                                      <p:rCtr x="-2917" y="0"/>
                                    </p:animMotion>
                                  </p:childTnLst>
                                </p:cTn>
                              </p:par>
                              <p:par>
                                <p:cTn id="66" presetID="35" presetClass="path" presetSubtype="0" accel="50000" decel="50000" fill="hold" grpId="1" nodeType="withEffect">
                                  <p:stCondLst>
                                    <p:cond delay="0"/>
                                  </p:stCondLst>
                                  <p:childTnLst>
                                    <p:animMotion origin="layout" path="M 3.33333E-6 4.78834E-6 L -0.05834 4.78834E-6 " pathEditMode="relative" rAng="0" ptsTypes="AA">
                                      <p:cBhvr>
                                        <p:cTn id="67" dur="1000" fill="hold"/>
                                        <p:tgtEl>
                                          <p:spTgt spid="516137"/>
                                        </p:tgtEl>
                                        <p:attrNameLst>
                                          <p:attrName>ppt_x</p:attrName>
                                          <p:attrName>ppt_y</p:attrName>
                                        </p:attrNameLst>
                                      </p:cBhvr>
                                      <p:rCtr x="-2917" y="0"/>
                                    </p:animMotion>
                                  </p:childTnLst>
                                </p:cTn>
                              </p:par>
                              <p:par>
                                <p:cTn id="68" presetID="35" presetClass="path" presetSubtype="0" accel="50000" decel="50000" fill="hold" grpId="1" nodeType="withEffect">
                                  <p:stCondLst>
                                    <p:cond delay="0"/>
                                  </p:stCondLst>
                                  <p:childTnLst>
                                    <p:animMotion origin="layout" path="M 2.77556E-17 4.78834E-6 L -0.05833 4.78834E-6 " pathEditMode="relative" rAng="0" ptsTypes="AA">
                                      <p:cBhvr>
                                        <p:cTn id="69" dur="1000" fill="hold"/>
                                        <p:tgtEl>
                                          <p:spTgt spid="516135"/>
                                        </p:tgtEl>
                                        <p:attrNameLst>
                                          <p:attrName>ppt_x</p:attrName>
                                          <p:attrName>ppt_y</p:attrName>
                                        </p:attrNameLst>
                                      </p:cBhvr>
                                      <p:rCtr x="-2917" y="0"/>
                                    </p:animMotion>
                                  </p:childTnLst>
                                </p:cTn>
                              </p:par>
                            </p:childTnLst>
                          </p:cTn>
                        </p:par>
                        <p:par>
                          <p:cTn id="70" fill="hold" nodeType="afterGroup">
                            <p:stCondLst>
                              <p:cond delay="1000"/>
                            </p:stCondLst>
                            <p:childTnLst>
                              <p:par>
                                <p:cTn id="71" presetID="9" presetClass="entr" presetSubtype="0" fill="hold" nodeType="after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dissolve">
                                      <p:cBhvr>
                                        <p:cTn id="73" dur="500"/>
                                        <p:tgtEl>
                                          <p:spTgt spid="8"/>
                                        </p:tgtEl>
                                      </p:cBhvr>
                                    </p:animEffect>
                                  </p:childTnLst>
                                </p:cTn>
                              </p:par>
                              <p:par>
                                <p:cTn id="74" presetID="9" presetClass="entr" presetSubtype="0" fill="hold" nodeType="with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dissolve">
                                      <p:cBhvr>
                                        <p:cTn id="76" dur="500"/>
                                        <p:tgtEl>
                                          <p:spTgt spid="9"/>
                                        </p:tgtEl>
                                      </p:cBhvr>
                                    </p:animEffect>
                                  </p:childTnLst>
                                </p:cTn>
                              </p:par>
                              <p:par>
                                <p:cTn id="77" presetID="9" presetClass="entr" presetSubtype="0" fill="hold" nodeType="with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dissolve">
                                      <p:cBhvr>
                                        <p:cTn id="79" dur="500"/>
                                        <p:tgtEl>
                                          <p:spTgt spid="10"/>
                                        </p:tgtEl>
                                      </p:cBhvr>
                                    </p:animEffect>
                                  </p:childTnLst>
                                </p:cTn>
                              </p:par>
                              <p:par>
                                <p:cTn id="80" presetID="9" presetClass="entr" presetSubtype="0" fill="hold"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dissolve">
                                      <p:cBhvr>
                                        <p:cTn id="82" dur="500"/>
                                        <p:tgtEl>
                                          <p:spTgt spid="11"/>
                                        </p:tgtEl>
                                      </p:cBhvr>
                                    </p:animEffect>
                                  </p:childTnLst>
                                </p:cTn>
                              </p:par>
                              <p:par>
                                <p:cTn id="83" presetID="9" presetClass="entr" presetSubtype="0" fill="hold" nodeType="with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dissolve">
                                      <p:cBhvr>
                                        <p:cTn id="85" dur="500"/>
                                        <p:tgtEl>
                                          <p:spTgt spid="12"/>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516138"/>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516142"/>
                                        </p:tgtEl>
                                        <p:attrNameLst>
                                          <p:attrName>style.visibility</p:attrName>
                                        </p:attrNameLst>
                                      </p:cBhvr>
                                      <p:to>
                                        <p:strVal val="visible"/>
                                      </p:to>
                                    </p:set>
                                  </p:childTnLst>
                                </p:cTn>
                              </p:par>
                              <p:par>
                                <p:cTn id="92" presetID="9" presetClass="exit" presetSubtype="0" fill="hold" grpId="2" nodeType="withEffect">
                                  <p:stCondLst>
                                    <p:cond delay="0"/>
                                  </p:stCondLst>
                                  <p:childTnLst>
                                    <p:animEffect transition="out" filter="dissolve">
                                      <p:cBhvr>
                                        <p:cTn id="93" dur="500"/>
                                        <p:tgtEl>
                                          <p:spTgt spid="516128"/>
                                        </p:tgtEl>
                                      </p:cBhvr>
                                    </p:animEffect>
                                    <p:set>
                                      <p:cBhvr>
                                        <p:cTn id="94" dur="1" fill="hold">
                                          <p:stCondLst>
                                            <p:cond delay="499"/>
                                          </p:stCondLst>
                                        </p:cTn>
                                        <p:tgtEl>
                                          <p:spTgt spid="516128"/>
                                        </p:tgtEl>
                                        <p:attrNameLst>
                                          <p:attrName>style.visibility</p:attrName>
                                        </p:attrNameLst>
                                      </p:cBhvr>
                                      <p:to>
                                        <p:strVal val="hidden"/>
                                      </p:to>
                                    </p:set>
                                  </p:childTnLst>
                                </p:cTn>
                              </p:par>
                              <p:par>
                                <p:cTn id="95" presetID="9" presetClass="exit" presetSubtype="0" fill="hold" grpId="2" nodeType="withEffect">
                                  <p:stCondLst>
                                    <p:cond delay="0"/>
                                  </p:stCondLst>
                                  <p:childTnLst>
                                    <p:animEffect transition="out" filter="dissolve">
                                      <p:cBhvr>
                                        <p:cTn id="96" dur="500"/>
                                        <p:tgtEl>
                                          <p:spTgt spid="516131"/>
                                        </p:tgtEl>
                                      </p:cBhvr>
                                    </p:animEffect>
                                    <p:set>
                                      <p:cBhvr>
                                        <p:cTn id="97" dur="1" fill="hold">
                                          <p:stCondLst>
                                            <p:cond delay="499"/>
                                          </p:stCondLst>
                                        </p:cTn>
                                        <p:tgtEl>
                                          <p:spTgt spid="516131"/>
                                        </p:tgtEl>
                                        <p:attrNameLst>
                                          <p:attrName>style.visibility</p:attrName>
                                        </p:attrNameLst>
                                      </p:cBhvr>
                                      <p:to>
                                        <p:strVal val="hidden"/>
                                      </p:to>
                                    </p:set>
                                  </p:childTnLst>
                                </p:cTn>
                              </p:par>
                              <p:par>
                                <p:cTn id="98" presetID="9" presetClass="exit" presetSubtype="0" fill="hold" grpId="2" nodeType="withEffect">
                                  <p:stCondLst>
                                    <p:cond delay="0"/>
                                  </p:stCondLst>
                                  <p:childTnLst>
                                    <p:animEffect transition="out" filter="dissolve">
                                      <p:cBhvr>
                                        <p:cTn id="99" dur="500"/>
                                        <p:tgtEl>
                                          <p:spTgt spid="516130"/>
                                        </p:tgtEl>
                                      </p:cBhvr>
                                    </p:animEffect>
                                    <p:set>
                                      <p:cBhvr>
                                        <p:cTn id="100" dur="1" fill="hold">
                                          <p:stCondLst>
                                            <p:cond delay="499"/>
                                          </p:stCondLst>
                                        </p:cTn>
                                        <p:tgtEl>
                                          <p:spTgt spid="516130"/>
                                        </p:tgtEl>
                                        <p:attrNameLst>
                                          <p:attrName>style.visibility</p:attrName>
                                        </p:attrNameLst>
                                      </p:cBhvr>
                                      <p:to>
                                        <p:strVal val="hidden"/>
                                      </p:to>
                                    </p:set>
                                  </p:childTnLst>
                                </p:cTn>
                              </p:par>
                              <p:par>
                                <p:cTn id="101" presetID="1" presetClass="entr" presetSubtype="0" fill="hold" grpId="0" nodeType="withEffect">
                                  <p:stCondLst>
                                    <p:cond delay="0"/>
                                  </p:stCondLst>
                                  <p:childTnLst>
                                    <p:set>
                                      <p:cBhvr>
                                        <p:cTn id="102" dur="1" fill="hold">
                                          <p:stCondLst>
                                            <p:cond delay="0"/>
                                          </p:stCondLst>
                                        </p:cTn>
                                        <p:tgtEl>
                                          <p:spTgt spid="51614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16143"/>
                                        </p:tgtEl>
                                        <p:attrNameLst>
                                          <p:attrName>style.visibility</p:attrName>
                                        </p:attrNameLst>
                                      </p:cBhvr>
                                      <p:to>
                                        <p:strVal val="visible"/>
                                      </p:to>
                                    </p:set>
                                  </p:childTnLst>
                                </p:cTn>
                              </p:par>
                              <p:par>
                                <p:cTn id="105" presetID="9" presetClass="exit" presetSubtype="0" fill="hold" grpId="2" nodeType="withEffect">
                                  <p:stCondLst>
                                    <p:cond delay="0"/>
                                  </p:stCondLst>
                                  <p:childTnLst>
                                    <p:animEffect transition="out" filter="dissolve">
                                      <p:cBhvr>
                                        <p:cTn id="106" dur="500"/>
                                        <p:tgtEl>
                                          <p:spTgt spid="516129"/>
                                        </p:tgtEl>
                                      </p:cBhvr>
                                    </p:animEffect>
                                    <p:set>
                                      <p:cBhvr>
                                        <p:cTn id="107" dur="1" fill="hold">
                                          <p:stCondLst>
                                            <p:cond delay="499"/>
                                          </p:stCondLst>
                                        </p:cTn>
                                        <p:tgtEl>
                                          <p:spTgt spid="516129"/>
                                        </p:tgtEl>
                                        <p:attrNameLst>
                                          <p:attrName>style.visibility</p:attrName>
                                        </p:attrNameLst>
                                      </p:cBhvr>
                                      <p:to>
                                        <p:strVal val="hidden"/>
                                      </p:to>
                                    </p:set>
                                  </p:childTnLst>
                                </p:cTn>
                              </p:par>
                              <p:par>
                                <p:cTn id="108" presetID="9" presetClass="exit" presetSubtype="0" fill="hold" grpId="2" nodeType="withEffect">
                                  <p:stCondLst>
                                    <p:cond delay="0"/>
                                  </p:stCondLst>
                                  <p:childTnLst>
                                    <p:animEffect transition="out" filter="dissolve">
                                      <p:cBhvr>
                                        <p:cTn id="109" dur="500"/>
                                        <p:tgtEl>
                                          <p:spTgt spid="516136"/>
                                        </p:tgtEl>
                                      </p:cBhvr>
                                    </p:animEffect>
                                    <p:set>
                                      <p:cBhvr>
                                        <p:cTn id="110" dur="1" fill="hold">
                                          <p:stCondLst>
                                            <p:cond delay="499"/>
                                          </p:stCondLst>
                                        </p:cTn>
                                        <p:tgtEl>
                                          <p:spTgt spid="516136"/>
                                        </p:tgtEl>
                                        <p:attrNameLst>
                                          <p:attrName>style.visibility</p:attrName>
                                        </p:attrNameLst>
                                      </p:cBhvr>
                                      <p:to>
                                        <p:strVal val="hidden"/>
                                      </p:to>
                                    </p:set>
                                  </p:childTnLst>
                                </p:cTn>
                              </p:par>
                              <p:par>
                                <p:cTn id="111" presetID="9" presetClass="exit" presetSubtype="0" fill="hold" grpId="2" nodeType="withEffect">
                                  <p:stCondLst>
                                    <p:cond delay="0"/>
                                  </p:stCondLst>
                                  <p:childTnLst>
                                    <p:animEffect transition="out" filter="dissolve">
                                      <p:cBhvr>
                                        <p:cTn id="112" dur="500"/>
                                        <p:tgtEl>
                                          <p:spTgt spid="516137"/>
                                        </p:tgtEl>
                                      </p:cBhvr>
                                    </p:animEffect>
                                    <p:set>
                                      <p:cBhvr>
                                        <p:cTn id="113" dur="1" fill="hold">
                                          <p:stCondLst>
                                            <p:cond delay="499"/>
                                          </p:stCondLst>
                                        </p:cTn>
                                        <p:tgtEl>
                                          <p:spTgt spid="516137"/>
                                        </p:tgtEl>
                                        <p:attrNameLst>
                                          <p:attrName>style.visibility</p:attrName>
                                        </p:attrNameLst>
                                      </p:cBhvr>
                                      <p:to>
                                        <p:strVal val="hidden"/>
                                      </p:to>
                                    </p:set>
                                  </p:childTnLst>
                                </p:cTn>
                              </p:par>
                              <p:par>
                                <p:cTn id="114" presetID="9" presetClass="exit" presetSubtype="0" fill="hold" nodeType="withEffect">
                                  <p:stCondLst>
                                    <p:cond delay="0"/>
                                  </p:stCondLst>
                                  <p:childTnLst>
                                    <p:animEffect transition="out" filter="dissolve">
                                      <p:cBhvr>
                                        <p:cTn id="115" dur="500"/>
                                        <p:tgtEl>
                                          <p:spTgt spid="8"/>
                                        </p:tgtEl>
                                      </p:cBhvr>
                                    </p:animEffect>
                                    <p:set>
                                      <p:cBhvr>
                                        <p:cTn id="116" dur="1" fill="hold">
                                          <p:stCondLst>
                                            <p:cond delay="499"/>
                                          </p:stCondLst>
                                        </p:cTn>
                                        <p:tgtEl>
                                          <p:spTgt spid="8"/>
                                        </p:tgtEl>
                                        <p:attrNameLst>
                                          <p:attrName>style.visibility</p:attrName>
                                        </p:attrNameLst>
                                      </p:cBhvr>
                                      <p:to>
                                        <p:strVal val="hidden"/>
                                      </p:to>
                                    </p:set>
                                  </p:childTnLst>
                                </p:cTn>
                              </p:par>
                              <p:par>
                                <p:cTn id="117" presetID="9" presetClass="exit" presetSubtype="0" fill="hold" nodeType="withEffect">
                                  <p:stCondLst>
                                    <p:cond delay="0"/>
                                  </p:stCondLst>
                                  <p:childTnLst>
                                    <p:animEffect transition="out" filter="dissolve">
                                      <p:cBhvr>
                                        <p:cTn id="118" dur="500"/>
                                        <p:tgtEl>
                                          <p:spTgt spid="9"/>
                                        </p:tgtEl>
                                      </p:cBhvr>
                                    </p:animEffect>
                                    <p:set>
                                      <p:cBhvr>
                                        <p:cTn id="119" dur="1" fill="hold">
                                          <p:stCondLst>
                                            <p:cond delay="499"/>
                                          </p:stCondLst>
                                        </p:cTn>
                                        <p:tgtEl>
                                          <p:spTgt spid="9"/>
                                        </p:tgtEl>
                                        <p:attrNameLst>
                                          <p:attrName>style.visibility</p:attrName>
                                        </p:attrNameLst>
                                      </p:cBhvr>
                                      <p:to>
                                        <p:strVal val="hidden"/>
                                      </p:to>
                                    </p:set>
                                  </p:childTnLst>
                                </p:cTn>
                              </p:par>
                              <p:par>
                                <p:cTn id="120" presetID="9" presetClass="exit" presetSubtype="0" fill="hold" nodeType="withEffect">
                                  <p:stCondLst>
                                    <p:cond delay="0"/>
                                  </p:stCondLst>
                                  <p:childTnLst>
                                    <p:animEffect transition="out" filter="dissolve">
                                      <p:cBhvr>
                                        <p:cTn id="121" dur="500"/>
                                        <p:tgtEl>
                                          <p:spTgt spid="11"/>
                                        </p:tgtEl>
                                      </p:cBhvr>
                                    </p:animEffect>
                                    <p:set>
                                      <p:cBhvr>
                                        <p:cTn id="122" dur="1" fill="hold">
                                          <p:stCondLst>
                                            <p:cond delay="499"/>
                                          </p:stCondLst>
                                        </p:cTn>
                                        <p:tgtEl>
                                          <p:spTgt spid="11"/>
                                        </p:tgtEl>
                                        <p:attrNameLst>
                                          <p:attrName>style.visibility</p:attrName>
                                        </p:attrNameLst>
                                      </p:cBhvr>
                                      <p:to>
                                        <p:strVal val="hidden"/>
                                      </p:to>
                                    </p:set>
                                  </p:childTnLst>
                                </p:cTn>
                              </p:par>
                            </p:childTnLst>
                          </p:cTn>
                        </p:par>
                        <p:par>
                          <p:cTn id="123" fill="hold" nodeType="afterGroup">
                            <p:stCondLst>
                              <p:cond delay="500"/>
                            </p:stCondLst>
                            <p:childTnLst>
                              <p:par>
                                <p:cTn id="124" presetID="9" presetClass="entr" presetSubtype="0" fill="hold" grpId="0" nodeType="afterEffect">
                                  <p:stCondLst>
                                    <p:cond delay="0"/>
                                  </p:stCondLst>
                                  <p:childTnLst>
                                    <p:set>
                                      <p:cBhvr>
                                        <p:cTn id="125" dur="1" fill="hold">
                                          <p:stCondLst>
                                            <p:cond delay="0"/>
                                          </p:stCondLst>
                                        </p:cTn>
                                        <p:tgtEl>
                                          <p:spTgt spid="516144"/>
                                        </p:tgtEl>
                                        <p:attrNameLst>
                                          <p:attrName>style.visibility</p:attrName>
                                        </p:attrNameLst>
                                      </p:cBhvr>
                                      <p:to>
                                        <p:strVal val="visible"/>
                                      </p:to>
                                    </p:set>
                                    <p:animEffect transition="in" filter="dissolve">
                                      <p:cBhvr>
                                        <p:cTn id="126" dur="500"/>
                                        <p:tgtEl>
                                          <p:spTgt spid="516144"/>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516145"/>
                                        </p:tgtEl>
                                        <p:attrNameLst>
                                          <p:attrName>style.visibility</p:attrName>
                                        </p:attrNameLst>
                                      </p:cBhvr>
                                      <p:to>
                                        <p:strVal val="visible"/>
                                      </p:to>
                                    </p:set>
                                    <p:animEffect transition="in" filter="dissolve">
                                      <p:cBhvr>
                                        <p:cTn id="129" dur="500"/>
                                        <p:tgtEl>
                                          <p:spTgt spid="516145"/>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516149"/>
                                        </p:tgtEl>
                                        <p:attrNameLst>
                                          <p:attrName>style.visibility</p:attrName>
                                        </p:attrNameLst>
                                      </p:cBhvr>
                                      <p:to>
                                        <p:strVal val="visible"/>
                                      </p:to>
                                    </p:set>
                                    <p:animEffect transition="in" filter="dissolve">
                                      <p:cBhvr>
                                        <p:cTn id="132" dur="500"/>
                                        <p:tgtEl>
                                          <p:spTgt spid="516149"/>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516148"/>
                                        </p:tgtEl>
                                        <p:attrNameLst>
                                          <p:attrName>style.visibility</p:attrName>
                                        </p:attrNameLst>
                                      </p:cBhvr>
                                      <p:to>
                                        <p:strVal val="visible"/>
                                      </p:to>
                                    </p:set>
                                    <p:animEffect transition="in" filter="dissolve">
                                      <p:cBhvr>
                                        <p:cTn id="135" dur="500"/>
                                        <p:tgtEl>
                                          <p:spTgt spid="516148"/>
                                        </p:tgtEl>
                                      </p:cBhvr>
                                    </p:animEffect>
                                  </p:childTnLst>
                                </p:cTn>
                              </p:par>
                              <p:par>
                                <p:cTn id="136" presetID="9" presetClass="entr" presetSubtype="0" fill="hold" grpId="0" nodeType="withEffect">
                                  <p:stCondLst>
                                    <p:cond delay="0"/>
                                  </p:stCondLst>
                                  <p:childTnLst>
                                    <p:set>
                                      <p:cBhvr>
                                        <p:cTn id="137" dur="1" fill="hold">
                                          <p:stCondLst>
                                            <p:cond delay="0"/>
                                          </p:stCondLst>
                                        </p:cTn>
                                        <p:tgtEl>
                                          <p:spTgt spid="516151"/>
                                        </p:tgtEl>
                                        <p:attrNameLst>
                                          <p:attrName>style.visibility</p:attrName>
                                        </p:attrNameLst>
                                      </p:cBhvr>
                                      <p:to>
                                        <p:strVal val="visible"/>
                                      </p:to>
                                    </p:set>
                                    <p:animEffect transition="in" filter="dissolve">
                                      <p:cBhvr>
                                        <p:cTn id="138" dur="500"/>
                                        <p:tgtEl>
                                          <p:spTgt spid="516151"/>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516153"/>
                                        </p:tgtEl>
                                        <p:attrNameLst>
                                          <p:attrName>style.visibility</p:attrName>
                                        </p:attrNameLst>
                                      </p:cBhvr>
                                      <p:to>
                                        <p:strVal val="visible"/>
                                      </p:to>
                                    </p:set>
                                    <p:animEffect transition="in" filter="dissolve">
                                      <p:cBhvr>
                                        <p:cTn id="141" dur="500"/>
                                        <p:tgtEl>
                                          <p:spTgt spid="516153"/>
                                        </p:tgtEl>
                                      </p:cBhvr>
                                    </p:animEffect>
                                  </p:childTnLst>
                                </p:cTn>
                              </p:par>
                            </p:childTnLst>
                          </p:cTn>
                        </p:par>
                      </p:childTnLst>
                    </p:cTn>
                  </p:par>
                  <p:par>
                    <p:cTn id="142" fill="hold" nodeType="clickPar">
                      <p:stCondLst>
                        <p:cond delay="indefinite"/>
                      </p:stCondLst>
                      <p:childTnLst>
                        <p:par>
                          <p:cTn id="143" fill="hold" nodeType="withGroup">
                            <p:stCondLst>
                              <p:cond delay="0"/>
                            </p:stCondLst>
                            <p:childTnLst>
                              <p:par>
                                <p:cTn id="144" presetID="63" presetClass="path" presetSubtype="0" accel="50000" decel="50000" fill="hold" grpId="1" nodeType="clickEffect">
                                  <p:stCondLst>
                                    <p:cond delay="0"/>
                                  </p:stCondLst>
                                  <p:childTnLst>
                                    <p:animMotion origin="layout" path="M 3.33333E-6 5.82929E-7 L 0.05833 5.82929E-7 " pathEditMode="relative" rAng="0" ptsTypes="AA">
                                      <p:cBhvr>
                                        <p:cTn id="145" dur="2000" fill="hold"/>
                                        <p:tgtEl>
                                          <p:spTgt spid="516145"/>
                                        </p:tgtEl>
                                        <p:attrNameLst>
                                          <p:attrName>ppt_x</p:attrName>
                                          <p:attrName>ppt_y</p:attrName>
                                        </p:attrNameLst>
                                      </p:cBhvr>
                                      <p:rCtr x="2917" y="0"/>
                                    </p:animMotion>
                                  </p:childTnLst>
                                </p:cTn>
                              </p:par>
                              <p:par>
                                <p:cTn id="146" presetID="35" presetClass="path" presetSubtype="0" accel="50000" decel="50000" fill="hold" grpId="1" nodeType="withEffect">
                                  <p:stCondLst>
                                    <p:cond delay="0"/>
                                  </p:stCondLst>
                                  <p:childTnLst>
                                    <p:animMotion origin="layout" path="M 3.33333E-6 7.84178E-7 L -0.05834 7.84178E-7 " pathEditMode="relative" rAng="0" ptsTypes="AA">
                                      <p:cBhvr>
                                        <p:cTn id="147" dur="2000" fill="hold"/>
                                        <p:tgtEl>
                                          <p:spTgt spid="516144"/>
                                        </p:tgtEl>
                                        <p:attrNameLst>
                                          <p:attrName>ppt_x</p:attrName>
                                          <p:attrName>ppt_y</p:attrName>
                                        </p:attrNameLst>
                                      </p:cBhvr>
                                      <p:rCtr x="-2917" y="0"/>
                                    </p:animMotion>
                                  </p:childTnLst>
                                </p:cTn>
                              </p:par>
                              <p:par>
                                <p:cTn id="148" presetID="63" presetClass="path" presetSubtype="0" accel="50000" decel="50000" fill="hold" grpId="1" nodeType="withEffect">
                                  <p:stCondLst>
                                    <p:cond delay="0"/>
                                  </p:stCondLst>
                                  <p:childTnLst>
                                    <p:animMotion origin="layout" path="M 5.55112E-17 -2.61624E-6 L 0.05833 -2.61624E-6 " pathEditMode="relative" rAng="0" ptsTypes="AA">
                                      <p:cBhvr>
                                        <p:cTn id="149" dur="2000" fill="hold"/>
                                        <p:tgtEl>
                                          <p:spTgt spid="516148"/>
                                        </p:tgtEl>
                                        <p:attrNameLst>
                                          <p:attrName>ppt_x</p:attrName>
                                          <p:attrName>ppt_y</p:attrName>
                                        </p:attrNameLst>
                                      </p:cBhvr>
                                      <p:rCtr x="2917" y="0"/>
                                    </p:animMotion>
                                  </p:childTnLst>
                                </p:cTn>
                              </p:par>
                              <p:par>
                                <p:cTn id="150" presetID="35" presetClass="path" presetSubtype="0" accel="50000" decel="50000" fill="hold" grpId="1" nodeType="withEffect">
                                  <p:stCondLst>
                                    <p:cond delay="0"/>
                                  </p:stCondLst>
                                  <p:childTnLst>
                                    <p:animMotion origin="layout" path="M 0 -2.61624E-6 L -0.05833 -2.61624E-6 " pathEditMode="relative" rAng="0" ptsTypes="AA">
                                      <p:cBhvr>
                                        <p:cTn id="151" dur="2000" fill="hold"/>
                                        <p:tgtEl>
                                          <p:spTgt spid="516153"/>
                                        </p:tgtEl>
                                        <p:attrNameLst>
                                          <p:attrName>ppt_x</p:attrName>
                                          <p:attrName>ppt_y</p:attrName>
                                        </p:attrNameLst>
                                      </p:cBhvr>
                                      <p:rCtr x="-2917" y="0"/>
                                    </p:animMotion>
                                  </p:childTnLst>
                                </p:cTn>
                              </p:par>
                            </p:childTnLst>
                          </p:cTn>
                        </p:par>
                        <p:par>
                          <p:cTn id="152" fill="hold" nodeType="afterGroup">
                            <p:stCondLst>
                              <p:cond delay="2000"/>
                            </p:stCondLst>
                            <p:childTnLst>
                              <p:par>
                                <p:cTn id="153" presetID="9" presetClass="exit" presetSubtype="0" fill="hold" grpId="2" nodeType="afterEffect">
                                  <p:stCondLst>
                                    <p:cond delay="0"/>
                                  </p:stCondLst>
                                  <p:childTnLst>
                                    <p:animEffect transition="out" filter="dissolve">
                                      <p:cBhvr>
                                        <p:cTn id="154" dur="500"/>
                                        <p:tgtEl>
                                          <p:spTgt spid="516145"/>
                                        </p:tgtEl>
                                      </p:cBhvr>
                                    </p:animEffect>
                                    <p:set>
                                      <p:cBhvr>
                                        <p:cTn id="155" dur="1" fill="hold">
                                          <p:stCondLst>
                                            <p:cond delay="499"/>
                                          </p:stCondLst>
                                        </p:cTn>
                                        <p:tgtEl>
                                          <p:spTgt spid="516145"/>
                                        </p:tgtEl>
                                        <p:attrNameLst>
                                          <p:attrName>style.visibility</p:attrName>
                                        </p:attrNameLst>
                                      </p:cBhvr>
                                      <p:to>
                                        <p:strVal val="hidden"/>
                                      </p:to>
                                    </p:set>
                                  </p:childTnLst>
                                </p:cTn>
                              </p:par>
                              <p:par>
                                <p:cTn id="156" presetID="9" presetClass="exit" presetSubtype="0" fill="hold" grpId="2" nodeType="withEffect">
                                  <p:stCondLst>
                                    <p:cond delay="0"/>
                                  </p:stCondLst>
                                  <p:childTnLst>
                                    <p:animEffect transition="out" filter="dissolve">
                                      <p:cBhvr>
                                        <p:cTn id="157" dur="500"/>
                                        <p:tgtEl>
                                          <p:spTgt spid="516144"/>
                                        </p:tgtEl>
                                      </p:cBhvr>
                                    </p:animEffect>
                                    <p:set>
                                      <p:cBhvr>
                                        <p:cTn id="158" dur="1" fill="hold">
                                          <p:stCondLst>
                                            <p:cond delay="499"/>
                                          </p:stCondLst>
                                        </p:cTn>
                                        <p:tgtEl>
                                          <p:spTgt spid="516144"/>
                                        </p:tgtEl>
                                        <p:attrNameLst>
                                          <p:attrName>style.visibility</p:attrName>
                                        </p:attrNameLst>
                                      </p:cBhvr>
                                      <p:to>
                                        <p:strVal val="hidden"/>
                                      </p:to>
                                    </p:set>
                                  </p:childTnLst>
                                </p:cTn>
                              </p:par>
                              <p:par>
                                <p:cTn id="159" presetID="9" presetClass="exit" presetSubtype="0" fill="hold" grpId="2" nodeType="withEffect">
                                  <p:stCondLst>
                                    <p:cond delay="0"/>
                                  </p:stCondLst>
                                  <p:childTnLst>
                                    <p:animEffect transition="out" filter="dissolve">
                                      <p:cBhvr>
                                        <p:cTn id="160" dur="500"/>
                                        <p:tgtEl>
                                          <p:spTgt spid="516148"/>
                                        </p:tgtEl>
                                      </p:cBhvr>
                                    </p:animEffect>
                                    <p:set>
                                      <p:cBhvr>
                                        <p:cTn id="161" dur="1" fill="hold">
                                          <p:stCondLst>
                                            <p:cond delay="499"/>
                                          </p:stCondLst>
                                        </p:cTn>
                                        <p:tgtEl>
                                          <p:spTgt spid="516148"/>
                                        </p:tgtEl>
                                        <p:attrNameLst>
                                          <p:attrName>style.visibility</p:attrName>
                                        </p:attrNameLst>
                                      </p:cBhvr>
                                      <p:to>
                                        <p:strVal val="hidden"/>
                                      </p:to>
                                    </p:set>
                                  </p:childTnLst>
                                </p:cTn>
                              </p:par>
                              <p:par>
                                <p:cTn id="162" presetID="9" presetClass="exit" presetSubtype="0" fill="hold" grpId="2" nodeType="withEffect">
                                  <p:stCondLst>
                                    <p:cond delay="0"/>
                                  </p:stCondLst>
                                  <p:childTnLst>
                                    <p:animEffect transition="out" filter="dissolve">
                                      <p:cBhvr>
                                        <p:cTn id="163" dur="500"/>
                                        <p:tgtEl>
                                          <p:spTgt spid="516153"/>
                                        </p:tgtEl>
                                      </p:cBhvr>
                                    </p:animEffect>
                                    <p:set>
                                      <p:cBhvr>
                                        <p:cTn id="164" dur="1" fill="hold">
                                          <p:stCondLst>
                                            <p:cond delay="499"/>
                                          </p:stCondLst>
                                        </p:cTn>
                                        <p:tgtEl>
                                          <p:spTgt spid="516153"/>
                                        </p:tgtEl>
                                        <p:attrNameLst>
                                          <p:attrName>style.visibility</p:attrName>
                                        </p:attrNameLst>
                                      </p:cBhvr>
                                      <p:to>
                                        <p:strVal val="hidden"/>
                                      </p:to>
                                    </p:set>
                                  </p:childTnLst>
                                </p:cTn>
                              </p:par>
                            </p:childTnLst>
                          </p:cTn>
                        </p:par>
                        <p:par>
                          <p:cTn id="165" fill="hold" nodeType="afterGroup">
                            <p:stCondLst>
                              <p:cond delay="2500"/>
                            </p:stCondLst>
                            <p:childTnLst>
                              <p:par>
                                <p:cTn id="166" presetID="9" presetClass="entr" presetSubtype="0" fill="hold" nodeType="afterEffect">
                                  <p:stCondLst>
                                    <p:cond delay="0"/>
                                  </p:stCondLst>
                                  <p:childTnLst>
                                    <p:set>
                                      <p:cBhvr>
                                        <p:cTn id="167" dur="1" fill="hold">
                                          <p:stCondLst>
                                            <p:cond delay="0"/>
                                          </p:stCondLst>
                                        </p:cTn>
                                        <p:tgtEl>
                                          <p:spTgt spid="13"/>
                                        </p:tgtEl>
                                        <p:attrNameLst>
                                          <p:attrName>style.visibility</p:attrName>
                                        </p:attrNameLst>
                                      </p:cBhvr>
                                      <p:to>
                                        <p:strVal val="visible"/>
                                      </p:to>
                                    </p:set>
                                    <p:animEffect transition="in" filter="dissolve">
                                      <p:cBhvr>
                                        <p:cTn id="168" dur="500"/>
                                        <p:tgtEl>
                                          <p:spTgt spid="13"/>
                                        </p:tgtEl>
                                      </p:cBhvr>
                                    </p:animEffect>
                                  </p:childTnLst>
                                </p:cTn>
                              </p:par>
                            </p:childTnLst>
                          </p:cTn>
                        </p:par>
                      </p:childTnLst>
                    </p:cTn>
                  </p:par>
                  <p:par>
                    <p:cTn id="169" fill="hold" nodeType="clickPar">
                      <p:stCondLst>
                        <p:cond delay="indefinite"/>
                      </p:stCondLst>
                      <p:childTnLst>
                        <p:par>
                          <p:cTn id="170" fill="hold" nodeType="withGroup">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516139"/>
                                        </p:tgtEl>
                                        <p:attrNameLst>
                                          <p:attrName>style.visibility</p:attrName>
                                        </p:attrNameLst>
                                      </p:cBhvr>
                                      <p:to>
                                        <p:strVal val="visible"/>
                                      </p:to>
                                    </p:set>
                                  </p:childTnLst>
                                </p:cTn>
                              </p:par>
                              <p:par>
                                <p:cTn id="173" presetID="9" presetClass="exit" presetSubtype="0" fill="hold" grpId="2" nodeType="withEffect">
                                  <p:stCondLst>
                                    <p:cond delay="0"/>
                                  </p:stCondLst>
                                  <p:childTnLst>
                                    <p:animEffect transition="out" filter="dissolve">
                                      <p:cBhvr>
                                        <p:cTn id="174" dur="500"/>
                                        <p:tgtEl>
                                          <p:spTgt spid="516132"/>
                                        </p:tgtEl>
                                      </p:cBhvr>
                                    </p:animEffect>
                                    <p:set>
                                      <p:cBhvr>
                                        <p:cTn id="175" dur="1" fill="hold">
                                          <p:stCondLst>
                                            <p:cond delay="499"/>
                                          </p:stCondLst>
                                        </p:cTn>
                                        <p:tgtEl>
                                          <p:spTgt spid="516132"/>
                                        </p:tgtEl>
                                        <p:attrNameLst>
                                          <p:attrName>style.visibility</p:attrName>
                                        </p:attrNameLst>
                                      </p:cBhvr>
                                      <p:to>
                                        <p:strVal val="hidden"/>
                                      </p:to>
                                    </p:set>
                                  </p:childTnLst>
                                </p:cTn>
                              </p:par>
                              <p:par>
                                <p:cTn id="176" presetID="9" presetClass="exit" presetSubtype="0" fill="hold" grpId="2" nodeType="withEffect">
                                  <p:stCondLst>
                                    <p:cond delay="0"/>
                                  </p:stCondLst>
                                  <p:childTnLst>
                                    <p:animEffect transition="out" filter="dissolve">
                                      <p:cBhvr>
                                        <p:cTn id="177" dur="500"/>
                                        <p:tgtEl>
                                          <p:spTgt spid="516133"/>
                                        </p:tgtEl>
                                      </p:cBhvr>
                                    </p:animEffect>
                                    <p:set>
                                      <p:cBhvr>
                                        <p:cTn id="178" dur="1" fill="hold">
                                          <p:stCondLst>
                                            <p:cond delay="499"/>
                                          </p:stCondLst>
                                        </p:cTn>
                                        <p:tgtEl>
                                          <p:spTgt spid="516133"/>
                                        </p:tgtEl>
                                        <p:attrNameLst>
                                          <p:attrName>style.visibility</p:attrName>
                                        </p:attrNameLst>
                                      </p:cBhvr>
                                      <p:to>
                                        <p:strVal val="hidden"/>
                                      </p:to>
                                    </p:set>
                                  </p:childTnLst>
                                </p:cTn>
                              </p:par>
                              <p:par>
                                <p:cTn id="179" presetID="9" presetClass="exit" presetSubtype="0" fill="hold" grpId="1" nodeType="withEffect">
                                  <p:stCondLst>
                                    <p:cond delay="0"/>
                                  </p:stCondLst>
                                  <p:childTnLst>
                                    <p:animEffect transition="out" filter="dissolve">
                                      <p:cBhvr>
                                        <p:cTn id="180" dur="500"/>
                                        <p:tgtEl>
                                          <p:spTgt spid="516149"/>
                                        </p:tgtEl>
                                      </p:cBhvr>
                                    </p:animEffect>
                                    <p:set>
                                      <p:cBhvr>
                                        <p:cTn id="181" dur="1" fill="hold">
                                          <p:stCondLst>
                                            <p:cond delay="499"/>
                                          </p:stCondLst>
                                        </p:cTn>
                                        <p:tgtEl>
                                          <p:spTgt spid="516149"/>
                                        </p:tgtEl>
                                        <p:attrNameLst>
                                          <p:attrName>style.visibility</p:attrName>
                                        </p:attrNameLst>
                                      </p:cBhvr>
                                      <p:to>
                                        <p:strVal val="hidden"/>
                                      </p:to>
                                    </p:set>
                                  </p:childTnLst>
                                </p:cTn>
                              </p:par>
                              <p:par>
                                <p:cTn id="182" presetID="1" presetClass="entr" presetSubtype="0" fill="hold" grpId="0" nodeType="withEffect">
                                  <p:stCondLst>
                                    <p:cond delay="0"/>
                                  </p:stCondLst>
                                  <p:childTnLst>
                                    <p:set>
                                      <p:cBhvr>
                                        <p:cTn id="183" dur="1" fill="hold">
                                          <p:stCondLst>
                                            <p:cond delay="0"/>
                                          </p:stCondLst>
                                        </p:cTn>
                                        <p:tgtEl>
                                          <p:spTgt spid="516140"/>
                                        </p:tgtEl>
                                        <p:attrNameLst>
                                          <p:attrName>style.visibility</p:attrName>
                                        </p:attrNameLst>
                                      </p:cBhvr>
                                      <p:to>
                                        <p:strVal val="visible"/>
                                      </p:to>
                                    </p:set>
                                  </p:childTnLst>
                                </p:cTn>
                              </p:par>
                              <p:par>
                                <p:cTn id="184" presetID="9" presetClass="exit" presetSubtype="0" fill="hold" grpId="1" nodeType="withEffect">
                                  <p:stCondLst>
                                    <p:cond delay="0"/>
                                  </p:stCondLst>
                                  <p:childTnLst>
                                    <p:animEffect transition="out" filter="dissolve">
                                      <p:cBhvr>
                                        <p:cTn id="185" dur="500"/>
                                        <p:tgtEl>
                                          <p:spTgt spid="516151"/>
                                        </p:tgtEl>
                                      </p:cBhvr>
                                    </p:animEffect>
                                    <p:set>
                                      <p:cBhvr>
                                        <p:cTn id="186" dur="1" fill="hold">
                                          <p:stCondLst>
                                            <p:cond delay="499"/>
                                          </p:stCondLst>
                                        </p:cTn>
                                        <p:tgtEl>
                                          <p:spTgt spid="516151"/>
                                        </p:tgtEl>
                                        <p:attrNameLst>
                                          <p:attrName>style.visibility</p:attrName>
                                        </p:attrNameLst>
                                      </p:cBhvr>
                                      <p:to>
                                        <p:strVal val="hidden"/>
                                      </p:to>
                                    </p:set>
                                  </p:childTnLst>
                                </p:cTn>
                              </p:par>
                              <p:par>
                                <p:cTn id="187" presetID="9" presetClass="exit" presetSubtype="0" fill="hold" grpId="2" nodeType="withEffect">
                                  <p:stCondLst>
                                    <p:cond delay="0"/>
                                  </p:stCondLst>
                                  <p:childTnLst>
                                    <p:animEffect transition="out" filter="dissolve">
                                      <p:cBhvr>
                                        <p:cTn id="188" dur="500"/>
                                        <p:tgtEl>
                                          <p:spTgt spid="516134"/>
                                        </p:tgtEl>
                                      </p:cBhvr>
                                    </p:animEffect>
                                    <p:set>
                                      <p:cBhvr>
                                        <p:cTn id="189" dur="1" fill="hold">
                                          <p:stCondLst>
                                            <p:cond delay="499"/>
                                          </p:stCondLst>
                                        </p:cTn>
                                        <p:tgtEl>
                                          <p:spTgt spid="516134"/>
                                        </p:tgtEl>
                                        <p:attrNameLst>
                                          <p:attrName>style.visibility</p:attrName>
                                        </p:attrNameLst>
                                      </p:cBhvr>
                                      <p:to>
                                        <p:strVal val="hidden"/>
                                      </p:to>
                                    </p:set>
                                  </p:childTnLst>
                                </p:cTn>
                              </p:par>
                              <p:par>
                                <p:cTn id="190" presetID="9" presetClass="exit" presetSubtype="0" fill="hold" grpId="2" nodeType="withEffect">
                                  <p:stCondLst>
                                    <p:cond delay="0"/>
                                  </p:stCondLst>
                                  <p:childTnLst>
                                    <p:animEffect transition="out" filter="dissolve">
                                      <p:cBhvr>
                                        <p:cTn id="191" dur="500"/>
                                        <p:tgtEl>
                                          <p:spTgt spid="516135"/>
                                        </p:tgtEl>
                                      </p:cBhvr>
                                    </p:animEffect>
                                    <p:set>
                                      <p:cBhvr>
                                        <p:cTn id="192" dur="1" fill="hold">
                                          <p:stCondLst>
                                            <p:cond delay="499"/>
                                          </p:stCondLst>
                                        </p:cTn>
                                        <p:tgtEl>
                                          <p:spTgt spid="516135"/>
                                        </p:tgtEl>
                                        <p:attrNameLst>
                                          <p:attrName>style.visibility</p:attrName>
                                        </p:attrNameLst>
                                      </p:cBhvr>
                                      <p:to>
                                        <p:strVal val="hidden"/>
                                      </p:to>
                                    </p:set>
                                  </p:childTnLst>
                                </p:cTn>
                              </p:par>
                              <p:par>
                                <p:cTn id="193" presetID="9" presetClass="exit" presetSubtype="0" fill="hold" nodeType="withEffect">
                                  <p:stCondLst>
                                    <p:cond delay="0"/>
                                  </p:stCondLst>
                                  <p:childTnLst>
                                    <p:animEffect transition="out" filter="dissolve">
                                      <p:cBhvr>
                                        <p:cTn id="194" dur="500"/>
                                        <p:tgtEl>
                                          <p:spTgt spid="10"/>
                                        </p:tgtEl>
                                      </p:cBhvr>
                                    </p:animEffect>
                                    <p:set>
                                      <p:cBhvr>
                                        <p:cTn id="195" dur="1" fill="hold">
                                          <p:stCondLst>
                                            <p:cond delay="499"/>
                                          </p:stCondLst>
                                        </p:cTn>
                                        <p:tgtEl>
                                          <p:spTgt spid="10"/>
                                        </p:tgtEl>
                                        <p:attrNameLst>
                                          <p:attrName>style.visibility</p:attrName>
                                        </p:attrNameLst>
                                      </p:cBhvr>
                                      <p:to>
                                        <p:strVal val="hidden"/>
                                      </p:to>
                                    </p:set>
                                  </p:childTnLst>
                                </p:cTn>
                              </p:par>
                              <p:par>
                                <p:cTn id="196" presetID="9" presetClass="exit" presetSubtype="0" fill="hold" nodeType="withEffect">
                                  <p:stCondLst>
                                    <p:cond delay="0"/>
                                  </p:stCondLst>
                                  <p:childTnLst>
                                    <p:animEffect transition="out" filter="dissolve">
                                      <p:cBhvr>
                                        <p:cTn id="197" dur="500"/>
                                        <p:tgtEl>
                                          <p:spTgt spid="12"/>
                                        </p:tgtEl>
                                      </p:cBhvr>
                                    </p:animEffect>
                                    <p:set>
                                      <p:cBhvr>
                                        <p:cTn id="198" dur="1" fill="hold">
                                          <p:stCondLst>
                                            <p:cond delay="499"/>
                                          </p:stCondLst>
                                        </p:cTn>
                                        <p:tgtEl>
                                          <p:spTgt spid="12"/>
                                        </p:tgtEl>
                                        <p:attrNameLst>
                                          <p:attrName>style.visibility</p:attrName>
                                        </p:attrNameLst>
                                      </p:cBhvr>
                                      <p:to>
                                        <p:strVal val="hidden"/>
                                      </p:to>
                                    </p:set>
                                  </p:childTnLst>
                                </p:cTn>
                              </p:par>
                              <p:par>
                                <p:cTn id="199" presetID="9" presetClass="exit" presetSubtype="0" fill="hold" nodeType="withEffect">
                                  <p:stCondLst>
                                    <p:cond delay="0"/>
                                  </p:stCondLst>
                                  <p:childTnLst>
                                    <p:animEffect transition="out" filter="dissolve">
                                      <p:cBhvr>
                                        <p:cTn id="200" dur="500"/>
                                        <p:tgtEl>
                                          <p:spTgt spid="13"/>
                                        </p:tgtEl>
                                      </p:cBhvr>
                                    </p:animEffect>
                                    <p:set>
                                      <p:cBhvr>
                                        <p:cTn id="201" dur="1" fill="hold">
                                          <p:stCondLst>
                                            <p:cond delay="499"/>
                                          </p:stCondLst>
                                        </p:cTn>
                                        <p:tgtEl>
                                          <p:spTgt spid="13"/>
                                        </p:tgtEl>
                                        <p:attrNameLst>
                                          <p:attrName>style.visibility</p:attrName>
                                        </p:attrNameLst>
                                      </p:cBhvr>
                                      <p:to>
                                        <p:strVal val="hidden"/>
                                      </p:to>
                                    </p:set>
                                  </p:childTnLst>
                                </p:cTn>
                              </p:par>
                            </p:childTnLst>
                          </p:cTn>
                        </p:par>
                        <p:par>
                          <p:cTn id="202" fill="hold" nodeType="afterGroup">
                            <p:stCondLst>
                              <p:cond delay="500"/>
                            </p:stCondLst>
                            <p:childTnLst>
                              <p:par>
                                <p:cTn id="203" presetID="9" presetClass="entr" presetSubtype="0" fill="hold" grpId="0" nodeType="afterEffect">
                                  <p:stCondLst>
                                    <p:cond delay="0"/>
                                  </p:stCondLst>
                                  <p:childTnLst>
                                    <p:set>
                                      <p:cBhvr>
                                        <p:cTn id="204" dur="1" fill="hold">
                                          <p:stCondLst>
                                            <p:cond delay="0"/>
                                          </p:stCondLst>
                                        </p:cTn>
                                        <p:tgtEl>
                                          <p:spTgt spid="516146"/>
                                        </p:tgtEl>
                                        <p:attrNameLst>
                                          <p:attrName>style.visibility</p:attrName>
                                        </p:attrNameLst>
                                      </p:cBhvr>
                                      <p:to>
                                        <p:strVal val="visible"/>
                                      </p:to>
                                    </p:set>
                                    <p:animEffect transition="in" filter="dissolve">
                                      <p:cBhvr>
                                        <p:cTn id="205" dur="500"/>
                                        <p:tgtEl>
                                          <p:spTgt spid="516146"/>
                                        </p:tgtEl>
                                      </p:cBhvr>
                                    </p:animEffect>
                                  </p:childTnLst>
                                </p:cTn>
                              </p:par>
                              <p:par>
                                <p:cTn id="206" presetID="9" presetClass="entr" presetSubtype="0" fill="hold" grpId="0" nodeType="withEffect">
                                  <p:stCondLst>
                                    <p:cond delay="0"/>
                                  </p:stCondLst>
                                  <p:childTnLst>
                                    <p:set>
                                      <p:cBhvr>
                                        <p:cTn id="207" dur="1" fill="hold">
                                          <p:stCondLst>
                                            <p:cond delay="0"/>
                                          </p:stCondLst>
                                        </p:cTn>
                                        <p:tgtEl>
                                          <p:spTgt spid="516147"/>
                                        </p:tgtEl>
                                        <p:attrNameLst>
                                          <p:attrName>style.visibility</p:attrName>
                                        </p:attrNameLst>
                                      </p:cBhvr>
                                      <p:to>
                                        <p:strVal val="visible"/>
                                      </p:to>
                                    </p:set>
                                    <p:animEffect transition="in" filter="dissolve">
                                      <p:cBhvr>
                                        <p:cTn id="208" dur="500"/>
                                        <p:tgtEl>
                                          <p:spTgt spid="516147"/>
                                        </p:tgtEl>
                                      </p:cBhvr>
                                    </p:animEffect>
                                  </p:childTnLst>
                                </p:cTn>
                              </p:par>
                              <p:par>
                                <p:cTn id="209" presetID="9" presetClass="entr" presetSubtype="0" fill="hold" grpId="0" nodeType="withEffect">
                                  <p:stCondLst>
                                    <p:cond delay="0"/>
                                  </p:stCondLst>
                                  <p:childTnLst>
                                    <p:set>
                                      <p:cBhvr>
                                        <p:cTn id="210" dur="1" fill="hold">
                                          <p:stCondLst>
                                            <p:cond delay="0"/>
                                          </p:stCondLst>
                                        </p:cTn>
                                        <p:tgtEl>
                                          <p:spTgt spid="516150"/>
                                        </p:tgtEl>
                                        <p:attrNameLst>
                                          <p:attrName>style.visibility</p:attrName>
                                        </p:attrNameLst>
                                      </p:cBhvr>
                                      <p:to>
                                        <p:strVal val="visible"/>
                                      </p:to>
                                    </p:set>
                                    <p:animEffect transition="in" filter="dissolve">
                                      <p:cBhvr>
                                        <p:cTn id="211" dur="500"/>
                                        <p:tgtEl>
                                          <p:spTgt spid="516150"/>
                                        </p:tgtEl>
                                      </p:cBhvr>
                                    </p:animEffect>
                                  </p:childTnLst>
                                </p:cTn>
                              </p:par>
                              <p:par>
                                <p:cTn id="212" presetID="9" presetClass="entr" presetSubtype="0" fill="hold" grpId="0" nodeType="withEffect">
                                  <p:stCondLst>
                                    <p:cond delay="0"/>
                                  </p:stCondLst>
                                  <p:childTnLst>
                                    <p:set>
                                      <p:cBhvr>
                                        <p:cTn id="213" dur="1" fill="hold">
                                          <p:stCondLst>
                                            <p:cond delay="0"/>
                                          </p:stCondLst>
                                        </p:cTn>
                                        <p:tgtEl>
                                          <p:spTgt spid="516152"/>
                                        </p:tgtEl>
                                        <p:attrNameLst>
                                          <p:attrName>style.visibility</p:attrName>
                                        </p:attrNameLst>
                                      </p:cBhvr>
                                      <p:to>
                                        <p:strVal val="visible"/>
                                      </p:to>
                                    </p:set>
                                    <p:animEffect transition="in" filter="dissolve">
                                      <p:cBhvr>
                                        <p:cTn id="214" dur="500"/>
                                        <p:tgtEl>
                                          <p:spTgt spid="516152"/>
                                        </p:tgtEl>
                                      </p:cBhvr>
                                    </p:animEffect>
                                  </p:childTnLst>
                                </p:cTn>
                              </p:par>
                              <p:par>
                                <p:cTn id="215" presetID="9" presetClass="entr" presetSubtype="0" fill="hold" grpId="0" nodeType="withEffect">
                                  <p:stCondLst>
                                    <p:cond delay="0"/>
                                  </p:stCondLst>
                                  <p:childTnLst>
                                    <p:set>
                                      <p:cBhvr>
                                        <p:cTn id="216" dur="1" fill="hold">
                                          <p:stCondLst>
                                            <p:cond delay="0"/>
                                          </p:stCondLst>
                                        </p:cTn>
                                        <p:tgtEl>
                                          <p:spTgt spid="516098"/>
                                        </p:tgtEl>
                                        <p:attrNameLst>
                                          <p:attrName>style.visibility</p:attrName>
                                        </p:attrNameLst>
                                      </p:cBhvr>
                                      <p:to>
                                        <p:strVal val="visible"/>
                                      </p:to>
                                    </p:set>
                                    <p:animEffect transition="in" filter="dissolve">
                                      <p:cBhvr>
                                        <p:cTn id="217" dur="500"/>
                                        <p:tgtEl>
                                          <p:spTgt spid="516098"/>
                                        </p:tgtEl>
                                      </p:cBhvr>
                                    </p:animEffect>
                                  </p:childTnLst>
                                </p:cTn>
                              </p:par>
                              <p:par>
                                <p:cTn id="218" presetID="9" presetClass="entr" presetSubtype="0" fill="hold" grpId="0" nodeType="withEffect">
                                  <p:stCondLst>
                                    <p:cond delay="0"/>
                                  </p:stCondLst>
                                  <p:childTnLst>
                                    <p:set>
                                      <p:cBhvr>
                                        <p:cTn id="219" dur="1" fill="hold">
                                          <p:stCondLst>
                                            <p:cond delay="0"/>
                                          </p:stCondLst>
                                        </p:cTn>
                                        <p:tgtEl>
                                          <p:spTgt spid="516154"/>
                                        </p:tgtEl>
                                        <p:attrNameLst>
                                          <p:attrName>style.visibility</p:attrName>
                                        </p:attrNameLst>
                                      </p:cBhvr>
                                      <p:to>
                                        <p:strVal val="visible"/>
                                      </p:to>
                                    </p:set>
                                    <p:animEffect transition="in" filter="dissolve">
                                      <p:cBhvr>
                                        <p:cTn id="220" dur="500"/>
                                        <p:tgtEl>
                                          <p:spTgt spid="516154"/>
                                        </p:tgtEl>
                                      </p:cBhvr>
                                    </p:animEffect>
                                  </p:childTnLst>
                                </p:cTn>
                              </p:par>
                            </p:childTnLst>
                          </p:cTn>
                        </p:par>
                        <p:par>
                          <p:cTn id="221" fill="hold" nodeType="afterGroup">
                            <p:stCondLst>
                              <p:cond delay="1000"/>
                            </p:stCondLst>
                            <p:childTnLst>
                              <p:par>
                                <p:cTn id="222" presetID="63" presetClass="path" presetSubtype="0" accel="50000" decel="50000" fill="hold" grpId="1" nodeType="afterEffect">
                                  <p:stCondLst>
                                    <p:cond delay="0"/>
                                  </p:stCondLst>
                                  <p:childTnLst>
                                    <p:animMotion origin="layout" path="M -3.33333E-6 -2.61624E-6 L 0.05834 -2.61624E-6 " pathEditMode="relative" rAng="0" ptsTypes="AA">
                                      <p:cBhvr>
                                        <p:cTn id="223" dur="2000" fill="hold"/>
                                        <p:tgtEl>
                                          <p:spTgt spid="516147"/>
                                        </p:tgtEl>
                                        <p:attrNameLst>
                                          <p:attrName>ppt_x</p:attrName>
                                          <p:attrName>ppt_y</p:attrName>
                                        </p:attrNameLst>
                                      </p:cBhvr>
                                      <p:rCtr x="2917" y="0"/>
                                    </p:animMotion>
                                  </p:childTnLst>
                                </p:cTn>
                              </p:par>
                              <p:par>
                                <p:cTn id="224" presetID="35" presetClass="path" presetSubtype="0" accel="50000" decel="50000" fill="hold" grpId="1" nodeType="withEffect">
                                  <p:stCondLst>
                                    <p:cond delay="0"/>
                                  </p:stCondLst>
                                  <p:childTnLst>
                                    <p:animMotion origin="layout" path="M -3.33333E-6 -2.61624E-6 L -0.05833 -2.61624E-6 " pathEditMode="relative" rAng="0" ptsTypes="AA">
                                      <p:cBhvr>
                                        <p:cTn id="225" dur="2000" fill="hold"/>
                                        <p:tgtEl>
                                          <p:spTgt spid="516146"/>
                                        </p:tgtEl>
                                        <p:attrNameLst>
                                          <p:attrName>ppt_x</p:attrName>
                                          <p:attrName>ppt_y</p:attrName>
                                        </p:attrNameLst>
                                      </p:cBhvr>
                                      <p:rCtr x="-2917" y="0"/>
                                    </p:animMotion>
                                  </p:childTnLst>
                                </p:cTn>
                              </p:par>
                              <p:par>
                                <p:cTn id="226" presetID="63" presetClass="path" presetSubtype="0" accel="50000" decel="50000" fill="hold" grpId="1" nodeType="withEffect">
                                  <p:stCondLst>
                                    <p:cond delay="0"/>
                                  </p:stCondLst>
                                  <p:childTnLst>
                                    <p:animMotion origin="layout" path="M -3.33333E-6 -2.61624E-6 L 0.05834 -2.61624E-6 " pathEditMode="relative" rAng="0" ptsTypes="AA">
                                      <p:cBhvr>
                                        <p:cTn id="227" dur="2000" fill="hold"/>
                                        <p:tgtEl>
                                          <p:spTgt spid="516098"/>
                                        </p:tgtEl>
                                        <p:attrNameLst>
                                          <p:attrName>ppt_x</p:attrName>
                                          <p:attrName>ppt_y</p:attrName>
                                        </p:attrNameLst>
                                      </p:cBhvr>
                                      <p:rCtr x="2917" y="0"/>
                                    </p:animMotion>
                                  </p:childTnLst>
                                </p:cTn>
                              </p:par>
                              <p:par>
                                <p:cTn id="228" presetID="35" presetClass="path" presetSubtype="0" accel="50000" decel="50000" fill="hold" grpId="1" nodeType="withEffect">
                                  <p:stCondLst>
                                    <p:cond delay="0"/>
                                  </p:stCondLst>
                                  <p:childTnLst>
                                    <p:animMotion origin="layout" path="M -3.33333E-6 -2.61624E-6 L -0.05833 -2.61624E-6 " pathEditMode="relative" rAng="0" ptsTypes="AA">
                                      <p:cBhvr>
                                        <p:cTn id="229" dur="2000" fill="hold"/>
                                        <p:tgtEl>
                                          <p:spTgt spid="516154"/>
                                        </p:tgtEl>
                                        <p:attrNameLst>
                                          <p:attrName>ppt_x</p:attrName>
                                          <p:attrName>ppt_y</p:attrName>
                                        </p:attrNameLst>
                                      </p:cBhvr>
                                      <p:rCtr x="-2917" y="0"/>
                                    </p:animMotion>
                                  </p:childTnLst>
                                </p:cTn>
                              </p:par>
                            </p:childTnLst>
                          </p:cTn>
                        </p:par>
                        <p:par>
                          <p:cTn id="230" fill="hold" nodeType="afterGroup">
                            <p:stCondLst>
                              <p:cond delay="3000"/>
                            </p:stCondLst>
                            <p:childTnLst>
                              <p:par>
                                <p:cTn id="231" presetID="9" presetClass="exit" presetSubtype="0" fill="hold" grpId="2" nodeType="afterEffect">
                                  <p:stCondLst>
                                    <p:cond delay="0"/>
                                  </p:stCondLst>
                                  <p:childTnLst>
                                    <p:animEffect transition="out" filter="dissolve">
                                      <p:cBhvr>
                                        <p:cTn id="232" dur="500"/>
                                        <p:tgtEl>
                                          <p:spTgt spid="516147"/>
                                        </p:tgtEl>
                                      </p:cBhvr>
                                    </p:animEffect>
                                    <p:set>
                                      <p:cBhvr>
                                        <p:cTn id="233" dur="1" fill="hold">
                                          <p:stCondLst>
                                            <p:cond delay="499"/>
                                          </p:stCondLst>
                                        </p:cTn>
                                        <p:tgtEl>
                                          <p:spTgt spid="516147"/>
                                        </p:tgtEl>
                                        <p:attrNameLst>
                                          <p:attrName>style.visibility</p:attrName>
                                        </p:attrNameLst>
                                      </p:cBhvr>
                                      <p:to>
                                        <p:strVal val="hidden"/>
                                      </p:to>
                                    </p:set>
                                  </p:childTnLst>
                                </p:cTn>
                              </p:par>
                              <p:par>
                                <p:cTn id="234" presetID="9" presetClass="exit" presetSubtype="0" fill="hold" grpId="2" nodeType="withEffect">
                                  <p:stCondLst>
                                    <p:cond delay="0"/>
                                  </p:stCondLst>
                                  <p:childTnLst>
                                    <p:animEffect transition="out" filter="dissolve">
                                      <p:cBhvr>
                                        <p:cTn id="235" dur="500"/>
                                        <p:tgtEl>
                                          <p:spTgt spid="516146"/>
                                        </p:tgtEl>
                                      </p:cBhvr>
                                    </p:animEffect>
                                    <p:set>
                                      <p:cBhvr>
                                        <p:cTn id="236" dur="1" fill="hold">
                                          <p:stCondLst>
                                            <p:cond delay="499"/>
                                          </p:stCondLst>
                                        </p:cTn>
                                        <p:tgtEl>
                                          <p:spTgt spid="516146"/>
                                        </p:tgtEl>
                                        <p:attrNameLst>
                                          <p:attrName>style.visibility</p:attrName>
                                        </p:attrNameLst>
                                      </p:cBhvr>
                                      <p:to>
                                        <p:strVal val="hidden"/>
                                      </p:to>
                                    </p:set>
                                  </p:childTnLst>
                                </p:cTn>
                              </p:par>
                              <p:par>
                                <p:cTn id="237" presetID="9" presetClass="exit" presetSubtype="0" fill="hold" grpId="2" nodeType="withEffect">
                                  <p:stCondLst>
                                    <p:cond delay="0"/>
                                  </p:stCondLst>
                                  <p:childTnLst>
                                    <p:animEffect transition="out" filter="dissolve">
                                      <p:cBhvr>
                                        <p:cTn id="238" dur="500"/>
                                        <p:tgtEl>
                                          <p:spTgt spid="516098"/>
                                        </p:tgtEl>
                                      </p:cBhvr>
                                    </p:animEffect>
                                    <p:set>
                                      <p:cBhvr>
                                        <p:cTn id="239" dur="1" fill="hold">
                                          <p:stCondLst>
                                            <p:cond delay="499"/>
                                          </p:stCondLst>
                                        </p:cTn>
                                        <p:tgtEl>
                                          <p:spTgt spid="516098"/>
                                        </p:tgtEl>
                                        <p:attrNameLst>
                                          <p:attrName>style.visibility</p:attrName>
                                        </p:attrNameLst>
                                      </p:cBhvr>
                                      <p:to>
                                        <p:strVal val="hidden"/>
                                      </p:to>
                                    </p:set>
                                  </p:childTnLst>
                                </p:cTn>
                              </p:par>
                              <p:par>
                                <p:cTn id="240" presetID="9" presetClass="exit" presetSubtype="0" fill="hold" grpId="2" nodeType="withEffect">
                                  <p:stCondLst>
                                    <p:cond delay="0"/>
                                  </p:stCondLst>
                                  <p:childTnLst>
                                    <p:animEffect transition="out" filter="dissolve">
                                      <p:cBhvr>
                                        <p:cTn id="241" dur="500"/>
                                        <p:tgtEl>
                                          <p:spTgt spid="516154"/>
                                        </p:tgtEl>
                                      </p:cBhvr>
                                    </p:animEffect>
                                    <p:set>
                                      <p:cBhvr>
                                        <p:cTn id="242" dur="1" fill="hold">
                                          <p:stCondLst>
                                            <p:cond delay="499"/>
                                          </p:stCondLst>
                                        </p:cTn>
                                        <p:tgtEl>
                                          <p:spTgt spid="516154"/>
                                        </p:tgtEl>
                                        <p:attrNameLst>
                                          <p:attrName>style.visibility</p:attrName>
                                        </p:attrNameLst>
                                      </p:cBhvr>
                                      <p:to>
                                        <p:strVal val="hidden"/>
                                      </p:to>
                                    </p:set>
                                  </p:childTnLst>
                                </p:cTn>
                              </p:par>
                            </p:childTnLst>
                          </p:cTn>
                        </p:par>
                        <p:par>
                          <p:cTn id="243" fill="hold" nodeType="afterGroup">
                            <p:stCondLst>
                              <p:cond delay="3500"/>
                            </p:stCondLst>
                            <p:childTnLst>
                              <p:par>
                                <p:cTn id="244" presetID="9" presetClass="entr" presetSubtype="0" fill="hold" nodeType="afterEffect">
                                  <p:stCondLst>
                                    <p:cond delay="0"/>
                                  </p:stCondLst>
                                  <p:childTnLst>
                                    <p:set>
                                      <p:cBhvr>
                                        <p:cTn id="245" dur="1" fill="hold">
                                          <p:stCondLst>
                                            <p:cond delay="0"/>
                                          </p:stCondLst>
                                        </p:cTn>
                                        <p:tgtEl>
                                          <p:spTgt spid="14"/>
                                        </p:tgtEl>
                                        <p:attrNameLst>
                                          <p:attrName>style.visibility</p:attrName>
                                        </p:attrNameLst>
                                      </p:cBhvr>
                                      <p:to>
                                        <p:strVal val="visible"/>
                                      </p:to>
                                    </p:set>
                                    <p:animEffect transition="in" filter="dissolve">
                                      <p:cBhvr>
                                        <p:cTn id="246" dur="500"/>
                                        <p:tgtEl>
                                          <p:spTgt spid="14"/>
                                        </p:tgtEl>
                                      </p:cBhvr>
                                    </p:animEffect>
                                  </p:childTnLst>
                                </p:cTn>
                              </p:par>
                            </p:childTnLst>
                          </p:cTn>
                        </p:par>
                      </p:childTnLst>
                    </p:cTn>
                  </p:par>
                  <p:par>
                    <p:cTn id="247" fill="hold" nodeType="clickPar">
                      <p:stCondLst>
                        <p:cond delay="indefinite"/>
                      </p:stCondLst>
                      <p:childTnLst>
                        <p:par>
                          <p:cTn id="248" fill="hold" nodeType="withGroup">
                            <p:stCondLst>
                              <p:cond delay="0"/>
                            </p:stCondLst>
                            <p:childTnLst>
                              <p:par>
                                <p:cTn id="249" presetID="9" presetClass="entr" presetSubtype="0" fill="hold" nodeType="clickEffect">
                                  <p:stCondLst>
                                    <p:cond delay="0"/>
                                  </p:stCondLst>
                                  <p:childTnLst>
                                    <p:set>
                                      <p:cBhvr>
                                        <p:cTn id="250" dur="1" fill="hold">
                                          <p:stCondLst>
                                            <p:cond delay="0"/>
                                          </p:stCondLst>
                                        </p:cTn>
                                        <p:tgtEl>
                                          <p:spTgt spid="4"/>
                                        </p:tgtEl>
                                        <p:attrNameLst>
                                          <p:attrName>style.visibility</p:attrName>
                                        </p:attrNameLst>
                                      </p:cBhvr>
                                      <p:to>
                                        <p:strVal val="visible"/>
                                      </p:to>
                                    </p:set>
                                    <p:animEffect transition="in" filter="dissolve">
                                      <p:cBhvr>
                                        <p:cTn id="251" dur="500"/>
                                        <p:tgtEl>
                                          <p:spTgt spid="4"/>
                                        </p:tgtEl>
                                      </p:cBhvr>
                                    </p:animEffect>
                                  </p:childTnLst>
                                </p:cTn>
                              </p:par>
                              <p:par>
                                <p:cTn id="252" presetID="9" presetClass="exit" presetSubtype="0" fill="hold" nodeType="withEffect">
                                  <p:stCondLst>
                                    <p:cond delay="0"/>
                                  </p:stCondLst>
                                  <p:childTnLst>
                                    <p:animEffect transition="out" filter="dissolve">
                                      <p:cBhvr>
                                        <p:cTn id="253" dur="500"/>
                                        <p:tgtEl>
                                          <p:spTgt spid="14"/>
                                        </p:tgtEl>
                                      </p:cBhvr>
                                    </p:animEffect>
                                    <p:set>
                                      <p:cBhvr>
                                        <p:cTn id="254" dur="1" fill="hold">
                                          <p:stCondLst>
                                            <p:cond delay="499"/>
                                          </p:stCondLst>
                                        </p:cTn>
                                        <p:tgtEl>
                                          <p:spTgt spid="14"/>
                                        </p:tgtEl>
                                        <p:attrNameLst>
                                          <p:attrName>style.visibility</p:attrName>
                                        </p:attrNameLst>
                                      </p:cBhvr>
                                      <p:to>
                                        <p:strVal val="hidden"/>
                                      </p:to>
                                    </p:set>
                                  </p:childTnLst>
                                </p:cTn>
                              </p:par>
                            </p:childTnLst>
                          </p:cTn>
                        </p:par>
                        <p:par>
                          <p:cTn id="255" fill="hold" nodeType="afterGroup">
                            <p:stCondLst>
                              <p:cond delay="500"/>
                            </p:stCondLst>
                            <p:childTnLst>
                              <p:par>
                                <p:cTn id="256" presetID="63" presetClass="path" presetSubtype="0" accel="50000" decel="50000" fill="hold" grpId="1" nodeType="afterEffect">
                                  <p:stCondLst>
                                    <p:cond delay="0"/>
                                  </p:stCondLst>
                                  <p:childTnLst>
                                    <p:animMotion origin="layout" path="M 0 4.78834E-6 L 0.05833 4.78834E-6 " pathEditMode="relative" rAng="0" ptsTypes="AA">
                                      <p:cBhvr>
                                        <p:cTn id="257" dur="1000" fill="hold"/>
                                        <p:tgtEl>
                                          <p:spTgt spid="516150"/>
                                        </p:tgtEl>
                                        <p:attrNameLst>
                                          <p:attrName>ppt_x</p:attrName>
                                          <p:attrName>ppt_y</p:attrName>
                                        </p:attrNameLst>
                                      </p:cBhvr>
                                      <p:rCtr x="2917" y="0"/>
                                    </p:animMotion>
                                  </p:childTnLst>
                                </p:cTn>
                              </p:par>
                              <p:par>
                                <p:cTn id="258" presetID="35" presetClass="path" presetSubtype="0" accel="50000" decel="50000" fill="hold" grpId="1" nodeType="withEffect">
                                  <p:stCondLst>
                                    <p:cond delay="0"/>
                                  </p:stCondLst>
                                  <p:childTnLst>
                                    <p:animMotion origin="layout" path="M 3.33333E-6 4.78834E-6 L -0.05834 4.78834E-6 " pathEditMode="relative" rAng="0" ptsTypes="AA">
                                      <p:cBhvr>
                                        <p:cTn id="259" dur="1000" fill="hold"/>
                                        <p:tgtEl>
                                          <p:spTgt spid="516152"/>
                                        </p:tgtEl>
                                        <p:attrNameLst>
                                          <p:attrName>ppt_x</p:attrName>
                                          <p:attrName>ppt_y</p:attrName>
                                        </p:attrNameLst>
                                      </p:cBhvr>
                                      <p:rCtr x="-2917" y="0"/>
                                    </p:animMotion>
                                  </p:childTnLst>
                                </p:cTn>
                              </p:par>
                            </p:childTnLst>
                          </p:cTn>
                        </p:par>
                        <p:par>
                          <p:cTn id="260" fill="hold" nodeType="afterGroup">
                            <p:stCondLst>
                              <p:cond delay="1500"/>
                            </p:stCondLst>
                            <p:childTnLst>
                              <p:par>
                                <p:cTn id="261" presetID="42" presetClass="path" presetSubtype="0" accel="50000" decel="50000" fill="hold" grpId="2" nodeType="afterEffect">
                                  <p:stCondLst>
                                    <p:cond delay="0"/>
                                  </p:stCondLst>
                                  <p:childTnLst>
                                    <p:animMotion origin="layout" path="M 0.05833 -2.01249E-6 L 0.05833 0.23317 " pathEditMode="relative" rAng="0" ptsTypes="AA">
                                      <p:cBhvr>
                                        <p:cTn id="262" dur="1000" fill="hold"/>
                                        <p:tgtEl>
                                          <p:spTgt spid="516150"/>
                                        </p:tgtEl>
                                        <p:attrNameLst>
                                          <p:attrName>ppt_x</p:attrName>
                                          <p:attrName>ppt_y</p:attrName>
                                        </p:attrNameLst>
                                      </p:cBhvr>
                                      <p:rCtr x="0" y="11659"/>
                                    </p:animMotion>
                                  </p:childTnLst>
                                </p:cTn>
                              </p:par>
                              <p:par>
                                <p:cTn id="263" presetID="42" presetClass="path" presetSubtype="0" accel="50000" decel="50000" fill="hold" grpId="2" nodeType="withEffect">
                                  <p:stCondLst>
                                    <p:cond delay="0"/>
                                  </p:stCondLst>
                                  <p:childTnLst>
                                    <p:animMotion origin="layout" path="M -0.05834 -2.01249E-6 L -0.05834 0.23317 " pathEditMode="relative" rAng="0" ptsTypes="AA">
                                      <p:cBhvr>
                                        <p:cTn id="264" dur="1000" fill="hold"/>
                                        <p:tgtEl>
                                          <p:spTgt spid="516152"/>
                                        </p:tgtEl>
                                        <p:attrNameLst>
                                          <p:attrName>ppt_x</p:attrName>
                                          <p:attrName>ppt_y</p:attrName>
                                        </p:attrNameLst>
                                      </p:cBhvr>
                                      <p:rCtr x="0" y="11659"/>
                                    </p:animMotion>
                                  </p:childTnLst>
                                </p:cTn>
                              </p:par>
                            </p:childTnLst>
                          </p:cTn>
                        </p:par>
                        <p:par>
                          <p:cTn id="265" fill="hold" nodeType="afterGroup">
                            <p:stCondLst>
                              <p:cond delay="2500"/>
                            </p:stCondLst>
                            <p:childTnLst>
                              <p:par>
                                <p:cTn id="266" presetID="9" presetClass="entr" presetSubtype="0" fill="hold" nodeType="afterEffect">
                                  <p:stCondLst>
                                    <p:cond delay="0"/>
                                  </p:stCondLst>
                                  <p:childTnLst>
                                    <p:set>
                                      <p:cBhvr>
                                        <p:cTn id="267" dur="1" fill="hold">
                                          <p:stCondLst>
                                            <p:cond delay="0"/>
                                          </p:stCondLst>
                                        </p:cTn>
                                        <p:tgtEl>
                                          <p:spTgt spid="17"/>
                                        </p:tgtEl>
                                        <p:attrNameLst>
                                          <p:attrName>style.visibility</p:attrName>
                                        </p:attrNameLst>
                                      </p:cBhvr>
                                      <p:to>
                                        <p:strVal val="visible"/>
                                      </p:to>
                                    </p:set>
                                    <p:animEffect transition="in" filter="dissolve">
                                      <p:cBhvr>
                                        <p:cTn id="268" dur="500"/>
                                        <p:tgtEl>
                                          <p:spTgt spid="17"/>
                                        </p:tgtEl>
                                      </p:cBhvr>
                                    </p:animEffect>
                                  </p:childTnLst>
                                </p:cTn>
                              </p:par>
                            </p:childTnLst>
                          </p:cTn>
                        </p:par>
                      </p:childTnLst>
                    </p:cTn>
                  </p:par>
                  <p:par>
                    <p:cTn id="269" fill="hold" nodeType="clickPar">
                      <p:stCondLst>
                        <p:cond delay="indefinite"/>
                      </p:stCondLst>
                      <p:childTnLst>
                        <p:par>
                          <p:cTn id="270" fill="hold" nodeType="withGroup">
                            <p:stCondLst>
                              <p:cond delay="0"/>
                            </p:stCondLst>
                            <p:childTnLst>
                              <p:par>
                                <p:cTn id="271" presetID="9" presetClass="entr" presetSubtype="0" fill="hold" nodeType="clickEffect">
                                  <p:stCondLst>
                                    <p:cond delay="0"/>
                                  </p:stCondLst>
                                  <p:childTnLst>
                                    <p:set>
                                      <p:cBhvr>
                                        <p:cTn id="272" dur="1" fill="hold">
                                          <p:stCondLst>
                                            <p:cond delay="0"/>
                                          </p:stCondLst>
                                        </p:cTn>
                                        <p:tgtEl>
                                          <p:spTgt spid="7"/>
                                        </p:tgtEl>
                                        <p:attrNameLst>
                                          <p:attrName>style.visibility</p:attrName>
                                        </p:attrNameLst>
                                      </p:cBhvr>
                                      <p:to>
                                        <p:strVal val="visible"/>
                                      </p:to>
                                    </p:set>
                                    <p:animEffect transition="in" filter="dissolve">
                                      <p:cBhvr>
                                        <p:cTn id="273" dur="500"/>
                                        <p:tgtEl>
                                          <p:spTgt spid="7"/>
                                        </p:tgtEl>
                                      </p:cBhvr>
                                    </p:animEffect>
                                  </p:childTnLst>
                                </p:cTn>
                              </p:par>
                              <p:par>
                                <p:cTn id="274" presetID="9" presetClass="entr" presetSubtype="0" fill="hold" nodeType="withEffect">
                                  <p:stCondLst>
                                    <p:cond delay="0"/>
                                  </p:stCondLst>
                                  <p:childTnLst>
                                    <p:set>
                                      <p:cBhvr>
                                        <p:cTn id="275" dur="1" fill="hold">
                                          <p:stCondLst>
                                            <p:cond delay="0"/>
                                          </p:stCondLst>
                                        </p:cTn>
                                        <p:tgtEl>
                                          <p:spTgt spid="5"/>
                                        </p:tgtEl>
                                        <p:attrNameLst>
                                          <p:attrName>style.visibility</p:attrName>
                                        </p:attrNameLst>
                                      </p:cBhvr>
                                      <p:to>
                                        <p:strVal val="visible"/>
                                      </p:to>
                                    </p:set>
                                    <p:animEffect transition="in" filter="dissolve">
                                      <p:cBhvr>
                                        <p:cTn id="276" dur="500"/>
                                        <p:tgtEl>
                                          <p:spTgt spid="5"/>
                                        </p:tgtEl>
                                      </p:cBhvr>
                                    </p:animEffect>
                                  </p:childTnLst>
                                </p:cTn>
                              </p:par>
                            </p:childTnLst>
                          </p:cTn>
                        </p:par>
                      </p:childTnLst>
                    </p:cTn>
                  </p:par>
                  <p:par>
                    <p:cTn id="277" fill="hold" nodeType="clickPar">
                      <p:stCondLst>
                        <p:cond delay="indefinite"/>
                      </p:stCondLst>
                      <p:childTnLst>
                        <p:par>
                          <p:cTn id="278" fill="hold" nodeType="withGroup">
                            <p:stCondLst>
                              <p:cond delay="0"/>
                            </p:stCondLst>
                            <p:childTnLst>
                              <p:par>
                                <p:cTn id="279" presetID="9" presetClass="entr" presetSubtype="0" fill="hold" nodeType="clickEffect">
                                  <p:stCondLst>
                                    <p:cond delay="0"/>
                                  </p:stCondLst>
                                  <p:childTnLst>
                                    <p:set>
                                      <p:cBhvr>
                                        <p:cTn id="280" dur="1" fill="hold">
                                          <p:stCondLst>
                                            <p:cond delay="0"/>
                                          </p:stCondLst>
                                        </p:cTn>
                                        <p:tgtEl>
                                          <p:spTgt spid="6"/>
                                        </p:tgtEl>
                                        <p:attrNameLst>
                                          <p:attrName>style.visibility</p:attrName>
                                        </p:attrNameLst>
                                      </p:cBhvr>
                                      <p:to>
                                        <p:strVal val="visible"/>
                                      </p:to>
                                    </p:set>
                                    <p:animEffect transition="in" filter="dissolve">
                                      <p:cBhvr>
                                        <p:cTn id="281" dur="500"/>
                                        <p:tgtEl>
                                          <p:spTgt spid="6"/>
                                        </p:tgtEl>
                                      </p:cBhvr>
                                    </p:animEffect>
                                  </p:childTnLst>
                                </p:cTn>
                              </p:par>
                              <p:par>
                                <p:cTn id="282" presetID="9" presetClass="exit" presetSubtype="0" fill="hold" nodeType="withEffect">
                                  <p:stCondLst>
                                    <p:cond delay="0"/>
                                  </p:stCondLst>
                                  <p:childTnLst>
                                    <p:animEffect transition="out" filter="dissolve">
                                      <p:cBhvr>
                                        <p:cTn id="283" dur="500"/>
                                        <p:tgtEl>
                                          <p:spTgt spid="7"/>
                                        </p:tgtEl>
                                      </p:cBhvr>
                                    </p:animEffect>
                                    <p:set>
                                      <p:cBhvr>
                                        <p:cTn id="284" dur="1" fill="hold">
                                          <p:stCondLst>
                                            <p:cond delay="499"/>
                                          </p:stCondLst>
                                        </p:cTn>
                                        <p:tgtEl>
                                          <p:spTgt spid="7"/>
                                        </p:tgtEl>
                                        <p:attrNameLst>
                                          <p:attrName>style.visibility</p:attrName>
                                        </p:attrNameLst>
                                      </p:cBhvr>
                                      <p:to>
                                        <p:strVal val="hidden"/>
                                      </p:to>
                                    </p:set>
                                  </p:childTnLst>
                                </p:cTn>
                              </p:par>
                            </p:childTnLst>
                          </p:cTn>
                        </p:par>
                      </p:childTnLst>
                    </p:cTn>
                  </p:par>
                  <p:par>
                    <p:cTn id="285" fill="hold" nodeType="clickPar">
                      <p:stCondLst>
                        <p:cond delay="indefinite"/>
                      </p:stCondLst>
                      <p:childTnLst>
                        <p:par>
                          <p:cTn id="286" fill="hold" nodeType="withGroup">
                            <p:stCondLst>
                              <p:cond delay="0"/>
                            </p:stCondLst>
                            <p:childTnLst>
                              <p:par>
                                <p:cTn id="287" presetID="2" presetClass="entr" presetSubtype="2" fill="hold" grpId="0" nodeType="clickEffect">
                                  <p:stCondLst>
                                    <p:cond delay="0"/>
                                  </p:stCondLst>
                                  <p:childTnLst>
                                    <p:set>
                                      <p:cBhvr>
                                        <p:cTn id="288" dur="1" fill="hold">
                                          <p:stCondLst>
                                            <p:cond delay="0"/>
                                          </p:stCondLst>
                                        </p:cTn>
                                        <p:tgtEl>
                                          <p:spTgt spid="516207">
                                            <p:txEl>
                                              <p:pRg st="0" end="0"/>
                                            </p:txEl>
                                          </p:spTgt>
                                        </p:tgtEl>
                                        <p:attrNameLst>
                                          <p:attrName>style.visibility</p:attrName>
                                        </p:attrNameLst>
                                      </p:cBhvr>
                                      <p:to>
                                        <p:strVal val="visible"/>
                                      </p:to>
                                    </p:set>
                                    <p:anim calcmode="lin" valueType="num">
                                      <p:cBhvr additive="base">
                                        <p:cTn id="289" dur="500" fill="hold"/>
                                        <p:tgtEl>
                                          <p:spTgt spid="516207">
                                            <p:txEl>
                                              <p:pRg st="0" end="0"/>
                                            </p:txEl>
                                          </p:spTgt>
                                        </p:tgtEl>
                                        <p:attrNameLst>
                                          <p:attrName>ppt_x</p:attrName>
                                        </p:attrNameLst>
                                      </p:cBhvr>
                                      <p:tavLst>
                                        <p:tav tm="0">
                                          <p:val>
                                            <p:strVal val="1+#ppt_w/2"/>
                                          </p:val>
                                        </p:tav>
                                        <p:tav tm="100000">
                                          <p:val>
                                            <p:strVal val="#ppt_x"/>
                                          </p:val>
                                        </p:tav>
                                      </p:tavLst>
                                    </p:anim>
                                    <p:anim calcmode="lin" valueType="num">
                                      <p:cBhvr additive="base">
                                        <p:cTn id="290" dur="500" fill="hold"/>
                                        <p:tgtEl>
                                          <p:spTgt spid="516207">
                                            <p:txEl>
                                              <p:pRg st="0" end="0"/>
                                            </p:txEl>
                                          </p:spTgt>
                                        </p:tgtEl>
                                        <p:attrNameLst>
                                          <p:attrName>ppt_y</p:attrName>
                                        </p:attrNameLst>
                                      </p:cBhvr>
                                      <p:tavLst>
                                        <p:tav tm="0">
                                          <p:val>
                                            <p:strVal val="#ppt_y"/>
                                          </p:val>
                                        </p:tav>
                                        <p:tav tm="100000">
                                          <p:val>
                                            <p:strVal val="#ppt_y"/>
                                          </p:val>
                                        </p:tav>
                                      </p:tavLst>
                                    </p:anim>
                                  </p:childTnLst>
                                </p:cTn>
                              </p:par>
                              <p:par>
                                <p:cTn id="291" presetID="2" presetClass="entr" presetSubtype="2" fill="hold" grpId="0" nodeType="withEffect">
                                  <p:stCondLst>
                                    <p:cond delay="0"/>
                                  </p:stCondLst>
                                  <p:childTnLst>
                                    <p:set>
                                      <p:cBhvr>
                                        <p:cTn id="292" dur="1" fill="hold">
                                          <p:stCondLst>
                                            <p:cond delay="0"/>
                                          </p:stCondLst>
                                        </p:cTn>
                                        <p:tgtEl>
                                          <p:spTgt spid="516207">
                                            <p:txEl>
                                              <p:pRg st="1" end="1"/>
                                            </p:txEl>
                                          </p:spTgt>
                                        </p:tgtEl>
                                        <p:attrNameLst>
                                          <p:attrName>style.visibility</p:attrName>
                                        </p:attrNameLst>
                                      </p:cBhvr>
                                      <p:to>
                                        <p:strVal val="visible"/>
                                      </p:to>
                                    </p:set>
                                    <p:anim calcmode="lin" valueType="num">
                                      <p:cBhvr additive="base">
                                        <p:cTn id="293" dur="500" fill="hold"/>
                                        <p:tgtEl>
                                          <p:spTgt spid="516207">
                                            <p:txEl>
                                              <p:pRg st="1" end="1"/>
                                            </p:txEl>
                                          </p:spTgt>
                                        </p:tgtEl>
                                        <p:attrNameLst>
                                          <p:attrName>ppt_x</p:attrName>
                                        </p:attrNameLst>
                                      </p:cBhvr>
                                      <p:tavLst>
                                        <p:tav tm="0">
                                          <p:val>
                                            <p:strVal val="1+#ppt_w/2"/>
                                          </p:val>
                                        </p:tav>
                                        <p:tav tm="100000">
                                          <p:val>
                                            <p:strVal val="#ppt_x"/>
                                          </p:val>
                                        </p:tav>
                                      </p:tavLst>
                                    </p:anim>
                                    <p:anim calcmode="lin" valueType="num">
                                      <p:cBhvr additive="base">
                                        <p:cTn id="294" dur="500" fill="hold"/>
                                        <p:tgtEl>
                                          <p:spTgt spid="516207">
                                            <p:txEl>
                                              <p:pRg st="1" end="1"/>
                                            </p:txEl>
                                          </p:spTgt>
                                        </p:tgtEl>
                                        <p:attrNameLst>
                                          <p:attrName>ppt_y</p:attrName>
                                        </p:attrNameLst>
                                      </p:cBhvr>
                                      <p:tavLst>
                                        <p:tav tm="0">
                                          <p:val>
                                            <p:strVal val="#ppt_y"/>
                                          </p:val>
                                        </p:tav>
                                        <p:tav tm="100000">
                                          <p:val>
                                            <p:strVal val="#ppt_y"/>
                                          </p:val>
                                        </p:tav>
                                      </p:tavLst>
                                    </p:anim>
                                  </p:childTnLst>
                                </p:cTn>
                              </p:par>
                              <p:par>
                                <p:cTn id="295" presetID="2" presetClass="entr" presetSubtype="2" fill="hold" grpId="0" nodeType="withEffect">
                                  <p:stCondLst>
                                    <p:cond delay="0"/>
                                  </p:stCondLst>
                                  <p:childTnLst>
                                    <p:set>
                                      <p:cBhvr>
                                        <p:cTn id="296" dur="1" fill="hold">
                                          <p:stCondLst>
                                            <p:cond delay="0"/>
                                          </p:stCondLst>
                                        </p:cTn>
                                        <p:tgtEl>
                                          <p:spTgt spid="516207">
                                            <p:txEl>
                                              <p:pRg st="2" end="2"/>
                                            </p:txEl>
                                          </p:spTgt>
                                        </p:tgtEl>
                                        <p:attrNameLst>
                                          <p:attrName>style.visibility</p:attrName>
                                        </p:attrNameLst>
                                      </p:cBhvr>
                                      <p:to>
                                        <p:strVal val="visible"/>
                                      </p:to>
                                    </p:set>
                                    <p:anim calcmode="lin" valueType="num">
                                      <p:cBhvr additive="base">
                                        <p:cTn id="297" dur="500" fill="hold"/>
                                        <p:tgtEl>
                                          <p:spTgt spid="516207">
                                            <p:txEl>
                                              <p:pRg st="2" end="2"/>
                                            </p:txEl>
                                          </p:spTgt>
                                        </p:tgtEl>
                                        <p:attrNameLst>
                                          <p:attrName>ppt_x</p:attrName>
                                        </p:attrNameLst>
                                      </p:cBhvr>
                                      <p:tavLst>
                                        <p:tav tm="0">
                                          <p:val>
                                            <p:strVal val="1+#ppt_w/2"/>
                                          </p:val>
                                        </p:tav>
                                        <p:tav tm="100000">
                                          <p:val>
                                            <p:strVal val="#ppt_x"/>
                                          </p:val>
                                        </p:tav>
                                      </p:tavLst>
                                    </p:anim>
                                    <p:anim calcmode="lin" valueType="num">
                                      <p:cBhvr additive="base">
                                        <p:cTn id="298" dur="500" fill="hold"/>
                                        <p:tgtEl>
                                          <p:spTgt spid="516207">
                                            <p:txEl>
                                              <p:pRg st="2" end="2"/>
                                            </p:txEl>
                                          </p:spTgt>
                                        </p:tgtEl>
                                        <p:attrNameLst>
                                          <p:attrName>ppt_y</p:attrName>
                                        </p:attrNameLst>
                                      </p:cBhvr>
                                      <p:tavLst>
                                        <p:tav tm="0">
                                          <p:val>
                                            <p:strVal val="#ppt_y"/>
                                          </p:val>
                                        </p:tav>
                                        <p:tav tm="100000">
                                          <p:val>
                                            <p:strVal val="#ppt_y"/>
                                          </p:val>
                                        </p:tav>
                                      </p:tavLst>
                                    </p:anim>
                                  </p:childTnLst>
                                </p:cTn>
                              </p:par>
                              <p:par>
                                <p:cTn id="299" presetID="2" presetClass="entr" presetSubtype="2" fill="hold" grpId="0" nodeType="withEffect">
                                  <p:stCondLst>
                                    <p:cond delay="0"/>
                                  </p:stCondLst>
                                  <p:childTnLst>
                                    <p:set>
                                      <p:cBhvr>
                                        <p:cTn id="300" dur="1" fill="hold">
                                          <p:stCondLst>
                                            <p:cond delay="0"/>
                                          </p:stCondLst>
                                        </p:cTn>
                                        <p:tgtEl>
                                          <p:spTgt spid="516207">
                                            <p:txEl>
                                              <p:pRg st="3" end="3"/>
                                            </p:txEl>
                                          </p:spTgt>
                                        </p:tgtEl>
                                        <p:attrNameLst>
                                          <p:attrName>style.visibility</p:attrName>
                                        </p:attrNameLst>
                                      </p:cBhvr>
                                      <p:to>
                                        <p:strVal val="visible"/>
                                      </p:to>
                                    </p:set>
                                    <p:anim calcmode="lin" valueType="num">
                                      <p:cBhvr additive="base">
                                        <p:cTn id="301" dur="500" fill="hold"/>
                                        <p:tgtEl>
                                          <p:spTgt spid="516207">
                                            <p:txEl>
                                              <p:pRg st="3" end="3"/>
                                            </p:txEl>
                                          </p:spTgt>
                                        </p:tgtEl>
                                        <p:attrNameLst>
                                          <p:attrName>ppt_x</p:attrName>
                                        </p:attrNameLst>
                                      </p:cBhvr>
                                      <p:tavLst>
                                        <p:tav tm="0">
                                          <p:val>
                                            <p:strVal val="1+#ppt_w/2"/>
                                          </p:val>
                                        </p:tav>
                                        <p:tav tm="100000">
                                          <p:val>
                                            <p:strVal val="#ppt_x"/>
                                          </p:val>
                                        </p:tav>
                                      </p:tavLst>
                                    </p:anim>
                                    <p:anim calcmode="lin" valueType="num">
                                      <p:cBhvr additive="base">
                                        <p:cTn id="302" dur="500" fill="hold"/>
                                        <p:tgtEl>
                                          <p:spTgt spid="516207">
                                            <p:txEl>
                                              <p:pRg st="3" end="3"/>
                                            </p:txEl>
                                          </p:spTgt>
                                        </p:tgtEl>
                                        <p:attrNameLst>
                                          <p:attrName>ppt_y</p:attrName>
                                        </p:attrNameLst>
                                      </p:cBhvr>
                                      <p:tavLst>
                                        <p:tav tm="0">
                                          <p:val>
                                            <p:strVal val="#ppt_y"/>
                                          </p:val>
                                        </p:tav>
                                        <p:tav tm="100000">
                                          <p:val>
                                            <p:strVal val="#ppt_y"/>
                                          </p:val>
                                        </p:tav>
                                      </p:tavLst>
                                    </p:anim>
                                  </p:childTnLst>
                                </p:cTn>
                              </p:par>
                              <p:par>
                                <p:cTn id="303" presetID="2" presetClass="entr" presetSubtype="2" fill="hold" grpId="0" nodeType="withEffect">
                                  <p:stCondLst>
                                    <p:cond delay="0"/>
                                  </p:stCondLst>
                                  <p:childTnLst>
                                    <p:set>
                                      <p:cBhvr>
                                        <p:cTn id="304" dur="1" fill="hold">
                                          <p:stCondLst>
                                            <p:cond delay="0"/>
                                          </p:stCondLst>
                                        </p:cTn>
                                        <p:tgtEl>
                                          <p:spTgt spid="516207">
                                            <p:txEl>
                                              <p:pRg st="4" end="4"/>
                                            </p:txEl>
                                          </p:spTgt>
                                        </p:tgtEl>
                                        <p:attrNameLst>
                                          <p:attrName>style.visibility</p:attrName>
                                        </p:attrNameLst>
                                      </p:cBhvr>
                                      <p:to>
                                        <p:strVal val="visible"/>
                                      </p:to>
                                    </p:set>
                                    <p:anim calcmode="lin" valueType="num">
                                      <p:cBhvr additive="base">
                                        <p:cTn id="305" dur="500" fill="hold"/>
                                        <p:tgtEl>
                                          <p:spTgt spid="516207">
                                            <p:txEl>
                                              <p:pRg st="4" end="4"/>
                                            </p:txEl>
                                          </p:spTgt>
                                        </p:tgtEl>
                                        <p:attrNameLst>
                                          <p:attrName>ppt_x</p:attrName>
                                        </p:attrNameLst>
                                      </p:cBhvr>
                                      <p:tavLst>
                                        <p:tav tm="0">
                                          <p:val>
                                            <p:strVal val="1+#ppt_w/2"/>
                                          </p:val>
                                        </p:tav>
                                        <p:tav tm="100000">
                                          <p:val>
                                            <p:strVal val="#ppt_x"/>
                                          </p:val>
                                        </p:tav>
                                      </p:tavLst>
                                    </p:anim>
                                    <p:anim calcmode="lin" valueType="num">
                                      <p:cBhvr additive="base">
                                        <p:cTn id="306" dur="500" fill="hold"/>
                                        <p:tgtEl>
                                          <p:spTgt spid="516207">
                                            <p:txEl>
                                              <p:pRg st="4" end="4"/>
                                            </p:txEl>
                                          </p:spTgt>
                                        </p:tgtEl>
                                        <p:attrNameLst>
                                          <p:attrName>ppt_y</p:attrName>
                                        </p:attrNameLst>
                                      </p:cBhvr>
                                      <p:tavLst>
                                        <p:tav tm="0">
                                          <p:val>
                                            <p:strVal val="#ppt_y"/>
                                          </p:val>
                                        </p:tav>
                                        <p:tav tm="100000">
                                          <p:val>
                                            <p:strVal val="#ppt_y"/>
                                          </p:val>
                                        </p:tav>
                                      </p:tavLst>
                                    </p:anim>
                                  </p:childTnLst>
                                </p:cTn>
                              </p:par>
                              <p:par>
                                <p:cTn id="307" presetID="2" presetClass="entr" presetSubtype="2" fill="hold" grpId="0" nodeType="withEffect">
                                  <p:stCondLst>
                                    <p:cond delay="0"/>
                                  </p:stCondLst>
                                  <p:childTnLst>
                                    <p:set>
                                      <p:cBhvr>
                                        <p:cTn id="308" dur="1" fill="hold">
                                          <p:stCondLst>
                                            <p:cond delay="0"/>
                                          </p:stCondLst>
                                        </p:cTn>
                                        <p:tgtEl>
                                          <p:spTgt spid="516207">
                                            <p:txEl>
                                              <p:pRg st="5" end="5"/>
                                            </p:txEl>
                                          </p:spTgt>
                                        </p:tgtEl>
                                        <p:attrNameLst>
                                          <p:attrName>style.visibility</p:attrName>
                                        </p:attrNameLst>
                                      </p:cBhvr>
                                      <p:to>
                                        <p:strVal val="visible"/>
                                      </p:to>
                                    </p:set>
                                    <p:anim calcmode="lin" valueType="num">
                                      <p:cBhvr additive="base">
                                        <p:cTn id="309" dur="500" fill="hold"/>
                                        <p:tgtEl>
                                          <p:spTgt spid="516207">
                                            <p:txEl>
                                              <p:pRg st="5" end="5"/>
                                            </p:txEl>
                                          </p:spTgt>
                                        </p:tgtEl>
                                        <p:attrNameLst>
                                          <p:attrName>ppt_x</p:attrName>
                                        </p:attrNameLst>
                                      </p:cBhvr>
                                      <p:tavLst>
                                        <p:tav tm="0">
                                          <p:val>
                                            <p:strVal val="1+#ppt_w/2"/>
                                          </p:val>
                                        </p:tav>
                                        <p:tav tm="100000">
                                          <p:val>
                                            <p:strVal val="#ppt_x"/>
                                          </p:val>
                                        </p:tav>
                                      </p:tavLst>
                                    </p:anim>
                                    <p:anim calcmode="lin" valueType="num">
                                      <p:cBhvr additive="base">
                                        <p:cTn id="310" dur="500" fill="hold"/>
                                        <p:tgtEl>
                                          <p:spTgt spid="516207">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207" grpId="0" build="p" autoUpdateAnimBg="0"/>
      <p:bldP spid="516098" grpId="0" animBg="1"/>
      <p:bldP spid="516098" grpId="1" animBg="1"/>
      <p:bldP spid="516098" grpId="2" animBg="1"/>
      <p:bldP spid="516128" grpId="0" animBg="1"/>
      <p:bldP spid="516128" grpId="1" animBg="1"/>
      <p:bldP spid="516128" grpId="2" animBg="1"/>
      <p:bldP spid="516129" grpId="0" animBg="1"/>
      <p:bldP spid="516129" grpId="1" animBg="1"/>
      <p:bldP spid="516129" grpId="2" animBg="1"/>
      <p:bldP spid="516130" grpId="0" animBg="1"/>
      <p:bldP spid="516130" grpId="1" animBg="1"/>
      <p:bldP spid="516130" grpId="2" animBg="1"/>
      <p:bldP spid="516131" grpId="0" animBg="1"/>
      <p:bldP spid="516131" grpId="1" animBg="1"/>
      <p:bldP spid="516131" grpId="2" animBg="1"/>
      <p:bldP spid="516132" grpId="0" animBg="1"/>
      <p:bldP spid="516132" grpId="1" animBg="1"/>
      <p:bldP spid="516132" grpId="2" animBg="1"/>
      <p:bldP spid="516133" grpId="0" animBg="1"/>
      <p:bldP spid="516133" grpId="1" animBg="1"/>
      <p:bldP spid="516133" grpId="2" animBg="1"/>
      <p:bldP spid="516134" grpId="0" animBg="1"/>
      <p:bldP spid="516134" grpId="1" animBg="1"/>
      <p:bldP spid="516134" grpId="2" animBg="1"/>
      <p:bldP spid="516135" grpId="0" animBg="1"/>
      <p:bldP spid="516135" grpId="1" animBg="1"/>
      <p:bldP spid="516135" grpId="2" animBg="1"/>
      <p:bldP spid="516136" grpId="0" animBg="1"/>
      <p:bldP spid="516136" grpId="1" animBg="1"/>
      <p:bldP spid="516136" grpId="2" animBg="1"/>
      <p:bldP spid="516137" grpId="0" animBg="1"/>
      <p:bldP spid="516137" grpId="1" animBg="1"/>
      <p:bldP spid="516137" grpId="2" animBg="1"/>
      <p:bldP spid="516138" grpId="0" animBg="1"/>
      <p:bldP spid="516139" grpId="0" animBg="1"/>
      <p:bldP spid="516140" grpId="0" animBg="1"/>
      <p:bldP spid="516141" grpId="0" animBg="1"/>
      <p:bldP spid="516142" grpId="0"/>
      <p:bldP spid="516143" grpId="0"/>
      <p:bldP spid="516144" grpId="0" animBg="1"/>
      <p:bldP spid="516144" grpId="1" animBg="1"/>
      <p:bldP spid="516144" grpId="2" animBg="1"/>
      <p:bldP spid="516145" grpId="0" animBg="1"/>
      <p:bldP spid="516145" grpId="1" animBg="1"/>
      <p:bldP spid="516145" grpId="2" animBg="1"/>
      <p:bldP spid="516146" grpId="0" animBg="1"/>
      <p:bldP spid="516146" grpId="1" animBg="1"/>
      <p:bldP spid="516146" grpId="2" animBg="1"/>
      <p:bldP spid="516147" grpId="0" animBg="1"/>
      <p:bldP spid="516147" grpId="1" animBg="1"/>
      <p:bldP spid="516147" grpId="2" animBg="1"/>
      <p:bldP spid="516148" grpId="0" animBg="1"/>
      <p:bldP spid="516148" grpId="1" animBg="1"/>
      <p:bldP spid="516148" grpId="2" animBg="1"/>
      <p:bldP spid="516149" grpId="0" animBg="1"/>
      <p:bldP spid="516149" grpId="1" animBg="1"/>
      <p:bldP spid="516150" grpId="0" animBg="1"/>
      <p:bldP spid="516150" grpId="1" animBg="1"/>
      <p:bldP spid="516150" grpId="2" animBg="1"/>
      <p:bldP spid="516151" grpId="0" animBg="1"/>
      <p:bldP spid="516151" grpId="1" animBg="1"/>
      <p:bldP spid="516152" grpId="0" animBg="1"/>
      <p:bldP spid="516152" grpId="1" animBg="1"/>
      <p:bldP spid="516152" grpId="2" animBg="1"/>
      <p:bldP spid="516153" grpId="0" animBg="1"/>
      <p:bldP spid="516153" grpId="1" animBg="1"/>
      <p:bldP spid="516153" grpId="2" animBg="1"/>
      <p:bldP spid="516154" grpId="0" animBg="1"/>
      <p:bldP spid="516154" grpId="1" animBg="1"/>
      <p:bldP spid="516154" grpId="2" animBg="1"/>
      <p:bldP spid="516155" grpId="0"/>
    </p:bld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56322" name="Object 2"/>
          <p:cNvGraphicFramePr>
            <a:graphicFrameLocks noGrp="1" noChangeAspect="1"/>
          </p:cNvGraphicFramePr>
          <p:nvPr>
            <p:ph idx="4294967295"/>
          </p:nvPr>
        </p:nvGraphicFramePr>
        <p:xfrm>
          <a:off x="2057400" y="669925"/>
          <a:ext cx="4800600" cy="4130675"/>
        </p:xfrm>
        <a:graphic>
          <a:graphicData uri="http://schemas.openxmlformats.org/presentationml/2006/ole">
            <mc:AlternateContent xmlns:mc="http://schemas.openxmlformats.org/markup-compatibility/2006">
              <mc:Choice xmlns:v="urn:schemas-microsoft-com:vml" Requires="v">
                <p:oleObj spid="_x0000_s9225" name="Chart" r:id="rId3" imgW="5257960" imgH="3943470" progId="Excel.Chart.8">
                  <p:embed/>
                </p:oleObj>
              </mc:Choice>
              <mc:Fallback>
                <p:oleObj name="Chart" r:id="rId3" imgW="5257960" imgH="3943470" progId="Excel.Char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669925"/>
                        <a:ext cx="4800600" cy="413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323" name="Rectangle 16"/>
          <p:cNvSpPr>
            <a:spLocks noGrp="1" noChangeArrowheads="1"/>
          </p:cNvSpPr>
          <p:nvPr>
            <p:ph type="title"/>
          </p:nvPr>
        </p:nvSpPr>
        <p:spPr>
          <a:xfrm>
            <a:off x="1143000" y="76200"/>
            <a:ext cx="7086600" cy="914400"/>
          </a:xfrm>
        </p:spPr>
        <p:txBody>
          <a:bodyPr/>
          <a:lstStyle/>
          <a:p>
            <a:r>
              <a:rPr lang="en-US" smtClean="0"/>
              <a:t>Pre-Purification</a:t>
            </a:r>
          </a:p>
        </p:txBody>
      </p:sp>
      <p:sp>
        <p:nvSpPr>
          <p:cNvPr id="56324" name="Rectangle 18"/>
          <p:cNvSpPr>
            <a:spLocks noGrp="1" noChangeArrowheads="1"/>
          </p:cNvSpPr>
          <p:nvPr>
            <p:ph type="body" idx="1"/>
          </p:nvPr>
        </p:nvSpPr>
        <p:spPr>
          <a:xfrm>
            <a:off x="228600" y="4953000"/>
            <a:ext cx="8610600" cy="1752600"/>
          </a:xfrm>
        </p:spPr>
        <p:txBody>
          <a:bodyPr/>
          <a:lstStyle/>
          <a:p>
            <a:pPr>
              <a:lnSpc>
                <a:spcPct val="80000"/>
              </a:lnSpc>
            </a:pPr>
            <a:r>
              <a:rPr lang="en-US" sz="2400" smtClean="0"/>
              <a:t>Experiment: Transmit enough EPR pairs over network to meet required fidelity of channel</a:t>
            </a:r>
          </a:p>
          <a:p>
            <a:pPr lvl="1">
              <a:lnSpc>
                <a:spcPct val="80000"/>
              </a:lnSpc>
            </a:pPr>
            <a:r>
              <a:rPr lang="en-US" sz="2000" smtClean="0"/>
              <a:t>Measure total global traffic</a:t>
            </a:r>
          </a:p>
          <a:p>
            <a:pPr lvl="1">
              <a:lnSpc>
                <a:spcPct val="80000"/>
              </a:lnSpc>
            </a:pPr>
            <a:r>
              <a:rPr lang="en-US" sz="2000" smtClean="0"/>
              <a:t>Higher Fidelity local EPR pairs </a:t>
            </a:r>
            <a:r>
              <a:rPr lang="en-US" sz="2000" smtClean="0">
                <a:sym typeface="Symbol" pitchFamily="18" charset="2"/>
              </a:rPr>
              <a:t> less global EPR traffic</a:t>
            </a:r>
          </a:p>
          <a:p>
            <a:pPr>
              <a:lnSpc>
                <a:spcPct val="80000"/>
              </a:lnSpc>
            </a:pPr>
            <a:r>
              <a:rPr lang="en-US" sz="2400" smtClean="0"/>
              <a:t>Benefit: decreased congestion at T Nodes</a:t>
            </a:r>
          </a:p>
        </p:txBody>
      </p:sp>
      <p:sp>
        <p:nvSpPr>
          <p:cNvPr id="56325" name="Text Box 3"/>
          <p:cNvSpPr txBox="1">
            <a:spLocks noChangeArrowheads="1"/>
          </p:cNvSpPr>
          <p:nvPr/>
        </p:nvSpPr>
        <p:spPr bwMode="auto">
          <a:xfrm>
            <a:off x="2895600" y="4495800"/>
            <a:ext cx="3022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eaLnBrk="1" hangingPunct="1"/>
            <a:r>
              <a:rPr lang="en-US" sz="1800" b="1">
                <a:solidFill>
                  <a:srgbClr val="000000"/>
                </a:solidFill>
                <a:latin typeface="Comic Sans MS" pitchFamily="66" charset="0"/>
                <a:cs typeface="Arial" charset="0"/>
              </a:rPr>
              <a:t>Error Rate Per Operation</a:t>
            </a:r>
          </a:p>
        </p:txBody>
      </p:sp>
      <p:sp>
        <p:nvSpPr>
          <p:cNvPr id="56326" name="Text Box 4"/>
          <p:cNvSpPr txBox="1">
            <a:spLocks noChangeArrowheads="1"/>
          </p:cNvSpPr>
          <p:nvPr/>
        </p:nvSpPr>
        <p:spPr bwMode="auto">
          <a:xfrm rot="-5400000">
            <a:off x="-174625" y="2155825"/>
            <a:ext cx="3886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eaLnBrk="1" hangingPunct="1"/>
            <a:r>
              <a:rPr lang="en-US" sz="1800" b="1">
                <a:solidFill>
                  <a:srgbClr val="000000"/>
                </a:solidFill>
                <a:latin typeface="Comic Sans MS" pitchFamily="66" charset="0"/>
                <a:cs typeface="Arial" charset="0"/>
              </a:rPr>
              <a:t>Long-Distance EPR Pairs Per Data Communication</a:t>
            </a:r>
          </a:p>
        </p:txBody>
      </p:sp>
      <p:sp>
        <p:nvSpPr>
          <p:cNvPr id="56327" name="Rectangle 6"/>
          <p:cNvSpPr>
            <a:spLocks noChangeArrowheads="1"/>
          </p:cNvSpPr>
          <p:nvPr/>
        </p:nvSpPr>
        <p:spPr bwMode="auto">
          <a:xfrm>
            <a:off x="7315200" y="1295400"/>
            <a:ext cx="457200" cy="457200"/>
          </a:xfrm>
          <a:prstGeom prst="rect">
            <a:avLst/>
          </a:prstGeom>
          <a:solidFill>
            <a:srgbClr val="FF9900"/>
          </a:solidFill>
          <a:ln w="9525">
            <a:solidFill>
              <a:schemeClr val="tx1"/>
            </a:solidFill>
            <a:miter lim="800000"/>
            <a:headEnd/>
            <a:tailEnd/>
          </a:ln>
        </p:spPr>
        <p:txBody>
          <a:bodyPr wrap="none" anchor="ctr"/>
          <a:lstStyle/>
          <a:p>
            <a:pPr algn="ctr" eaLnBrk="1" hangingPunct="1"/>
            <a:r>
              <a:rPr lang="en-US" sz="2400">
                <a:solidFill>
                  <a:srgbClr val="000000"/>
                </a:solidFill>
                <a:cs typeface="Arial" charset="0"/>
              </a:rPr>
              <a:t>T</a:t>
            </a:r>
          </a:p>
        </p:txBody>
      </p:sp>
      <p:sp>
        <p:nvSpPr>
          <p:cNvPr id="56328" name="Rectangle 7"/>
          <p:cNvSpPr>
            <a:spLocks noChangeArrowheads="1"/>
          </p:cNvSpPr>
          <p:nvPr/>
        </p:nvSpPr>
        <p:spPr bwMode="auto">
          <a:xfrm>
            <a:off x="7467600" y="1752600"/>
            <a:ext cx="152400" cy="152400"/>
          </a:xfrm>
          <a:prstGeom prst="rect">
            <a:avLst/>
          </a:prstGeom>
          <a:solidFill>
            <a:srgbClr val="00CCFF"/>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56329" name="Rectangle 8"/>
          <p:cNvSpPr>
            <a:spLocks noChangeArrowheads="1"/>
          </p:cNvSpPr>
          <p:nvPr/>
        </p:nvSpPr>
        <p:spPr bwMode="auto">
          <a:xfrm>
            <a:off x="7315200" y="2514600"/>
            <a:ext cx="457200" cy="457200"/>
          </a:xfrm>
          <a:prstGeom prst="rect">
            <a:avLst/>
          </a:prstGeom>
          <a:solidFill>
            <a:srgbClr val="FFFF99"/>
          </a:solidFill>
          <a:ln w="9525">
            <a:solidFill>
              <a:schemeClr val="tx1"/>
            </a:solidFill>
            <a:miter lim="800000"/>
            <a:headEnd/>
            <a:tailEnd/>
          </a:ln>
        </p:spPr>
        <p:txBody>
          <a:bodyPr wrap="none" anchor="ctr"/>
          <a:lstStyle/>
          <a:p>
            <a:pPr algn="ctr" eaLnBrk="1" hangingPunct="1"/>
            <a:r>
              <a:rPr lang="en-US" sz="2400">
                <a:solidFill>
                  <a:srgbClr val="000000"/>
                </a:solidFill>
                <a:cs typeface="Arial" charset="0"/>
              </a:rPr>
              <a:t>G</a:t>
            </a:r>
          </a:p>
        </p:txBody>
      </p:sp>
      <p:sp>
        <p:nvSpPr>
          <p:cNvPr id="56330" name="Line 9"/>
          <p:cNvSpPr>
            <a:spLocks noChangeShapeType="1"/>
          </p:cNvSpPr>
          <p:nvPr/>
        </p:nvSpPr>
        <p:spPr bwMode="auto">
          <a:xfrm flipV="1">
            <a:off x="7543800" y="1905000"/>
            <a:ext cx="0" cy="609600"/>
          </a:xfrm>
          <a:prstGeom prst="line">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
        <p:nvSpPr>
          <p:cNvPr id="56331" name="Line 10"/>
          <p:cNvSpPr>
            <a:spLocks noChangeShapeType="1"/>
          </p:cNvSpPr>
          <p:nvPr/>
        </p:nvSpPr>
        <p:spPr bwMode="auto">
          <a:xfrm>
            <a:off x="7543800" y="2971800"/>
            <a:ext cx="0" cy="609600"/>
          </a:xfrm>
          <a:prstGeom prst="line">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
        <p:nvSpPr>
          <p:cNvPr id="56332" name="Rectangle 11"/>
          <p:cNvSpPr>
            <a:spLocks noChangeArrowheads="1"/>
          </p:cNvSpPr>
          <p:nvPr/>
        </p:nvSpPr>
        <p:spPr bwMode="auto">
          <a:xfrm>
            <a:off x="7467600" y="3581400"/>
            <a:ext cx="152400" cy="152400"/>
          </a:xfrm>
          <a:prstGeom prst="rect">
            <a:avLst/>
          </a:prstGeom>
          <a:solidFill>
            <a:srgbClr val="00CCFF"/>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56333" name="Rectangle 12"/>
          <p:cNvSpPr>
            <a:spLocks noChangeArrowheads="1"/>
          </p:cNvSpPr>
          <p:nvPr/>
        </p:nvSpPr>
        <p:spPr bwMode="auto">
          <a:xfrm>
            <a:off x="7315200" y="3733800"/>
            <a:ext cx="457200" cy="457200"/>
          </a:xfrm>
          <a:prstGeom prst="rect">
            <a:avLst/>
          </a:prstGeom>
          <a:solidFill>
            <a:srgbClr val="FF9900"/>
          </a:solidFill>
          <a:ln w="9525">
            <a:solidFill>
              <a:schemeClr val="tx1"/>
            </a:solidFill>
            <a:miter lim="800000"/>
            <a:headEnd/>
            <a:tailEnd/>
          </a:ln>
        </p:spPr>
        <p:txBody>
          <a:bodyPr wrap="none" anchor="ctr"/>
          <a:lstStyle/>
          <a:p>
            <a:pPr algn="ctr" eaLnBrk="1" hangingPunct="1"/>
            <a:r>
              <a:rPr lang="en-US" sz="2400">
                <a:solidFill>
                  <a:srgbClr val="000000"/>
                </a:solidFill>
                <a:cs typeface="Arial" charset="0"/>
              </a:rPr>
              <a:t>T</a:t>
            </a:r>
          </a:p>
        </p:txBody>
      </p:sp>
    </p:spTree>
    <p:extLst>
      <p:ext uri="{BB962C8B-B14F-4D97-AF65-F5344CB8AC3E}">
        <p14:creationId xmlns:p14="http://schemas.microsoft.com/office/powerpoint/2010/main" val="105509409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7" name="Text Box 3"/>
          <p:cNvSpPr txBox="1">
            <a:spLocks noChangeArrowheads="1"/>
          </p:cNvSpPr>
          <p:nvPr/>
        </p:nvSpPr>
        <p:spPr bwMode="auto">
          <a:xfrm>
            <a:off x="381000" y="4648200"/>
            <a:ext cx="3224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eaLnBrk="1" hangingPunct="1">
              <a:buFontTx/>
              <a:buChar char="•"/>
            </a:pPr>
            <a:r>
              <a:rPr lang="en-US" sz="2400" dirty="0">
                <a:solidFill>
                  <a:srgbClr val="000000"/>
                </a:solidFill>
                <a:latin typeface="Comic Sans MS" pitchFamily="66" charset="0"/>
                <a:cs typeface="Arial" charset="0"/>
              </a:rPr>
              <a:t>Grid of T nodes</a:t>
            </a:r>
          </a:p>
        </p:txBody>
      </p:sp>
      <p:sp>
        <p:nvSpPr>
          <p:cNvPr id="518148" name="Text Box 4"/>
          <p:cNvSpPr txBox="1">
            <a:spLocks noChangeArrowheads="1"/>
          </p:cNvSpPr>
          <p:nvPr/>
        </p:nvSpPr>
        <p:spPr bwMode="auto">
          <a:xfrm>
            <a:off x="381000" y="5029200"/>
            <a:ext cx="88392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eaLnBrk="1" hangingPunct="1">
              <a:buFontTx/>
              <a:buChar char="•"/>
            </a:pPr>
            <a:r>
              <a:rPr lang="en-US" sz="2400" dirty="0">
                <a:solidFill>
                  <a:srgbClr val="000000"/>
                </a:solidFill>
                <a:latin typeface="Comic Sans MS" pitchFamily="66" charset="0"/>
                <a:cs typeface="Arial" charset="0"/>
              </a:rPr>
              <a:t>Packet-switched network </a:t>
            </a:r>
          </a:p>
          <a:p>
            <a:pPr eaLnBrk="1" hangingPunct="1"/>
            <a:r>
              <a:rPr lang="en-US" sz="2400" dirty="0">
                <a:solidFill>
                  <a:srgbClr val="000000"/>
                </a:solidFill>
                <a:latin typeface="Comic Sans MS" pitchFamily="66" charset="0"/>
                <a:cs typeface="Arial" charset="0"/>
              </a:rPr>
              <a:t>	-  Options: Dimension-Order or Adaptive Routing</a:t>
            </a:r>
          </a:p>
          <a:p>
            <a:pPr eaLnBrk="1" hangingPunct="1"/>
            <a:r>
              <a:rPr lang="en-US" sz="2400" dirty="0">
                <a:solidFill>
                  <a:srgbClr val="000000"/>
                </a:solidFill>
                <a:latin typeface="Comic Sans MS" pitchFamily="66" charset="0"/>
                <a:cs typeface="Arial" charset="0"/>
              </a:rPr>
              <a:t>	-  Precomputed or on-demand start time for setup</a:t>
            </a:r>
          </a:p>
        </p:txBody>
      </p:sp>
      <p:grpSp>
        <p:nvGrpSpPr>
          <p:cNvPr id="2" name="Group 5"/>
          <p:cNvGrpSpPr>
            <a:grpSpLocks/>
          </p:cNvGrpSpPr>
          <p:nvPr/>
        </p:nvGrpSpPr>
        <p:grpSpPr bwMode="auto">
          <a:xfrm>
            <a:off x="1219200" y="989013"/>
            <a:ext cx="5638800" cy="2124075"/>
            <a:chOff x="576" y="720"/>
            <a:chExt cx="3696" cy="1392"/>
          </a:xfrm>
        </p:grpSpPr>
        <p:sp>
          <p:nvSpPr>
            <p:cNvPr id="57456" name="Rectangle 6"/>
            <p:cNvSpPr>
              <a:spLocks noChangeArrowheads="1"/>
            </p:cNvSpPr>
            <p:nvPr/>
          </p:nvSpPr>
          <p:spPr bwMode="auto">
            <a:xfrm>
              <a:off x="576" y="720"/>
              <a:ext cx="240" cy="240"/>
            </a:xfrm>
            <a:prstGeom prst="rect">
              <a:avLst/>
            </a:prstGeom>
            <a:solidFill>
              <a:srgbClr val="FF9900"/>
            </a:solidFill>
            <a:ln w="9525">
              <a:solidFill>
                <a:schemeClr val="tx1"/>
              </a:solidFill>
              <a:miter lim="800000"/>
              <a:headEnd/>
              <a:tailEnd/>
            </a:ln>
          </p:spPr>
          <p:txBody>
            <a:bodyPr wrap="none" anchor="ctr"/>
            <a:lstStyle/>
            <a:p>
              <a:pPr algn="ctr" eaLnBrk="1" hangingPunct="1"/>
              <a:r>
                <a:rPr lang="en-US" sz="2400">
                  <a:solidFill>
                    <a:srgbClr val="000000"/>
                  </a:solidFill>
                  <a:cs typeface="Arial" charset="0"/>
                </a:rPr>
                <a:t>T</a:t>
              </a:r>
            </a:p>
          </p:txBody>
        </p:sp>
        <p:sp>
          <p:nvSpPr>
            <p:cNvPr id="57457" name="Rectangle 7"/>
            <p:cNvSpPr>
              <a:spLocks noChangeArrowheads="1"/>
            </p:cNvSpPr>
            <p:nvPr/>
          </p:nvSpPr>
          <p:spPr bwMode="auto">
            <a:xfrm>
              <a:off x="1728" y="720"/>
              <a:ext cx="240" cy="240"/>
            </a:xfrm>
            <a:prstGeom prst="rect">
              <a:avLst/>
            </a:prstGeom>
            <a:solidFill>
              <a:srgbClr val="FF9900"/>
            </a:solidFill>
            <a:ln w="9525">
              <a:solidFill>
                <a:schemeClr val="tx1"/>
              </a:solidFill>
              <a:miter lim="800000"/>
              <a:headEnd/>
              <a:tailEnd/>
            </a:ln>
          </p:spPr>
          <p:txBody>
            <a:bodyPr wrap="none" anchor="ctr"/>
            <a:lstStyle/>
            <a:p>
              <a:pPr algn="ctr" eaLnBrk="1" hangingPunct="1"/>
              <a:r>
                <a:rPr lang="en-US" sz="2400">
                  <a:solidFill>
                    <a:srgbClr val="000000"/>
                  </a:solidFill>
                  <a:cs typeface="Arial" charset="0"/>
                </a:rPr>
                <a:t>T</a:t>
              </a:r>
            </a:p>
          </p:txBody>
        </p:sp>
        <p:sp>
          <p:nvSpPr>
            <p:cNvPr id="57458" name="Rectangle 8"/>
            <p:cNvSpPr>
              <a:spLocks noChangeArrowheads="1"/>
            </p:cNvSpPr>
            <p:nvPr/>
          </p:nvSpPr>
          <p:spPr bwMode="auto">
            <a:xfrm>
              <a:off x="2880" y="720"/>
              <a:ext cx="240" cy="240"/>
            </a:xfrm>
            <a:prstGeom prst="rect">
              <a:avLst/>
            </a:prstGeom>
            <a:solidFill>
              <a:srgbClr val="FF9900"/>
            </a:solidFill>
            <a:ln w="9525">
              <a:solidFill>
                <a:schemeClr val="tx1"/>
              </a:solidFill>
              <a:miter lim="800000"/>
              <a:headEnd/>
              <a:tailEnd/>
            </a:ln>
          </p:spPr>
          <p:txBody>
            <a:bodyPr wrap="none" anchor="ctr"/>
            <a:lstStyle/>
            <a:p>
              <a:pPr algn="ctr" eaLnBrk="1" hangingPunct="1"/>
              <a:r>
                <a:rPr lang="en-US" sz="2400">
                  <a:solidFill>
                    <a:srgbClr val="000000"/>
                  </a:solidFill>
                  <a:cs typeface="Arial" charset="0"/>
                </a:rPr>
                <a:t>T</a:t>
              </a:r>
            </a:p>
          </p:txBody>
        </p:sp>
        <p:sp>
          <p:nvSpPr>
            <p:cNvPr id="57459" name="Rectangle 9"/>
            <p:cNvSpPr>
              <a:spLocks noChangeArrowheads="1"/>
            </p:cNvSpPr>
            <p:nvPr/>
          </p:nvSpPr>
          <p:spPr bwMode="auto">
            <a:xfrm>
              <a:off x="4032" y="720"/>
              <a:ext cx="240" cy="240"/>
            </a:xfrm>
            <a:prstGeom prst="rect">
              <a:avLst/>
            </a:prstGeom>
            <a:solidFill>
              <a:srgbClr val="FF9900"/>
            </a:solidFill>
            <a:ln w="9525">
              <a:solidFill>
                <a:schemeClr val="tx1"/>
              </a:solidFill>
              <a:miter lim="800000"/>
              <a:headEnd/>
              <a:tailEnd/>
            </a:ln>
          </p:spPr>
          <p:txBody>
            <a:bodyPr wrap="none" anchor="ctr"/>
            <a:lstStyle/>
            <a:p>
              <a:pPr algn="ctr" eaLnBrk="1" hangingPunct="1"/>
              <a:r>
                <a:rPr lang="en-US" sz="2400">
                  <a:solidFill>
                    <a:srgbClr val="000000"/>
                  </a:solidFill>
                  <a:cs typeface="Arial" charset="0"/>
                </a:rPr>
                <a:t>T</a:t>
              </a:r>
            </a:p>
          </p:txBody>
        </p:sp>
        <p:sp>
          <p:nvSpPr>
            <p:cNvPr id="57460" name="Rectangle 10"/>
            <p:cNvSpPr>
              <a:spLocks noChangeArrowheads="1"/>
            </p:cNvSpPr>
            <p:nvPr/>
          </p:nvSpPr>
          <p:spPr bwMode="auto">
            <a:xfrm>
              <a:off x="576" y="1872"/>
              <a:ext cx="240" cy="240"/>
            </a:xfrm>
            <a:prstGeom prst="rect">
              <a:avLst/>
            </a:prstGeom>
            <a:solidFill>
              <a:srgbClr val="FF9900"/>
            </a:solidFill>
            <a:ln w="9525">
              <a:solidFill>
                <a:schemeClr val="tx1"/>
              </a:solidFill>
              <a:miter lim="800000"/>
              <a:headEnd/>
              <a:tailEnd/>
            </a:ln>
          </p:spPr>
          <p:txBody>
            <a:bodyPr wrap="none" anchor="ctr"/>
            <a:lstStyle/>
            <a:p>
              <a:pPr algn="ctr" eaLnBrk="1" hangingPunct="1"/>
              <a:r>
                <a:rPr lang="en-US" sz="2400">
                  <a:solidFill>
                    <a:srgbClr val="000000"/>
                  </a:solidFill>
                  <a:cs typeface="Arial" charset="0"/>
                </a:rPr>
                <a:t>T</a:t>
              </a:r>
            </a:p>
          </p:txBody>
        </p:sp>
        <p:sp>
          <p:nvSpPr>
            <p:cNvPr id="57461" name="Rectangle 11"/>
            <p:cNvSpPr>
              <a:spLocks noChangeArrowheads="1"/>
            </p:cNvSpPr>
            <p:nvPr/>
          </p:nvSpPr>
          <p:spPr bwMode="auto">
            <a:xfrm>
              <a:off x="1728" y="1872"/>
              <a:ext cx="240" cy="240"/>
            </a:xfrm>
            <a:prstGeom prst="rect">
              <a:avLst/>
            </a:prstGeom>
            <a:solidFill>
              <a:srgbClr val="FF9900"/>
            </a:solidFill>
            <a:ln w="9525">
              <a:solidFill>
                <a:schemeClr val="tx1"/>
              </a:solidFill>
              <a:miter lim="800000"/>
              <a:headEnd/>
              <a:tailEnd/>
            </a:ln>
          </p:spPr>
          <p:txBody>
            <a:bodyPr wrap="none" anchor="ctr"/>
            <a:lstStyle/>
            <a:p>
              <a:pPr algn="ctr" eaLnBrk="1" hangingPunct="1"/>
              <a:r>
                <a:rPr lang="en-US" sz="2400">
                  <a:solidFill>
                    <a:srgbClr val="000000"/>
                  </a:solidFill>
                  <a:cs typeface="Arial" charset="0"/>
                </a:rPr>
                <a:t>T</a:t>
              </a:r>
            </a:p>
          </p:txBody>
        </p:sp>
        <p:sp>
          <p:nvSpPr>
            <p:cNvPr id="57462" name="Rectangle 12"/>
            <p:cNvSpPr>
              <a:spLocks noChangeArrowheads="1"/>
            </p:cNvSpPr>
            <p:nvPr/>
          </p:nvSpPr>
          <p:spPr bwMode="auto">
            <a:xfrm>
              <a:off x="2880" y="1872"/>
              <a:ext cx="240" cy="240"/>
            </a:xfrm>
            <a:prstGeom prst="rect">
              <a:avLst/>
            </a:prstGeom>
            <a:solidFill>
              <a:srgbClr val="FF9900"/>
            </a:solidFill>
            <a:ln w="9525">
              <a:solidFill>
                <a:schemeClr val="tx1"/>
              </a:solidFill>
              <a:miter lim="800000"/>
              <a:headEnd/>
              <a:tailEnd/>
            </a:ln>
          </p:spPr>
          <p:txBody>
            <a:bodyPr wrap="none" anchor="ctr"/>
            <a:lstStyle/>
            <a:p>
              <a:pPr algn="ctr" eaLnBrk="1" hangingPunct="1"/>
              <a:r>
                <a:rPr lang="en-US" sz="2400">
                  <a:solidFill>
                    <a:srgbClr val="000000"/>
                  </a:solidFill>
                  <a:cs typeface="Arial" charset="0"/>
                </a:rPr>
                <a:t>T</a:t>
              </a:r>
            </a:p>
          </p:txBody>
        </p:sp>
        <p:sp>
          <p:nvSpPr>
            <p:cNvPr id="57463" name="Rectangle 13"/>
            <p:cNvSpPr>
              <a:spLocks noChangeArrowheads="1"/>
            </p:cNvSpPr>
            <p:nvPr/>
          </p:nvSpPr>
          <p:spPr bwMode="auto">
            <a:xfrm>
              <a:off x="4032" y="1872"/>
              <a:ext cx="240" cy="240"/>
            </a:xfrm>
            <a:prstGeom prst="rect">
              <a:avLst/>
            </a:prstGeom>
            <a:solidFill>
              <a:srgbClr val="FF9900"/>
            </a:solidFill>
            <a:ln w="9525">
              <a:solidFill>
                <a:schemeClr val="tx1"/>
              </a:solidFill>
              <a:miter lim="800000"/>
              <a:headEnd/>
              <a:tailEnd/>
            </a:ln>
          </p:spPr>
          <p:txBody>
            <a:bodyPr wrap="none" anchor="ctr"/>
            <a:lstStyle/>
            <a:p>
              <a:pPr algn="ctr" eaLnBrk="1" hangingPunct="1"/>
              <a:r>
                <a:rPr lang="en-US" sz="2400">
                  <a:solidFill>
                    <a:srgbClr val="000000"/>
                  </a:solidFill>
                  <a:cs typeface="Arial" charset="0"/>
                </a:rPr>
                <a:t>T</a:t>
              </a:r>
            </a:p>
          </p:txBody>
        </p:sp>
      </p:grpSp>
      <p:grpSp>
        <p:nvGrpSpPr>
          <p:cNvPr id="3" name="Group 14"/>
          <p:cNvGrpSpPr>
            <a:grpSpLocks/>
          </p:cNvGrpSpPr>
          <p:nvPr/>
        </p:nvGrpSpPr>
        <p:grpSpPr bwMode="auto">
          <a:xfrm>
            <a:off x="1600200" y="1382713"/>
            <a:ext cx="5932488" cy="2416175"/>
            <a:chOff x="816" y="960"/>
            <a:chExt cx="3888" cy="1584"/>
          </a:xfrm>
        </p:grpSpPr>
        <p:sp>
          <p:nvSpPr>
            <p:cNvPr id="57440" name="Line 15"/>
            <p:cNvSpPr>
              <a:spLocks noChangeShapeType="1"/>
            </p:cNvSpPr>
            <p:nvPr/>
          </p:nvSpPr>
          <p:spPr bwMode="auto">
            <a:xfrm>
              <a:off x="816" y="960"/>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441" name="Line 16"/>
            <p:cNvSpPr>
              <a:spLocks noChangeShapeType="1"/>
            </p:cNvSpPr>
            <p:nvPr/>
          </p:nvSpPr>
          <p:spPr bwMode="auto">
            <a:xfrm>
              <a:off x="1968" y="960"/>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442" name="Line 17"/>
            <p:cNvSpPr>
              <a:spLocks noChangeShapeType="1"/>
            </p:cNvSpPr>
            <p:nvPr/>
          </p:nvSpPr>
          <p:spPr bwMode="auto">
            <a:xfrm>
              <a:off x="3120" y="960"/>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443" name="Line 18"/>
            <p:cNvSpPr>
              <a:spLocks noChangeShapeType="1"/>
            </p:cNvSpPr>
            <p:nvPr/>
          </p:nvSpPr>
          <p:spPr bwMode="auto">
            <a:xfrm>
              <a:off x="4272" y="960"/>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444" name="Line 19"/>
            <p:cNvSpPr>
              <a:spLocks noChangeShapeType="1"/>
            </p:cNvSpPr>
            <p:nvPr/>
          </p:nvSpPr>
          <p:spPr bwMode="auto">
            <a:xfrm>
              <a:off x="816" y="2112"/>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445" name="Line 20"/>
            <p:cNvSpPr>
              <a:spLocks noChangeShapeType="1"/>
            </p:cNvSpPr>
            <p:nvPr/>
          </p:nvSpPr>
          <p:spPr bwMode="auto">
            <a:xfrm>
              <a:off x="1968" y="2112"/>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446" name="Line 21"/>
            <p:cNvSpPr>
              <a:spLocks noChangeShapeType="1"/>
            </p:cNvSpPr>
            <p:nvPr/>
          </p:nvSpPr>
          <p:spPr bwMode="auto">
            <a:xfrm>
              <a:off x="3120" y="2112"/>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447" name="Line 22"/>
            <p:cNvSpPr>
              <a:spLocks noChangeShapeType="1"/>
            </p:cNvSpPr>
            <p:nvPr/>
          </p:nvSpPr>
          <p:spPr bwMode="auto">
            <a:xfrm>
              <a:off x="4272" y="2112"/>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448" name="Rectangle 23"/>
            <p:cNvSpPr>
              <a:spLocks noChangeArrowheads="1"/>
            </p:cNvSpPr>
            <p:nvPr/>
          </p:nvSpPr>
          <p:spPr bwMode="auto">
            <a:xfrm>
              <a:off x="1008" y="1152"/>
              <a:ext cx="240" cy="240"/>
            </a:xfrm>
            <a:prstGeom prst="rect">
              <a:avLst/>
            </a:prstGeom>
            <a:solidFill>
              <a:srgbClr val="00CCFF"/>
            </a:solidFill>
            <a:ln w="9525">
              <a:solidFill>
                <a:schemeClr val="tx1"/>
              </a:solidFill>
              <a:miter lim="800000"/>
              <a:headEnd/>
              <a:tailEnd/>
            </a:ln>
          </p:spPr>
          <p:txBody>
            <a:bodyPr wrap="none" anchor="ctr"/>
            <a:lstStyle/>
            <a:p>
              <a:pPr algn="ctr" eaLnBrk="1" hangingPunct="1"/>
              <a:r>
                <a:rPr lang="en-US" sz="2400">
                  <a:solidFill>
                    <a:srgbClr val="000000"/>
                  </a:solidFill>
                  <a:cs typeface="Arial" charset="0"/>
                </a:rPr>
                <a:t>P</a:t>
              </a:r>
            </a:p>
          </p:txBody>
        </p:sp>
        <p:sp>
          <p:nvSpPr>
            <p:cNvPr id="57449" name="Rectangle 24"/>
            <p:cNvSpPr>
              <a:spLocks noChangeArrowheads="1"/>
            </p:cNvSpPr>
            <p:nvPr/>
          </p:nvSpPr>
          <p:spPr bwMode="auto">
            <a:xfrm>
              <a:off x="2160" y="1152"/>
              <a:ext cx="240" cy="240"/>
            </a:xfrm>
            <a:prstGeom prst="rect">
              <a:avLst/>
            </a:prstGeom>
            <a:solidFill>
              <a:srgbClr val="00CCFF"/>
            </a:solidFill>
            <a:ln w="9525">
              <a:solidFill>
                <a:schemeClr val="tx1"/>
              </a:solidFill>
              <a:miter lim="800000"/>
              <a:headEnd/>
              <a:tailEnd/>
            </a:ln>
          </p:spPr>
          <p:txBody>
            <a:bodyPr wrap="none" anchor="ctr"/>
            <a:lstStyle/>
            <a:p>
              <a:pPr algn="ctr" eaLnBrk="1" hangingPunct="1"/>
              <a:r>
                <a:rPr lang="en-US" sz="2400">
                  <a:solidFill>
                    <a:srgbClr val="000000"/>
                  </a:solidFill>
                  <a:cs typeface="Arial" charset="0"/>
                </a:rPr>
                <a:t>P</a:t>
              </a:r>
            </a:p>
          </p:txBody>
        </p:sp>
        <p:sp>
          <p:nvSpPr>
            <p:cNvPr id="57450" name="Rectangle 25"/>
            <p:cNvSpPr>
              <a:spLocks noChangeArrowheads="1"/>
            </p:cNvSpPr>
            <p:nvPr/>
          </p:nvSpPr>
          <p:spPr bwMode="auto">
            <a:xfrm>
              <a:off x="3312" y="1152"/>
              <a:ext cx="240" cy="240"/>
            </a:xfrm>
            <a:prstGeom prst="rect">
              <a:avLst/>
            </a:prstGeom>
            <a:solidFill>
              <a:srgbClr val="00CCFF"/>
            </a:solidFill>
            <a:ln w="9525">
              <a:solidFill>
                <a:schemeClr val="tx1"/>
              </a:solidFill>
              <a:miter lim="800000"/>
              <a:headEnd/>
              <a:tailEnd/>
            </a:ln>
          </p:spPr>
          <p:txBody>
            <a:bodyPr wrap="none" anchor="ctr"/>
            <a:lstStyle/>
            <a:p>
              <a:pPr algn="ctr" eaLnBrk="1" hangingPunct="1"/>
              <a:r>
                <a:rPr lang="en-US" sz="2400">
                  <a:solidFill>
                    <a:srgbClr val="000000"/>
                  </a:solidFill>
                  <a:cs typeface="Arial" charset="0"/>
                </a:rPr>
                <a:t>P</a:t>
              </a:r>
            </a:p>
          </p:txBody>
        </p:sp>
        <p:sp>
          <p:nvSpPr>
            <p:cNvPr id="57451" name="Rectangle 26"/>
            <p:cNvSpPr>
              <a:spLocks noChangeArrowheads="1"/>
            </p:cNvSpPr>
            <p:nvPr/>
          </p:nvSpPr>
          <p:spPr bwMode="auto">
            <a:xfrm>
              <a:off x="4464" y="1152"/>
              <a:ext cx="240" cy="240"/>
            </a:xfrm>
            <a:prstGeom prst="rect">
              <a:avLst/>
            </a:prstGeom>
            <a:solidFill>
              <a:srgbClr val="00CCFF"/>
            </a:solidFill>
            <a:ln w="9525">
              <a:solidFill>
                <a:schemeClr val="tx1"/>
              </a:solidFill>
              <a:miter lim="800000"/>
              <a:headEnd/>
              <a:tailEnd/>
            </a:ln>
          </p:spPr>
          <p:txBody>
            <a:bodyPr wrap="none" anchor="ctr"/>
            <a:lstStyle/>
            <a:p>
              <a:pPr algn="ctr" eaLnBrk="1" hangingPunct="1"/>
              <a:r>
                <a:rPr lang="en-US" sz="2400">
                  <a:solidFill>
                    <a:srgbClr val="000000"/>
                  </a:solidFill>
                  <a:cs typeface="Arial" charset="0"/>
                </a:rPr>
                <a:t>P</a:t>
              </a:r>
            </a:p>
          </p:txBody>
        </p:sp>
        <p:sp>
          <p:nvSpPr>
            <p:cNvPr id="57452" name="Rectangle 27"/>
            <p:cNvSpPr>
              <a:spLocks noChangeArrowheads="1"/>
            </p:cNvSpPr>
            <p:nvPr/>
          </p:nvSpPr>
          <p:spPr bwMode="auto">
            <a:xfrm>
              <a:off x="1008" y="2304"/>
              <a:ext cx="240" cy="240"/>
            </a:xfrm>
            <a:prstGeom prst="rect">
              <a:avLst/>
            </a:prstGeom>
            <a:solidFill>
              <a:srgbClr val="00CCFF"/>
            </a:solidFill>
            <a:ln w="9525">
              <a:solidFill>
                <a:schemeClr val="tx1"/>
              </a:solidFill>
              <a:miter lim="800000"/>
              <a:headEnd/>
              <a:tailEnd/>
            </a:ln>
          </p:spPr>
          <p:txBody>
            <a:bodyPr wrap="none" anchor="ctr"/>
            <a:lstStyle/>
            <a:p>
              <a:pPr algn="ctr" eaLnBrk="1" hangingPunct="1"/>
              <a:r>
                <a:rPr lang="en-US" sz="2400">
                  <a:solidFill>
                    <a:srgbClr val="000000"/>
                  </a:solidFill>
                  <a:cs typeface="Arial" charset="0"/>
                </a:rPr>
                <a:t>P</a:t>
              </a:r>
            </a:p>
          </p:txBody>
        </p:sp>
        <p:sp>
          <p:nvSpPr>
            <p:cNvPr id="57453" name="Rectangle 28"/>
            <p:cNvSpPr>
              <a:spLocks noChangeArrowheads="1"/>
            </p:cNvSpPr>
            <p:nvPr/>
          </p:nvSpPr>
          <p:spPr bwMode="auto">
            <a:xfrm>
              <a:off x="2160" y="2304"/>
              <a:ext cx="240" cy="240"/>
            </a:xfrm>
            <a:prstGeom prst="rect">
              <a:avLst/>
            </a:prstGeom>
            <a:solidFill>
              <a:srgbClr val="00CCFF"/>
            </a:solidFill>
            <a:ln w="9525">
              <a:solidFill>
                <a:schemeClr val="tx1"/>
              </a:solidFill>
              <a:miter lim="800000"/>
              <a:headEnd/>
              <a:tailEnd/>
            </a:ln>
          </p:spPr>
          <p:txBody>
            <a:bodyPr wrap="none" anchor="ctr"/>
            <a:lstStyle/>
            <a:p>
              <a:pPr algn="ctr" eaLnBrk="1" hangingPunct="1"/>
              <a:r>
                <a:rPr lang="en-US" sz="2400">
                  <a:solidFill>
                    <a:srgbClr val="000000"/>
                  </a:solidFill>
                  <a:cs typeface="Arial" charset="0"/>
                </a:rPr>
                <a:t>P</a:t>
              </a:r>
            </a:p>
          </p:txBody>
        </p:sp>
        <p:sp>
          <p:nvSpPr>
            <p:cNvPr id="57454" name="Rectangle 29"/>
            <p:cNvSpPr>
              <a:spLocks noChangeArrowheads="1"/>
            </p:cNvSpPr>
            <p:nvPr/>
          </p:nvSpPr>
          <p:spPr bwMode="auto">
            <a:xfrm>
              <a:off x="3312" y="2304"/>
              <a:ext cx="240" cy="240"/>
            </a:xfrm>
            <a:prstGeom prst="rect">
              <a:avLst/>
            </a:prstGeom>
            <a:solidFill>
              <a:srgbClr val="00CCFF"/>
            </a:solidFill>
            <a:ln w="9525">
              <a:solidFill>
                <a:schemeClr val="tx1"/>
              </a:solidFill>
              <a:miter lim="800000"/>
              <a:headEnd/>
              <a:tailEnd/>
            </a:ln>
          </p:spPr>
          <p:txBody>
            <a:bodyPr wrap="none" anchor="ctr"/>
            <a:lstStyle/>
            <a:p>
              <a:pPr algn="ctr" eaLnBrk="1" hangingPunct="1"/>
              <a:r>
                <a:rPr lang="en-US" sz="2400">
                  <a:solidFill>
                    <a:srgbClr val="000000"/>
                  </a:solidFill>
                  <a:cs typeface="Arial" charset="0"/>
                </a:rPr>
                <a:t>P</a:t>
              </a:r>
            </a:p>
          </p:txBody>
        </p:sp>
        <p:sp>
          <p:nvSpPr>
            <p:cNvPr id="57455" name="Rectangle 30"/>
            <p:cNvSpPr>
              <a:spLocks noChangeArrowheads="1"/>
            </p:cNvSpPr>
            <p:nvPr/>
          </p:nvSpPr>
          <p:spPr bwMode="auto">
            <a:xfrm>
              <a:off x="4464" y="2304"/>
              <a:ext cx="240" cy="240"/>
            </a:xfrm>
            <a:prstGeom prst="rect">
              <a:avLst/>
            </a:prstGeom>
            <a:solidFill>
              <a:srgbClr val="00CCFF"/>
            </a:solidFill>
            <a:ln w="9525">
              <a:solidFill>
                <a:schemeClr val="tx1"/>
              </a:solidFill>
              <a:miter lim="800000"/>
              <a:headEnd/>
              <a:tailEnd/>
            </a:ln>
          </p:spPr>
          <p:txBody>
            <a:bodyPr wrap="none" anchor="ctr"/>
            <a:lstStyle/>
            <a:p>
              <a:pPr algn="ctr" eaLnBrk="1" hangingPunct="1"/>
              <a:r>
                <a:rPr lang="en-US" sz="2400">
                  <a:solidFill>
                    <a:srgbClr val="000000"/>
                  </a:solidFill>
                  <a:cs typeface="Arial" charset="0"/>
                </a:rPr>
                <a:t>P</a:t>
              </a:r>
            </a:p>
          </p:txBody>
        </p:sp>
      </p:grpSp>
      <p:grpSp>
        <p:nvGrpSpPr>
          <p:cNvPr id="4" name="Group 31"/>
          <p:cNvGrpSpPr>
            <a:grpSpLocks/>
          </p:cNvGrpSpPr>
          <p:nvPr/>
        </p:nvGrpSpPr>
        <p:grpSpPr bwMode="auto">
          <a:xfrm>
            <a:off x="1219200" y="989013"/>
            <a:ext cx="5638800" cy="2124075"/>
            <a:chOff x="576" y="720"/>
            <a:chExt cx="3696" cy="1392"/>
          </a:xfrm>
        </p:grpSpPr>
        <p:sp>
          <p:nvSpPr>
            <p:cNvPr id="57410" name="Rectangle 32"/>
            <p:cNvSpPr>
              <a:spLocks noChangeArrowheads="1"/>
            </p:cNvSpPr>
            <p:nvPr/>
          </p:nvSpPr>
          <p:spPr bwMode="auto">
            <a:xfrm>
              <a:off x="1152" y="720"/>
              <a:ext cx="240" cy="240"/>
            </a:xfrm>
            <a:prstGeom prst="rect">
              <a:avLst/>
            </a:prstGeom>
            <a:solidFill>
              <a:srgbClr val="FFFF99"/>
            </a:solidFill>
            <a:ln w="9525">
              <a:solidFill>
                <a:schemeClr val="tx1"/>
              </a:solidFill>
              <a:miter lim="800000"/>
              <a:headEnd/>
              <a:tailEnd/>
            </a:ln>
          </p:spPr>
          <p:txBody>
            <a:bodyPr wrap="none" anchor="ctr"/>
            <a:lstStyle/>
            <a:p>
              <a:pPr algn="ctr" eaLnBrk="1" hangingPunct="1"/>
              <a:r>
                <a:rPr lang="en-US" sz="2400">
                  <a:solidFill>
                    <a:srgbClr val="000000"/>
                  </a:solidFill>
                  <a:cs typeface="Arial" charset="0"/>
                </a:rPr>
                <a:t>G</a:t>
              </a:r>
            </a:p>
          </p:txBody>
        </p:sp>
        <p:sp>
          <p:nvSpPr>
            <p:cNvPr id="57411" name="Rectangle 33"/>
            <p:cNvSpPr>
              <a:spLocks noChangeArrowheads="1"/>
            </p:cNvSpPr>
            <p:nvPr/>
          </p:nvSpPr>
          <p:spPr bwMode="auto">
            <a:xfrm>
              <a:off x="576" y="1296"/>
              <a:ext cx="240" cy="240"/>
            </a:xfrm>
            <a:prstGeom prst="rect">
              <a:avLst/>
            </a:prstGeom>
            <a:solidFill>
              <a:srgbClr val="FFFF99"/>
            </a:solidFill>
            <a:ln w="9525">
              <a:solidFill>
                <a:schemeClr val="tx1"/>
              </a:solidFill>
              <a:miter lim="800000"/>
              <a:headEnd/>
              <a:tailEnd/>
            </a:ln>
          </p:spPr>
          <p:txBody>
            <a:bodyPr wrap="none" anchor="ctr"/>
            <a:lstStyle/>
            <a:p>
              <a:pPr algn="ctr" eaLnBrk="1" hangingPunct="1"/>
              <a:r>
                <a:rPr lang="en-US" sz="2400">
                  <a:solidFill>
                    <a:srgbClr val="000000"/>
                  </a:solidFill>
                  <a:cs typeface="Arial" charset="0"/>
                </a:rPr>
                <a:t>G</a:t>
              </a:r>
            </a:p>
          </p:txBody>
        </p:sp>
        <p:sp>
          <p:nvSpPr>
            <p:cNvPr id="57412" name="Line 34"/>
            <p:cNvSpPr>
              <a:spLocks noChangeShapeType="1"/>
            </p:cNvSpPr>
            <p:nvPr/>
          </p:nvSpPr>
          <p:spPr bwMode="auto">
            <a:xfrm>
              <a:off x="816" y="864"/>
              <a:ext cx="3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413" name="Line 35"/>
            <p:cNvSpPr>
              <a:spLocks noChangeShapeType="1"/>
            </p:cNvSpPr>
            <p:nvPr/>
          </p:nvSpPr>
          <p:spPr bwMode="auto">
            <a:xfrm>
              <a:off x="720" y="960"/>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414" name="Line 36"/>
            <p:cNvSpPr>
              <a:spLocks noChangeShapeType="1"/>
            </p:cNvSpPr>
            <p:nvPr/>
          </p:nvSpPr>
          <p:spPr bwMode="auto">
            <a:xfrm>
              <a:off x="1392" y="864"/>
              <a:ext cx="3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415" name="Line 37"/>
            <p:cNvSpPr>
              <a:spLocks noChangeShapeType="1"/>
            </p:cNvSpPr>
            <p:nvPr/>
          </p:nvSpPr>
          <p:spPr bwMode="auto">
            <a:xfrm>
              <a:off x="720" y="1536"/>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416" name="Rectangle 38"/>
            <p:cNvSpPr>
              <a:spLocks noChangeArrowheads="1"/>
            </p:cNvSpPr>
            <p:nvPr/>
          </p:nvSpPr>
          <p:spPr bwMode="auto">
            <a:xfrm>
              <a:off x="2304" y="720"/>
              <a:ext cx="240" cy="240"/>
            </a:xfrm>
            <a:prstGeom prst="rect">
              <a:avLst/>
            </a:prstGeom>
            <a:solidFill>
              <a:srgbClr val="FFFF99"/>
            </a:solidFill>
            <a:ln w="9525">
              <a:solidFill>
                <a:schemeClr val="tx1"/>
              </a:solidFill>
              <a:miter lim="800000"/>
              <a:headEnd/>
              <a:tailEnd/>
            </a:ln>
          </p:spPr>
          <p:txBody>
            <a:bodyPr wrap="none" anchor="ctr"/>
            <a:lstStyle/>
            <a:p>
              <a:pPr algn="ctr" eaLnBrk="1" hangingPunct="1"/>
              <a:r>
                <a:rPr lang="en-US" sz="2400">
                  <a:solidFill>
                    <a:srgbClr val="000000"/>
                  </a:solidFill>
                  <a:cs typeface="Arial" charset="0"/>
                </a:rPr>
                <a:t>G</a:t>
              </a:r>
            </a:p>
          </p:txBody>
        </p:sp>
        <p:sp>
          <p:nvSpPr>
            <p:cNvPr id="57417" name="Rectangle 39"/>
            <p:cNvSpPr>
              <a:spLocks noChangeArrowheads="1"/>
            </p:cNvSpPr>
            <p:nvPr/>
          </p:nvSpPr>
          <p:spPr bwMode="auto">
            <a:xfrm>
              <a:off x="1728" y="1296"/>
              <a:ext cx="240" cy="240"/>
            </a:xfrm>
            <a:prstGeom prst="rect">
              <a:avLst/>
            </a:prstGeom>
            <a:solidFill>
              <a:srgbClr val="FFFF99"/>
            </a:solidFill>
            <a:ln w="9525">
              <a:solidFill>
                <a:schemeClr val="tx1"/>
              </a:solidFill>
              <a:miter lim="800000"/>
              <a:headEnd/>
              <a:tailEnd/>
            </a:ln>
          </p:spPr>
          <p:txBody>
            <a:bodyPr wrap="none" anchor="ctr"/>
            <a:lstStyle/>
            <a:p>
              <a:pPr algn="ctr" eaLnBrk="1" hangingPunct="1"/>
              <a:r>
                <a:rPr lang="en-US" sz="2400">
                  <a:solidFill>
                    <a:srgbClr val="000000"/>
                  </a:solidFill>
                  <a:cs typeface="Arial" charset="0"/>
                </a:rPr>
                <a:t>G</a:t>
              </a:r>
            </a:p>
          </p:txBody>
        </p:sp>
        <p:sp>
          <p:nvSpPr>
            <p:cNvPr id="57418" name="Line 40"/>
            <p:cNvSpPr>
              <a:spLocks noChangeShapeType="1"/>
            </p:cNvSpPr>
            <p:nvPr/>
          </p:nvSpPr>
          <p:spPr bwMode="auto">
            <a:xfrm>
              <a:off x="1968" y="864"/>
              <a:ext cx="3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419" name="Line 41"/>
            <p:cNvSpPr>
              <a:spLocks noChangeShapeType="1"/>
            </p:cNvSpPr>
            <p:nvPr/>
          </p:nvSpPr>
          <p:spPr bwMode="auto">
            <a:xfrm>
              <a:off x="1872" y="960"/>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420" name="Line 42"/>
            <p:cNvSpPr>
              <a:spLocks noChangeShapeType="1"/>
            </p:cNvSpPr>
            <p:nvPr/>
          </p:nvSpPr>
          <p:spPr bwMode="auto">
            <a:xfrm>
              <a:off x="2544" y="864"/>
              <a:ext cx="3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421" name="Line 43"/>
            <p:cNvSpPr>
              <a:spLocks noChangeShapeType="1"/>
            </p:cNvSpPr>
            <p:nvPr/>
          </p:nvSpPr>
          <p:spPr bwMode="auto">
            <a:xfrm>
              <a:off x="1872" y="1536"/>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422" name="Rectangle 44"/>
            <p:cNvSpPr>
              <a:spLocks noChangeArrowheads="1"/>
            </p:cNvSpPr>
            <p:nvPr/>
          </p:nvSpPr>
          <p:spPr bwMode="auto">
            <a:xfrm>
              <a:off x="3456" y="720"/>
              <a:ext cx="240" cy="240"/>
            </a:xfrm>
            <a:prstGeom prst="rect">
              <a:avLst/>
            </a:prstGeom>
            <a:solidFill>
              <a:srgbClr val="FFFF99"/>
            </a:solidFill>
            <a:ln w="9525">
              <a:solidFill>
                <a:schemeClr val="tx1"/>
              </a:solidFill>
              <a:miter lim="800000"/>
              <a:headEnd/>
              <a:tailEnd/>
            </a:ln>
          </p:spPr>
          <p:txBody>
            <a:bodyPr wrap="none" anchor="ctr"/>
            <a:lstStyle/>
            <a:p>
              <a:pPr algn="ctr" eaLnBrk="1" hangingPunct="1"/>
              <a:r>
                <a:rPr lang="en-US" sz="2400">
                  <a:solidFill>
                    <a:srgbClr val="000000"/>
                  </a:solidFill>
                  <a:cs typeface="Arial" charset="0"/>
                </a:rPr>
                <a:t>G</a:t>
              </a:r>
            </a:p>
          </p:txBody>
        </p:sp>
        <p:sp>
          <p:nvSpPr>
            <p:cNvPr id="57423" name="Rectangle 45"/>
            <p:cNvSpPr>
              <a:spLocks noChangeArrowheads="1"/>
            </p:cNvSpPr>
            <p:nvPr/>
          </p:nvSpPr>
          <p:spPr bwMode="auto">
            <a:xfrm>
              <a:off x="2880" y="1296"/>
              <a:ext cx="240" cy="240"/>
            </a:xfrm>
            <a:prstGeom prst="rect">
              <a:avLst/>
            </a:prstGeom>
            <a:solidFill>
              <a:srgbClr val="FFFF99"/>
            </a:solidFill>
            <a:ln w="9525">
              <a:solidFill>
                <a:schemeClr val="tx1"/>
              </a:solidFill>
              <a:miter lim="800000"/>
              <a:headEnd/>
              <a:tailEnd/>
            </a:ln>
          </p:spPr>
          <p:txBody>
            <a:bodyPr wrap="none" anchor="ctr"/>
            <a:lstStyle/>
            <a:p>
              <a:pPr algn="ctr" eaLnBrk="1" hangingPunct="1"/>
              <a:r>
                <a:rPr lang="en-US" sz="2400">
                  <a:solidFill>
                    <a:srgbClr val="000000"/>
                  </a:solidFill>
                  <a:cs typeface="Arial" charset="0"/>
                </a:rPr>
                <a:t>G</a:t>
              </a:r>
            </a:p>
          </p:txBody>
        </p:sp>
        <p:sp>
          <p:nvSpPr>
            <p:cNvPr id="57424" name="Line 46"/>
            <p:cNvSpPr>
              <a:spLocks noChangeShapeType="1"/>
            </p:cNvSpPr>
            <p:nvPr/>
          </p:nvSpPr>
          <p:spPr bwMode="auto">
            <a:xfrm>
              <a:off x="3120" y="864"/>
              <a:ext cx="3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425" name="Line 47"/>
            <p:cNvSpPr>
              <a:spLocks noChangeShapeType="1"/>
            </p:cNvSpPr>
            <p:nvPr/>
          </p:nvSpPr>
          <p:spPr bwMode="auto">
            <a:xfrm>
              <a:off x="3024" y="960"/>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426" name="Line 48"/>
            <p:cNvSpPr>
              <a:spLocks noChangeShapeType="1"/>
            </p:cNvSpPr>
            <p:nvPr/>
          </p:nvSpPr>
          <p:spPr bwMode="auto">
            <a:xfrm>
              <a:off x="3696" y="864"/>
              <a:ext cx="3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427" name="Line 49"/>
            <p:cNvSpPr>
              <a:spLocks noChangeShapeType="1"/>
            </p:cNvSpPr>
            <p:nvPr/>
          </p:nvSpPr>
          <p:spPr bwMode="auto">
            <a:xfrm>
              <a:off x="3024" y="1536"/>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428" name="Rectangle 50"/>
            <p:cNvSpPr>
              <a:spLocks noChangeArrowheads="1"/>
            </p:cNvSpPr>
            <p:nvPr/>
          </p:nvSpPr>
          <p:spPr bwMode="auto">
            <a:xfrm>
              <a:off x="4032" y="1296"/>
              <a:ext cx="240" cy="240"/>
            </a:xfrm>
            <a:prstGeom prst="rect">
              <a:avLst/>
            </a:prstGeom>
            <a:solidFill>
              <a:srgbClr val="FFFF99"/>
            </a:solidFill>
            <a:ln w="9525">
              <a:solidFill>
                <a:schemeClr val="tx1"/>
              </a:solidFill>
              <a:miter lim="800000"/>
              <a:headEnd/>
              <a:tailEnd/>
            </a:ln>
          </p:spPr>
          <p:txBody>
            <a:bodyPr wrap="none" anchor="ctr"/>
            <a:lstStyle/>
            <a:p>
              <a:pPr algn="ctr" eaLnBrk="1" hangingPunct="1"/>
              <a:r>
                <a:rPr lang="en-US" sz="2400">
                  <a:solidFill>
                    <a:srgbClr val="000000"/>
                  </a:solidFill>
                  <a:cs typeface="Arial" charset="0"/>
                </a:rPr>
                <a:t>G</a:t>
              </a:r>
            </a:p>
          </p:txBody>
        </p:sp>
        <p:sp>
          <p:nvSpPr>
            <p:cNvPr id="57429" name="Line 51"/>
            <p:cNvSpPr>
              <a:spLocks noChangeShapeType="1"/>
            </p:cNvSpPr>
            <p:nvPr/>
          </p:nvSpPr>
          <p:spPr bwMode="auto">
            <a:xfrm>
              <a:off x="4176" y="960"/>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430" name="Line 52"/>
            <p:cNvSpPr>
              <a:spLocks noChangeShapeType="1"/>
            </p:cNvSpPr>
            <p:nvPr/>
          </p:nvSpPr>
          <p:spPr bwMode="auto">
            <a:xfrm>
              <a:off x="4176" y="1536"/>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431" name="Rectangle 53"/>
            <p:cNvSpPr>
              <a:spLocks noChangeArrowheads="1"/>
            </p:cNvSpPr>
            <p:nvPr/>
          </p:nvSpPr>
          <p:spPr bwMode="auto">
            <a:xfrm>
              <a:off x="1152" y="1872"/>
              <a:ext cx="240" cy="240"/>
            </a:xfrm>
            <a:prstGeom prst="rect">
              <a:avLst/>
            </a:prstGeom>
            <a:solidFill>
              <a:srgbClr val="FFFF99"/>
            </a:solidFill>
            <a:ln w="9525">
              <a:solidFill>
                <a:schemeClr val="tx1"/>
              </a:solidFill>
              <a:miter lim="800000"/>
              <a:headEnd/>
              <a:tailEnd/>
            </a:ln>
          </p:spPr>
          <p:txBody>
            <a:bodyPr wrap="none" anchor="ctr"/>
            <a:lstStyle/>
            <a:p>
              <a:pPr algn="ctr" eaLnBrk="1" hangingPunct="1"/>
              <a:r>
                <a:rPr lang="en-US" sz="2400">
                  <a:solidFill>
                    <a:srgbClr val="000000"/>
                  </a:solidFill>
                  <a:cs typeface="Arial" charset="0"/>
                </a:rPr>
                <a:t>G</a:t>
              </a:r>
            </a:p>
          </p:txBody>
        </p:sp>
        <p:sp>
          <p:nvSpPr>
            <p:cNvPr id="57432" name="Line 54"/>
            <p:cNvSpPr>
              <a:spLocks noChangeShapeType="1"/>
            </p:cNvSpPr>
            <p:nvPr/>
          </p:nvSpPr>
          <p:spPr bwMode="auto">
            <a:xfrm>
              <a:off x="816" y="2016"/>
              <a:ext cx="3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433" name="Line 55"/>
            <p:cNvSpPr>
              <a:spLocks noChangeShapeType="1"/>
            </p:cNvSpPr>
            <p:nvPr/>
          </p:nvSpPr>
          <p:spPr bwMode="auto">
            <a:xfrm>
              <a:off x="1392" y="2016"/>
              <a:ext cx="3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434" name="Rectangle 56"/>
            <p:cNvSpPr>
              <a:spLocks noChangeArrowheads="1"/>
            </p:cNvSpPr>
            <p:nvPr/>
          </p:nvSpPr>
          <p:spPr bwMode="auto">
            <a:xfrm>
              <a:off x="2304" y="1872"/>
              <a:ext cx="240" cy="240"/>
            </a:xfrm>
            <a:prstGeom prst="rect">
              <a:avLst/>
            </a:prstGeom>
            <a:solidFill>
              <a:srgbClr val="FFFF99"/>
            </a:solidFill>
            <a:ln w="9525">
              <a:solidFill>
                <a:schemeClr val="tx1"/>
              </a:solidFill>
              <a:miter lim="800000"/>
              <a:headEnd/>
              <a:tailEnd/>
            </a:ln>
          </p:spPr>
          <p:txBody>
            <a:bodyPr wrap="none" anchor="ctr"/>
            <a:lstStyle/>
            <a:p>
              <a:pPr algn="ctr" eaLnBrk="1" hangingPunct="1"/>
              <a:r>
                <a:rPr lang="en-US" sz="2400">
                  <a:solidFill>
                    <a:srgbClr val="000000"/>
                  </a:solidFill>
                  <a:cs typeface="Arial" charset="0"/>
                </a:rPr>
                <a:t>G</a:t>
              </a:r>
            </a:p>
          </p:txBody>
        </p:sp>
        <p:sp>
          <p:nvSpPr>
            <p:cNvPr id="57435" name="Line 57"/>
            <p:cNvSpPr>
              <a:spLocks noChangeShapeType="1"/>
            </p:cNvSpPr>
            <p:nvPr/>
          </p:nvSpPr>
          <p:spPr bwMode="auto">
            <a:xfrm>
              <a:off x="1968" y="2016"/>
              <a:ext cx="3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436" name="Line 58"/>
            <p:cNvSpPr>
              <a:spLocks noChangeShapeType="1"/>
            </p:cNvSpPr>
            <p:nvPr/>
          </p:nvSpPr>
          <p:spPr bwMode="auto">
            <a:xfrm>
              <a:off x="2544" y="2016"/>
              <a:ext cx="3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437" name="Rectangle 59"/>
            <p:cNvSpPr>
              <a:spLocks noChangeArrowheads="1"/>
            </p:cNvSpPr>
            <p:nvPr/>
          </p:nvSpPr>
          <p:spPr bwMode="auto">
            <a:xfrm>
              <a:off x="3456" y="1872"/>
              <a:ext cx="240" cy="240"/>
            </a:xfrm>
            <a:prstGeom prst="rect">
              <a:avLst/>
            </a:prstGeom>
            <a:solidFill>
              <a:srgbClr val="FFFF99"/>
            </a:solidFill>
            <a:ln w="9525">
              <a:solidFill>
                <a:schemeClr val="tx1"/>
              </a:solidFill>
              <a:miter lim="800000"/>
              <a:headEnd/>
              <a:tailEnd/>
            </a:ln>
          </p:spPr>
          <p:txBody>
            <a:bodyPr wrap="none" anchor="ctr"/>
            <a:lstStyle/>
            <a:p>
              <a:pPr algn="ctr" eaLnBrk="1" hangingPunct="1"/>
              <a:r>
                <a:rPr lang="en-US" sz="2400">
                  <a:solidFill>
                    <a:srgbClr val="000000"/>
                  </a:solidFill>
                  <a:cs typeface="Arial" charset="0"/>
                </a:rPr>
                <a:t>G</a:t>
              </a:r>
            </a:p>
          </p:txBody>
        </p:sp>
        <p:sp>
          <p:nvSpPr>
            <p:cNvPr id="57438" name="Line 60"/>
            <p:cNvSpPr>
              <a:spLocks noChangeShapeType="1"/>
            </p:cNvSpPr>
            <p:nvPr/>
          </p:nvSpPr>
          <p:spPr bwMode="auto">
            <a:xfrm>
              <a:off x="3120" y="2016"/>
              <a:ext cx="3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439" name="Line 61"/>
            <p:cNvSpPr>
              <a:spLocks noChangeShapeType="1"/>
            </p:cNvSpPr>
            <p:nvPr/>
          </p:nvSpPr>
          <p:spPr bwMode="auto">
            <a:xfrm>
              <a:off x="3696" y="2016"/>
              <a:ext cx="3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18206" name="Text Box 62"/>
          <p:cNvSpPr txBox="1">
            <a:spLocks noChangeArrowheads="1"/>
          </p:cNvSpPr>
          <p:nvPr/>
        </p:nvSpPr>
        <p:spPr bwMode="auto">
          <a:xfrm>
            <a:off x="3124200" y="4654550"/>
            <a:ext cx="28336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eaLnBrk="1" hangingPunct="1"/>
            <a:r>
              <a:rPr lang="en-US" sz="2400">
                <a:solidFill>
                  <a:srgbClr val="000000"/>
                </a:solidFill>
                <a:latin typeface="Comic Sans MS" pitchFamily="66" charset="0"/>
                <a:cs typeface="Arial" charset="0"/>
              </a:rPr>
              <a:t>, linked by G nodes</a:t>
            </a:r>
          </a:p>
        </p:txBody>
      </p:sp>
      <p:sp>
        <p:nvSpPr>
          <p:cNvPr id="518207" name="Text Box 63"/>
          <p:cNvSpPr txBox="1">
            <a:spLocks noChangeArrowheads="1"/>
          </p:cNvSpPr>
          <p:nvPr/>
        </p:nvSpPr>
        <p:spPr bwMode="auto">
          <a:xfrm>
            <a:off x="381000" y="6172200"/>
            <a:ext cx="803715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eaLnBrk="1" hangingPunct="1">
              <a:buFontTx/>
              <a:buChar char="•"/>
            </a:pPr>
            <a:r>
              <a:rPr lang="en-US" sz="2400">
                <a:solidFill>
                  <a:srgbClr val="000000"/>
                </a:solidFill>
                <a:latin typeface="Comic Sans MS" pitchFamily="66" charset="0"/>
                <a:cs typeface="Arial" charset="0"/>
              </a:rPr>
              <a:t>Each EPR qubit has associated classical message</a:t>
            </a:r>
          </a:p>
        </p:txBody>
      </p:sp>
      <p:grpSp>
        <p:nvGrpSpPr>
          <p:cNvPr id="5" name="Group 64"/>
          <p:cNvGrpSpPr>
            <a:grpSpLocks/>
          </p:cNvGrpSpPr>
          <p:nvPr/>
        </p:nvGrpSpPr>
        <p:grpSpPr bwMode="auto">
          <a:xfrm>
            <a:off x="1905000" y="1912938"/>
            <a:ext cx="6078538" cy="2343150"/>
            <a:chOff x="1008" y="1296"/>
            <a:chExt cx="3984" cy="1536"/>
          </a:xfrm>
        </p:grpSpPr>
        <p:sp>
          <p:nvSpPr>
            <p:cNvPr id="57386" name="Rectangle 65"/>
            <p:cNvSpPr>
              <a:spLocks noChangeArrowheads="1"/>
            </p:cNvSpPr>
            <p:nvPr/>
          </p:nvSpPr>
          <p:spPr bwMode="auto">
            <a:xfrm>
              <a:off x="1008" y="1440"/>
              <a:ext cx="528"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2400">
                  <a:solidFill>
                    <a:srgbClr val="000000"/>
                  </a:solidFill>
                  <a:cs typeface="Arial" charset="0"/>
                </a:rPr>
                <a:t>Gate</a:t>
              </a:r>
            </a:p>
          </p:txBody>
        </p:sp>
        <p:sp>
          <p:nvSpPr>
            <p:cNvPr id="57387" name="Rectangle 66"/>
            <p:cNvSpPr>
              <a:spLocks noChangeArrowheads="1"/>
            </p:cNvSpPr>
            <p:nvPr/>
          </p:nvSpPr>
          <p:spPr bwMode="auto">
            <a:xfrm>
              <a:off x="2160" y="1440"/>
              <a:ext cx="528"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2400">
                  <a:solidFill>
                    <a:srgbClr val="000000"/>
                  </a:solidFill>
                  <a:cs typeface="Arial" charset="0"/>
                </a:rPr>
                <a:t>Gate</a:t>
              </a:r>
            </a:p>
          </p:txBody>
        </p:sp>
        <p:sp>
          <p:nvSpPr>
            <p:cNvPr id="57388" name="Rectangle 67"/>
            <p:cNvSpPr>
              <a:spLocks noChangeArrowheads="1"/>
            </p:cNvSpPr>
            <p:nvPr/>
          </p:nvSpPr>
          <p:spPr bwMode="auto">
            <a:xfrm>
              <a:off x="3312" y="1440"/>
              <a:ext cx="528"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2400">
                  <a:solidFill>
                    <a:srgbClr val="000000"/>
                  </a:solidFill>
                  <a:cs typeface="Arial" charset="0"/>
                </a:rPr>
                <a:t>Gate</a:t>
              </a:r>
            </a:p>
          </p:txBody>
        </p:sp>
        <p:sp>
          <p:nvSpPr>
            <p:cNvPr id="57389" name="Rectangle 68"/>
            <p:cNvSpPr>
              <a:spLocks noChangeArrowheads="1"/>
            </p:cNvSpPr>
            <p:nvPr/>
          </p:nvSpPr>
          <p:spPr bwMode="auto">
            <a:xfrm>
              <a:off x="4464" y="1440"/>
              <a:ext cx="528"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2400">
                  <a:solidFill>
                    <a:srgbClr val="000000"/>
                  </a:solidFill>
                  <a:cs typeface="Arial" charset="0"/>
                </a:rPr>
                <a:t>Gate</a:t>
              </a:r>
            </a:p>
          </p:txBody>
        </p:sp>
        <p:sp>
          <p:nvSpPr>
            <p:cNvPr id="57390" name="Rectangle 69"/>
            <p:cNvSpPr>
              <a:spLocks noChangeArrowheads="1"/>
            </p:cNvSpPr>
            <p:nvPr/>
          </p:nvSpPr>
          <p:spPr bwMode="auto">
            <a:xfrm>
              <a:off x="1008" y="2592"/>
              <a:ext cx="528"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2400">
                  <a:solidFill>
                    <a:srgbClr val="000000"/>
                  </a:solidFill>
                  <a:cs typeface="Arial" charset="0"/>
                </a:rPr>
                <a:t>Gate</a:t>
              </a:r>
            </a:p>
          </p:txBody>
        </p:sp>
        <p:sp>
          <p:nvSpPr>
            <p:cNvPr id="57391" name="Rectangle 70"/>
            <p:cNvSpPr>
              <a:spLocks noChangeArrowheads="1"/>
            </p:cNvSpPr>
            <p:nvPr/>
          </p:nvSpPr>
          <p:spPr bwMode="auto">
            <a:xfrm>
              <a:off x="2160" y="2592"/>
              <a:ext cx="528"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2400">
                  <a:solidFill>
                    <a:srgbClr val="000000"/>
                  </a:solidFill>
                  <a:cs typeface="Arial" charset="0"/>
                </a:rPr>
                <a:t>Gate</a:t>
              </a:r>
            </a:p>
          </p:txBody>
        </p:sp>
        <p:sp>
          <p:nvSpPr>
            <p:cNvPr id="57392" name="Rectangle 71"/>
            <p:cNvSpPr>
              <a:spLocks noChangeArrowheads="1"/>
            </p:cNvSpPr>
            <p:nvPr/>
          </p:nvSpPr>
          <p:spPr bwMode="auto">
            <a:xfrm>
              <a:off x="3312" y="2592"/>
              <a:ext cx="528"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2400">
                  <a:solidFill>
                    <a:srgbClr val="000000"/>
                  </a:solidFill>
                  <a:cs typeface="Arial" charset="0"/>
                </a:rPr>
                <a:t>Gate</a:t>
              </a:r>
            </a:p>
          </p:txBody>
        </p:sp>
        <p:sp>
          <p:nvSpPr>
            <p:cNvPr id="57393" name="Rectangle 72"/>
            <p:cNvSpPr>
              <a:spLocks noChangeArrowheads="1"/>
            </p:cNvSpPr>
            <p:nvPr/>
          </p:nvSpPr>
          <p:spPr bwMode="auto">
            <a:xfrm>
              <a:off x="4464" y="2592"/>
              <a:ext cx="528"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2400">
                  <a:solidFill>
                    <a:srgbClr val="000000"/>
                  </a:solidFill>
                  <a:cs typeface="Arial" charset="0"/>
                </a:rPr>
                <a:t>Gate</a:t>
              </a:r>
            </a:p>
          </p:txBody>
        </p:sp>
        <p:sp>
          <p:nvSpPr>
            <p:cNvPr id="57394" name="Line 73"/>
            <p:cNvSpPr>
              <a:spLocks noChangeShapeType="1"/>
            </p:cNvSpPr>
            <p:nvPr/>
          </p:nvSpPr>
          <p:spPr bwMode="auto">
            <a:xfrm>
              <a:off x="1248" y="2448"/>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395" name="Line 74"/>
            <p:cNvSpPr>
              <a:spLocks noChangeShapeType="1"/>
            </p:cNvSpPr>
            <p:nvPr/>
          </p:nvSpPr>
          <p:spPr bwMode="auto">
            <a:xfrm>
              <a:off x="1392" y="244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396" name="Line 75"/>
            <p:cNvSpPr>
              <a:spLocks noChangeShapeType="1"/>
            </p:cNvSpPr>
            <p:nvPr/>
          </p:nvSpPr>
          <p:spPr bwMode="auto">
            <a:xfrm>
              <a:off x="1248" y="1296"/>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397" name="Line 76"/>
            <p:cNvSpPr>
              <a:spLocks noChangeShapeType="1"/>
            </p:cNvSpPr>
            <p:nvPr/>
          </p:nvSpPr>
          <p:spPr bwMode="auto">
            <a:xfrm>
              <a:off x="1392" y="1296"/>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398" name="Line 77"/>
            <p:cNvSpPr>
              <a:spLocks noChangeShapeType="1"/>
            </p:cNvSpPr>
            <p:nvPr/>
          </p:nvSpPr>
          <p:spPr bwMode="auto">
            <a:xfrm>
              <a:off x="2400" y="2448"/>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399" name="Line 78"/>
            <p:cNvSpPr>
              <a:spLocks noChangeShapeType="1"/>
            </p:cNvSpPr>
            <p:nvPr/>
          </p:nvSpPr>
          <p:spPr bwMode="auto">
            <a:xfrm>
              <a:off x="2544" y="244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400" name="Line 79"/>
            <p:cNvSpPr>
              <a:spLocks noChangeShapeType="1"/>
            </p:cNvSpPr>
            <p:nvPr/>
          </p:nvSpPr>
          <p:spPr bwMode="auto">
            <a:xfrm>
              <a:off x="3552" y="2448"/>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401" name="Line 80"/>
            <p:cNvSpPr>
              <a:spLocks noChangeShapeType="1"/>
            </p:cNvSpPr>
            <p:nvPr/>
          </p:nvSpPr>
          <p:spPr bwMode="auto">
            <a:xfrm>
              <a:off x="3696" y="244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402" name="Line 81"/>
            <p:cNvSpPr>
              <a:spLocks noChangeShapeType="1"/>
            </p:cNvSpPr>
            <p:nvPr/>
          </p:nvSpPr>
          <p:spPr bwMode="auto">
            <a:xfrm>
              <a:off x="4704" y="2448"/>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403" name="Line 82"/>
            <p:cNvSpPr>
              <a:spLocks noChangeShapeType="1"/>
            </p:cNvSpPr>
            <p:nvPr/>
          </p:nvSpPr>
          <p:spPr bwMode="auto">
            <a:xfrm>
              <a:off x="4848" y="244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404" name="Line 83"/>
            <p:cNvSpPr>
              <a:spLocks noChangeShapeType="1"/>
            </p:cNvSpPr>
            <p:nvPr/>
          </p:nvSpPr>
          <p:spPr bwMode="auto">
            <a:xfrm>
              <a:off x="2400" y="1296"/>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405" name="Line 84"/>
            <p:cNvSpPr>
              <a:spLocks noChangeShapeType="1"/>
            </p:cNvSpPr>
            <p:nvPr/>
          </p:nvSpPr>
          <p:spPr bwMode="auto">
            <a:xfrm>
              <a:off x="2544" y="1296"/>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406" name="Line 85"/>
            <p:cNvSpPr>
              <a:spLocks noChangeShapeType="1"/>
            </p:cNvSpPr>
            <p:nvPr/>
          </p:nvSpPr>
          <p:spPr bwMode="auto">
            <a:xfrm>
              <a:off x="3552" y="1296"/>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407" name="Line 86"/>
            <p:cNvSpPr>
              <a:spLocks noChangeShapeType="1"/>
            </p:cNvSpPr>
            <p:nvPr/>
          </p:nvSpPr>
          <p:spPr bwMode="auto">
            <a:xfrm>
              <a:off x="3696" y="1296"/>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408" name="Line 87"/>
            <p:cNvSpPr>
              <a:spLocks noChangeShapeType="1"/>
            </p:cNvSpPr>
            <p:nvPr/>
          </p:nvSpPr>
          <p:spPr bwMode="auto">
            <a:xfrm>
              <a:off x="4704" y="1296"/>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409" name="Line 88"/>
            <p:cNvSpPr>
              <a:spLocks noChangeShapeType="1"/>
            </p:cNvSpPr>
            <p:nvPr/>
          </p:nvSpPr>
          <p:spPr bwMode="auto">
            <a:xfrm>
              <a:off x="4848" y="1296"/>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89"/>
          <p:cNvGrpSpPr>
            <a:grpSpLocks/>
          </p:cNvGrpSpPr>
          <p:nvPr/>
        </p:nvGrpSpPr>
        <p:grpSpPr bwMode="auto">
          <a:xfrm>
            <a:off x="1371600" y="1131888"/>
            <a:ext cx="5419725" cy="1905000"/>
            <a:chOff x="672" y="816"/>
            <a:chExt cx="3552" cy="1248"/>
          </a:xfrm>
        </p:grpSpPr>
        <p:sp>
          <p:nvSpPr>
            <p:cNvPr id="57366" name="Rectangle 90"/>
            <p:cNvSpPr>
              <a:spLocks noChangeArrowheads="1"/>
            </p:cNvSpPr>
            <p:nvPr/>
          </p:nvSpPr>
          <p:spPr bwMode="auto">
            <a:xfrm>
              <a:off x="3936" y="816"/>
              <a:ext cx="96" cy="96"/>
            </a:xfrm>
            <a:prstGeom prst="rect">
              <a:avLst/>
            </a:prstGeom>
            <a:solidFill>
              <a:srgbClr val="00CCFF"/>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57367" name="Rectangle 91"/>
            <p:cNvSpPr>
              <a:spLocks noChangeArrowheads="1"/>
            </p:cNvSpPr>
            <p:nvPr/>
          </p:nvSpPr>
          <p:spPr bwMode="auto">
            <a:xfrm>
              <a:off x="3120" y="816"/>
              <a:ext cx="96" cy="96"/>
            </a:xfrm>
            <a:prstGeom prst="rect">
              <a:avLst/>
            </a:prstGeom>
            <a:solidFill>
              <a:srgbClr val="00CCFF"/>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57368" name="Rectangle 92"/>
            <p:cNvSpPr>
              <a:spLocks noChangeArrowheads="1"/>
            </p:cNvSpPr>
            <p:nvPr/>
          </p:nvSpPr>
          <p:spPr bwMode="auto">
            <a:xfrm>
              <a:off x="2784" y="816"/>
              <a:ext cx="96" cy="96"/>
            </a:xfrm>
            <a:prstGeom prst="rect">
              <a:avLst/>
            </a:prstGeom>
            <a:solidFill>
              <a:srgbClr val="00CCFF"/>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57369" name="Rectangle 93"/>
            <p:cNvSpPr>
              <a:spLocks noChangeArrowheads="1"/>
            </p:cNvSpPr>
            <p:nvPr/>
          </p:nvSpPr>
          <p:spPr bwMode="auto">
            <a:xfrm>
              <a:off x="1968" y="816"/>
              <a:ext cx="96" cy="96"/>
            </a:xfrm>
            <a:prstGeom prst="rect">
              <a:avLst/>
            </a:prstGeom>
            <a:solidFill>
              <a:srgbClr val="00CCFF"/>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57370" name="Rectangle 94"/>
            <p:cNvSpPr>
              <a:spLocks noChangeArrowheads="1"/>
            </p:cNvSpPr>
            <p:nvPr/>
          </p:nvSpPr>
          <p:spPr bwMode="auto">
            <a:xfrm>
              <a:off x="1632" y="816"/>
              <a:ext cx="96" cy="96"/>
            </a:xfrm>
            <a:prstGeom prst="rect">
              <a:avLst/>
            </a:prstGeom>
            <a:solidFill>
              <a:srgbClr val="00CCFF"/>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57371" name="Rectangle 95"/>
            <p:cNvSpPr>
              <a:spLocks noChangeArrowheads="1"/>
            </p:cNvSpPr>
            <p:nvPr/>
          </p:nvSpPr>
          <p:spPr bwMode="auto">
            <a:xfrm>
              <a:off x="816" y="816"/>
              <a:ext cx="96" cy="96"/>
            </a:xfrm>
            <a:prstGeom prst="rect">
              <a:avLst/>
            </a:prstGeom>
            <a:solidFill>
              <a:srgbClr val="00CCFF"/>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57372" name="Rectangle 96"/>
            <p:cNvSpPr>
              <a:spLocks noChangeArrowheads="1"/>
            </p:cNvSpPr>
            <p:nvPr/>
          </p:nvSpPr>
          <p:spPr bwMode="auto">
            <a:xfrm>
              <a:off x="3936" y="1968"/>
              <a:ext cx="96" cy="96"/>
            </a:xfrm>
            <a:prstGeom prst="rect">
              <a:avLst/>
            </a:prstGeom>
            <a:solidFill>
              <a:srgbClr val="00CCFF"/>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57373" name="Rectangle 97"/>
            <p:cNvSpPr>
              <a:spLocks noChangeArrowheads="1"/>
            </p:cNvSpPr>
            <p:nvPr/>
          </p:nvSpPr>
          <p:spPr bwMode="auto">
            <a:xfrm>
              <a:off x="3120" y="1968"/>
              <a:ext cx="96" cy="96"/>
            </a:xfrm>
            <a:prstGeom prst="rect">
              <a:avLst/>
            </a:prstGeom>
            <a:solidFill>
              <a:srgbClr val="00CCFF"/>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57374" name="Rectangle 98"/>
            <p:cNvSpPr>
              <a:spLocks noChangeArrowheads="1"/>
            </p:cNvSpPr>
            <p:nvPr/>
          </p:nvSpPr>
          <p:spPr bwMode="auto">
            <a:xfrm>
              <a:off x="2784" y="1968"/>
              <a:ext cx="96" cy="96"/>
            </a:xfrm>
            <a:prstGeom prst="rect">
              <a:avLst/>
            </a:prstGeom>
            <a:solidFill>
              <a:srgbClr val="00CCFF"/>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57375" name="Rectangle 99"/>
            <p:cNvSpPr>
              <a:spLocks noChangeArrowheads="1"/>
            </p:cNvSpPr>
            <p:nvPr/>
          </p:nvSpPr>
          <p:spPr bwMode="auto">
            <a:xfrm>
              <a:off x="1968" y="1968"/>
              <a:ext cx="96" cy="96"/>
            </a:xfrm>
            <a:prstGeom prst="rect">
              <a:avLst/>
            </a:prstGeom>
            <a:solidFill>
              <a:srgbClr val="00CCFF"/>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57376" name="Rectangle 100"/>
            <p:cNvSpPr>
              <a:spLocks noChangeArrowheads="1"/>
            </p:cNvSpPr>
            <p:nvPr/>
          </p:nvSpPr>
          <p:spPr bwMode="auto">
            <a:xfrm>
              <a:off x="1632" y="1968"/>
              <a:ext cx="96" cy="96"/>
            </a:xfrm>
            <a:prstGeom prst="rect">
              <a:avLst/>
            </a:prstGeom>
            <a:solidFill>
              <a:srgbClr val="00CCFF"/>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57377" name="Rectangle 101"/>
            <p:cNvSpPr>
              <a:spLocks noChangeArrowheads="1"/>
            </p:cNvSpPr>
            <p:nvPr/>
          </p:nvSpPr>
          <p:spPr bwMode="auto">
            <a:xfrm>
              <a:off x="816" y="1968"/>
              <a:ext cx="96" cy="96"/>
            </a:xfrm>
            <a:prstGeom prst="rect">
              <a:avLst/>
            </a:prstGeom>
            <a:solidFill>
              <a:srgbClr val="00CCFF"/>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57378" name="Rectangle 102"/>
            <p:cNvSpPr>
              <a:spLocks noChangeArrowheads="1"/>
            </p:cNvSpPr>
            <p:nvPr/>
          </p:nvSpPr>
          <p:spPr bwMode="auto">
            <a:xfrm>
              <a:off x="4128" y="1776"/>
              <a:ext cx="96" cy="96"/>
            </a:xfrm>
            <a:prstGeom prst="rect">
              <a:avLst/>
            </a:prstGeom>
            <a:solidFill>
              <a:srgbClr val="00CCFF"/>
            </a:solidFill>
            <a:ln w="9525">
              <a:solidFill>
                <a:schemeClr val="tx1"/>
              </a:solidFill>
              <a:miter lim="800000"/>
              <a:headEnd/>
              <a:tailEnd/>
            </a:ln>
          </p:spPr>
          <p:txBody>
            <a:bodyPr wrap="none" anchor="ctr"/>
            <a:lstStyle/>
            <a:p>
              <a:pPr algn="ctr" eaLnBrk="1" hangingPunct="1"/>
              <a:endParaRPr lang="en-US" sz="2400" b="1">
                <a:solidFill>
                  <a:srgbClr val="000000"/>
                </a:solidFill>
                <a:cs typeface="Arial" charset="0"/>
              </a:endParaRPr>
            </a:p>
          </p:txBody>
        </p:sp>
        <p:sp>
          <p:nvSpPr>
            <p:cNvPr id="57379" name="Rectangle 103"/>
            <p:cNvSpPr>
              <a:spLocks noChangeArrowheads="1"/>
            </p:cNvSpPr>
            <p:nvPr/>
          </p:nvSpPr>
          <p:spPr bwMode="auto">
            <a:xfrm>
              <a:off x="4128" y="960"/>
              <a:ext cx="96" cy="96"/>
            </a:xfrm>
            <a:prstGeom prst="rect">
              <a:avLst/>
            </a:prstGeom>
            <a:solidFill>
              <a:srgbClr val="00CCFF"/>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57380" name="Rectangle 104"/>
            <p:cNvSpPr>
              <a:spLocks noChangeArrowheads="1"/>
            </p:cNvSpPr>
            <p:nvPr/>
          </p:nvSpPr>
          <p:spPr bwMode="auto">
            <a:xfrm>
              <a:off x="2976" y="1776"/>
              <a:ext cx="96" cy="96"/>
            </a:xfrm>
            <a:prstGeom prst="rect">
              <a:avLst/>
            </a:prstGeom>
            <a:solidFill>
              <a:srgbClr val="00CCFF"/>
            </a:solidFill>
            <a:ln w="9525">
              <a:solidFill>
                <a:schemeClr val="tx1"/>
              </a:solidFill>
              <a:miter lim="800000"/>
              <a:headEnd/>
              <a:tailEnd/>
            </a:ln>
          </p:spPr>
          <p:txBody>
            <a:bodyPr wrap="none" anchor="ctr"/>
            <a:lstStyle/>
            <a:p>
              <a:pPr algn="ctr" eaLnBrk="1" hangingPunct="1"/>
              <a:endParaRPr lang="en-US" sz="2400" b="1">
                <a:solidFill>
                  <a:srgbClr val="000000"/>
                </a:solidFill>
                <a:cs typeface="Arial" charset="0"/>
              </a:endParaRPr>
            </a:p>
          </p:txBody>
        </p:sp>
        <p:sp>
          <p:nvSpPr>
            <p:cNvPr id="57381" name="Rectangle 105"/>
            <p:cNvSpPr>
              <a:spLocks noChangeArrowheads="1"/>
            </p:cNvSpPr>
            <p:nvPr/>
          </p:nvSpPr>
          <p:spPr bwMode="auto">
            <a:xfrm>
              <a:off x="2976" y="960"/>
              <a:ext cx="96" cy="96"/>
            </a:xfrm>
            <a:prstGeom prst="rect">
              <a:avLst/>
            </a:prstGeom>
            <a:solidFill>
              <a:srgbClr val="00CCFF"/>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57382" name="Rectangle 106"/>
            <p:cNvSpPr>
              <a:spLocks noChangeArrowheads="1"/>
            </p:cNvSpPr>
            <p:nvPr/>
          </p:nvSpPr>
          <p:spPr bwMode="auto">
            <a:xfrm>
              <a:off x="1824" y="1776"/>
              <a:ext cx="96" cy="96"/>
            </a:xfrm>
            <a:prstGeom prst="rect">
              <a:avLst/>
            </a:prstGeom>
            <a:solidFill>
              <a:srgbClr val="00CCFF"/>
            </a:solidFill>
            <a:ln w="9525">
              <a:solidFill>
                <a:schemeClr val="tx1"/>
              </a:solidFill>
              <a:miter lim="800000"/>
              <a:headEnd/>
              <a:tailEnd/>
            </a:ln>
          </p:spPr>
          <p:txBody>
            <a:bodyPr wrap="none" anchor="ctr"/>
            <a:lstStyle/>
            <a:p>
              <a:pPr algn="ctr" eaLnBrk="1" hangingPunct="1"/>
              <a:endParaRPr lang="en-US" sz="2400" b="1">
                <a:solidFill>
                  <a:srgbClr val="000000"/>
                </a:solidFill>
                <a:cs typeface="Arial" charset="0"/>
              </a:endParaRPr>
            </a:p>
          </p:txBody>
        </p:sp>
        <p:sp>
          <p:nvSpPr>
            <p:cNvPr id="57383" name="Rectangle 107"/>
            <p:cNvSpPr>
              <a:spLocks noChangeArrowheads="1"/>
            </p:cNvSpPr>
            <p:nvPr/>
          </p:nvSpPr>
          <p:spPr bwMode="auto">
            <a:xfrm>
              <a:off x="1824" y="960"/>
              <a:ext cx="96" cy="96"/>
            </a:xfrm>
            <a:prstGeom prst="rect">
              <a:avLst/>
            </a:prstGeom>
            <a:solidFill>
              <a:srgbClr val="00CCFF"/>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sp>
          <p:nvSpPr>
            <p:cNvPr id="57384" name="Rectangle 108"/>
            <p:cNvSpPr>
              <a:spLocks noChangeArrowheads="1"/>
            </p:cNvSpPr>
            <p:nvPr/>
          </p:nvSpPr>
          <p:spPr bwMode="auto">
            <a:xfrm>
              <a:off x="672" y="1776"/>
              <a:ext cx="96" cy="96"/>
            </a:xfrm>
            <a:prstGeom prst="rect">
              <a:avLst/>
            </a:prstGeom>
            <a:solidFill>
              <a:srgbClr val="00CCFF"/>
            </a:solidFill>
            <a:ln w="9525">
              <a:solidFill>
                <a:schemeClr val="tx1"/>
              </a:solidFill>
              <a:miter lim="800000"/>
              <a:headEnd/>
              <a:tailEnd/>
            </a:ln>
          </p:spPr>
          <p:txBody>
            <a:bodyPr wrap="none" anchor="ctr"/>
            <a:lstStyle/>
            <a:p>
              <a:pPr algn="ctr" eaLnBrk="1" hangingPunct="1"/>
              <a:endParaRPr lang="en-US" sz="2400" b="1">
                <a:solidFill>
                  <a:srgbClr val="000000"/>
                </a:solidFill>
                <a:cs typeface="Arial" charset="0"/>
              </a:endParaRPr>
            </a:p>
          </p:txBody>
        </p:sp>
        <p:sp>
          <p:nvSpPr>
            <p:cNvPr id="57385" name="Rectangle 109"/>
            <p:cNvSpPr>
              <a:spLocks noChangeArrowheads="1"/>
            </p:cNvSpPr>
            <p:nvPr/>
          </p:nvSpPr>
          <p:spPr bwMode="auto">
            <a:xfrm>
              <a:off x="672" y="960"/>
              <a:ext cx="96" cy="96"/>
            </a:xfrm>
            <a:prstGeom prst="rect">
              <a:avLst/>
            </a:prstGeom>
            <a:solidFill>
              <a:srgbClr val="00CCFF"/>
            </a:solidFill>
            <a:ln w="9525">
              <a:solidFill>
                <a:schemeClr val="tx1"/>
              </a:solidFill>
              <a:miter lim="800000"/>
              <a:headEnd/>
              <a:tailEnd/>
            </a:ln>
          </p:spPr>
          <p:txBody>
            <a:bodyPr wrap="none" anchor="ctr"/>
            <a:lstStyle/>
            <a:p>
              <a:pPr algn="ctr"/>
              <a:endParaRPr lang="en-US" sz="1800">
                <a:solidFill>
                  <a:srgbClr val="000000"/>
                </a:solidFill>
                <a:latin typeface="Comic Sans MS" pitchFamily="66" charset="0"/>
              </a:endParaRPr>
            </a:p>
          </p:txBody>
        </p:sp>
      </p:grpSp>
      <p:sp>
        <p:nvSpPr>
          <p:cNvPr id="518254" name="Line 110"/>
          <p:cNvSpPr>
            <a:spLocks noChangeShapeType="1"/>
          </p:cNvSpPr>
          <p:nvPr/>
        </p:nvSpPr>
        <p:spPr bwMode="auto">
          <a:xfrm flipH="1" flipV="1">
            <a:off x="8077200" y="4352925"/>
            <a:ext cx="585788" cy="512763"/>
          </a:xfrm>
          <a:prstGeom prst="line">
            <a:avLst/>
          </a:prstGeom>
          <a:noFill/>
          <a:ln w="38100">
            <a:solidFill>
              <a:srgbClr val="FF0000"/>
            </a:solidFill>
            <a:round/>
            <a:headEnd/>
            <a:tailEnd type="arrow" w="lg" len="med"/>
          </a:ln>
          <a:extLst>
            <a:ext uri="{909E8E84-426E-40DD-AFC4-6F175D3DCCD1}">
              <a14:hiddenFill xmlns:a14="http://schemas.microsoft.com/office/drawing/2010/main">
                <a:noFill/>
              </a14:hiddenFill>
            </a:ext>
          </a:extLst>
        </p:spPr>
        <p:txBody>
          <a:bodyPr/>
          <a:lstStyle/>
          <a:p>
            <a:endParaRPr lang="en-US"/>
          </a:p>
        </p:txBody>
      </p:sp>
      <p:sp>
        <p:nvSpPr>
          <p:cNvPr id="518255" name="Line 111"/>
          <p:cNvSpPr>
            <a:spLocks noChangeShapeType="1"/>
          </p:cNvSpPr>
          <p:nvPr/>
        </p:nvSpPr>
        <p:spPr bwMode="auto">
          <a:xfrm flipV="1">
            <a:off x="838200" y="2284413"/>
            <a:ext cx="952500" cy="219075"/>
          </a:xfrm>
          <a:prstGeom prst="line">
            <a:avLst/>
          </a:prstGeom>
          <a:noFill/>
          <a:ln w="38100">
            <a:solidFill>
              <a:srgbClr val="FF0000"/>
            </a:solidFill>
            <a:round/>
            <a:headEnd/>
            <a:tailEnd type="arrow" w="lg" len="med"/>
          </a:ln>
          <a:extLst>
            <a:ext uri="{909E8E84-426E-40DD-AFC4-6F175D3DCCD1}">
              <a14:hiddenFill xmlns:a14="http://schemas.microsoft.com/office/drawing/2010/main">
                <a:noFill/>
              </a14:hiddenFill>
            </a:ext>
          </a:extLst>
        </p:spPr>
        <p:txBody>
          <a:bodyPr/>
          <a:lstStyle/>
          <a:p>
            <a:endParaRPr lang="en-US"/>
          </a:p>
        </p:txBody>
      </p:sp>
      <p:sp>
        <p:nvSpPr>
          <p:cNvPr id="518256" name="Oval 112"/>
          <p:cNvSpPr>
            <a:spLocks noChangeArrowheads="1"/>
          </p:cNvSpPr>
          <p:nvPr/>
        </p:nvSpPr>
        <p:spPr bwMode="auto">
          <a:xfrm>
            <a:off x="4191000" y="2590800"/>
            <a:ext cx="293688" cy="293688"/>
          </a:xfrm>
          <a:prstGeom prst="ellipse">
            <a:avLst/>
          </a:prstGeom>
          <a:solidFill>
            <a:srgbClr val="CC99FF"/>
          </a:solidFill>
          <a:ln w="9525">
            <a:solidFill>
              <a:schemeClr val="tx1"/>
            </a:solidFill>
            <a:round/>
            <a:headEnd/>
            <a:tailEnd/>
          </a:ln>
        </p:spPr>
        <p:txBody>
          <a:bodyPr wrap="none" anchor="ctr"/>
          <a:lstStyle/>
          <a:p>
            <a:pPr algn="ctr"/>
            <a:endParaRPr lang="en-US" sz="1800">
              <a:solidFill>
                <a:srgbClr val="000000"/>
              </a:solidFill>
              <a:latin typeface="Comic Sans MS" pitchFamily="66" charset="0"/>
            </a:endParaRPr>
          </a:p>
        </p:txBody>
      </p:sp>
      <p:sp>
        <p:nvSpPr>
          <p:cNvPr id="518257" name="Oval 113"/>
          <p:cNvSpPr>
            <a:spLocks noChangeArrowheads="1"/>
          </p:cNvSpPr>
          <p:nvPr/>
        </p:nvSpPr>
        <p:spPr bwMode="auto">
          <a:xfrm>
            <a:off x="3810000" y="2590800"/>
            <a:ext cx="293688" cy="293688"/>
          </a:xfrm>
          <a:prstGeom prst="ellipse">
            <a:avLst/>
          </a:prstGeom>
          <a:solidFill>
            <a:srgbClr val="CC99FF"/>
          </a:solidFill>
          <a:ln w="9525">
            <a:solidFill>
              <a:schemeClr val="tx1"/>
            </a:solidFill>
            <a:round/>
            <a:headEnd/>
            <a:tailEnd/>
          </a:ln>
        </p:spPr>
        <p:txBody>
          <a:bodyPr wrap="none" anchor="ctr"/>
          <a:lstStyle/>
          <a:p>
            <a:pPr algn="ctr"/>
            <a:endParaRPr lang="en-US" sz="1800">
              <a:solidFill>
                <a:srgbClr val="000000"/>
              </a:solidFill>
              <a:latin typeface="Comic Sans MS" pitchFamily="66" charset="0"/>
            </a:endParaRPr>
          </a:p>
        </p:txBody>
      </p:sp>
      <p:sp>
        <p:nvSpPr>
          <p:cNvPr id="518258" name="Oval 114"/>
          <p:cNvSpPr>
            <a:spLocks noChangeArrowheads="1"/>
          </p:cNvSpPr>
          <p:nvPr/>
        </p:nvSpPr>
        <p:spPr bwMode="auto">
          <a:xfrm>
            <a:off x="6553200" y="2590800"/>
            <a:ext cx="293688" cy="293688"/>
          </a:xfrm>
          <a:prstGeom prst="ellipse">
            <a:avLst/>
          </a:prstGeom>
          <a:solidFill>
            <a:srgbClr val="CC99FF"/>
          </a:solidFill>
          <a:ln w="9525">
            <a:solidFill>
              <a:schemeClr val="tx1"/>
            </a:solidFill>
            <a:round/>
            <a:headEnd/>
            <a:tailEnd/>
          </a:ln>
        </p:spPr>
        <p:txBody>
          <a:bodyPr wrap="none" anchor="ctr"/>
          <a:lstStyle/>
          <a:p>
            <a:pPr algn="ctr"/>
            <a:endParaRPr lang="en-US" sz="1800">
              <a:solidFill>
                <a:srgbClr val="000000"/>
              </a:solidFill>
              <a:latin typeface="Comic Sans MS" pitchFamily="66" charset="0"/>
            </a:endParaRPr>
          </a:p>
        </p:txBody>
      </p:sp>
      <p:sp>
        <p:nvSpPr>
          <p:cNvPr id="518259" name="Oval 115"/>
          <p:cNvSpPr>
            <a:spLocks noChangeArrowheads="1"/>
          </p:cNvSpPr>
          <p:nvPr/>
        </p:nvSpPr>
        <p:spPr bwMode="auto">
          <a:xfrm>
            <a:off x="1066800" y="2590800"/>
            <a:ext cx="293688" cy="293688"/>
          </a:xfrm>
          <a:prstGeom prst="ellipse">
            <a:avLst/>
          </a:prstGeom>
          <a:solidFill>
            <a:srgbClr val="CC99FF"/>
          </a:solidFill>
          <a:ln w="9525">
            <a:solidFill>
              <a:schemeClr val="tx1"/>
            </a:solidFill>
            <a:round/>
            <a:headEnd/>
            <a:tailEnd/>
          </a:ln>
        </p:spPr>
        <p:txBody>
          <a:bodyPr wrap="none" anchor="ctr"/>
          <a:lstStyle/>
          <a:p>
            <a:pPr algn="ctr"/>
            <a:endParaRPr lang="en-US" sz="1800">
              <a:solidFill>
                <a:srgbClr val="000000"/>
              </a:solidFill>
              <a:latin typeface="Comic Sans MS" pitchFamily="66" charset="0"/>
            </a:endParaRPr>
          </a:p>
        </p:txBody>
      </p:sp>
      <p:sp>
        <p:nvSpPr>
          <p:cNvPr id="518260" name="Oval 116"/>
          <p:cNvSpPr>
            <a:spLocks noChangeArrowheads="1"/>
          </p:cNvSpPr>
          <p:nvPr/>
        </p:nvSpPr>
        <p:spPr bwMode="auto">
          <a:xfrm>
            <a:off x="1066800" y="762000"/>
            <a:ext cx="293688" cy="293688"/>
          </a:xfrm>
          <a:prstGeom prst="ellipse">
            <a:avLst/>
          </a:prstGeom>
          <a:solidFill>
            <a:srgbClr val="CC99FF"/>
          </a:solidFill>
          <a:ln w="9525">
            <a:solidFill>
              <a:schemeClr val="tx1"/>
            </a:solidFill>
            <a:round/>
            <a:headEnd/>
            <a:tailEnd/>
          </a:ln>
        </p:spPr>
        <p:txBody>
          <a:bodyPr wrap="none" anchor="ctr"/>
          <a:lstStyle/>
          <a:p>
            <a:pPr algn="ctr"/>
            <a:endParaRPr lang="en-US" sz="1800">
              <a:solidFill>
                <a:srgbClr val="000000"/>
              </a:solidFill>
              <a:latin typeface="Comic Sans MS" pitchFamily="66" charset="0"/>
            </a:endParaRPr>
          </a:p>
        </p:txBody>
      </p:sp>
      <p:sp>
        <p:nvSpPr>
          <p:cNvPr id="57362" name="Rectangle 117"/>
          <p:cNvSpPr>
            <a:spLocks noGrp="1" noChangeArrowheads="1"/>
          </p:cNvSpPr>
          <p:nvPr>
            <p:ph type="title"/>
          </p:nvPr>
        </p:nvSpPr>
        <p:spPr>
          <a:xfrm>
            <a:off x="304800" y="228600"/>
            <a:ext cx="8305800" cy="685800"/>
          </a:xfrm>
        </p:spPr>
        <p:txBody>
          <a:bodyPr/>
          <a:lstStyle/>
          <a:p>
            <a:r>
              <a:rPr lang="en-US" smtClean="0"/>
              <a:t>Building a Mesh Interconnect</a:t>
            </a:r>
          </a:p>
        </p:txBody>
      </p:sp>
    </p:spTree>
    <p:extLst>
      <p:ext uri="{BB962C8B-B14F-4D97-AF65-F5344CB8AC3E}">
        <p14:creationId xmlns:p14="http://schemas.microsoft.com/office/powerpoint/2010/main" val="18483161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8147"/>
                                        </p:tgtEl>
                                        <p:attrNameLst>
                                          <p:attrName>style.visibility</p:attrName>
                                        </p:attrNameLst>
                                      </p:cBhvr>
                                      <p:to>
                                        <p:strVal val="visible"/>
                                      </p:to>
                                    </p:set>
                                  </p:childTnLst>
                                </p:cTn>
                              </p:par>
                              <p:par>
                                <p:cTn id="7" presetID="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dissolve">
                                      <p:cBhvr>
                                        <p:cTn id="9" dur="500"/>
                                        <p:tgtEl>
                                          <p:spTgt spid="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18206"/>
                                        </p:tgtEl>
                                        <p:attrNameLst>
                                          <p:attrName>style.visibility</p:attrName>
                                        </p:attrNameLst>
                                      </p:cBhvr>
                                      <p:to>
                                        <p:strVal val="visible"/>
                                      </p:to>
                                    </p:set>
                                  </p:childTnLst>
                                </p:cTn>
                              </p:par>
                              <p:par>
                                <p:cTn id="14" presetID="9"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dissolve">
                                      <p:cBhvr>
                                        <p:cTn id="16" dur="500"/>
                                        <p:tgtEl>
                                          <p:spTgt spid="4"/>
                                        </p:tgtEl>
                                      </p:cBhvr>
                                    </p:animEffect>
                                  </p:childTnLst>
                                </p:cTn>
                              </p:par>
                              <p:par>
                                <p:cTn id="17" presetID="9"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dissolve">
                                      <p:cBhvr>
                                        <p:cTn id="24" dur="500"/>
                                        <p:tgtEl>
                                          <p:spTgt spid="3"/>
                                        </p:tgtEl>
                                      </p:cBhvr>
                                    </p:animEffect>
                                  </p:childTnLst>
                                </p:cTn>
                              </p:par>
                              <p:par>
                                <p:cTn id="25" presetID="9"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dissolve">
                                      <p:cBhvr>
                                        <p:cTn id="27" dur="500"/>
                                        <p:tgtEl>
                                          <p:spTgt spid="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18254"/>
                                        </p:tgtEl>
                                        <p:attrNameLst>
                                          <p:attrName>style.visibility</p:attrName>
                                        </p:attrNameLst>
                                      </p:cBhvr>
                                      <p:to>
                                        <p:strVal val="visible"/>
                                      </p:to>
                                    </p:set>
                                    <p:animEffect transition="in" filter="dissolve">
                                      <p:cBhvr>
                                        <p:cTn id="32" dur="500"/>
                                        <p:tgtEl>
                                          <p:spTgt spid="518254"/>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518255"/>
                                        </p:tgtEl>
                                        <p:attrNameLst>
                                          <p:attrName>style.visibility</p:attrName>
                                        </p:attrNameLst>
                                      </p:cBhvr>
                                      <p:to>
                                        <p:strVal val="visible"/>
                                      </p:to>
                                    </p:set>
                                    <p:animEffect transition="in" filter="dissolve">
                                      <p:cBhvr>
                                        <p:cTn id="35" dur="500"/>
                                        <p:tgtEl>
                                          <p:spTgt spid="518255"/>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518256"/>
                                        </p:tgtEl>
                                        <p:attrNameLst>
                                          <p:attrName>style.visibility</p:attrName>
                                        </p:attrNameLst>
                                      </p:cBhvr>
                                      <p:to>
                                        <p:strVal val="visible"/>
                                      </p:to>
                                    </p:set>
                                    <p:animEffect transition="in" filter="dissolve">
                                      <p:cBhvr>
                                        <p:cTn id="40" dur="500"/>
                                        <p:tgtEl>
                                          <p:spTgt spid="51825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518257"/>
                                        </p:tgtEl>
                                        <p:attrNameLst>
                                          <p:attrName>style.visibility</p:attrName>
                                        </p:attrNameLst>
                                      </p:cBhvr>
                                      <p:to>
                                        <p:strVal val="visible"/>
                                      </p:to>
                                    </p:set>
                                    <p:animEffect transition="in" filter="dissolve">
                                      <p:cBhvr>
                                        <p:cTn id="43" dur="500"/>
                                        <p:tgtEl>
                                          <p:spTgt spid="518257"/>
                                        </p:tgtEl>
                                      </p:cBhvr>
                                    </p:animEffect>
                                  </p:childTnLst>
                                </p:cTn>
                              </p:par>
                            </p:childTnLst>
                          </p:cTn>
                        </p:par>
                        <p:par>
                          <p:cTn id="44" fill="hold" nodeType="afterGroup">
                            <p:stCondLst>
                              <p:cond delay="500"/>
                            </p:stCondLst>
                            <p:childTnLst>
                              <p:par>
                                <p:cTn id="45" presetID="63" presetClass="path" presetSubtype="0" accel="50000" decel="50000" fill="hold" grpId="1" nodeType="afterEffect">
                                  <p:stCondLst>
                                    <p:cond delay="0"/>
                                  </p:stCondLst>
                                  <p:childTnLst>
                                    <p:animMotion origin="layout" path="M 3.33333E-6 -2.36994E-6 L 0.05833 -2.36994E-6 " pathEditMode="relative" rAng="0" ptsTypes="AA">
                                      <p:cBhvr>
                                        <p:cTn id="46" dur="2000" fill="hold"/>
                                        <p:tgtEl>
                                          <p:spTgt spid="518256"/>
                                        </p:tgtEl>
                                        <p:attrNameLst>
                                          <p:attrName>ppt_x</p:attrName>
                                          <p:attrName>ppt_y</p:attrName>
                                        </p:attrNameLst>
                                      </p:cBhvr>
                                      <p:rCtr x="2917" y="0"/>
                                    </p:animMotion>
                                  </p:childTnLst>
                                </p:cTn>
                              </p:par>
                              <p:par>
                                <p:cTn id="47" presetID="35" presetClass="path" presetSubtype="0" accel="50000" decel="50000" fill="hold" grpId="1" nodeType="withEffect">
                                  <p:stCondLst>
                                    <p:cond delay="0"/>
                                  </p:stCondLst>
                                  <p:childTnLst>
                                    <p:animMotion origin="layout" path="M 0 -2.36994E-6 L -0.1 -2.36994E-6 " pathEditMode="relative" rAng="0" ptsTypes="AA">
                                      <p:cBhvr>
                                        <p:cTn id="48" dur="2000" fill="hold"/>
                                        <p:tgtEl>
                                          <p:spTgt spid="518257"/>
                                        </p:tgtEl>
                                        <p:attrNameLst>
                                          <p:attrName>ppt_x</p:attrName>
                                          <p:attrName>ppt_y</p:attrName>
                                        </p:attrNameLst>
                                      </p:cBhvr>
                                      <p:rCtr x="-5000" y="0"/>
                                    </p:animMotion>
                                  </p:childTnLst>
                                </p:cTn>
                              </p:par>
                            </p:childTnLst>
                          </p:cTn>
                        </p:par>
                      </p:childTnLst>
                    </p:cTn>
                  </p:par>
                  <p:par>
                    <p:cTn id="49" fill="hold" nodeType="clickPar">
                      <p:stCondLst>
                        <p:cond delay="indefinite"/>
                      </p:stCondLst>
                      <p:childTnLst>
                        <p:par>
                          <p:cTn id="50" fill="hold" nodeType="withGroup">
                            <p:stCondLst>
                              <p:cond delay="0"/>
                            </p:stCondLst>
                            <p:childTnLst>
                              <p:par>
                                <p:cTn id="51" presetID="9" presetClass="exit" presetSubtype="0" fill="hold" grpId="2" nodeType="clickEffect">
                                  <p:stCondLst>
                                    <p:cond delay="0"/>
                                  </p:stCondLst>
                                  <p:childTnLst>
                                    <p:animEffect transition="out" filter="dissolve">
                                      <p:cBhvr>
                                        <p:cTn id="52" dur="500"/>
                                        <p:tgtEl>
                                          <p:spTgt spid="518257"/>
                                        </p:tgtEl>
                                      </p:cBhvr>
                                    </p:animEffect>
                                    <p:set>
                                      <p:cBhvr>
                                        <p:cTn id="53" dur="1" fill="hold">
                                          <p:stCondLst>
                                            <p:cond delay="499"/>
                                          </p:stCondLst>
                                        </p:cTn>
                                        <p:tgtEl>
                                          <p:spTgt spid="518257"/>
                                        </p:tgtEl>
                                        <p:attrNameLst>
                                          <p:attrName>style.visibility</p:attrName>
                                        </p:attrNameLst>
                                      </p:cBhvr>
                                      <p:to>
                                        <p:strVal val="hidden"/>
                                      </p:to>
                                    </p:set>
                                  </p:childTnLst>
                                </p:cTn>
                              </p:par>
                              <p:par>
                                <p:cTn id="54" presetID="9" presetClass="exit" presetSubtype="0" fill="hold" grpId="2" nodeType="withEffect">
                                  <p:stCondLst>
                                    <p:cond delay="0"/>
                                  </p:stCondLst>
                                  <p:childTnLst>
                                    <p:animEffect transition="out" filter="dissolve">
                                      <p:cBhvr>
                                        <p:cTn id="55" dur="500"/>
                                        <p:tgtEl>
                                          <p:spTgt spid="518256"/>
                                        </p:tgtEl>
                                      </p:cBhvr>
                                    </p:animEffect>
                                    <p:set>
                                      <p:cBhvr>
                                        <p:cTn id="56" dur="1" fill="hold">
                                          <p:stCondLst>
                                            <p:cond delay="499"/>
                                          </p:stCondLst>
                                        </p:cTn>
                                        <p:tgtEl>
                                          <p:spTgt spid="518256"/>
                                        </p:tgtEl>
                                        <p:attrNameLst>
                                          <p:attrName>style.visibility</p:attrName>
                                        </p:attrNameLst>
                                      </p:cBhvr>
                                      <p:to>
                                        <p:strVal val="hidden"/>
                                      </p:to>
                                    </p:set>
                                  </p:childTnLst>
                                </p:cTn>
                              </p:par>
                            </p:childTnLst>
                          </p:cTn>
                        </p:par>
                        <p:par>
                          <p:cTn id="57" fill="hold" nodeType="afterGroup">
                            <p:stCondLst>
                              <p:cond delay="500"/>
                            </p:stCondLst>
                            <p:childTnLst>
                              <p:par>
                                <p:cTn id="58" presetID="9" presetClass="entr" presetSubtype="0" fill="hold" grpId="0" nodeType="afterEffect">
                                  <p:stCondLst>
                                    <p:cond delay="0"/>
                                  </p:stCondLst>
                                  <p:childTnLst>
                                    <p:set>
                                      <p:cBhvr>
                                        <p:cTn id="59" dur="1" fill="hold">
                                          <p:stCondLst>
                                            <p:cond delay="0"/>
                                          </p:stCondLst>
                                        </p:cTn>
                                        <p:tgtEl>
                                          <p:spTgt spid="518259"/>
                                        </p:tgtEl>
                                        <p:attrNameLst>
                                          <p:attrName>style.visibility</p:attrName>
                                        </p:attrNameLst>
                                      </p:cBhvr>
                                      <p:to>
                                        <p:strVal val="visible"/>
                                      </p:to>
                                    </p:set>
                                    <p:animEffect transition="in" filter="dissolve">
                                      <p:cBhvr>
                                        <p:cTn id="60" dur="500"/>
                                        <p:tgtEl>
                                          <p:spTgt spid="518259"/>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518258"/>
                                        </p:tgtEl>
                                        <p:attrNameLst>
                                          <p:attrName>style.visibility</p:attrName>
                                        </p:attrNameLst>
                                      </p:cBhvr>
                                      <p:to>
                                        <p:strVal val="visible"/>
                                      </p:to>
                                    </p:set>
                                    <p:animEffect transition="in" filter="dissolve">
                                      <p:cBhvr>
                                        <p:cTn id="63" dur="500"/>
                                        <p:tgtEl>
                                          <p:spTgt spid="518258"/>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9" presetClass="exit" presetSubtype="0" fill="hold" grpId="1" nodeType="clickEffect">
                                  <p:stCondLst>
                                    <p:cond delay="0"/>
                                  </p:stCondLst>
                                  <p:childTnLst>
                                    <p:animEffect transition="out" filter="dissolve">
                                      <p:cBhvr>
                                        <p:cTn id="67" dur="500"/>
                                        <p:tgtEl>
                                          <p:spTgt spid="518259"/>
                                        </p:tgtEl>
                                      </p:cBhvr>
                                    </p:animEffect>
                                    <p:set>
                                      <p:cBhvr>
                                        <p:cTn id="68" dur="1" fill="hold">
                                          <p:stCondLst>
                                            <p:cond delay="499"/>
                                          </p:stCondLst>
                                        </p:cTn>
                                        <p:tgtEl>
                                          <p:spTgt spid="518259"/>
                                        </p:tgtEl>
                                        <p:attrNameLst>
                                          <p:attrName>style.visibility</p:attrName>
                                        </p:attrNameLst>
                                      </p:cBhvr>
                                      <p:to>
                                        <p:strVal val="hidden"/>
                                      </p:to>
                                    </p:set>
                                  </p:childTnLst>
                                </p:cTn>
                              </p:par>
                            </p:childTnLst>
                          </p:cTn>
                        </p:par>
                        <p:par>
                          <p:cTn id="69" fill="hold" nodeType="afterGroup">
                            <p:stCondLst>
                              <p:cond delay="500"/>
                            </p:stCondLst>
                            <p:childTnLst>
                              <p:par>
                                <p:cTn id="70" presetID="9" presetClass="entr" presetSubtype="0" fill="hold" grpId="0" nodeType="afterEffect">
                                  <p:stCondLst>
                                    <p:cond delay="0"/>
                                  </p:stCondLst>
                                  <p:childTnLst>
                                    <p:set>
                                      <p:cBhvr>
                                        <p:cTn id="71" dur="1" fill="hold">
                                          <p:stCondLst>
                                            <p:cond delay="0"/>
                                          </p:stCondLst>
                                        </p:cTn>
                                        <p:tgtEl>
                                          <p:spTgt spid="518260"/>
                                        </p:tgtEl>
                                        <p:attrNameLst>
                                          <p:attrName>style.visibility</p:attrName>
                                        </p:attrNameLst>
                                      </p:cBhvr>
                                      <p:to>
                                        <p:strVal val="visible"/>
                                      </p:to>
                                    </p:set>
                                    <p:animEffect transition="in" filter="dissolve">
                                      <p:cBhvr>
                                        <p:cTn id="72" dur="500"/>
                                        <p:tgtEl>
                                          <p:spTgt spid="518260"/>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49" presetClass="path" presetSubtype="0" accel="50000" decel="50000" fill="hold" grpId="1" nodeType="clickEffect">
                                  <p:stCondLst>
                                    <p:cond delay="0"/>
                                  </p:stCondLst>
                                  <p:childTnLst>
                                    <p:animMotion origin="layout" path="M 1.11022E-16 -2.81749E-6 L 0.075 0.09993 " pathEditMode="relative" rAng="0" ptsTypes="AA">
                                      <p:cBhvr>
                                        <p:cTn id="76" dur="2000" fill="hold"/>
                                        <p:tgtEl>
                                          <p:spTgt spid="518258"/>
                                        </p:tgtEl>
                                        <p:attrNameLst>
                                          <p:attrName>ppt_x</p:attrName>
                                          <p:attrName>ppt_y</p:attrName>
                                        </p:attrNameLst>
                                      </p:cBhvr>
                                      <p:rCtr x="3750" y="4997"/>
                                    </p:animMotion>
                                  </p:childTnLst>
                                </p:cTn>
                              </p:par>
                              <p:par>
                                <p:cTn id="77" presetID="49" presetClass="path" presetSubtype="0" accel="50000" decel="50000" fill="hold" grpId="1" nodeType="withEffect">
                                  <p:stCondLst>
                                    <p:cond delay="0"/>
                                  </p:stCondLst>
                                  <p:childTnLst>
                                    <p:animMotion origin="layout" path="M 0 -1.20749E-6 L 0.075 0.09993 " pathEditMode="relative" rAng="0" ptsTypes="AA">
                                      <p:cBhvr>
                                        <p:cTn id="78" dur="2000" fill="hold"/>
                                        <p:tgtEl>
                                          <p:spTgt spid="518260"/>
                                        </p:tgtEl>
                                        <p:attrNameLst>
                                          <p:attrName>ppt_x</p:attrName>
                                          <p:attrName>ppt_y</p:attrName>
                                        </p:attrNameLst>
                                      </p:cBhvr>
                                      <p:rCtr x="3750" y="4997"/>
                                    </p:animMotion>
                                  </p:childTnLst>
                                </p:cTn>
                              </p:par>
                            </p:childTnLst>
                          </p:cTn>
                        </p:par>
                        <p:par>
                          <p:cTn id="79" fill="hold" nodeType="afterGroup">
                            <p:stCondLst>
                              <p:cond delay="2000"/>
                            </p:stCondLst>
                            <p:childTnLst>
                              <p:par>
                                <p:cTn id="80" presetID="1" presetClass="entr" presetSubtype="0" fill="hold" grpId="0" nodeType="afterEffect">
                                  <p:stCondLst>
                                    <p:cond delay="0"/>
                                  </p:stCondLst>
                                  <p:childTnLst>
                                    <p:set>
                                      <p:cBhvr>
                                        <p:cTn id="81" dur="1" fill="hold">
                                          <p:stCondLst>
                                            <p:cond delay="0"/>
                                          </p:stCondLst>
                                        </p:cTn>
                                        <p:tgtEl>
                                          <p:spTgt spid="518148"/>
                                        </p:tgtEl>
                                        <p:attrNameLst>
                                          <p:attrName>style.visibility</p:attrName>
                                        </p:attrNameLst>
                                      </p:cBhvr>
                                      <p:to>
                                        <p:strVal val="visible"/>
                                      </p:to>
                                    </p:set>
                                  </p:childTnLst>
                                </p:cTn>
                              </p:par>
                            </p:childTnLst>
                          </p:cTn>
                        </p:par>
                      </p:childTnLst>
                    </p:cTn>
                  </p:par>
                  <p:par>
                    <p:cTn id="82" fill="hold" nodeType="clickPar">
                      <p:stCondLst>
                        <p:cond delay="indefinite"/>
                      </p:stCondLst>
                      <p:childTnLst>
                        <p:par>
                          <p:cTn id="83" fill="hold" nodeType="withGroup">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518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147" grpId="0"/>
      <p:bldP spid="518148" grpId="0"/>
      <p:bldP spid="518206" grpId="0"/>
      <p:bldP spid="518207" grpId="0"/>
      <p:bldP spid="518254" grpId="0" animBg="1"/>
      <p:bldP spid="518255" grpId="0" animBg="1"/>
      <p:bldP spid="518256" grpId="0" animBg="1"/>
      <p:bldP spid="518256" grpId="1" animBg="1"/>
      <p:bldP spid="518256" grpId="2" animBg="1"/>
      <p:bldP spid="518257" grpId="0" animBg="1"/>
      <p:bldP spid="518257" grpId="1" animBg="1"/>
      <p:bldP spid="518257" grpId="2" animBg="1"/>
      <p:bldP spid="518258" grpId="0" animBg="1"/>
      <p:bldP spid="518258" grpId="1" animBg="1"/>
      <p:bldP spid="518259" grpId="0" animBg="1"/>
      <p:bldP spid="518259" grpId="1" animBg="1"/>
      <p:bldP spid="518260" grpId="0" animBg="1"/>
      <p:bldP spid="518260" grpId="1" animBg="1"/>
    </p:bld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smtClean="0"/>
              <a:t>Outline</a:t>
            </a:r>
          </a:p>
        </p:txBody>
      </p:sp>
      <p:sp>
        <p:nvSpPr>
          <p:cNvPr id="58371" name="Rectangle 3"/>
          <p:cNvSpPr>
            <a:spLocks noGrp="1" noChangeArrowheads="1"/>
          </p:cNvSpPr>
          <p:nvPr>
            <p:ph type="body" idx="1"/>
          </p:nvPr>
        </p:nvSpPr>
        <p:spPr>
          <a:xfrm>
            <a:off x="152400" y="914400"/>
            <a:ext cx="8610600" cy="4800600"/>
          </a:xfrm>
        </p:spPr>
        <p:txBody>
          <a:bodyPr/>
          <a:lstStyle/>
          <a:p>
            <a:pPr>
              <a:lnSpc>
                <a:spcPct val="80000"/>
              </a:lnSpc>
            </a:pPr>
            <a:r>
              <a:rPr lang="en-US" dirty="0" smtClean="0"/>
              <a:t>Quantum Computing</a:t>
            </a:r>
          </a:p>
          <a:p>
            <a:pPr>
              <a:lnSpc>
                <a:spcPct val="80000"/>
              </a:lnSpc>
            </a:pPr>
            <a:r>
              <a:rPr lang="en-US" dirty="0" smtClean="0"/>
              <a:t>Ion Trap Quantum Computing</a:t>
            </a:r>
          </a:p>
          <a:p>
            <a:pPr>
              <a:lnSpc>
                <a:spcPct val="80000"/>
              </a:lnSpc>
            </a:pPr>
            <a:r>
              <a:rPr lang="en-US" dirty="0" smtClean="0"/>
              <a:t>Quantum Computer Aided Design</a:t>
            </a:r>
          </a:p>
          <a:p>
            <a:pPr lvl="1">
              <a:lnSpc>
                <a:spcPct val="80000"/>
              </a:lnSpc>
            </a:pPr>
            <a:r>
              <a:rPr lang="en-US" dirty="0" smtClean="0"/>
              <a:t>Area-Delay to Correct Result (ADCR) metric</a:t>
            </a:r>
          </a:p>
          <a:p>
            <a:pPr lvl="1">
              <a:lnSpc>
                <a:spcPct val="80000"/>
              </a:lnSpc>
            </a:pPr>
            <a:r>
              <a:rPr lang="en-US" dirty="0" smtClean="0"/>
              <a:t>Comparison of error correction codes</a:t>
            </a:r>
          </a:p>
          <a:p>
            <a:pPr>
              <a:lnSpc>
                <a:spcPct val="80000"/>
              </a:lnSpc>
            </a:pPr>
            <a:r>
              <a:rPr lang="en-US" dirty="0" smtClean="0"/>
              <a:t>Quantum Data Paths</a:t>
            </a:r>
          </a:p>
          <a:p>
            <a:pPr lvl="1">
              <a:lnSpc>
                <a:spcPct val="80000"/>
              </a:lnSpc>
            </a:pPr>
            <a:r>
              <a:rPr lang="en-US" dirty="0" smtClean="0"/>
              <a:t>QLA, CQLA, </a:t>
            </a:r>
            <a:r>
              <a:rPr lang="en-US" dirty="0" err="1" smtClean="0"/>
              <a:t>Qalypso</a:t>
            </a:r>
            <a:endParaRPr lang="en-US" dirty="0" smtClean="0"/>
          </a:p>
          <a:p>
            <a:pPr lvl="1">
              <a:lnSpc>
                <a:spcPct val="80000"/>
              </a:lnSpc>
            </a:pPr>
            <a:r>
              <a:rPr lang="en-US" dirty="0" err="1" smtClean="0"/>
              <a:t>Ancilla</a:t>
            </a:r>
            <a:r>
              <a:rPr lang="en-US" dirty="0" smtClean="0"/>
              <a:t> factory and Teleportation Network Design</a:t>
            </a:r>
          </a:p>
          <a:p>
            <a:pPr>
              <a:lnSpc>
                <a:spcPct val="80000"/>
              </a:lnSpc>
            </a:pPr>
            <a:r>
              <a:rPr lang="en-US" dirty="0" smtClean="0">
                <a:solidFill>
                  <a:srgbClr val="FF3300"/>
                </a:solidFill>
              </a:rPr>
              <a:t>Error Correction Optimization (“</a:t>
            </a:r>
            <a:r>
              <a:rPr lang="en-US" dirty="0" err="1" smtClean="0">
                <a:solidFill>
                  <a:srgbClr val="FF3300"/>
                </a:solidFill>
              </a:rPr>
              <a:t>Recorrection</a:t>
            </a:r>
            <a:r>
              <a:rPr lang="en-US" dirty="0" smtClean="0">
                <a:solidFill>
                  <a:srgbClr val="FF3300"/>
                </a:solidFill>
              </a:rPr>
              <a:t>”)</a:t>
            </a:r>
          </a:p>
          <a:p>
            <a:pPr>
              <a:lnSpc>
                <a:spcPct val="80000"/>
              </a:lnSpc>
            </a:pPr>
            <a:r>
              <a:rPr lang="en-US" dirty="0" smtClean="0"/>
              <a:t>Shor’s Factoring Circuit Layout and Design</a:t>
            </a:r>
          </a:p>
          <a:p>
            <a:pPr>
              <a:lnSpc>
                <a:spcPct val="80000"/>
              </a:lnSpc>
            </a:pPr>
            <a:endParaRPr lang="en-US" dirty="0" smtClean="0"/>
          </a:p>
        </p:txBody>
      </p:sp>
    </p:spTree>
    <p:extLst>
      <p:ext uri="{BB962C8B-B14F-4D97-AF65-F5344CB8AC3E}">
        <p14:creationId xmlns:p14="http://schemas.microsoft.com/office/powerpoint/2010/main" val="2496850094"/>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2966" name="Rectangle 182"/>
          <p:cNvSpPr>
            <a:spLocks noGrp="1" noChangeArrowheads="1"/>
          </p:cNvSpPr>
          <p:nvPr>
            <p:ph type="body" idx="1"/>
          </p:nvPr>
        </p:nvSpPr>
        <p:spPr>
          <a:xfrm>
            <a:off x="152400" y="3692903"/>
            <a:ext cx="8610600" cy="3124200"/>
          </a:xfrm>
        </p:spPr>
        <p:txBody>
          <a:bodyPr>
            <a:normAutofit lnSpcReduction="10000"/>
          </a:bodyPr>
          <a:lstStyle/>
          <a:p>
            <a:pPr>
              <a:lnSpc>
                <a:spcPct val="85000"/>
              </a:lnSpc>
            </a:pPr>
            <a:r>
              <a:rPr lang="en-US" sz="2400" dirty="0" smtClean="0"/>
              <a:t>Standard idea: correct after every gate, and long communication, and long idle time</a:t>
            </a:r>
          </a:p>
          <a:p>
            <a:pPr lvl="1">
              <a:lnSpc>
                <a:spcPct val="85000"/>
              </a:lnSpc>
            </a:pPr>
            <a:r>
              <a:rPr lang="en-US" sz="2000" dirty="0" smtClean="0"/>
              <a:t>This is the easiest for people to analyze</a:t>
            </a:r>
          </a:p>
          <a:p>
            <a:pPr>
              <a:lnSpc>
                <a:spcPct val="85000"/>
              </a:lnSpc>
            </a:pPr>
            <a:r>
              <a:rPr lang="en-US" sz="2400" dirty="0" smtClean="0"/>
              <a:t>This technique is suboptimal (at least in some domains)</a:t>
            </a:r>
          </a:p>
          <a:p>
            <a:pPr lvl="1">
              <a:lnSpc>
                <a:spcPct val="85000"/>
              </a:lnSpc>
            </a:pPr>
            <a:r>
              <a:rPr lang="en-US" sz="2000" dirty="0" smtClean="0"/>
              <a:t>Not every bit has same noise level!</a:t>
            </a:r>
          </a:p>
          <a:p>
            <a:pPr>
              <a:lnSpc>
                <a:spcPct val="85000"/>
              </a:lnSpc>
            </a:pPr>
            <a:r>
              <a:rPr lang="en-US" sz="2400" dirty="0" smtClean="0"/>
              <a:t>Different idea: identify critical </a:t>
            </a:r>
            <a:r>
              <a:rPr lang="en-US" sz="2400" dirty="0" err="1" smtClean="0"/>
              <a:t>Qubits</a:t>
            </a:r>
            <a:endParaRPr lang="en-US" sz="2400" dirty="0" smtClean="0"/>
          </a:p>
          <a:p>
            <a:pPr lvl="1">
              <a:lnSpc>
                <a:spcPct val="85000"/>
              </a:lnSpc>
            </a:pPr>
            <a:r>
              <a:rPr lang="en-US" sz="2000" dirty="0" smtClean="0"/>
              <a:t>Try to identify paths that feed into noisiest output bits</a:t>
            </a:r>
          </a:p>
          <a:p>
            <a:pPr lvl="1">
              <a:lnSpc>
                <a:spcPct val="85000"/>
              </a:lnSpc>
            </a:pPr>
            <a:r>
              <a:rPr lang="en-US" sz="2000" dirty="0" smtClean="0"/>
              <a:t>Place correction along these paths to reduce maximum noise</a:t>
            </a:r>
          </a:p>
        </p:txBody>
      </p:sp>
      <p:grpSp>
        <p:nvGrpSpPr>
          <p:cNvPr id="2" name="Group 194"/>
          <p:cNvGrpSpPr>
            <a:grpSpLocks/>
          </p:cNvGrpSpPr>
          <p:nvPr/>
        </p:nvGrpSpPr>
        <p:grpSpPr bwMode="auto">
          <a:xfrm>
            <a:off x="4953000" y="989808"/>
            <a:ext cx="3429000" cy="2471738"/>
            <a:chOff x="288" y="1561"/>
            <a:chExt cx="2160" cy="1557"/>
          </a:xfrm>
        </p:grpSpPr>
        <p:grpSp>
          <p:nvGrpSpPr>
            <p:cNvPr id="59453" name="Group 195"/>
            <p:cNvGrpSpPr>
              <a:grpSpLocks/>
            </p:cNvGrpSpPr>
            <p:nvPr/>
          </p:nvGrpSpPr>
          <p:grpSpPr bwMode="auto">
            <a:xfrm>
              <a:off x="492" y="1561"/>
              <a:ext cx="112" cy="589"/>
              <a:chOff x="1068" y="960"/>
              <a:chExt cx="132" cy="700"/>
            </a:xfrm>
          </p:grpSpPr>
          <p:sp>
            <p:nvSpPr>
              <p:cNvPr id="59468" name="Line 196"/>
              <p:cNvSpPr>
                <a:spLocks noChangeShapeType="1"/>
              </p:cNvSpPr>
              <p:nvPr/>
            </p:nvSpPr>
            <p:spPr bwMode="auto">
              <a:xfrm flipH="1">
                <a:off x="1132" y="1008"/>
                <a:ext cx="4" cy="652"/>
              </a:xfrm>
              <a:prstGeom prst="line">
                <a:avLst/>
              </a:prstGeom>
              <a:noFill/>
              <a:ln w="38100">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anchor="ctr"/>
              <a:lstStyle/>
              <a:p>
                <a:endParaRPr lang="en-US"/>
              </a:p>
            </p:txBody>
          </p:sp>
          <p:sp>
            <p:nvSpPr>
              <p:cNvPr id="59469" name="Oval 197"/>
              <p:cNvSpPr>
                <a:spLocks noChangeArrowheads="1"/>
              </p:cNvSpPr>
              <p:nvPr/>
            </p:nvSpPr>
            <p:spPr bwMode="auto">
              <a:xfrm>
                <a:off x="1068" y="1516"/>
                <a:ext cx="132" cy="132"/>
              </a:xfrm>
              <a:prstGeom prst="ellipse">
                <a:avLst/>
              </a:prstGeom>
              <a:noFill/>
              <a:ln w="38100" algn="ctr">
                <a:solidFill>
                  <a:schemeClr val="tx1"/>
                </a:solidFill>
                <a:round/>
                <a:headEnd type="none" w="lg" len="lg"/>
                <a:tailEnd type="none" w="lg" len="lg"/>
              </a:ln>
              <a:extLst>
                <a:ext uri="{909E8E84-426E-40DD-AFC4-6F175D3DCCD1}">
                  <a14:hiddenFill xmlns:a14="http://schemas.microsoft.com/office/drawing/2010/main">
                    <a:solidFill>
                      <a:srgbClr val="FFFFFF"/>
                    </a:solidFill>
                  </a14:hiddenFill>
                </a:ext>
              </a:extLst>
            </p:spPr>
            <p:txBody>
              <a:bodyPr wrap="none" anchor="ctr"/>
              <a:lstStyle/>
              <a:p>
                <a:pPr algn="ctr"/>
                <a:endParaRPr lang="en-US" sz="1800">
                  <a:solidFill>
                    <a:srgbClr val="000000"/>
                  </a:solidFill>
                  <a:latin typeface="Comic Sans MS" pitchFamily="66" charset="0"/>
                </a:endParaRPr>
              </a:p>
            </p:txBody>
          </p:sp>
          <p:sp>
            <p:nvSpPr>
              <p:cNvPr id="59470" name="Oval 198"/>
              <p:cNvSpPr>
                <a:spLocks noChangeArrowheads="1"/>
              </p:cNvSpPr>
              <p:nvPr/>
            </p:nvSpPr>
            <p:spPr bwMode="auto">
              <a:xfrm>
                <a:off x="1086" y="960"/>
                <a:ext cx="96" cy="96"/>
              </a:xfrm>
              <a:prstGeom prst="ellipse">
                <a:avLst/>
              </a:prstGeom>
              <a:solidFill>
                <a:schemeClr val="tx1"/>
              </a:solidFill>
              <a:ln w="38100" algn="ctr">
                <a:solidFill>
                  <a:schemeClr val="tx1"/>
                </a:solidFill>
                <a:round/>
                <a:headEnd type="none" w="lg" len="lg"/>
                <a:tailEnd type="none" w="lg" len="lg"/>
              </a:ln>
            </p:spPr>
            <p:txBody>
              <a:bodyPr wrap="none" anchor="ctr"/>
              <a:lstStyle/>
              <a:p>
                <a:pPr algn="ctr"/>
                <a:endParaRPr lang="en-US" sz="1800">
                  <a:solidFill>
                    <a:srgbClr val="000000"/>
                  </a:solidFill>
                  <a:latin typeface="Comic Sans MS" pitchFamily="66" charset="0"/>
                </a:endParaRPr>
              </a:p>
            </p:txBody>
          </p:sp>
        </p:grpSp>
        <p:grpSp>
          <p:nvGrpSpPr>
            <p:cNvPr id="59454" name="Group 199"/>
            <p:cNvGrpSpPr>
              <a:grpSpLocks/>
            </p:cNvGrpSpPr>
            <p:nvPr/>
          </p:nvGrpSpPr>
          <p:grpSpPr bwMode="auto">
            <a:xfrm>
              <a:off x="288" y="1601"/>
              <a:ext cx="2160" cy="1454"/>
              <a:chOff x="672" y="1008"/>
              <a:chExt cx="1536" cy="1729"/>
            </a:xfrm>
          </p:grpSpPr>
          <p:sp>
            <p:nvSpPr>
              <p:cNvPr id="59464" name="Line 200"/>
              <p:cNvSpPr>
                <a:spLocks noChangeShapeType="1"/>
              </p:cNvSpPr>
              <p:nvPr/>
            </p:nvSpPr>
            <p:spPr bwMode="auto">
              <a:xfrm>
                <a:off x="672" y="1008"/>
                <a:ext cx="1536" cy="0"/>
              </a:xfrm>
              <a:prstGeom prst="line">
                <a:avLst/>
              </a:prstGeom>
              <a:noFill/>
              <a:ln w="38100">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anchor="ctr"/>
              <a:lstStyle/>
              <a:p>
                <a:endParaRPr lang="en-US"/>
              </a:p>
            </p:txBody>
          </p:sp>
          <p:sp>
            <p:nvSpPr>
              <p:cNvPr id="59465" name="Line 201"/>
              <p:cNvSpPr>
                <a:spLocks noChangeShapeType="1"/>
              </p:cNvSpPr>
              <p:nvPr/>
            </p:nvSpPr>
            <p:spPr bwMode="auto">
              <a:xfrm>
                <a:off x="672" y="1569"/>
                <a:ext cx="1536" cy="0"/>
              </a:xfrm>
              <a:prstGeom prst="line">
                <a:avLst/>
              </a:prstGeom>
              <a:noFill/>
              <a:ln w="38100">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anchor="ctr"/>
              <a:lstStyle/>
              <a:p>
                <a:endParaRPr lang="en-US"/>
              </a:p>
            </p:txBody>
          </p:sp>
          <p:sp>
            <p:nvSpPr>
              <p:cNvPr id="59466" name="Line 202"/>
              <p:cNvSpPr>
                <a:spLocks noChangeShapeType="1"/>
              </p:cNvSpPr>
              <p:nvPr/>
            </p:nvSpPr>
            <p:spPr bwMode="auto">
              <a:xfrm>
                <a:off x="672" y="2160"/>
                <a:ext cx="1536" cy="1"/>
              </a:xfrm>
              <a:prstGeom prst="line">
                <a:avLst/>
              </a:prstGeom>
              <a:noFill/>
              <a:ln w="38100">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anchor="ctr"/>
              <a:lstStyle/>
              <a:p>
                <a:endParaRPr lang="en-US"/>
              </a:p>
            </p:txBody>
          </p:sp>
          <p:sp>
            <p:nvSpPr>
              <p:cNvPr id="59467" name="Line 203"/>
              <p:cNvSpPr>
                <a:spLocks noChangeShapeType="1"/>
              </p:cNvSpPr>
              <p:nvPr/>
            </p:nvSpPr>
            <p:spPr bwMode="auto">
              <a:xfrm>
                <a:off x="672" y="2736"/>
                <a:ext cx="1536" cy="1"/>
              </a:xfrm>
              <a:prstGeom prst="line">
                <a:avLst/>
              </a:prstGeom>
              <a:noFill/>
              <a:ln w="38100">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anchor="ctr"/>
              <a:lstStyle/>
              <a:p>
                <a:endParaRPr lang="en-US"/>
              </a:p>
            </p:txBody>
          </p:sp>
        </p:grpSp>
        <p:grpSp>
          <p:nvGrpSpPr>
            <p:cNvPr id="59455" name="Group 204"/>
            <p:cNvGrpSpPr>
              <a:grpSpLocks/>
            </p:cNvGrpSpPr>
            <p:nvPr/>
          </p:nvGrpSpPr>
          <p:grpSpPr bwMode="auto">
            <a:xfrm>
              <a:off x="1714" y="2045"/>
              <a:ext cx="112" cy="589"/>
              <a:chOff x="1068" y="960"/>
              <a:chExt cx="132" cy="700"/>
            </a:xfrm>
          </p:grpSpPr>
          <p:sp>
            <p:nvSpPr>
              <p:cNvPr id="59461" name="Line 205"/>
              <p:cNvSpPr>
                <a:spLocks noChangeShapeType="1"/>
              </p:cNvSpPr>
              <p:nvPr/>
            </p:nvSpPr>
            <p:spPr bwMode="auto">
              <a:xfrm flipH="1">
                <a:off x="1132" y="1008"/>
                <a:ext cx="4" cy="652"/>
              </a:xfrm>
              <a:prstGeom prst="line">
                <a:avLst/>
              </a:prstGeom>
              <a:noFill/>
              <a:ln w="38100">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anchor="ctr"/>
              <a:lstStyle/>
              <a:p>
                <a:endParaRPr lang="en-US"/>
              </a:p>
            </p:txBody>
          </p:sp>
          <p:sp>
            <p:nvSpPr>
              <p:cNvPr id="59462" name="Oval 206"/>
              <p:cNvSpPr>
                <a:spLocks noChangeArrowheads="1"/>
              </p:cNvSpPr>
              <p:nvPr/>
            </p:nvSpPr>
            <p:spPr bwMode="auto">
              <a:xfrm>
                <a:off x="1068" y="1516"/>
                <a:ext cx="132" cy="132"/>
              </a:xfrm>
              <a:prstGeom prst="ellipse">
                <a:avLst/>
              </a:prstGeom>
              <a:noFill/>
              <a:ln w="38100" algn="ctr">
                <a:solidFill>
                  <a:schemeClr val="tx1"/>
                </a:solidFill>
                <a:round/>
                <a:headEnd type="none" w="lg" len="lg"/>
                <a:tailEnd type="none" w="lg" len="lg"/>
              </a:ln>
              <a:extLst>
                <a:ext uri="{909E8E84-426E-40DD-AFC4-6F175D3DCCD1}">
                  <a14:hiddenFill xmlns:a14="http://schemas.microsoft.com/office/drawing/2010/main">
                    <a:solidFill>
                      <a:srgbClr val="FFFFFF"/>
                    </a:solidFill>
                  </a14:hiddenFill>
                </a:ext>
              </a:extLst>
            </p:spPr>
            <p:txBody>
              <a:bodyPr wrap="none" anchor="ctr"/>
              <a:lstStyle/>
              <a:p>
                <a:pPr algn="ctr"/>
                <a:endParaRPr lang="en-US" sz="1800">
                  <a:solidFill>
                    <a:srgbClr val="000000"/>
                  </a:solidFill>
                  <a:latin typeface="Comic Sans MS" pitchFamily="66" charset="0"/>
                </a:endParaRPr>
              </a:p>
            </p:txBody>
          </p:sp>
          <p:sp>
            <p:nvSpPr>
              <p:cNvPr id="59463" name="Oval 207"/>
              <p:cNvSpPr>
                <a:spLocks noChangeArrowheads="1"/>
              </p:cNvSpPr>
              <p:nvPr/>
            </p:nvSpPr>
            <p:spPr bwMode="auto">
              <a:xfrm>
                <a:off x="1086" y="960"/>
                <a:ext cx="96" cy="96"/>
              </a:xfrm>
              <a:prstGeom prst="ellipse">
                <a:avLst/>
              </a:prstGeom>
              <a:solidFill>
                <a:schemeClr val="tx1"/>
              </a:solidFill>
              <a:ln w="38100" algn="ctr">
                <a:solidFill>
                  <a:schemeClr val="tx1"/>
                </a:solidFill>
                <a:round/>
                <a:headEnd type="none" w="lg" len="lg"/>
                <a:tailEnd type="none" w="lg" len="lg"/>
              </a:ln>
            </p:spPr>
            <p:txBody>
              <a:bodyPr wrap="none" anchor="ctr"/>
              <a:lstStyle/>
              <a:p>
                <a:pPr algn="ctr"/>
                <a:endParaRPr lang="en-US" sz="1800">
                  <a:solidFill>
                    <a:srgbClr val="000000"/>
                  </a:solidFill>
                  <a:latin typeface="Comic Sans MS" pitchFamily="66" charset="0"/>
                </a:endParaRPr>
              </a:p>
            </p:txBody>
          </p:sp>
        </p:grpSp>
        <p:grpSp>
          <p:nvGrpSpPr>
            <p:cNvPr id="59456" name="Group 208"/>
            <p:cNvGrpSpPr>
              <a:grpSpLocks/>
            </p:cNvGrpSpPr>
            <p:nvPr/>
          </p:nvGrpSpPr>
          <p:grpSpPr bwMode="auto">
            <a:xfrm>
              <a:off x="1103" y="2530"/>
              <a:ext cx="112" cy="588"/>
              <a:chOff x="1068" y="960"/>
              <a:chExt cx="132" cy="700"/>
            </a:xfrm>
          </p:grpSpPr>
          <p:sp>
            <p:nvSpPr>
              <p:cNvPr id="59458" name="Line 209"/>
              <p:cNvSpPr>
                <a:spLocks noChangeShapeType="1"/>
              </p:cNvSpPr>
              <p:nvPr/>
            </p:nvSpPr>
            <p:spPr bwMode="auto">
              <a:xfrm flipH="1">
                <a:off x="1132" y="1008"/>
                <a:ext cx="4" cy="652"/>
              </a:xfrm>
              <a:prstGeom prst="line">
                <a:avLst/>
              </a:prstGeom>
              <a:noFill/>
              <a:ln w="38100">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anchor="ctr"/>
              <a:lstStyle/>
              <a:p>
                <a:endParaRPr lang="en-US"/>
              </a:p>
            </p:txBody>
          </p:sp>
          <p:sp>
            <p:nvSpPr>
              <p:cNvPr id="59459" name="Oval 210"/>
              <p:cNvSpPr>
                <a:spLocks noChangeArrowheads="1"/>
              </p:cNvSpPr>
              <p:nvPr/>
            </p:nvSpPr>
            <p:spPr bwMode="auto">
              <a:xfrm>
                <a:off x="1068" y="1516"/>
                <a:ext cx="132" cy="132"/>
              </a:xfrm>
              <a:prstGeom prst="ellipse">
                <a:avLst/>
              </a:prstGeom>
              <a:noFill/>
              <a:ln w="38100" algn="ctr">
                <a:solidFill>
                  <a:schemeClr val="tx1"/>
                </a:solidFill>
                <a:round/>
                <a:headEnd type="none" w="lg" len="lg"/>
                <a:tailEnd type="none" w="lg" len="lg"/>
              </a:ln>
              <a:extLst>
                <a:ext uri="{909E8E84-426E-40DD-AFC4-6F175D3DCCD1}">
                  <a14:hiddenFill xmlns:a14="http://schemas.microsoft.com/office/drawing/2010/main">
                    <a:solidFill>
                      <a:srgbClr val="FFFFFF"/>
                    </a:solidFill>
                  </a14:hiddenFill>
                </a:ext>
              </a:extLst>
            </p:spPr>
            <p:txBody>
              <a:bodyPr wrap="none" anchor="ctr"/>
              <a:lstStyle/>
              <a:p>
                <a:pPr algn="ctr"/>
                <a:endParaRPr lang="en-US" sz="1800">
                  <a:solidFill>
                    <a:srgbClr val="000000"/>
                  </a:solidFill>
                  <a:latin typeface="Comic Sans MS" pitchFamily="66" charset="0"/>
                </a:endParaRPr>
              </a:p>
            </p:txBody>
          </p:sp>
          <p:sp>
            <p:nvSpPr>
              <p:cNvPr id="59460" name="Oval 211"/>
              <p:cNvSpPr>
                <a:spLocks noChangeArrowheads="1"/>
              </p:cNvSpPr>
              <p:nvPr/>
            </p:nvSpPr>
            <p:spPr bwMode="auto">
              <a:xfrm>
                <a:off x="1086" y="960"/>
                <a:ext cx="96" cy="96"/>
              </a:xfrm>
              <a:prstGeom prst="ellipse">
                <a:avLst/>
              </a:prstGeom>
              <a:solidFill>
                <a:schemeClr val="tx1"/>
              </a:solidFill>
              <a:ln w="38100" algn="ctr">
                <a:solidFill>
                  <a:schemeClr val="tx1"/>
                </a:solidFill>
                <a:round/>
                <a:headEnd type="none" w="lg" len="lg"/>
                <a:tailEnd type="none" w="lg" len="lg"/>
              </a:ln>
            </p:spPr>
            <p:txBody>
              <a:bodyPr wrap="none" anchor="ctr"/>
              <a:lstStyle/>
              <a:p>
                <a:pPr algn="ctr"/>
                <a:endParaRPr lang="en-US" sz="1800">
                  <a:solidFill>
                    <a:srgbClr val="000000"/>
                  </a:solidFill>
                  <a:latin typeface="Comic Sans MS" pitchFamily="66" charset="0"/>
                </a:endParaRPr>
              </a:p>
            </p:txBody>
          </p:sp>
        </p:grpSp>
        <p:sp>
          <p:nvSpPr>
            <p:cNvPr id="59457" name="Rectangle 212"/>
            <p:cNvSpPr>
              <a:spLocks noChangeArrowheads="1"/>
            </p:cNvSpPr>
            <p:nvPr/>
          </p:nvSpPr>
          <p:spPr bwMode="auto">
            <a:xfrm>
              <a:off x="410" y="2409"/>
              <a:ext cx="245" cy="282"/>
            </a:xfrm>
            <a:prstGeom prst="rect">
              <a:avLst/>
            </a:prstGeom>
            <a:solidFill>
              <a:schemeClr val="bg1"/>
            </a:solidFill>
            <a:ln w="38100" algn="ctr">
              <a:solidFill>
                <a:schemeClr val="tx1"/>
              </a:solidFill>
              <a:miter lim="800000"/>
              <a:headEnd/>
              <a:tailEnd/>
            </a:ln>
          </p:spPr>
          <p:txBody>
            <a:bodyPr wrap="none" anchor="ctr"/>
            <a:lstStyle/>
            <a:p>
              <a:pPr algn="ctr"/>
              <a:r>
                <a:rPr lang="en-US" sz="1800" b="1">
                  <a:solidFill>
                    <a:srgbClr val="000000"/>
                  </a:solidFill>
                  <a:latin typeface="Comic Sans MS" pitchFamily="66" charset="0"/>
                </a:rPr>
                <a:t>H</a:t>
              </a:r>
            </a:p>
          </p:txBody>
        </p:sp>
      </p:grpSp>
      <p:sp>
        <p:nvSpPr>
          <p:cNvPr id="59396" name="Rectangle 2"/>
          <p:cNvSpPr>
            <a:spLocks noGrp="1" noChangeArrowheads="1"/>
          </p:cNvSpPr>
          <p:nvPr>
            <p:ph type="title"/>
          </p:nvPr>
        </p:nvSpPr>
        <p:spPr>
          <a:xfrm>
            <a:off x="1066800" y="152400"/>
            <a:ext cx="7086600" cy="609600"/>
          </a:xfrm>
        </p:spPr>
        <p:txBody>
          <a:bodyPr/>
          <a:lstStyle/>
          <a:p>
            <a:r>
              <a:rPr lang="en-US" dirty="0" smtClean="0"/>
              <a:t>Reducing QEC Overhead</a:t>
            </a:r>
          </a:p>
        </p:txBody>
      </p:sp>
      <p:grpSp>
        <p:nvGrpSpPr>
          <p:cNvPr id="59397" name="Group 129"/>
          <p:cNvGrpSpPr>
            <a:grpSpLocks/>
          </p:cNvGrpSpPr>
          <p:nvPr/>
        </p:nvGrpSpPr>
        <p:grpSpPr bwMode="auto">
          <a:xfrm>
            <a:off x="457200" y="1029496"/>
            <a:ext cx="3429000" cy="2471737"/>
            <a:chOff x="288" y="1561"/>
            <a:chExt cx="2160" cy="1557"/>
          </a:xfrm>
        </p:grpSpPr>
        <p:grpSp>
          <p:nvGrpSpPr>
            <p:cNvPr id="59435" name="Group 79"/>
            <p:cNvGrpSpPr>
              <a:grpSpLocks/>
            </p:cNvGrpSpPr>
            <p:nvPr/>
          </p:nvGrpSpPr>
          <p:grpSpPr bwMode="auto">
            <a:xfrm>
              <a:off x="492" y="1561"/>
              <a:ext cx="112" cy="589"/>
              <a:chOff x="1068" y="960"/>
              <a:chExt cx="132" cy="700"/>
            </a:xfrm>
          </p:grpSpPr>
          <p:sp>
            <p:nvSpPr>
              <p:cNvPr id="59450" name="Line 18"/>
              <p:cNvSpPr>
                <a:spLocks noChangeShapeType="1"/>
              </p:cNvSpPr>
              <p:nvPr/>
            </p:nvSpPr>
            <p:spPr bwMode="auto">
              <a:xfrm flipH="1">
                <a:off x="1132" y="1008"/>
                <a:ext cx="4" cy="652"/>
              </a:xfrm>
              <a:prstGeom prst="line">
                <a:avLst/>
              </a:prstGeom>
              <a:noFill/>
              <a:ln w="38100">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anchor="ctr"/>
              <a:lstStyle/>
              <a:p>
                <a:endParaRPr lang="en-US"/>
              </a:p>
            </p:txBody>
          </p:sp>
          <p:sp>
            <p:nvSpPr>
              <p:cNvPr id="59451" name="Oval 19"/>
              <p:cNvSpPr>
                <a:spLocks noChangeArrowheads="1"/>
              </p:cNvSpPr>
              <p:nvPr/>
            </p:nvSpPr>
            <p:spPr bwMode="auto">
              <a:xfrm>
                <a:off x="1068" y="1516"/>
                <a:ext cx="132" cy="132"/>
              </a:xfrm>
              <a:prstGeom prst="ellipse">
                <a:avLst/>
              </a:prstGeom>
              <a:noFill/>
              <a:ln w="38100" algn="ctr">
                <a:solidFill>
                  <a:schemeClr val="tx1"/>
                </a:solidFill>
                <a:round/>
                <a:headEnd type="none" w="lg" len="lg"/>
                <a:tailEnd type="none" w="lg" len="lg"/>
              </a:ln>
              <a:extLst>
                <a:ext uri="{909E8E84-426E-40DD-AFC4-6F175D3DCCD1}">
                  <a14:hiddenFill xmlns:a14="http://schemas.microsoft.com/office/drawing/2010/main">
                    <a:solidFill>
                      <a:srgbClr val="FFFFFF"/>
                    </a:solidFill>
                  </a14:hiddenFill>
                </a:ext>
              </a:extLst>
            </p:spPr>
            <p:txBody>
              <a:bodyPr wrap="none" anchor="ctr"/>
              <a:lstStyle/>
              <a:p>
                <a:pPr algn="ctr"/>
                <a:endParaRPr lang="en-US" sz="1800">
                  <a:solidFill>
                    <a:srgbClr val="000000"/>
                  </a:solidFill>
                  <a:latin typeface="Comic Sans MS" pitchFamily="66" charset="0"/>
                </a:endParaRPr>
              </a:p>
            </p:txBody>
          </p:sp>
          <p:sp>
            <p:nvSpPr>
              <p:cNvPr id="59452" name="Oval 20"/>
              <p:cNvSpPr>
                <a:spLocks noChangeArrowheads="1"/>
              </p:cNvSpPr>
              <p:nvPr/>
            </p:nvSpPr>
            <p:spPr bwMode="auto">
              <a:xfrm>
                <a:off x="1086" y="960"/>
                <a:ext cx="96" cy="96"/>
              </a:xfrm>
              <a:prstGeom prst="ellipse">
                <a:avLst/>
              </a:prstGeom>
              <a:solidFill>
                <a:schemeClr val="tx1"/>
              </a:solidFill>
              <a:ln w="38100" algn="ctr">
                <a:solidFill>
                  <a:schemeClr val="tx1"/>
                </a:solidFill>
                <a:round/>
                <a:headEnd type="none" w="lg" len="lg"/>
                <a:tailEnd type="none" w="lg" len="lg"/>
              </a:ln>
            </p:spPr>
            <p:txBody>
              <a:bodyPr wrap="none" anchor="ctr"/>
              <a:lstStyle/>
              <a:p>
                <a:pPr algn="ctr"/>
                <a:endParaRPr lang="en-US" sz="1800">
                  <a:solidFill>
                    <a:srgbClr val="000000"/>
                  </a:solidFill>
                  <a:latin typeface="Comic Sans MS" pitchFamily="66" charset="0"/>
                </a:endParaRPr>
              </a:p>
            </p:txBody>
          </p:sp>
        </p:grpSp>
        <p:grpSp>
          <p:nvGrpSpPr>
            <p:cNvPr id="59436" name="Group 88"/>
            <p:cNvGrpSpPr>
              <a:grpSpLocks/>
            </p:cNvGrpSpPr>
            <p:nvPr/>
          </p:nvGrpSpPr>
          <p:grpSpPr bwMode="auto">
            <a:xfrm>
              <a:off x="288" y="1601"/>
              <a:ext cx="2160" cy="1454"/>
              <a:chOff x="672" y="1008"/>
              <a:chExt cx="1536" cy="1729"/>
            </a:xfrm>
          </p:grpSpPr>
          <p:sp>
            <p:nvSpPr>
              <p:cNvPr id="59446" name="Line 10"/>
              <p:cNvSpPr>
                <a:spLocks noChangeShapeType="1"/>
              </p:cNvSpPr>
              <p:nvPr/>
            </p:nvSpPr>
            <p:spPr bwMode="auto">
              <a:xfrm>
                <a:off x="672" y="1008"/>
                <a:ext cx="1536" cy="0"/>
              </a:xfrm>
              <a:prstGeom prst="line">
                <a:avLst/>
              </a:prstGeom>
              <a:noFill/>
              <a:ln w="38100">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anchor="ctr"/>
              <a:lstStyle/>
              <a:p>
                <a:endParaRPr lang="en-US"/>
              </a:p>
            </p:txBody>
          </p:sp>
          <p:sp>
            <p:nvSpPr>
              <p:cNvPr id="59447" name="Line 11"/>
              <p:cNvSpPr>
                <a:spLocks noChangeShapeType="1"/>
              </p:cNvSpPr>
              <p:nvPr/>
            </p:nvSpPr>
            <p:spPr bwMode="auto">
              <a:xfrm>
                <a:off x="672" y="1569"/>
                <a:ext cx="1536" cy="0"/>
              </a:xfrm>
              <a:prstGeom prst="line">
                <a:avLst/>
              </a:prstGeom>
              <a:noFill/>
              <a:ln w="38100">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anchor="ctr"/>
              <a:lstStyle/>
              <a:p>
                <a:endParaRPr lang="en-US"/>
              </a:p>
            </p:txBody>
          </p:sp>
          <p:sp>
            <p:nvSpPr>
              <p:cNvPr id="59448" name="Line 12"/>
              <p:cNvSpPr>
                <a:spLocks noChangeShapeType="1"/>
              </p:cNvSpPr>
              <p:nvPr/>
            </p:nvSpPr>
            <p:spPr bwMode="auto">
              <a:xfrm>
                <a:off x="672" y="2160"/>
                <a:ext cx="1536" cy="1"/>
              </a:xfrm>
              <a:prstGeom prst="line">
                <a:avLst/>
              </a:prstGeom>
              <a:noFill/>
              <a:ln w="38100">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anchor="ctr"/>
              <a:lstStyle/>
              <a:p>
                <a:endParaRPr lang="en-US"/>
              </a:p>
            </p:txBody>
          </p:sp>
          <p:sp>
            <p:nvSpPr>
              <p:cNvPr id="59449" name="Line 78"/>
              <p:cNvSpPr>
                <a:spLocks noChangeShapeType="1"/>
              </p:cNvSpPr>
              <p:nvPr/>
            </p:nvSpPr>
            <p:spPr bwMode="auto">
              <a:xfrm>
                <a:off x="672" y="2736"/>
                <a:ext cx="1536" cy="1"/>
              </a:xfrm>
              <a:prstGeom prst="line">
                <a:avLst/>
              </a:prstGeom>
              <a:noFill/>
              <a:ln w="38100">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anchor="ctr"/>
              <a:lstStyle/>
              <a:p>
                <a:endParaRPr lang="en-US"/>
              </a:p>
            </p:txBody>
          </p:sp>
        </p:grpSp>
        <p:grpSp>
          <p:nvGrpSpPr>
            <p:cNvPr id="59437" name="Group 80"/>
            <p:cNvGrpSpPr>
              <a:grpSpLocks/>
            </p:cNvGrpSpPr>
            <p:nvPr/>
          </p:nvGrpSpPr>
          <p:grpSpPr bwMode="auto">
            <a:xfrm>
              <a:off x="1714" y="2045"/>
              <a:ext cx="112" cy="589"/>
              <a:chOff x="1068" y="960"/>
              <a:chExt cx="132" cy="700"/>
            </a:xfrm>
          </p:grpSpPr>
          <p:sp>
            <p:nvSpPr>
              <p:cNvPr id="59443" name="Line 81"/>
              <p:cNvSpPr>
                <a:spLocks noChangeShapeType="1"/>
              </p:cNvSpPr>
              <p:nvPr/>
            </p:nvSpPr>
            <p:spPr bwMode="auto">
              <a:xfrm flipH="1">
                <a:off x="1132" y="1008"/>
                <a:ext cx="4" cy="652"/>
              </a:xfrm>
              <a:prstGeom prst="line">
                <a:avLst/>
              </a:prstGeom>
              <a:noFill/>
              <a:ln w="38100">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anchor="ctr"/>
              <a:lstStyle/>
              <a:p>
                <a:endParaRPr lang="en-US"/>
              </a:p>
            </p:txBody>
          </p:sp>
          <p:sp>
            <p:nvSpPr>
              <p:cNvPr id="59444" name="Oval 82"/>
              <p:cNvSpPr>
                <a:spLocks noChangeArrowheads="1"/>
              </p:cNvSpPr>
              <p:nvPr/>
            </p:nvSpPr>
            <p:spPr bwMode="auto">
              <a:xfrm>
                <a:off x="1068" y="1516"/>
                <a:ext cx="132" cy="132"/>
              </a:xfrm>
              <a:prstGeom prst="ellipse">
                <a:avLst/>
              </a:prstGeom>
              <a:noFill/>
              <a:ln w="38100" algn="ctr">
                <a:solidFill>
                  <a:schemeClr val="tx1"/>
                </a:solidFill>
                <a:round/>
                <a:headEnd type="none" w="lg" len="lg"/>
                <a:tailEnd type="none" w="lg" len="lg"/>
              </a:ln>
              <a:extLst>
                <a:ext uri="{909E8E84-426E-40DD-AFC4-6F175D3DCCD1}">
                  <a14:hiddenFill xmlns:a14="http://schemas.microsoft.com/office/drawing/2010/main">
                    <a:solidFill>
                      <a:srgbClr val="FFFFFF"/>
                    </a:solidFill>
                  </a14:hiddenFill>
                </a:ext>
              </a:extLst>
            </p:spPr>
            <p:txBody>
              <a:bodyPr wrap="none" anchor="ctr"/>
              <a:lstStyle/>
              <a:p>
                <a:pPr algn="ctr"/>
                <a:endParaRPr lang="en-US" sz="1800">
                  <a:solidFill>
                    <a:srgbClr val="000000"/>
                  </a:solidFill>
                  <a:latin typeface="Comic Sans MS" pitchFamily="66" charset="0"/>
                </a:endParaRPr>
              </a:p>
            </p:txBody>
          </p:sp>
          <p:sp>
            <p:nvSpPr>
              <p:cNvPr id="59445" name="Oval 83"/>
              <p:cNvSpPr>
                <a:spLocks noChangeArrowheads="1"/>
              </p:cNvSpPr>
              <p:nvPr/>
            </p:nvSpPr>
            <p:spPr bwMode="auto">
              <a:xfrm>
                <a:off x="1086" y="960"/>
                <a:ext cx="96" cy="96"/>
              </a:xfrm>
              <a:prstGeom prst="ellipse">
                <a:avLst/>
              </a:prstGeom>
              <a:solidFill>
                <a:schemeClr val="tx1"/>
              </a:solidFill>
              <a:ln w="38100" algn="ctr">
                <a:solidFill>
                  <a:schemeClr val="tx1"/>
                </a:solidFill>
                <a:round/>
                <a:headEnd type="none" w="lg" len="lg"/>
                <a:tailEnd type="none" w="lg" len="lg"/>
              </a:ln>
            </p:spPr>
            <p:txBody>
              <a:bodyPr wrap="none" anchor="ctr"/>
              <a:lstStyle/>
              <a:p>
                <a:pPr algn="ctr"/>
                <a:endParaRPr lang="en-US" sz="1800">
                  <a:solidFill>
                    <a:srgbClr val="000000"/>
                  </a:solidFill>
                  <a:latin typeface="Comic Sans MS" pitchFamily="66" charset="0"/>
                </a:endParaRPr>
              </a:p>
            </p:txBody>
          </p:sp>
        </p:grpSp>
        <p:grpSp>
          <p:nvGrpSpPr>
            <p:cNvPr id="59438" name="Group 84"/>
            <p:cNvGrpSpPr>
              <a:grpSpLocks/>
            </p:cNvGrpSpPr>
            <p:nvPr/>
          </p:nvGrpSpPr>
          <p:grpSpPr bwMode="auto">
            <a:xfrm>
              <a:off x="1103" y="2530"/>
              <a:ext cx="112" cy="588"/>
              <a:chOff x="1068" y="960"/>
              <a:chExt cx="132" cy="700"/>
            </a:xfrm>
          </p:grpSpPr>
          <p:sp>
            <p:nvSpPr>
              <p:cNvPr id="59440" name="Line 85"/>
              <p:cNvSpPr>
                <a:spLocks noChangeShapeType="1"/>
              </p:cNvSpPr>
              <p:nvPr/>
            </p:nvSpPr>
            <p:spPr bwMode="auto">
              <a:xfrm flipH="1">
                <a:off x="1132" y="1008"/>
                <a:ext cx="4" cy="652"/>
              </a:xfrm>
              <a:prstGeom prst="line">
                <a:avLst/>
              </a:prstGeom>
              <a:noFill/>
              <a:ln w="38100">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anchor="ctr"/>
              <a:lstStyle/>
              <a:p>
                <a:endParaRPr lang="en-US"/>
              </a:p>
            </p:txBody>
          </p:sp>
          <p:sp>
            <p:nvSpPr>
              <p:cNvPr id="59441" name="Oval 86"/>
              <p:cNvSpPr>
                <a:spLocks noChangeArrowheads="1"/>
              </p:cNvSpPr>
              <p:nvPr/>
            </p:nvSpPr>
            <p:spPr bwMode="auto">
              <a:xfrm>
                <a:off x="1068" y="1516"/>
                <a:ext cx="132" cy="132"/>
              </a:xfrm>
              <a:prstGeom prst="ellipse">
                <a:avLst/>
              </a:prstGeom>
              <a:noFill/>
              <a:ln w="38100" algn="ctr">
                <a:solidFill>
                  <a:schemeClr val="tx1"/>
                </a:solidFill>
                <a:round/>
                <a:headEnd type="none" w="lg" len="lg"/>
                <a:tailEnd type="none" w="lg" len="lg"/>
              </a:ln>
              <a:extLst>
                <a:ext uri="{909E8E84-426E-40DD-AFC4-6F175D3DCCD1}">
                  <a14:hiddenFill xmlns:a14="http://schemas.microsoft.com/office/drawing/2010/main">
                    <a:solidFill>
                      <a:srgbClr val="FFFFFF"/>
                    </a:solidFill>
                  </a14:hiddenFill>
                </a:ext>
              </a:extLst>
            </p:spPr>
            <p:txBody>
              <a:bodyPr wrap="none" anchor="ctr"/>
              <a:lstStyle/>
              <a:p>
                <a:pPr algn="ctr"/>
                <a:endParaRPr lang="en-US" sz="1800">
                  <a:solidFill>
                    <a:srgbClr val="000000"/>
                  </a:solidFill>
                  <a:latin typeface="Comic Sans MS" pitchFamily="66" charset="0"/>
                </a:endParaRPr>
              </a:p>
            </p:txBody>
          </p:sp>
          <p:sp>
            <p:nvSpPr>
              <p:cNvPr id="59442" name="Oval 87"/>
              <p:cNvSpPr>
                <a:spLocks noChangeArrowheads="1"/>
              </p:cNvSpPr>
              <p:nvPr/>
            </p:nvSpPr>
            <p:spPr bwMode="auto">
              <a:xfrm>
                <a:off x="1086" y="960"/>
                <a:ext cx="96" cy="96"/>
              </a:xfrm>
              <a:prstGeom prst="ellipse">
                <a:avLst/>
              </a:prstGeom>
              <a:solidFill>
                <a:schemeClr val="tx1"/>
              </a:solidFill>
              <a:ln w="38100" algn="ctr">
                <a:solidFill>
                  <a:schemeClr val="tx1"/>
                </a:solidFill>
                <a:round/>
                <a:headEnd type="none" w="lg" len="lg"/>
                <a:tailEnd type="none" w="lg" len="lg"/>
              </a:ln>
            </p:spPr>
            <p:txBody>
              <a:bodyPr wrap="none" anchor="ctr"/>
              <a:lstStyle/>
              <a:p>
                <a:pPr algn="ctr"/>
                <a:endParaRPr lang="en-US" sz="1800">
                  <a:solidFill>
                    <a:srgbClr val="000000"/>
                  </a:solidFill>
                  <a:latin typeface="Comic Sans MS" pitchFamily="66" charset="0"/>
                </a:endParaRPr>
              </a:p>
            </p:txBody>
          </p:sp>
        </p:grpSp>
        <p:sp>
          <p:nvSpPr>
            <p:cNvPr id="59439" name="Rectangle 89"/>
            <p:cNvSpPr>
              <a:spLocks noChangeArrowheads="1"/>
            </p:cNvSpPr>
            <p:nvPr/>
          </p:nvSpPr>
          <p:spPr bwMode="auto">
            <a:xfrm>
              <a:off x="410" y="2409"/>
              <a:ext cx="245" cy="282"/>
            </a:xfrm>
            <a:prstGeom prst="rect">
              <a:avLst/>
            </a:prstGeom>
            <a:solidFill>
              <a:schemeClr val="bg1"/>
            </a:solidFill>
            <a:ln w="38100" algn="ctr">
              <a:solidFill>
                <a:schemeClr val="tx1"/>
              </a:solidFill>
              <a:miter lim="800000"/>
              <a:headEnd/>
              <a:tailEnd/>
            </a:ln>
          </p:spPr>
          <p:txBody>
            <a:bodyPr wrap="none" anchor="ctr"/>
            <a:lstStyle/>
            <a:p>
              <a:pPr algn="ctr"/>
              <a:r>
                <a:rPr lang="en-US" sz="1800" b="1">
                  <a:solidFill>
                    <a:srgbClr val="000000"/>
                  </a:solidFill>
                  <a:latin typeface="Comic Sans MS" pitchFamily="66" charset="0"/>
                </a:rPr>
                <a:t>H</a:t>
              </a:r>
            </a:p>
          </p:txBody>
        </p:sp>
      </p:grpSp>
      <p:grpSp>
        <p:nvGrpSpPr>
          <p:cNvPr id="12" name="Group 128"/>
          <p:cNvGrpSpPr>
            <a:grpSpLocks/>
          </p:cNvGrpSpPr>
          <p:nvPr/>
        </p:nvGrpSpPr>
        <p:grpSpPr bwMode="auto">
          <a:xfrm>
            <a:off x="1104900" y="837408"/>
            <a:ext cx="2522538" cy="2819400"/>
            <a:chOff x="696" y="1440"/>
            <a:chExt cx="1589" cy="1776"/>
          </a:xfrm>
        </p:grpSpPr>
        <p:sp>
          <p:nvSpPr>
            <p:cNvPr id="59428" name="Rectangle 56" descr="Wide downward diagonal"/>
            <p:cNvSpPr>
              <a:spLocks noChangeArrowheads="1"/>
            </p:cNvSpPr>
            <p:nvPr/>
          </p:nvSpPr>
          <p:spPr bwMode="auto">
            <a:xfrm rot="-5400000">
              <a:off x="697" y="2367"/>
              <a:ext cx="364" cy="366"/>
            </a:xfrm>
            <a:prstGeom prst="rect">
              <a:avLst/>
            </a:prstGeom>
            <a:pattFill prst="wdDnDiag">
              <a:fgClr>
                <a:srgbClr val="FFFF66"/>
              </a:fgClr>
              <a:bgClr>
                <a:srgbClr val="FFFFFF"/>
              </a:bgClr>
            </a:pattFill>
            <a:ln w="28575" algn="ctr">
              <a:solidFill>
                <a:schemeClr val="tx1"/>
              </a:solidFill>
              <a:miter lim="800000"/>
              <a:headEnd type="none" w="lg" len="lg"/>
              <a:tailEnd type="none" w="lg" len="lg"/>
            </a:ln>
          </p:spPr>
          <p:txBody>
            <a:bodyPr vert="eaVert" wrap="none" anchor="ctr"/>
            <a:lstStyle/>
            <a:p>
              <a:pPr algn="ctr"/>
              <a:r>
                <a:rPr lang="en-US" sz="1300" b="1">
                  <a:solidFill>
                    <a:srgbClr val="000000"/>
                  </a:solidFill>
                  <a:latin typeface="Times New Roman" pitchFamily="18" charset="0"/>
                </a:rPr>
                <a:t>Correct</a:t>
              </a:r>
            </a:p>
          </p:txBody>
        </p:sp>
        <p:sp>
          <p:nvSpPr>
            <p:cNvPr id="59429" name="Rectangle 90" descr="Wide downward diagonal"/>
            <p:cNvSpPr>
              <a:spLocks noChangeArrowheads="1"/>
            </p:cNvSpPr>
            <p:nvPr/>
          </p:nvSpPr>
          <p:spPr bwMode="auto">
            <a:xfrm rot="-5400000">
              <a:off x="1268" y="2366"/>
              <a:ext cx="364" cy="367"/>
            </a:xfrm>
            <a:prstGeom prst="rect">
              <a:avLst/>
            </a:prstGeom>
            <a:pattFill prst="wdDnDiag">
              <a:fgClr>
                <a:srgbClr val="FFFF66"/>
              </a:fgClr>
              <a:bgClr>
                <a:srgbClr val="FFFFFF"/>
              </a:bgClr>
            </a:pattFill>
            <a:ln w="28575" algn="ctr">
              <a:solidFill>
                <a:schemeClr val="tx1"/>
              </a:solidFill>
              <a:miter lim="800000"/>
              <a:headEnd type="none" w="lg" len="lg"/>
              <a:tailEnd type="none" w="lg" len="lg"/>
            </a:ln>
          </p:spPr>
          <p:txBody>
            <a:bodyPr vert="eaVert" wrap="none" anchor="ctr"/>
            <a:lstStyle/>
            <a:p>
              <a:pPr algn="ctr"/>
              <a:r>
                <a:rPr lang="en-US" sz="1300" b="1">
                  <a:solidFill>
                    <a:srgbClr val="000000"/>
                  </a:solidFill>
                  <a:latin typeface="Times New Roman" pitchFamily="18" charset="0"/>
                </a:rPr>
                <a:t>Correct</a:t>
              </a:r>
            </a:p>
          </p:txBody>
        </p:sp>
        <p:sp>
          <p:nvSpPr>
            <p:cNvPr id="59430" name="Rectangle 96" descr="Wide downward diagonal"/>
            <p:cNvSpPr>
              <a:spLocks noChangeArrowheads="1"/>
            </p:cNvSpPr>
            <p:nvPr/>
          </p:nvSpPr>
          <p:spPr bwMode="auto">
            <a:xfrm rot="-5400000">
              <a:off x="1268" y="2851"/>
              <a:ext cx="363" cy="367"/>
            </a:xfrm>
            <a:prstGeom prst="rect">
              <a:avLst/>
            </a:prstGeom>
            <a:pattFill prst="wdDnDiag">
              <a:fgClr>
                <a:srgbClr val="FFFF66"/>
              </a:fgClr>
              <a:bgClr>
                <a:srgbClr val="FFFFFF"/>
              </a:bgClr>
            </a:pattFill>
            <a:ln w="28575" algn="ctr">
              <a:solidFill>
                <a:schemeClr val="tx1"/>
              </a:solidFill>
              <a:miter lim="800000"/>
              <a:headEnd type="none" w="lg" len="lg"/>
              <a:tailEnd type="none" w="lg" len="lg"/>
            </a:ln>
          </p:spPr>
          <p:txBody>
            <a:bodyPr vert="eaVert" wrap="none" anchor="ctr"/>
            <a:lstStyle/>
            <a:p>
              <a:pPr algn="ctr"/>
              <a:r>
                <a:rPr lang="en-US" sz="1300" b="1">
                  <a:solidFill>
                    <a:srgbClr val="000000"/>
                  </a:solidFill>
                  <a:latin typeface="Times New Roman" pitchFamily="18" charset="0"/>
                </a:rPr>
                <a:t>Correct</a:t>
              </a:r>
            </a:p>
          </p:txBody>
        </p:sp>
        <p:sp>
          <p:nvSpPr>
            <p:cNvPr id="59431" name="Rectangle 97" descr="Wide downward diagonal"/>
            <p:cNvSpPr>
              <a:spLocks noChangeArrowheads="1"/>
            </p:cNvSpPr>
            <p:nvPr/>
          </p:nvSpPr>
          <p:spPr bwMode="auto">
            <a:xfrm rot="-5400000">
              <a:off x="1920" y="2366"/>
              <a:ext cx="364" cy="367"/>
            </a:xfrm>
            <a:prstGeom prst="rect">
              <a:avLst/>
            </a:prstGeom>
            <a:pattFill prst="wdDnDiag">
              <a:fgClr>
                <a:srgbClr val="FFFF66"/>
              </a:fgClr>
              <a:bgClr>
                <a:srgbClr val="FFFFFF"/>
              </a:bgClr>
            </a:pattFill>
            <a:ln w="28575" algn="ctr">
              <a:solidFill>
                <a:schemeClr val="tx1"/>
              </a:solidFill>
              <a:miter lim="800000"/>
              <a:headEnd type="none" w="lg" len="lg"/>
              <a:tailEnd type="none" w="lg" len="lg"/>
            </a:ln>
          </p:spPr>
          <p:txBody>
            <a:bodyPr vert="eaVert" wrap="none" anchor="ctr"/>
            <a:lstStyle/>
            <a:p>
              <a:pPr algn="ctr"/>
              <a:r>
                <a:rPr lang="en-US" sz="1300" b="1">
                  <a:solidFill>
                    <a:srgbClr val="000000"/>
                  </a:solidFill>
                  <a:latin typeface="Times New Roman" pitchFamily="18" charset="0"/>
                </a:rPr>
                <a:t>Correct</a:t>
              </a:r>
            </a:p>
          </p:txBody>
        </p:sp>
        <p:sp>
          <p:nvSpPr>
            <p:cNvPr id="59432" name="Rectangle 98" descr="Wide downward diagonal"/>
            <p:cNvSpPr>
              <a:spLocks noChangeArrowheads="1"/>
            </p:cNvSpPr>
            <p:nvPr/>
          </p:nvSpPr>
          <p:spPr bwMode="auto">
            <a:xfrm rot="-5400000">
              <a:off x="1920" y="1882"/>
              <a:ext cx="363" cy="367"/>
            </a:xfrm>
            <a:prstGeom prst="rect">
              <a:avLst/>
            </a:prstGeom>
            <a:pattFill prst="wdDnDiag">
              <a:fgClr>
                <a:srgbClr val="FFFF66"/>
              </a:fgClr>
              <a:bgClr>
                <a:srgbClr val="FFFFFF"/>
              </a:bgClr>
            </a:pattFill>
            <a:ln w="28575" algn="ctr">
              <a:solidFill>
                <a:schemeClr val="tx1"/>
              </a:solidFill>
              <a:miter lim="800000"/>
              <a:headEnd type="none" w="lg" len="lg"/>
              <a:tailEnd type="none" w="lg" len="lg"/>
            </a:ln>
          </p:spPr>
          <p:txBody>
            <a:bodyPr vert="eaVert" wrap="none" anchor="ctr"/>
            <a:lstStyle/>
            <a:p>
              <a:pPr algn="ctr"/>
              <a:r>
                <a:rPr lang="en-US" sz="1300" b="1">
                  <a:solidFill>
                    <a:srgbClr val="000000"/>
                  </a:solidFill>
                  <a:latin typeface="Times New Roman" pitchFamily="18" charset="0"/>
                </a:rPr>
                <a:t>Correct</a:t>
              </a:r>
            </a:p>
          </p:txBody>
        </p:sp>
        <p:sp>
          <p:nvSpPr>
            <p:cNvPr id="59433" name="Rectangle 99" descr="Wide downward diagonal"/>
            <p:cNvSpPr>
              <a:spLocks noChangeArrowheads="1"/>
            </p:cNvSpPr>
            <p:nvPr/>
          </p:nvSpPr>
          <p:spPr bwMode="auto">
            <a:xfrm rot="-5400000">
              <a:off x="697" y="1883"/>
              <a:ext cx="363" cy="366"/>
            </a:xfrm>
            <a:prstGeom prst="rect">
              <a:avLst/>
            </a:prstGeom>
            <a:pattFill prst="wdDnDiag">
              <a:fgClr>
                <a:srgbClr val="FFFF66"/>
              </a:fgClr>
              <a:bgClr>
                <a:srgbClr val="FFFFFF"/>
              </a:bgClr>
            </a:pattFill>
            <a:ln w="28575" algn="ctr">
              <a:solidFill>
                <a:schemeClr val="tx1"/>
              </a:solidFill>
              <a:miter lim="800000"/>
              <a:headEnd type="none" w="lg" len="lg"/>
              <a:tailEnd type="none" w="lg" len="lg"/>
            </a:ln>
          </p:spPr>
          <p:txBody>
            <a:bodyPr vert="eaVert" wrap="none" anchor="ctr"/>
            <a:lstStyle/>
            <a:p>
              <a:pPr algn="ctr"/>
              <a:r>
                <a:rPr lang="en-US" sz="1300" b="1">
                  <a:solidFill>
                    <a:srgbClr val="000000"/>
                  </a:solidFill>
                  <a:latin typeface="Times New Roman" pitchFamily="18" charset="0"/>
                </a:rPr>
                <a:t>Correct</a:t>
              </a:r>
            </a:p>
          </p:txBody>
        </p:sp>
        <p:sp>
          <p:nvSpPr>
            <p:cNvPr id="59434" name="Rectangle 100" descr="Wide downward diagonal"/>
            <p:cNvSpPr>
              <a:spLocks noChangeArrowheads="1"/>
            </p:cNvSpPr>
            <p:nvPr/>
          </p:nvSpPr>
          <p:spPr bwMode="auto">
            <a:xfrm rot="-5400000">
              <a:off x="697" y="1439"/>
              <a:ext cx="363" cy="366"/>
            </a:xfrm>
            <a:prstGeom prst="rect">
              <a:avLst/>
            </a:prstGeom>
            <a:pattFill prst="wdDnDiag">
              <a:fgClr>
                <a:srgbClr val="FFFF66"/>
              </a:fgClr>
              <a:bgClr>
                <a:srgbClr val="FFFFFF"/>
              </a:bgClr>
            </a:pattFill>
            <a:ln w="28575" algn="ctr">
              <a:solidFill>
                <a:schemeClr val="tx1"/>
              </a:solidFill>
              <a:miter lim="800000"/>
              <a:headEnd type="none" w="lg" len="lg"/>
              <a:tailEnd type="none" w="lg" len="lg"/>
            </a:ln>
          </p:spPr>
          <p:txBody>
            <a:bodyPr vert="eaVert" wrap="none" anchor="ctr"/>
            <a:lstStyle/>
            <a:p>
              <a:pPr algn="ctr"/>
              <a:r>
                <a:rPr lang="en-US" sz="1300" b="1">
                  <a:solidFill>
                    <a:srgbClr val="000000"/>
                  </a:solidFill>
                  <a:latin typeface="Times New Roman" pitchFamily="18" charset="0"/>
                </a:rPr>
                <a:t>Correct</a:t>
              </a:r>
            </a:p>
          </p:txBody>
        </p:sp>
      </p:grpSp>
      <p:grpSp>
        <p:nvGrpSpPr>
          <p:cNvPr id="13" name="Group 193"/>
          <p:cNvGrpSpPr>
            <a:grpSpLocks/>
          </p:cNvGrpSpPr>
          <p:nvPr/>
        </p:nvGrpSpPr>
        <p:grpSpPr bwMode="auto">
          <a:xfrm>
            <a:off x="4953000" y="1731171"/>
            <a:ext cx="3429000" cy="1730375"/>
            <a:chOff x="3120" y="1091"/>
            <a:chExt cx="2160" cy="1090"/>
          </a:xfrm>
        </p:grpSpPr>
        <p:grpSp>
          <p:nvGrpSpPr>
            <p:cNvPr id="59404" name="Group 144"/>
            <p:cNvGrpSpPr>
              <a:grpSpLocks/>
            </p:cNvGrpSpPr>
            <p:nvPr/>
          </p:nvGrpSpPr>
          <p:grpSpPr bwMode="auto">
            <a:xfrm>
              <a:off x="3935" y="1593"/>
              <a:ext cx="112" cy="588"/>
              <a:chOff x="1068" y="960"/>
              <a:chExt cx="132" cy="700"/>
            </a:xfrm>
          </p:grpSpPr>
          <p:sp>
            <p:nvSpPr>
              <p:cNvPr id="59425" name="Line 145"/>
              <p:cNvSpPr>
                <a:spLocks noChangeShapeType="1"/>
              </p:cNvSpPr>
              <p:nvPr/>
            </p:nvSpPr>
            <p:spPr bwMode="auto">
              <a:xfrm flipH="1">
                <a:off x="1132" y="1008"/>
                <a:ext cx="4" cy="652"/>
              </a:xfrm>
              <a:prstGeom prst="line">
                <a:avLst/>
              </a:prstGeom>
              <a:noFill/>
              <a:ln w="38100">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anchor="ctr"/>
              <a:lstStyle/>
              <a:p>
                <a:endParaRPr lang="en-US"/>
              </a:p>
            </p:txBody>
          </p:sp>
          <p:sp>
            <p:nvSpPr>
              <p:cNvPr id="59426" name="Oval 146"/>
              <p:cNvSpPr>
                <a:spLocks noChangeArrowheads="1"/>
              </p:cNvSpPr>
              <p:nvPr/>
            </p:nvSpPr>
            <p:spPr bwMode="auto">
              <a:xfrm>
                <a:off x="1068" y="1516"/>
                <a:ext cx="132" cy="132"/>
              </a:xfrm>
              <a:prstGeom prst="ellipse">
                <a:avLst/>
              </a:prstGeom>
              <a:noFill/>
              <a:ln w="38100" algn="ctr">
                <a:solidFill>
                  <a:schemeClr val="tx1"/>
                </a:solidFill>
                <a:round/>
                <a:headEnd type="none" w="lg" len="lg"/>
                <a:tailEnd type="none" w="lg" len="lg"/>
              </a:ln>
              <a:extLst>
                <a:ext uri="{909E8E84-426E-40DD-AFC4-6F175D3DCCD1}">
                  <a14:hiddenFill xmlns:a14="http://schemas.microsoft.com/office/drawing/2010/main">
                    <a:solidFill>
                      <a:srgbClr val="FFFFFF"/>
                    </a:solidFill>
                  </a14:hiddenFill>
                </a:ext>
              </a:extLst>
            </p:spPr>
            <p:txBody>
              <a:bodyPr wrap="none" anchor="ctr"/>
              <a:lstStyle/>
              <a:p>
                <a:pPr algn="ctr"/>
                <a:endParaRPr lang="en-US" sz="1800">
                  <a:solidFill>
                    <a:srgbClr val="000000"/>
                  </a:solidFill>
                  <a:latin typeface="Comic Sans MS" pitchFamily="66" charset="0"/>
                </a:endParaRPr>
              </a:p>
            </p:txBody>
          </p:sp>
          <p:sp>
            <p:nvSpPr>
              <p:cNvPr id="59427" name="Oval 147"/>
              <p:cNvSpPr>
                <a:spLocks noChangeArrowheads="1"/>
              </p:cNvSpPr>
              <p:nvPr/>
            </p:nvSpPr>
            <p:spPr bwMode="auto">
              <a:xfrm>
                <a:off x="1086" y="960"/>
                <a:ext cx="96" cy="96"/>
              </a:xfrm>
              <a:prstGeom prst="ellipse">
                <a:avLst/>
              </a:prstGeom>
              <a:solidFill>
                <a:schemeClr val="tx1"/>
              </a:solidFill>
              <a:ln w="38100" algn="ctr">
                <a:solidFill>
                  <a:schemeClr val="tx1"/>
                </a:solidFill>
                <a:round/>
                <a:headEnd type="none" w="lg" len="lg"/>
                <a:tailEnd type="none" w="lg" len="lg"/>
              </a:ln>
            </p:spPr>
            <p:txBody>
              <a:bodyPr wrap="none" anchor="ctr"/>
              <a:lstStyle/>
              <a:p>
                <a:pPr algn="ctr"/>
                <a:endParaRPr lang="en-US" sz="1800">
                  <a:solidFill>
                    <a:srgbClr val="000000"/>
                  </a:solidFill>
                  <a:latin typeface="Comic Sans MS" pitchFamily="66" charset="0"/>
                </a:endParaRPr>
              </a:p>
            </p:txBody>
          </p:sp>
        </p:grpSp>
        <p:sp>
          <p:nvSpPr>
            <p:cNvPr id="59405" name="Rectangle 148"/>
            <p:cNvSpPr>
              <a:spLocks noChangeArrowheads="1"/>
            </p:cNvSpPr>
            <p:nvPr/>
          </p:nvSpPr>
          <p:spPr bwMode="auto">
            <a:xfrm>
              <a:off x="3242" y="1472"/>
              <a:ext cx="245" cy="282"/>
            </a:xfrm>
            <a:prstGeom prst="rect">
              <a:avLst/>
            </a:prstGeom>
            <a:solidFill>
              <a:schemeClr val="bg1"/>
            </a:solidFill>
            <a:ln w="28575" algn="ctr">
              <a:solidFill>
                <a:schemeClr val="tx1"/>
              </a:solidFill>
              <a:miter lim="800000"/>
              <a:headEnd/>
              <a:tailEnd/>
            </a:ln>
          </p:spPr>
          <p:txBody>
            <a:bodyPr wrap="none" anchor="ctr"/>
            <a:lstStyle/>
            <a:p>
              <a:pPr algn="ctr"/>
              <a:r>
                <a:rPr lang="en-US" sz="1800" b="1">
                  <a:solidFill>
                    <a:srgbClr val="000000"/>
                  </a:solidFill>
                  <a:latin typeface="Comic Sans MS" pitchFamily="66" charset="0"/>
                </a:rPr>
                <a:t>H</a:t>
              </a:r>
            </a:p>
          </p:txBody>
        </p:sp>
        <p:grpSp>
          <p:nvGrpSpPr>
            <p:cNvPr id="59406" name="Group 169"/>
            <p:cNvGrpSpPr>
              <a:grpSpLocks/>
            </p:cNvGrpSpPr>
            <p:nvPr/>
          </p:nvGrpSpPr>
          <p:grpSpPr bwMode="auto">
            <a:xfrm>
              <a:off x="4544" y="1104"/>
              <a:ext cx="112" cy="588"/>
              <a:chOff x="1068" y="960"/>
              <a:chExt cx="132" cy="700"/>
            </a:xfrm>
          </p:grpSpPr>
          <p:sp>
            <p:nvSpPr>
              <p:cNvPr id="59422" name="Line 170"/>
              <p:cNvSpPr>
                <a:spLocks noChangeShapeType="1"/>
              </p:cNvSpPr>
              <p:nvPr/>
            </p:nvSpPr>
            <p:spPr bwMode="auto">
              <a:xfrm flipH="1">
                <a:off x="1132" y="1008"/>
                <a:ext cx="4" cy="652"/>
              </a:xfrm>
              <a:prstGeom prst="line">
                <a:avLst/>
              </a:prstGeom>
              <a:noFill/>
              <a:ln w="38100">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anchor="ctr"/>
              <a:lstStyle/>
              <a:p>
                <a:endParaRPr lang="en-US"/>
              </a:p>
            </p:txBody>
          </p:sp>
          <p:sp>
            <p:nvSpPr>
              <p:cNvPr id="59423" name="Oval 171"/>
              <p:cNvSpPr>
                <a:spLocks noChangeArrowheads="1"/>
              </p:cNvSpPr>
              <p:nvPr/>
            </p:nvSpPr>
            <p:spPr bwMode="auto">
              <a:xfrm>
                <a:off x="1068" y="1516"/>
                <a:ext cx="132" cy="132"/>
              </a:xfrm>
              <a:prstGeom prst="ellipse">
                <a:avLst/>
              </a:prstGeom>
              <a:noFill/>
              <a:ln w="38100" algn="ctr">
                <a:solidFill>
                  <a:schemeClr val="tx1"/>
                </a:solidFill>
                <a:round/>
                <a:headEnd type="none" w="lg" len="lg"/>
                <a:tailEnd type="none" w="lg" len="lg"/>
              </a:ln>
              <a:extLst>
                <a:ext uri="{909E8E84-426E-40DD-AFC4-6F175D3DCCD1}">
                  <a14:hiddenFill xmlns:a14="http://schemas.microsoft.com/office/drawing/2010/main">
                    <a:solidFill>
                      <a:srgbClr val="FFFFFF"/>
                    </a:solidFill>
                  </a14:hiddenFill>
                </a:ext>
              </a:extLst>
            </p:spPr>
            <p:txBody>
              <a:bodyPr wrap="none" anchor="ctr"/>
              <a:lstStyle/>
              <a:p>
                <a:pPr algn="ctr"/>
                <a:endParaRPr lang="en-US" sz="1800">
                  <a:solidFill>
                    <a:srgbClr val="000000"/>
                  </a:solidFill>
                  <a:latin typeface="Comic Sans MS" pitchFamily="66" charset="0"/>
                </a:endParaRPr>
              </a:p>
            </p:txBody>
          </p:sp>
          <p:sp>
            <p:nvSpPr>
              <p:cNvPr id="59424" name="Oval 172"/>
              <p:cNvSpPr>
                <a:spLocks noChangeArrowheads="1"/>
              </p:cNvSpPr>
              <p:nvPr/>
            </p:nvSpPr>
            <p:spPr bwMode="auto">
              <a:xfrm>
                <a:off x="1086" y="960"/>
                <a:ext cx="96" cy="96"/>
              </a:xfrm>
              <a:prstGeom prst="ellipse">
                <a:avLst/>
              </a:prstGeom>
              <a:solidFill>
                <a:schemeClr val="tx1"/>
              </a:solidFill>
              <a:ln w="38100" algn="ctr">
                <a:solidFill>
                  <a:schemeClr val="tx1"/>
                </a:solidFill>
                <a:round/>
                <a:headEnd type="none" w="lg" len="lg"/>
                <a:tailEnd type="none" w="lg" len="lg"/>
              </a:ln>
            </p:spPr>
            <p:txBody>
              <a:bodyPr wrap="none" anchor="ctr"/>
              <a:lstStyle/>
              <a:p>
                <a:pPr algn="ctr"/>
                <a:endParaRPr lang="en-US" sz="1800">
                  <a:solidFill>
                    <a:srgbClr val="000000"/>
                  </a:solidFill>
                  <a:latin typeface="Comic Sans MS" pitchFamily="66" charset="0"/>
                </a:endParaRPr>
              </a:p>
            </p:txBody>
          </p:sp>
        </p:grpSp>
        <p:grpSp>
          <p:nvGrpSpPr>
            <p:cNvPr id="59407" name="Group 159"/>
            <p:cNvGrpSpPr>
              <a:grpSpLocks/>
            </p:cNvGrpSpPr>
            <p:nvPr/>
          </p:nvGrpSpPr>
          <p:grpSpPr bwMode="auto">
            <a:xfrm>
              <a:off x="4547" y="1092"/>
              <a:ext cx="112" cy="589"/>
              <a:chOff x="1068" y="960"/>
              <a:chExt cx="132" cy="700"/>
            </a:xfrm>
          </p:grpSpPr>
          <p:sp>
            <p:nvSpPr>
              <p:cNvPr id="59419" name="Line 160"/>
              <p:cNvSpPr>
                <a:spLocks noChangeShapeType="1"/>
              </p:cNvSpPr>
              <p:nvPr/>
            </p:nvSpPr>
            <p:spPr bwMode="auto">
              <a:xfrm flipH="1">
                <a:off x="1132" y="1008"/>
                <a:ext cx="4" cy="652"/>
              </a:xfrm>
              <a:prstGeom prst="line">
                <a:avLst/>
              </a:prstGeom>
              <a:noFill/>
              <a:ln w="76200">
                <a:solidFill>
                  <a:srgbClr val="FF0000"/>
                </a:solidFill>
                <a:round/>
                <a:headEnd type="none" w="lg" len="lg"/>
                <a:tailEnd type="none" w="lg" len="lg"/>
              </a:ln>
              <a:extLst>
                <a:ext uri="{909E8E84-426E-40DD-AFC4-6F175D3DCCD1}">
                  <a14:hiddenFill xmlns:a14="http://schemas.microsoft.com/office/drawing/2010/main">
                    <a:noFill/>
                  </a14:hiddenFill>
                </a:ext>
              </a:extLst>
            </p:spPr>
            <p:txBody>
              <a:bodyPr anchor="ctr"/>
              <a:lstStyle/>
              <a:p>
                <a:endParaRPr lang="en-US"/>
              </a:p>
            </p:txBody>
          </p:sp>
          <p:sp>
            <p:nvSpPr>
              <p:cNvPr id="59420" name="Oval 161"/>
              <p:cNvSpPr>
                <a:spLocks noChangeArrowheads="1"/>
              </p:cNvSpPr>
              <p:nvPr/>
            </p:nvSpPr>
            <p:spPr bwMode="auto">
              <a:xfrm>
                <a:off x="1068" y="1516"/>
                <a:ext cx="132" cy="132"/>
              </a:xfrm>
              <a:prstGeom prst="ellipse">
                <a:avLst/>
              </a:prstGeom>
              <a:solidFill>
                <a:srgbClr val="FF0000"/>
              </a:solidFill>
              <a:ln w="76200" algn="ctr">
                <a:solidFill>
                  <a:srgbClr val="FF0000"/>
                </a:solidFill>
                <a:round/>
                <a:headEnd type="none" w="lg" len="lg"/>
                <a:tailEnd type="none" w="lg" len="lg"/>
              </a:ln>
            </p:spPr>
            <p:txBody>
              <a:bodyPr wrap="none" anchor="ctr"/>
              <a:lstStyle/>
              <a:p>
                <a:pPr algn="ctr"/>
                <a:endParaRPr lang="en-US" sz="1800">
                  <a:solidFill>
                    <a:srgbClr val="000000"/>
                  </a:solidFill>
                  <a:latin typeface="Comic Sans MS" pitchFamily="66" charset="0"/>
                </a:endParaRPr>
              </a:p>
            </p:txBody>
          </p:sp>
          <p:sp>
            <p:nvSpPr>
              <p:cNvPr id="59421" name="Oval 162"/>
              <p:cNvSpPr>
                <a:spLocks noChangeArrowheads="1"/>
              </p:cNvSpPr>
              <p:nvPr/>
            </p:nvSpPr>
            <p:spPr bwMode="auto">
              <a:xfrm>
                <a:off x="1086" y="960"/>
                <a:ext cx="96" cy="96"/>
              </a:xfrm>
              <a:prstGeom prst="ellipse">
                <a:avLst/>
              </a:prstGeom>
              <a:solidFill>
                <a:srgbClr val="FF0000"/>
              </a:solidFill>
              <a:ln w="76200" algn="ctr">
                <a:solidFill>
                  <a:srgbClr val="FF0000"/>
                </a:solidFill>
                <a:round/>
                <a:headEnd type="none" w="lg" len="lg"/>
                <a:tailEnd type="none" w="lg" len="lg"/>
              </a:ln>
            </p:spPr>
            <p:txBody>
              <a:bodyPr wrap="none" anchor="ctr"/>
              <a:lstStyle/>
              <a:p>
                <a:pPr algn="ctr"/>
                <a:endParaRPr lang="en-US" sz="1800">
                  <a:solidFill>
                    <a:srgbClr val="000000"/>
                  </a:solidFill>
                  <a:latin typeface="Comic Sans MS" pitchFamily="66" charset="0"/>
                </a:endParaRPr>
              </a:p>
            </p:txBody>
          </p:sp>
        </p:grpSp>
        <p:sp>
          <p:nvSpPr>
            <p:cNvPr id="59408" name="Line 158"/>
            <p:cNvSpPr>
              <a:spLocks noChangeShapeType="1"/>
            </p:cNvSpPr>
            <p:nvPr/>
          </p:nvSpPr>
          <p:spPr bwMode="auto">
            <a:xfrm flipV="1">
              <a:off x="3120" y="1628"/>
              <a:ext cx="2160" cy="4"/>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9409" name="Line 163"/>
            <p:cNvSpPr>
              <a:spLocks noChangeShapeType="1"/>
            </p:cNvSpPr>
            <p:nvPr/>
          </p:nvSpPr>
          <p:spPr bwMode="auto">
            <a:xfrm flipH="1">
              <a:off x="4560" y="1148"/>
              <a:ext cx="720"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59410" name="Group 140"/>
            <p:cNvGrpSpPr>
              <a:grpSpLocks/>
            </p:cNvGrpSpPr>
            <p:nvPr/>
          </p:nvGrpSpPr>
          <p:grpSpPr bwMode="auto">
            <a:xfrm>
              <a:off x="4550" y="1091"/>
              <a:ext cx="112" cy="589"/>
              <a:chOff x="1068" y="960"/>
              <a:chExt cx="132" cy="700"/>
            </a:xfrm>
          </p:grpSpPr>
          <p:sp>
            <p:nvSpPr>
              <p:cNvPr id="59416" name="Line 141"/>
              <p:cNvSpPr>
                <a:spLocks noChangeShapeType="1"/>
              </p:cNvSpPr>
              <p:nvPr/>
            </p:nvSpPr>
            <p:spPr bwMode="auto">
              <a:xfrm flipH="1">
                <a:off x="1132" y="1008"/>
                <a:ext cx="4" cy="652"/>
              </a:xfrm>
              <a:prstGeom prst="line">
                <a:avLst/>
              </a:prstGeom>
              <a:noFill/>
              <a:ln w="38100">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anchor="ctr"/>
              <a:lstStyle/>
              <a:p>
                <a:endParaRPr lang="en-US"/>
              </a:p>
            </p:txBody>
          </p:sp>
          <p:sp>
            <p:nvSpPr>
              <p:cNvPr id="59417" name="Oval 142"/>
              <p:cNvSpPr>
                <a:spLocks noChangeArrowheads="1"/>
              </p:cNvSpPr>
              <p:nvPr/>
            </p:nvSpPr>
            <p:spPr bwMode="auto">
              <a:xfrm>
                <a:off x="1068" y="1516"/>
                <a:ext cx="132" cy="132"/>
              </a:xfrm>
              <a:prstGeom prst="ellipse">
                <a:avLst/>
              </a:prstGeom>
              <a:noFill/>
              <a:ln w="38100" algn="ctr">
                <a:solidFill>
                  <a:schemeClr val="tx1"/>
                </a:solidFill>
                <a:round/>
                <a:headEnd type="none" w="lg" len="lg"/>
                <a:tailEnd type="none" w="lg" len="lg"/>
              </a:ln>
              <a:extLst>
                <a:ext uri="{909E8E84-426E-40DD-AFC4-6F175D3DCCD1}">
                  <a14:hiddenFill xmlns:a14="http://schemas.microsoft.com/office/drawing/2010/main">
                    <a:solidFill>
                      <a:srgbClr val="FFFFFF"/>
                    </a:solidFill>
                  </a14:hiddenFill>
                </a:ext>
              </a:extLst>
            </p:spPr>
            <p:txBody>
              <a:bodyPr wrap="none" anchor="ctr"/>
              <a:lstStyle/>
              <a:p>
                <a:pPr algn="ctr"/>
                <a:endParaRPr lang="en-US" sz="1800">
                  <a:solidFill>
                    <a:srgbClr val="000000"/>
                  </a:solidFill>
                  <a:latin typeface="Comic Sans MS" pitchFamily="66" charset="0"/>
                </a:endParaRPr>
              </a:p>
            </p:txBody>
          </p:sp>
          <p:sp>
            <p:nvSpPr>
              <p:cNvPr id="59418" name="Oval 143"/>
              <p:cNvSpPr>
                <a:spLocks noChangeArrowheads="1"/>
              </p:cNvSpPr>
              <p:nvPr/>
            </p:nvSpPr>
            <p:spPr bwMode="auto">
              <a:xfrm>
                <a:off x="1086" y="960"/>
                <a:ext cx="96" cy="96"/>
              </a:xfrm>
              <a:prstGeom prst="ellipse">
                <a:avLst/>
              </a:prstGeom>
              <a:solidFill>
                <a:schemeClr val="tx1"/>
              </a:solidFill>
              <a:ln w="38100" algn="ctr">
                <a:solidFill>
                  <a:schemeClr val="tx1"/>
                </a:solidFill>
                <a:round/>
                <a:headEnd type="none" w="lg" len="lg"/>
                <a:tailEnd type="none" w="lg" len="lg"/>
              </a:ln>
            </p:spPr>
            <p:txBody>
              <a:bodyPr wrap="none" anchor="ctr"/>
              <a:lstStyle/>
              <a:p>
                <a:pPr algn="ctr"/>
                <a:endParaRPr lang="en-US" sz="1800">
                  <a:solidFill>
                    <a:srgbClr val="000000"/>
                  </a:solidFill>
                  <a:latin typeface="Comic Sans MS" pitchFamily="66" charset="0"/>
                </a:endParaRPr>
              </a:p>
            </p:txBody>
          </p:sp>
        </p:grpSp>
        <p:grpSp>
          <p:nvGrpSpPr>
            <p:cNvPr id="59411" name="Group 183"/>
            <p:cNvGrpSpPr>
              <a:grpSpLocks/>
            </p:cNvGrpSpPr>
            <p:nvPr/>
          </p:nvGrpSpPr>
          <p:grpSpPr bwMode="auto">
            <a:xfrm>
              <a:off x="3936" y="1584"/>
              <a:ext cx="112" cy="588"/>
              <a:chOff x="1068" y="960"/>
              <a:chExt cx="132" cy="700"/>
            </a:xfrm>
          </p:grpSpPr>
          <p:sp>
            <p:nvSpPr>
              <p:cNvPr id="59413" name="Line 184"/>
              <p:cNvSpPr>
                <a:spLocks noChangeShapeType="1"/>
              </p:cNvSpPr>
              <p:nvPr/>
            </p:nvSpPr>
            <p:spPr bwMode="auto">
              <a:xfrm flipH="1">
                <a:off x="1132" y="1008"/>
                <a:ext cx="4" cy="652"/>
              </a:xfrm>
              <a:prstGeom prst="line">
                <a:avLst/>
              </a:prstGeom>
              <a:noFill/>
              <a:ln w="38100">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anchor="ctr"/>
              <a:lstStyle/>
              <a:p>
                <a:endParaRPr lang="en-US"/>
              </a:p>
            </p:txBody>
          </p:sp>
          <p:sp>
            <p:nvSpPr>
              <p:cNvPr id="59414" name="Oval 185"/>
              <p:cNvSpPr>
                <a:spLocks noChangeArrowheads="1"/>
              </p:cNvSpPr>
              <p:nvPr/>
            </p:nvSpPr>
            <p:spPr bwMode="auto">
              <a:xfrm>
                <a:off x="1068" y="1516"/>
                <a:ext cx="132" cy="132"/>
              </a:xfrm>
              <a:prstGeom prst="ellipse">
                <a:avLst/>
              </a:prstGeom>
              <a:noFill/>
              <a:ln w="38100" algn="ctr">
                <a:solidFill>
                  <a:schemeClr val="tx1"/>
                </a:solidFill>
                <a:round/>
                <a:headEnd type="none" w="lg" len="lg"/>
                <a:tailEnd type="none" w="lg" len="lg"/>
              </a:ln>
              <a:extLst>
                <a:ext uri="{909E8E84-426E-40DD-AFC4-6F175D3DCCD1}">
                  <a14:hiddenFill xmlns:a14="http://schemas.microsoft.com/office/drawing/2010/main">
                    <a:solidFill>
                      <a:srgbClr val="FFFFFF"/>
                    </a:solidFill>
                  </a14:hiddenFill>
                </a:ext>
              </a:extLst>
            </p:spPr>
            <p:txBody>
              <a:bodyPr wrap="none" anchor="ctr"/>
              <a:lstStyle/>
              <a:p>
                <a:pPr algn="ctr"/>
                <a:endParaRPr lang="en-US" sz="1800">
                  <a:solidFill>
                    <a:srgbClr val="000000"/>
                  </a:solidFill>
                  <a:latin typeface="Comic Sans MS" pitchFamily="66" charset="0"/>
                </a:endParaRPr>
              </a:p>
            </p:txBody>
          </p:sp>
          <p:sp>
            <p:nvSpPr>
              <p:cNvPr id="59415" name="Oval 186"/>
              <p:cNvSpPr>
                <a:spLocks noChangeArrowheads="1"/>
              </p:cNvSpPr>
              <p:nvPr/>
            </p:nvSpPr>
            <p:spPr bwMode="auto">
              <a:xfrm>
                <a:off x="1086" y="960"/>
                <a:ext cx="96" cy="96"/>
              </a:xfrm>
              <a:prstGeom prst="ellipse">
                <a:avLst/>
              </a:prstGeom>
              <a:solidFill>
                <a:schemeClr val="tx1"/>
              </a:solidFill>
              <a:ln w="38100" algn="ctr">
                <a:solidFill>
                  <a:schemeClr val="tx1"/>
                </a:solidFill>
                <a:round/>
                <a:headEnd type="none" w="lg" len="lg"/>
                <a:tailEnd type="none" w="lg" len="lg"/>
              </a:ln>
            </p:spPr>
            <p:txBody>
              <a:bodyPr wrap="none" anchor="ctr"/>
              <a:lstStyle/>
              <a:p>
                <a:pPr algn="ctr"/>
                <a:endParaRPr lang="en-US" sz="1800">
                  <a:solidFill>
                    <a:srgbClr val="000000"/>
                  </a:solidFill>
                  <a:latin typeface="Comic Sans MS" pitchFamily="66" charset="0"/>
                </a:endParaRPr>
              </a:p>
            </p:txBody>
          </p:sp>
        </p:grpSp>
        <p:sp>
          <p:nvSpPr>
            <p:cNvPr id="59412" name="Rectangle 187"/>
            <p:cNvSpPr>
              <a:spLocks noChangeArrowheads="1"/>
            </p:cNvSpPr>
            <p:nvPr/>
          </p:nvSpPr>
          <p:spPr bwMode="auto">
            <a:xfrm>
              <a:off x="3236" y="1473"/>
              <a:ext cx="245" cy="282"/>
            </a:xfrm>
            <a:prstGeom prst="rect">
              <a:avLst/>
            </a:prstGeom>
            <a:solidFill>
              <a:schemeClr val="bg1"/>
            </a:solidFill>
            <a:ln w="28575" algn="ctr">
              <a:solidFill>
                <a:schemeClr val="tx1"/>
              </a:solidFill>
              <a:miter lim="800000"/>
              <a:headEnd/>
              <a:tailEnd/>
            </a:ln>
          </p:spPr>
          <p:txBody>
            <a:bodyPr wrap="none" anchor="ctr"/>
            <a:lstStyle/>
            <a:p>
              <a:pPr algn="ctr"/>
              <a:r>
                <a:rPr lang="en-US" sz="1800" b="1">
                  <a:solidFill>
                    <a:srgbClr val="000000"/>
                  </a:solidFill>
                  <a:latin typeface="Comic Sans MS" pitchFamily="66" charset="0"/>
                </a:rPr>
                <a:t>H</a:t>
              </a:r>
            </a:p>
          </p:txBody>
        </p:sp>
      </p:grpSp>
      <p:sp>
        <p:nvSpPr>
          <p:cNvPr id="502963" name="Rectangle 179" descr="Wide downward diagonal"/>
          <p:cNvSpPr>
            <a:spLocks noChangeArrowheads="1"/>
          </p:cNvSpPr>
          <p:nvPr/>
        </p:nvSpPr>
        <p:spPr bwMode="auto">
          <a:xfrm rot="16200000">
            <a:off x="6507162" y="2282034"/>
            <a:ext cx="576263" cy="582612"/>
          </a:xfrm>
          <a:prstGeom prst="rect">
            <a:avLst/>
          </a:prstGeom>
          <a:pattFill prst="wdDnDiag">
            <a:fgClr>
              <a:srgbClr val="FFFF66"/>
            </a:fgClr>
            <a:bgClr>
              <a:srgbClr val="FFFFFF"/>
            </a:bgClr>
          </a:pattFill>
          <a:ln w="28575" algn="ctr">
            <a:solidFill>
              <a:schemeClr val="tx1"/>
            </a:solidFill>
            <a:miter lim="800000"/>
            <a:headEnd type="none" w="lg" len="lg"/>
            <a:tailEnd type="none" w="lg" len="lg"/>
          </a:ln>
        </p:spPr>
        <p:txBody>
          <a:bodyPr vert="eaVert" wrap="none" anchor="ctr"/>
          <a:lstStyle/>
          <a:p>
            <a:pPr algn="ctr"/>
            <a:r>
              <a:rPr lang="en-US" sz="1300" b="1">
                <a:solidFill>
                  <a:srgbClr val="000000"/>
                </a:solidFill>
                <a:latin typeface="Times New Roman" pitchFamily="18" charset="0"/>
              </a:rPr>
              <a:t>Correct</a:t>
            </a:r>
          </a:p>
        </p:txBody>
      </p:sp>
    </p:spTree>
    <p:extLst>
      <p:ext uri="{BB962C8B-B14F-4D97-AF65-F5344CB8AC3E}">
        <p14:creationId xmlns:p14="http://schemas.microsoft.com/office/powerpoint/2010/main" val="173161986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02966">
                                            <p:txEl>
                                              <p:pRg st="0" end="0"/>
                                            </p:txEl>
                                          </p:spTgt>
                                        </p:tgtEl>
                                        <p:attrNameLst>
                                          <p:attrName>style.visibility</p:attrName>
                                        </p:attrNameLst>
                                      </p:cBhvr>
                                      <p:to>
                                        <p:strVal val="visible"/>
                                      </p:to>
                                    </p:set>
                                    <p:anim calcmode="lin" valueType="num">
                                      <p:cBhvr additive="base">
                                        <p:cTn id="7" dur="500" fill="hold"/>
                                        <p:tgtEl>
                                          <p:spTgt spid="502966">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0296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02966">
                                            <p:txEl>
                                              <p:pRg st="1" end="1"/>
                                            </p:txEl>
                                          </p:spTgt>
                                        </p:tgtEl>
                                        <p:attrNameLst>
                                          <p:attrName>style.visibility</p:attrName>
                                        </p:attrNameLst>
                                      </p:cBhvr>
                                      <p:to>
                                        <p:strVal val="visible"/>
                                      </p:to>
                                    </p:set>
                                    <p:anim calcmode="lin" valueType="num">
                                      <p:cBhvr additive="base">
                                        <p:cTn id="11" dur="500" fill="hold"/>
                                        <p:tgtEl>
                                          <p:spTgt spid="502966">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502966">
                                            <p:txEl>
                                              <p:pRg st="1" end="1"/>
                                            </p:txEl>
                                          </p:spTgt>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500"/>
                            </p:stCondLst>
                            <p:childTnLst>
                              <p:par>
                                <p:cTn id="14" presetID="1" presetClass="entr" presetSubtype="0"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 presetClass="entr" presetSubtype="2" fill="hold" grpId="0" nodeType="clickEffect">
                                  <p:stCondLst>
                                    <p:cond delay="0"/>
                                  </p:stCondLst>
                                  <p:childTnLst>
                                    <p:set>
                                      <p:cBhvr>
                                        <p:cTn id="19" dur="1" fill="hold">
                                          <p:stCondLst>
                                            <p:cond delay="0"/>
                                          </p:stCondLst>
                                        </p:cTn>
                                        <p:tgtEl>
                                          <p:spTgt spid="502966">
                                            <p:txEl>
                                              <p:pRg st="2" end="2"/>
                                            </p:txEl>
                                          </p:spTgt>
                                        </p:tgtEl>
                                        <p:attrNameLst>
                                          <p:attrName>style.visibility</p:attrName>
                                        </p:attrNameLst>
                                      </p:cBhvr>
                                      <p:to>
                                        <p:strVal val="visible"/>
                                      </p:to>
                                    </p:set>
                                    <p:anim calcmode="lin" valueType="num">
                                      <p:cBhvr additive="base">
                                        <p:cTn id="20" dur="500" fill="hold"/>
                                        <p:tgtEl>
                                          <p:spTgt spid="502966">
                                            <p:txEl>
                                              <p:pRg st="2" end="2"/>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502966">
                                            <p:txEl>
                                              <p:pRg st="2" end="2"/>
                                            </p:txEl>
                                          </p:spTgt>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502966">
                                            <p:txEl>
                                              <p:pRg st="3" end="3"/>
                                            </p:txEl>
                                          </p:spTgt>
                                        </p:tgtEl>
                                        <p:attrNameLst>
                                          <p:attrName>style.visibility</p:attrName>
                                        </p:attrNameLst>
                                      </p:cBhvr>
                                      <p:to>
                                        <p:strVal val="visible"/>
                                      </p:to>
                                    </p:set>
                                    <p:anim calcmode="lin" valueType="num">
                                      <p:cBhvr additive="base">
                                        <p:cTn id="24" dur="500" fill="hold"/>
                                        <p:tgtEl>
                                          <p:spTgt spid="502966">
                                            <p:txEl>
                                              <p:pRg st="3" end="3"/>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502966">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2" fill="hold" grpId="0" nodeType="clickEffect">
                                  <p:stCondLst>
                                    <p:cond delay="0"/>
                                  </p:stCondLst>
                                  <p:childTnLst>
                                    <p:set>
                                      <p:cBhvr>
                                        <p:cTn id="29" dur="1" fill="hold">
                                          <p:stCondLst>
                                            <p:cond delay="0"/>
                                          </p:stCondLst>
                                        </p:cTn>
                                        <p:tgtEl>
                                          <p:spTgt spid="502966">
                                            <p:txEl>
                                              <p:pRg st="4" end="4"/>
                                            </p:txEl>
                                          </p:spTgt>
                                        </p:tgtEl>
                                        <p:attrNameLst>
                                          <p:attrName>style.visibility</p:attrName>
                                        </p:attrNameLst>
                                      </p:cBhvr>
                                      <p:to>
                                        <p:strVal val="visible"/>
                                      </p:to>
                                    </p:set>
                                    <p:anim calcmode="lin" valueType="num">
                                      <p:cBhvr additive="base">
                                        <p:cTn id="30" dur="500" fill="hold"/>
                                        <p:tgtEl>
                                          <p:spTgt spid="502966">
                                            <p:txEl>
                                              <p:pRg st="4" end="4"/>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502966">
                                            <p:txEl>
                                              <p:pRg st="4" end="4"/>
                                            </p:txEl>
                                          </p:spTgt>
                                        </p:tgtEl>
                                        <p:attrNameLst>
                                          <p:attrName>ppt_y</p:attrName>
                                        </p:attrNameLst>
                                      </p:cBhvr>
                                      <p:tavLst>
                                        <p:tav tm="0">
                                          <p:val>
                                            <p:strVal val="#ppt_y"/>
                                          </p:val>
                                        </p:tav>
                                        <p:tav tm="100000">
                                          <p:val>
                                            <p:strVal val="#ppt_y"/>
                                          </p:val>
                                        </p:tav>
                                      </p:tavLst>
                                    </p:anim>
                                  </p:childTnLst>
                                </p:cTn>
                              </p:par>
                            </p:childTnLst>
                          </p:cTn>
                        </p:par>
                        <p:par>
                          <p:cTn id="32" fill="hold" nodeType="afterGroup">
                            <p:stCondLst>
                              <p:cond delay="500"/>
                            </p:stCondLst>
                            <p:childTnLst>
                              <p:par>
                                <p:cTn id="33" presetID="1" presetClass="entr" presetSubtype="0"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2" fill="hold" grpId="0" nodeType="clickEffect">
                                  <p:stCondLst>
                                    <p:cond delay="0"/>
                                  </p:stCondLst>
                                  <p:childTnLst>
                                    <p:set>
                                      <p:cBhvr>
                                        <p:cTn id="38" dur="1" fill="hold">
                                          <p:stCondLst>
                                            <p:cond delay="0"/>
                                          </p:stCondLst>
                                        </p:cTn>
                                        <p:tgtEl>
                                          <p:spTgt spid="502966">
                                            <p:txEl>
                                              <p:pRg st="5" end="5"/>
                                            </p:txEl>
                                          </p:spTgt>
                                        </p:tgtEl>
                                        <p:attrNameLst>
                                          <p:attrName>style.visibility</p:attrName>
                                        </p:attrNameLst>
                                      </p:cBhvr>
                                      <p:to>
                                        <p:strVal val="visible"/>
                                      </p:to>
                                    </p:set>
                                    <p:anim calcmode="lin" valueType="num">
                                      <p:cBhvr additive="base">
                                        <p:cTn id="39" dur="500" fill="hold"/>
                                        <p:tgtEl>
                                          <p:spTgt spid="502966">
                                            <p:txEl>
                                              <p:pRg st="5" end="5"/>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502966">
                                            <p:txEl>
                                              <p:pRg st="5" end="5"/>
                                            </p:txEl>
                                          </p:spTgt>
                                        </p:tgtEl>
                                        <p:attrNameLst>
                                          <p:attrName>ppt_y</p:attrName>
                                        </p:attrNameLst>
                                      </p:cBhvr>
                                      <p:tavLst>
                                        <p:tav tm="0">
                                          <p:val>
                                            <p:strVal val="#ppt_y"/>
                                          </p:val>
                                        </p:tav>
                                        <p:tav tm="100000">
                                          <p:val>
                                            <p:strVal val="#ppt_y"/>
                                          </p:val>
                                        </p:tav>
                                      </p:tavLst>
                                    </p:anim>
                                  </p:childTnLst>
                                </p:cTn>
                              </p:par>
                            </p:childTnLst>
                          </p:cTn>
                        </p:par>
                        <p:par>
                          <p:cTn id="41" fill="hold" nodeType="afterGroup">
                            <p:stCondLst>
                              <p:cond delay="500"/>
                            </p:stCondLst>
                            <p:childTnLst>
                              <p:par>
                                <p:cTn id="42" presetID="22" presetClass="entr" presetSubtype="8"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left)">
                                      <p:cBhvr>
                                        <p:cTn id="44" dur="500"/>
                                        <p:tgtEl>
                                          <p:spTgt spid="13"/>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502966">
                                            <p:txEl>
                                              <p:pRg st="6" end="6"/>
                                            </p:txEl>
                                          </p:spTgt>
                                        </p:tgtEl>
                                        <p:attrNameLst>
                                          <p:attrName>style.visibility</p:attrName>
                                        </p:attrNameLst>
                                      </p:cBhvr>
                                      <p:to>
                                        <p:strVal val="visible"/>
                                      </p:to>
                                    </p:set>
                                    <p:anim calcmode="lin" valueType="num">
                                      <p:cBhvr additive="base">
                                        <p:cTn id="49" dur="500" fill="hold"/>
                                        <p:tgtEl>
                                          <p:spTgt spid="502966">
                                            <p:txEl>
                                              <p:pRg st="6" end="6"/>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502966">
                                            <p:txEl>
                                              <p:pRg st="6" end="6"/>
                                            </p:txEl>
                                          </p:spTgt>
                                        </p:tgtEl>
                                        <p:attrNameLst>
                                          <p:attrName>ppt_y</p:attrName>
                                        </p:attrNameLst>
                                      </p:cBhvr>
                                      <p:tavLst>
                                        <p:tav tm="0">
                                          <p:val>
                                            <p:strVal val="#ppt_y"/>
                                          </p:val>
                                        </p:tav>
                                        <p:tav tm="100000">
                                          <p:val>
                                            <p:strVal val="#ppt_y"/>
                                          </p:val>
                                        </p:tav>
                                      </p:tavLst>
                                    </p:anim>
                                  </p:childTnLst>
                                </p:cTn>
                              </p:par>
                            </p:childTnLst>
                          </p:cTn>
                        </p:par>
                        <p:par>
                          <p:cTn id="51" fill="hold" nodeType="afterGroup">
                            <p:stCondLst>
                              <p:cond delay="500"/>
                            </p:stCondLst>
                            <p:childTnLst>
                              <p:par>
                                <p:cTn id="52" presetID="1" presetClass="entr" presetSubtype="0" fill="hold" grpId="0" nodeType="afterEffect">
                                  <p:stCondLst>
                                    <p:cond delay="0"/>
                                  </p:stCondLst>
                                  <p:childTnLst>
                                    <p:set>
                                      <p:cBhvr>
                                        <p:cTn id="53" dur="1" fill="hold">
                                          <p:stCondLst>
                                            <p:cond delay="0"/>
                                          </p:stCondLst>
                                        </p:cTn>
                                        <p:tgtEl>
                                          <p:spTgt spid="5029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966" grpId="0" build="p" autoUpdateAnimBg="0"/>
      <p:bldP spid="502963" grpId="0" animBg="1"/>
    </p:bld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93"/>
          <p:cNvGrpSpPr>
            <a:grpSpLocks/>
          </p:cNvGrpSpPr>
          <p:nvPr/>
        </p:nvGrpSpPr>
        <p:grpSpPr bwMode="auto">
          <a:xfrm>
            <a:off x="5181600" y="2514600"/>
            <a:ext cx="325438" cy="1495425"/>
            <a:chOff x="3264" y="1545"/>
            <a:chExt cx="205" cy="942"/>
          </a:xfrm>
        </p:grpSpPr>
        <p:sp>
          <p:nvSpPr>
            <p:cNvPr id="60492" name="Text Box 42"/>
            <p:cNvSpPr txBox="1">
              <a:spLocks noChangeArrowheads="1"/>
            </p:cNvSpPr>
            <p:nvPr/>
          </p:nvSpPr>
          <p:spPr bwMode="auto">
            <a:xfrm>
              <a:off x="3265" y="1545"/>
              <a:ext cx="204" cy="231"/>
            </a:xfrm>
            <a:prstGeom prst="rect">
              <a:avLst/>
            </a:prstGeom>
            <a:solidFill>
              <a:schemeClr val="bg1"/>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r>
                <a:rPr lang="en-US" sz="1800" b="1">
                  <a:solidFill>
                    <a:srgbClr val="000000"/>
                  </a:solidFill>
                  <a:latin typeface="Comic Sans MS" pitchFamily="66" charset="0"/>
                </a:rPr>
                <a:t>4</a:t>
              </a:r>
            </a:p>
          </p:txBody>
        </p:sp>
        <p:sp>
          <p:nvSpPr>
            <p:cNvPr id="60493" name="Text Box 43"/>
            <p:cNvSpPr txBox="1">
              <a:spLocks noChangeArrowheads="1"/>
            </p:cNvSpPr>
            <p:nvPr/>
          </p:nvSpPr>
          <p:spPr bwMode="auto">
            <a:xfrm>
              <a:off x="3264" y="1881"/>
              <a:ext cx="204" cy="231"/>
            </a:xfrm>
            <a:prstGeom prst="rect">
              <a:avLst/>
            </a:prstGeom>
            <a:solidFill>
              <a:schemeClr val="bg1"/>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r>
                <a:rPr lang="en-US" sz="1800" b="1">
                  <a:solidFill>
                    <a:srgbClr val="000000"/>
                  </a:solidFill>
                  <a:latin typeface="Comic Sans MS" pitchFamily="66" charset="0"/>
                </a:rPr>
                <a:t>3</a:t>
              </a:r>
            </a:p>
          </p:txBody>
        </p:sp>
        <p:sp>
          <p:nvSpPr>
            <p:cNvPr id="60494" name="Text Box 51"/>
            <p:cNvSpPr txBox="1">
              <a:spLocks noChangeArrowheads="1"/>
            </p:cNvSpPr>
            <p:nvPr/>
          </p:nvSpPr>
          <p:spPr bwMode="auto">
            <a:xfrm>
              <a:off x="3265" y="2256"/>
              <a:ext cx="204" cy="231"/>
            </a:xfrm>
            <a:prstGeom prst="rect">
              <a:avLst/>
            </a:prstGeom>
            <a:solidFill>
              <a:schemeClr val="bg1"/>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r>
                <a:rPr lang="en-US" sz="1800" b="1">
                  <a:solidFill>
                    <a:srgbClr val="000000"/>
                  </a:solidFill>
                  <a:latin typeface="Comic Sans MS" pitchFamily="66" charset="0"/>
                </a:rPr>
                <a:t>4</a:t>
              </a:r>
            </a:p>
          </p:txBody>
        </p:sp>
      </p:grpSp>
      <p:grpSp>
        <p:nvGrpSpPr>
          <p:cNvPr id="3" name="Group 104"/>
          <p:cNvGrpSpPr>
            <a:grpSpLocks/>
          </p:cNvGrpSpPr>
          <p:nvPr/>
        </p:nvGrpSpPr>
        <p:grpSpPr bwMode="auto">
          <a:xfrm>
            <a:off x="2355850" y="1404938"/>
            <a:ext cx="3149600" cy="2606675"/>
            <a:chOff x="1484" y="837"/>
            <a:chExt cx="1984" cy="1642"/>
          </a:xfrm>
        </p:grpSpPr>
        <p:grpSp>
          <p:nvGrpSpPr>
            <p:cNvPr id="60481" name="Group 92"/>
            <p:cNvGrpSpPr>
              <a:grpSpLocks/>
            </p:cNvGrpSpPr>
            <p:nvPr/>
          </p:nvGrpSpPr>
          <p:grpSpPr bwMode="auto">
            <a:xfrm>
              <a:off x="1484" y="837"/>
              <a:ext cx="1984" cy="1642"/>
              <a:chOff x="1484" y="837"/>
              <a:chExt cx="1984" cy="1642"/>
            </a:xfrm>
          </p:grpSpPr>
          <p:sp>
            <p:nvSpPr>
              <p:cNvPr id="60483" name="Text Box 39"/>
              <p:cNvSpPr txBox="1">
                <a:spLocks noChangeArrowheads="1"/>
              </p:cNvSpPr>
              <p:nvPr/>
            </p:nvSpPr>
            <p:spPr bwMode="auto">
              <a:xfrm>
                <a:off x="1492" y="1181"/>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r>
                  <a:rPr lang="en-US" sz="1800" b="1">
                    <a:solidFill>
                      <a:srgbClr val="000000"/>
                    </a:solidFill>
                    <a:latin typeface="Comic Sans MS" pitchFamily="66" charset="0"/>
                  </a:rPr>
                  <a:t>1</a:t>
                </a:r>
              </a:p>
            </p:txBody>
          </p:sp>
          <p:sp>
            <p:nvSpPr>
              <p:cNvPr id="60484" name="Text Box 40"/>
              <p:cNvSpPr txBox="1">
                <a:spLocks noChangeArrowheads="1"/>
              </p:cNvSpPr>
              <p:nvPr/>
            </p:nvSpPr>
            <p:spPr bwMode="auto">
              <a:xfrm>
                <a:off x="3264" y="837"/>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r>
                  <a:rPr lang="en-US" sz="1800" b="1">
                    <a:solidFill>
                      <a:srgbClr val="000000"/>
                    </a:solidFill>
                    <a:latin typeface="Comic Sans MS" pitchFamily="66" charset="0"/>
                  </a:rPr>
                  <a:t>1</a:t>
                </a:r>
              </a:p>
            </p:txBody>
          </p:sp>
          <p:sp>
            <p:nvSpPr>
              <p:cNvPr id="60485" name="Text Box 41"/>
              <p:cNvSpPr txBox="1">
                <a:spLocks noChangeArrowheads="1"/>
              </p:cNvSpPr>
              <p:nvPr/>
            </p:nvSpPr>
            <p:spPr bwMode="auto">
              <a:xfrm>
                <a:off x="3264" y="1182"/>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r>
                  <a:rPr lang="en-US" sz="1800" b="1">
                    <a:solidFill>
                      <a:srgbClr val="000000"/>
                    </a:solidFill>
                    <a:latin typeface="Comic Sans MS" pitchFamily="66" charset="0"/>
                  </a:rPr>
                  <a:t>2</a:t>
                </a:r>
              </a:p>
            </p:txBody>
          </p:sp>
          <p:sp>
            <p:nvSpPr>
              <p:cNvPr id="60486" name="Text Box 45"/>
              <p:cNvSpPr txBox="1">
                <a:spLocks noChangeArrowheads="1"/>
              </p:cNvSpPr>
              <p:nvPr/>
            </p:nvSpPr>
            <p:spPr bwMode="auto">
              <a:xfrm>
                <a:off x="1484" y="1529"/>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r>
                  <a:rPr lang="en-US" sz="1800" b="1">
                    <a:solidFill>
                      <a:srgbClr val="000000"/>
                    </a:solidFill>
                    <a:latin typeface="Comic Sans MS" pitchFamily="66" charset="0"/>
                  </a:rPr>
                  <a:t>1</a:t>
                </a:r>
              </a:p>
            </p:txBody>
          </p:sp>
          <p:sp>
            <p:nvSpPr>
              <p:cNvPr id="60487" name="Text Box 46"/>
              <p:cNvSpPr txBox="1">
                <a:spLocks noChangeArrowheads="1"/>
              </p:cNvSpPr>
              <p:nvPr/>
            </p:nvSpPr>
            <p:spPr bwMode="auto">
              <a:xfrm>
                <a:off x="2060" y="1881"/>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r>
                  <a:rPr lang="en-US" sz="1800" b="1">
                    <a:solidFill>
                      <a:srgbClr val="000000"/>
                    </a:solidFill>
                    <a:latin typeface="Comic Sans MS" pitchFamily="66" charset="0"/>
                  </a:rPr>
                  <a:t>1</a:t>
                </a:r>
              </a:p>
            </p:txBody>
          </p:sp>
          <p:sp>
            <p:nvSpPr>
              <p:cNvPr id="60488" name="Text Box 47"/>
              <p:cNvSpPr txBox="1">
                <a:spLocks noChangeArrowheads="1"/>
              </p:cNvSpPr>
              <p:nvPr/>
            </p:nvSpPr>
            <p:spPr bwMode="auto">
              <a:xfrm>
                <a:off x="2052" y="1529"/>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r>
                  <a:rPr lang="en-US" sz="1800" b="1">
                    <a:solidFill>
                      <a:srgbClr val="000000"/>
                    </a:solidFill>
                    <a:latin typeface="Comic Sans MS" pitchFamily="66" charset="0"/>
                  </a:rPr>
                  <a:t>2</a:t>
                </a:r>
              </a:p>
            </p:txBody>
          </p:sp>
          <p:sp>
            <p:nvSpPr>
              <p:cNvPr id="60489" name="Text Box 48"/>
              <p:cNvSpPr txBox="1">
                <a:spLocks noChangeArrowheads="1"/>
              </p:cNvSpPr>
              <p:nvPr/>
            </p:nvSpPr>
            <p:spPr bwMode="auto">
              <a:xfrm>
                <a:off x="2545" y="1881"/>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r>
                  <a:rPr lang="en-US" sz="1800" b="1">
                    <a:solidFill>
                      <a:srgbClr val="000000"/>
                    </a:solidFill>
                    <a:latin typeface="Comic Sans MS" pitchFamily="66" charset="0"/>
                  </a:rPr>
                  <a:t>3</a:t>
                </a:r>
              </a:p>
            </p:txBody>
          </p:sp>
          <p:sp>
            <p:nvSpPr>
              <p:cNvPr id="60490" name="Text Box 49"/>
              <p:cNvSpPr txBox="1">
                <a:spLocks noChangeArrowheads="1"/>
              </p:cNvSpPr>
              <p:nvPr/>
            </p:nvSpPr>
            <p:spPr bwMode="auto">
              <a:xfrm>
                <a:off x="2545" y="1529"/>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r>
                  <a:rPr lang="en-US" sz="1800" b="1">
                    <a:solidFill>
                      <a:srgbClr val="000000"/>
                    </a:solidFill>
                    <a:latin typeface="Comic Sans MS" pitchFamily="66" charset="0"/>
                  </a:rPr>
                  <a:t>3</a:t>
                </a:r>
              </a:p>
            </p:txBody>
          </p:sp>
          <p:sp>
            <p:nvSpPr>
              <p:cNvPr id="60491" name="Text Box 50"/>
              <p:cNvSpPr txBox="1">
                <a:spLocks noChangeArrowheads="1"/>
              </p:cNvSpPr>
              <p:nvPr/>
            </p:nvSpPr>
            <p:spPr bwMode="auto">
              <a:xfrm>
                <a:off x="2276" y="2248"/>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r>
                  <a:rPr lang="en-US" sz="1800" b="1">
                    <a:solidFill>
                      <a:srgbClr val="000000"/>
                    </a:solidFill>
                    <a:latin typeface="Comic Sans MS" pitchFamily="66" charset="0"/>
                  </a:rPr>
                  <a:t>1</a:t>
                </a:r>
              </a:p>
            </p:txBody>
          </p:sp>
        </p:grpSp>
        <p:sp>
          <p:nvSpPr>
            <p:cNvPr id="60482" name="Text Box 103"/>
            <p:cNvSpPr txBox="1">
              <a:spLocks noChangeArrowheads="1"/>
            </p:cNvSpPr>
            <p:nvPr/>
          </p:nvSpPr>
          <p:spPr bwMode="auto">
            <a:xfrm>
              <a:off x="2832" y="1536"/>
              <a:ext cx="178" cy="231"/>
            </a:xfrm>
            <a:prstGeom prst="rect">
              <a:avLst/>
            </a:prstGeom>
            <a:solidFill>
              <a:schemeClr val="bg1"/>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r>
                <a:rPr lang="en-US" sz="1800" b="1">
                  <a:solidFill>
                    <a:srgbClr val="000000"/>
                  </a:solidFill>
                  <a:latin typeface="Comic Sans MS" pitchFamily="66" charset="0"/>
                </a:rPr>
                <a:t> </a:t>
              </a:r>
            </a:p>
          </p:txBody>
        </p:sp>
      </p:grpSp>
      <p:grpSp>
        <p:nvGrpSpPr>
          <p:cNvPr id="5" name="Group 100"/>
          <p:cNvGrpSpPr>
            <a:grpSpLocks/>
          </p:cNvGrpSpPr>
          <p:nvPr/>
        </p:nvGrpSpPr>
        <p:grpSpPr bwMode="auto">
          <a:xfrm>
            <a:off x="4464050" y="2532063"/>
            <a:ext cx="1042988" cy="1506537"/>
            <a:chOff x="2812" y="1529"/>
            <a:chExt cx="657" cy="949"/>
          </a:xfrm>
        </p:grpSpPr>
        <p:grpSp>
          <p:nvGrpSpPr>
            <p:cNvPr id="60476" name="Group 94"/>
            <p:cNvGrpSpPr>
              <a:grpSpLocks/>
            </p:cNvGrpSpPr>
            <p:nvPr/>
          </p:nvGrpSpPr>
          <p:grpSpPr bwMode="auto">
            <a:xfrm>
              <a:off x="3264" y="1536"/>
              <a:ext cx="205" cy="942"/>
              <a:chOff x="3264" y="1545"/>
              <a:chExt cx="205" cy="942"/>
            </a:xfrm>
          </p:grpSpPr>
          <p:sp>
            <p:nvSpPr>
              <p:cNvPr id="60478" name="Text Box 95"/>
              <p:cNvSpPr txBox="1">
                <a:spLocks noChangeArrowheads="1"/>
              </p:cNvSpPr>
              <p:nvPr/>
            </p:nvSpPr>
            <p:spPr bwMode="auto">
              <a:xfrm>
                <a:off x="3265" y="1545"/>
                <a:ext cx="204" cy="231"/>
              </a:xfrm>
              <a:prstGeom prst="rect">
                <a:avLst/>
              </a:prstGeom>
              <a:solidFill>
                <a:schemeClr val="bg1"/>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r>
                  <a:rPr lang="en-US" sz="1800" b="1">
                    <a:solidFill>
                      <a:srgbClr val="000000"/>
                    </a:solidFill>
                    <a:latin typeface="Comic Sans MS" pitchFamily="66" charset="0"/>
                  </a:rPr>
                  <a:t>2</a:t>
                </a:r>
              </a:p>
            </p:txBody>
          </p:sp>
          <p:sp>
            <p:nvSpPr>
              <p:cNvPr id="60479" name="Text Box 96"/>
              <p:cNvSpPr txBox="1">
                <a:spLocks noChangeArrowheads="1"/>
              </p:cNvSpPr>
              <p:nvPr/>
            </p:nvSpPr>
            <p:spPr bwMode="auto">
              <a:xfrm>
                <a:off x="3264" y="1881"/>
                <a:ext cx="204" cy="231"/>
              </a:xfrm>
              <a:prstGeom prst="rect">
                <a:avLst/>
              </a:prstGeom>
              <a:solidFill>
                <a:schemeClr val="bg1"/>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r>
                  <a:rPr lang="en-US" sz="1800" b="1">
                    <a:solidFill>
                      <a:srgbClr val="000000"/>
                    </a:solidFill>
                    <a:latin typeface="Comic Sans MS" pitchFamily="66" charset="0"/>
                  </a:rPr>
                  <a:t>1</a:t>
                </a:r>
              </a:p>
            </p:txBody>
          </p:sp>
          <p:sp>
            <p:nvSpPr>
              <p:cNvPr id="60480" name="Text Box 97"/>
              <p:cNvSpPr txBox="1">
                <a:spLocks noChangeArrowheads="1"/>
              </p:cNvSpPr>
              <p:nvPr/>
            </p:nvSpPr>
            <p:spPr bwMode="auto">
              <a:xfrm>
                <a:off x="3265" y="2256"/>
                <a:ext cx="204" cy="231"/>
              </a:xfrm>
              <a:prstGeom prst="rect">
                <a:avLst/>
              </a:prstGeom>
              <a:solidFill>
                <a:schemeClr val="bg1"/>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r>
                  <a:rPr lang="en-US" sz="1800" b="1">
                    <a:solidFill>
                      <a:srgbClr val="000000"/>
                    </a:solidFill>
                    <a:latin typeface="Comic Sans MS" pitchFamily="66" charset="0"/>
                  </a:rPr>
                  <a:t>2</a:t>
                </a:r>
              </a:p>
            </p:txBody>
          </p:sp>
        </p:grpSp>
        <p:sp>
          <p:nvSpPr>
            <p:cNvPr id="60477" name="Text Box 98"/>
            <p:cNvSpPr txBox="1">
              <a:spLocks noChangeArrowheads="1"/>
            </p:cNvSpPr>
            <p:nvPr/>
          </p:nvSpPr>
          <p:spPr bwMode="auto">
            <a:xfrm>
              <a:off x="2812" y="1529"/>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r>
                <a:rPr lang="en-US" sz="1800" b="1">
                  <a:solidFill>
                    <a:srgbClr val="000000"/>
                  </a:solidFill>
                  <a:latin typeface="Comic Sans MS" pitchFamily="66" charset="0"/>
                </a:rPr>
                <a:t>1</a:t>
              </a:r>
            </a:p>
          </p:txBody>
        </p:sp>
      </p:grpSp>
      <p:sp>
        <p:nvSpPr>
          <p:cNvPr id="60421" name="Rectangle 2"/>
          <p:cNvSpPr>
            <a:spLocks noGrp="1" noChangeArrowheads="1"/>
          </p:cNvSpPr>
          <p:nvPr>
            <p:ph type="title"/>
          </p:nvPr>
        </p:nvSpPr>
        <p:spPr>
          <a:xfrm>
            <a:off x="533400" y="152400"/>
            <a:ext cx="8153400" cy="685800"/>
          </a:xfrm>
        </p:spPr>
        <p:txBody>
          <a:bodyPr/>
          <a:lstStyle/>
          <a:p>
            <a:r>
              <a:rPr lang="en-US" dirty="0" smtClean="0"/>
              <a:t>Simple Error Propagation Model</a:t>
            </a:r>
          </a:p>
        </p:txBody>
      </p:sp>
      <p:sp>
        <p:nvSpPr>
          <p:cNvPr id="503846" name="Rectangle 38"/>
          <p:cNvSpPr>
            <a:spLocks noGrp="1" noChangeArrowheads="1"/>
          </p:cNvSpPr>
          <p:nvPr>
            <p:ph type="body" idx="1"/>
          </p:nvPr>
        </p:nvSpPr>
        <p:spPr>
          <a:xfrm>
            <a:off x="152400" y="4267200"/>
            <a:ext cx="8839200" cy="2819400"/>
          </a:xfrm>
        </p:spPr>
        <p:txBody>
          <a:bodyPr/>
          <a:lstStyle/>
          <a:p>
            <a:pPr>
              <a:lnSpc>
                <a:spcPct val="75000"/>
              </a:lnSpc>
            </a:pPr>
            <a:r>
              <a:rPr lang="en-US" sz="2400" dirty="0" err="1" smtClean="0"/>
              <a:t>EDist</a:t>
            </a:r>
            <a:r>
              <a:rPr lang="en-US" sz="2400" dirty="0" smtClean="0"/>
              <a:t> model of error propagation: </a:t>
            </a:r>
          </a:p>
          <a:p>
            <a:pPr lvl="1">
              <a:lnSpc>
                <a:spcPct val="75000"/>
              </a:lnSpc>
            </a:pPr>
            <a:r>
              <a:rPr lang="en-US" sz="2000" dirty="0" smtClean="0"/>
              <a:t>Inputs start with </a:t>
            </a:r>
            <a:r>
              <a:rPr lang="en-US" sz="2000" dirty="0" err="1" smtClean="0"/>
              <a:t>EDist</a:t>
            </a:r>
            <a:r>
              <a:rPr lang="en-US" sz="2000" dirty="0" smtClean="0"/>
              <a:t> = 0</a:t>
            </a:r>
          </a:p>
          <a:p>
            <a:pPr lvl="1">
              <a:lnSpc>
                <a:spcPct val="75000"/>
              </a:lnSpc>
            </a:pPr>
            <a:r>
              <a:rPr lang="en-US" sz="2000" dirty="0" smtClean="0"/>
              <a:t>Each gate propagates max input </a:t>
            </a:r>
            <a:r>
              <a:rPr lang="en-US" sz="2000" dirty="0" err="1" smtClean="0"/>
              <a:t>EDist</a:t>
            </a:r>
            <a:r>
              <a:rPr lang="en-US" sz="2000" dirty="0" smtClean="0"/>
              <a:t> to outputs </a:t>
            </a:r>
          </a:p>
          <a:p>
            <a:pPr lvl="1">
              <a:lnSpc>
                <a:spcPct val="75000"/>
              </a:lnSpc>
            </a:pPr>
            <a:r>
              <a:rPr lang="en-US" sz="2000" dirty="0" smtClean="0"/>
              <a:t>Gates add 1 unit of </a:t>
            </a:r>
            <a:r>
              <a:rPr lang="en-US" sz="2000" dirty="0" err="1" smtClean="0"/>
              <a:t>EDist</a:t>
            </a:r>
            <a:r>
              <a:rPr lang="en-US" sz="2000" dirty="0" smtClean="0"/>
              <a:t>, Correction resets </a:t>
            </a:r>
            <a:r>
              <a:rPr lang="en-US" sz="2000" dirty="0" err="1" smtClean="0"/>
              <a:t>EDist</a:t>
            </a:r>
            <a:r>
              <a:rPr lang="en-US" sz="2000" dirty="0" smtClean="0"/>
              <a:t> to 1</a:t>
            </a:r>
          </a:p>
          <a:p>
            <a:pPr>
              <a:lnSpc>
                <a:spcPct val="75000"/>
              </a:lnSpc>
            </a:pPr>
            <a:r>
              <a:rPr lang="en-US" sz="2400" dirty="0" smtClean="0"/>
              <a:t>Maximum </a:t>
            </a:r>
            <a:r>
              <a:rPr lang="en-US" sz="2400" dirty="0" err="1" smtClean="0"/>
              <a:t>EDist</a:t>
            </a:r>
            <a:r>
              <a:rPr lang="en-US" sz="2400" dirty="0" smtClean="0"/>
              <a:t> corresponds to Critical Path</a:t>
            </a:r>
          </a:p>
          <a:p>
            <a:pPr lvl="1">
              <a:lnSpc>
                <a:spcPct val="75000"/>
              </a:lnSpc>
            </a:pPr>
            <a:r>
              <a:rPr lang="en-US" sz="2000" dirty="0" smtClean="0"/>
              <a:t>Back track critical paths that add to Maximum </a:t>
            </a:r>
            <a:r>
              <a:rPr lang="en-US" sz="2000" dirty="0" err="1" smtClean="0"/>
              <a:t>EDist</a:t>
            </a:r>
            <a:endParaRPr lang="en-US" sz="2000" dirty="0" smtClean="0"/>
          </a:p>
          <a:p>
            <a:pPr>
              <a:lnSpc>
                <a:spcPct val="75000"/>
              </a:lnSpc>
            </a:pPr>
            <a:r>
              <a:rPr lang="en-US" sz="2400" dirty="0" smtClean="0"/>
              <a:t>Add correction to keep </a:t>
            </a:r>
            <a:r>
              <a:rPr lang="en-US" sz="2400" dirty="0" err="1" smtClean="0"/>
              <a:t>EDist</a:t>
            </a:r>
            <a:r>
              <a:rPr lang="en-US" sz="2400" dirty="0" smtClean="0"/>
              <a:t> below critical threshold</a:t>
            </a:r>
          </a:p>
        </p:txBody>
      </p:sp>
      <p:grpSp>
        <p:nvGrpSpPr>
          <p:cNvPr id="60423" name="Group 5"/>
          <p:cNvGrpSpPr>
            <a:grpSpLocks/>
          </p:cNvGrpSpPr>
          <p:nvPr/>
        </p:nvGrpSpPr>
        <p:grpSpPr bwMode="auto">
          <a:xfrm>
            <a:off x="2030413" y="1676400"/>
            <a:ext cx="142875" cy="676275"/>
            <a:chOff x="1068" y="960"/>
            <a:chExt cx="132" cy="700"/>
          </a:xfrm>
        </p:grpSpPr>
        <p:sp>
          <p:nvSpPr>
            <p:cNvPr id="60473" name="Line 6"/>
            <p:cNvSpPr>
              <a:spLocks noChangeShapeType="1"/>
            </p:cNvSpPr>
            <p:nvPr/>
          </p:nvSpPr>
          <p:spPr bwMode="auto">
            <a:xfrm flipH="1">
              <a:off x="1132" y="1008"/>
              <a:ext cx="4" cy="652"/>
            </a:xfrm>
            <a:prstGeom prst="line">
              <a:avLst/>
            </a:prstGeom>
            <a:noFill/>
            <a:ln w="38100">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anchor="ctr"/>
            <a:lstStyle/>
            <a:p>
              <a:endParaRPr lang="en-US"/>
            </a:p>
          </p:txBody>
        </p:sp>
        <p:sp>
          <p:nvSpPr>
            <p:cNvPr id="60474" name="Oval 7"/>
            <p:cNvSpPr>
              <a:spLocks noChangeArrowheads="1"/>
            </p:cNvSpPr>
            <p:nvPr/>
          </p:nvSpPr>
          <p:spPr bwMode="auto">
            <a:xfrm>
              <a:off x="1068" y="1516"/>
              <a:ext cx="132" cy="132"/>
            </a:xfrm>
            <a:prstGeom prst="ellipse">
              <a:avLst/>
            </a:prstGeom>
            <a:noFill/>
            <a:ln w="38100" algn="ctr">
              <a:solidFill>
                <a:schemeClr val="tx1"/>
              </a:solidFill>
              <a:round/>
              <a:headEnd type="none" w="lg" len="lg"/>
              <a:tailEnd type="none" w="lg" len="lg"/>
            </a:ln>
            <a:extLst>
              <a:ext uri="{909E8E84-426E-40DD-AFC4-6F175D3DCCD1}">
                <a14:hiddenFill xmlns:a14="http://schemas.microsoft.com/office/drawing/2010/main">
                  <a:solidFill>
                    <a:srgbClr val="FFFFFF"/>
                  </a:solidFill>
                </a14:hiddenFill>
              </a:ext>
            </a:extLst>
          </p:spPr>
          <p:txBody>
            <a:bodyPr wrap="none" anchor="ctr"/>
            <a:lstStyle/>
            <a:p>
              <a:pPr algn="ctr"/>
              <a:endParaRPr lang="en-US" sz="1800">
                <a:solidFill>
                  <a:srgbClr val="000000"/>
                </a:solidFill>
                <a:latin typeface="Comic Sans MS" pitchFamily="66" charset="0"/>
              </a:endParaRPr>
            </a:p>
          </p:txBody>
        </p:sp>
        <p:sp>
          <p:nvSpPr>
            <p:cNvPr id="60475" name="Oval 8"/>
            <p:cNvSpPr>
              <a:spLocks noChangeArrowheads="1"/>
            </p:cNvSpPr>
            <p:nvPr/>
          </p:nvSpPr>
          <p:spPr bwMode="auto">
            <a:xfrm>
              <a:off x="1086" y="960"/>
              <a:ext cx="96" cy="96"/>
            </a:xfrm>
            <a:prstGeom prst="ellipse">
              <a:avLst/>
            </a:prstGeom>
            <a:solidFill>
              <a:schemeClr val="tx1"/>
            </a:solidFill>
            <a:ln w="38100" algn="ctr">
              <a:solidFill>
                <a:schemeClr val="tx1"/>
              </a:solidFill>
              <a:round/>
              <a:headEnd type="none" w="lg" len="lg"/>
              <a:tailEnd type="none" w="lg" len="lg"/>
            </a:ln>
          </p:spPr>
          <p:txBody>
            <a:bodyPr wrap="none" anchor="ctr"/>
            <a:lstStyle/>
            <a:p>
              <a:pPr algn="ctr"/>
              <a:endParaRPr lang="en-US" sz="1800">
                <a:solidFill>
                  <a:srgbClr val="000000"/>
                </a:solidFill>
                <a:latin typeface="Comic Sans MS" pitchFamily="66" charset="0"/>
              </a:endParaRPr>
            </a:p>
          </p:txBody>
        </p:sp>
      </p:grpSp>
      <p:grpSp>
        <p:nvGrpSpPr>
          <p:cNvPr id="60424" name="Group 36"/>
          <p:cNvGrpSpPr>
            <a:grpSpLocks/>
          </p:cNvGrpSpPr>
          <p:nvPr/>
        </p:nvGrpSpPr>
        <p:grpSpPr bwMode="auto">
          <a:xfrm>
            <a:off x="4735513" y="2803525"/>
            <a:ext cx="141287" cy="1235075"/>
            <a:chOff x="3376" y="2112"/>
            <a:chExt cx="133" cy="1274"/>
          </a:xfrm>
        </p:grpSpPr>
        <p:sp>
          <p:nvSpPr>
            <p:cNvPr id="60470" name="Line 15"/>
            <p:cNvSpPr>
              <a:spLocks noChangeShapeType="1"/>
            </p:cNvSpPr>
            <p:nvPr/>
          </p:nvSpPr>
          <p:spPr bwMode="auto">
            <a:xfrm>
              <a:off x="3440" y="2160"/>
              <a:ext cx="4" cy="1226"/>
            </a:xfrm>
            <a:prstGeom prst="line">
              <a:avLst/>
            </a:prstGeom>
            <a:noFill/>
            <a:ln w="38100">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anchor="ctr"/>
            <a:lstStyle/>
            <a:p>
              <a:endParaRPr lang="en-US"/>
            </a:p>
          </p:txBody>
        </p:sp>
        <p:sp>
          <p:nvSpPr>
            <p:cNvPr id="60471" name="Oval 16"/>
            <p:cNvSpPr>
              <a:spLocks noChangeArrowheads="1"/>
            </p:cNvSpPr>
            <p:nvPr/>
          </p:nvSpPr>
          <p:spPr bwMode="auto">
            <a:xfrm>
              <a:off x="3376" y="3242"/>
              <a:ext cx="133" cy="132"/>
            </a:xfrm>
            <a:prstGeom prst="ellipse">
              <a:avLst/>
            </a:prstGeom>
            <a:noFill/>
            <a:ln w="38100" algn="ctr">
              <a:solidFill>
                <a:schemeClr val="tx1"/>
              </a:solidFill>
              <a:round/>
              <a:headEnd type="none" w="lg" len="lg"/>
              <a:tailEnd type="none" w="lg" len="lg"/>
            </a:ln>
            <a:extLst>
              <a:ext uri="{909E8E84-426E-40DD-AFC4-6F175D3DCCD1}">
                <a14:hiddenFill xmlns:a14="http://schemas.microsoft.com/office/drawing/2010/main">
                  <a:solidFill>
                    <a:srgbClr val="FFFFFF"/>
                  </a:solidFill>
                </a14:hiddenFill>
              </a:ext>
            </a:extLst>
          </p:spPr>
          <p:txBody>
            <a:bodyPr wrap="none" anchor="ctr"/>
            <a:lstStyle/>
            <a:p>
              <a:pPr algn="ctr"/>
              <a:endParaRPr lang="en-US" sz="1800">
                <a:solidFill>
                  <a:srgbClr val="000000"/>
                </a:solidFill>
                <a:latin typeface="Comic Sans MS" pitchFamily="66" charset="0"/>
              </a:endParaRPr>
            </a:p>
          </p:txBody>
        </p:sp>
        <p:sp>
          <p:nvSpPr>
            <p:cNvPr id="60472" name="Oval 17"/>
            <p:cNvSpPr>
              <a:spLocks noChangeArrowheads="1"/>
            </p:cNvSpPr>
            <p:nvPr/>
          </p:nvSpPr>
          <p:spPr bwMode="auto">
            <a:xfrm>
              <a:off x="3394" y="2112"/>
              <a:ext cx="97" cy="96"/>
            </a:xfrm>
            <a:prstGeom prst="ellipse">
              <a:avLst/>
            </a:prstGeom>
            <a:solidFill>
              <a:schemeClr val="tx1"/>
            </a:solidFill>
            <a:ln w="38100" algn="ctr">
              <a:solidFill>
                <a:schemeClr val="tx1"/>
              </a:solidFill>
              <a:round/>
              <a:headEnd type="none" w="lg" len="lg"/>
              <a:tailEnd type="none" w="lg" len="lg"/>
            </a:ln>
          </p:spPr>
          <p:txBody>
            <a:bodyPr wrap="none" anchor="ctr"/>
            <a:lstStyle/>
            <a:p>
              <a:pPr algn="ctr"/>
              <a:endParaRPr lang="en-US" sz="1800">
                <a:solidFill>
                  <a:srgbClr val="000000"/>
                </a:solidFill>
                <a:latin typeface="Comic Sans MS" pitchFamily="66" charset="0"/>
              </a:endParaRPr>
            </a:p>
          </p:txBody>
        </p:sp>
      </p:grpSp>
      <p:grpSp>
        <p:nvGrpSpPr>
          <p:cNvPr id="60425" name="Group 18"/>
          <p:cNvGrpSpPr>
            <a:grpSpLocks/>
          </p:cNvGrpSpPr>
          <p:nvPr/>
        </p:nvGrpSpPr>
        <p:grpSpPr bwMode="auto">
          <a:xfrm flipV="1">
            <a:off x="3695700" y="2770188"/>
            <a:ext cx="142875" cy="676275"/>
            <a:chOff x="1068" y="960"/>
            <a:chExt cx="132" cy="700"/>
          </a:xfrm>
        </p:grpSpPr>
        <p:sp>
          <p:nvSpPr>
            <p:cNvPr id="60467" name="Line 19"/>
            <p:cNvSpPr>
              <a:spLocks noChangeShapeType="1"/>
            </p:cNvSpPr>
            <p:nvPr/>
          </p:nvSpPr>
          <p:spPr bwMode="auto">
            <a:xfrm flipH="1">
              <a:off x="1132" y="1008"/>
              <a:ext cx="4" cy="652"/>
            </a:xfrm>
            <a:prstGeom prst="line">
              <a:avLst/>
            </a:prstGeom>
            <a:noFill/>
            <a:ln w="38100">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anchor="ctr"/>
            <a:lstStyle/>
            <a:p>
              <a:endParaRPr lang="en-US"/>
            </a:p>
          </p:txBody>
        </p:sp>
        <p:sp>
          <p:nvSpPr>
            <p:cNvPr id="60468" name="Oval 20"/>
            <p:cNvSpPr>
              <a:spLocks noChangeArrowheads="1"/>
            </p:cNvSpPr>
            <p:nvPr/>
          </p:nvSpPr>
          <p:spPr bwMode="auto">
            <a:xfrm>
              <a:off x="1068" y="1516"/>
              <a:ext cx="132" cy="132"/>
            </a:xfrm>
            <a:prstGeom prst="ellipse">
              <a:avLst/>
            </a:prstGeom>
            <a:noFill/>
            <a:ln w="38100" algn="ctr">
              <a:solidFill>
                <a:schemeClr val="tx1"/>
              </a:solidFill>
              <a:round/>
              <a:headEnd type="none" w="lg" len="lg"/>
              <a:tailEnd type="none" w="lg" len="lg"/>
            </a:ln>
            <a:extLst>
              <a:ext uri="{909E8E84-426E-40DD-AFC4-6F175D3DCCD1}">
                <a14:hiddenFill xmlns:a14="http://schemas.microsoft.com/office/drawing/2010/main">
                  <a:solidFill>
                    <a:srgbClr val="FFFFFF"/>
                  </a:solidFill>
                </a14:hiddenFill>
              </a:ext>
            </a:extLst>
          </p:spPr>
          <p:txBody>
            <a:bodyPr wrap="none" anchor="ctr"/>
            <a:lstStyle/>
            <a:p>
              <a:pPr algn="ctr"/>
              <a:endParaRPr lang="en-US" sz="1800">
                <a:solidFill>
                  <a:srgbClr val="000000"/>
                </a:solidFill>
                <a:latin typeface="Comic Sans MS" pitchFamily="66" charset="0"/>
              </a:endParaRPr>
            </a:p>
          </p:txBody>
        </p:sp>
        <p:sp>
          <p:nvSpPr>
            <p:cNvPr id="60469" name="Oval 21"/>
            <p:cNvSpPr>
              <a:spLocks noChangeArrowheads="1"/>
            </p:cNvSpPr>
            <p:nvPr/>
          </p:nvSpPr>
          <p:spPr bwMode="auto">
            <a:xfrm>
              <a:off x="1086" y="960"/>
              <a:ext cx="96" cy="96"/>
            </a:xfrm>
            <a:prstGeom prst="ellipse">
              <a:avLst/>
            </a:prstGeom>
            <a:solidFill>
              <a:schemeClr val="tx1"/>
            </a:solidFill>
            <a:ln w="38100" algn="ctr">
              <a:solidFill>
                <a:schemeClr val="tx1"/>
              </a:solidFill>
              <a:round/>
              <a:headEnd type="none" w="lg" len="lg"/>
              <a:tailEnd type="none" w="lg" len="lg"/>
            </a:ln>
          </p:spPr>
          <p:txBody>
            <a:bodyPr wrap="none" anchor="ctr"/>
            <a:lstStyle/>
            <a:p>
              <a:pPr algn="ctr"/>
              <a:endParaRPr lang="en-US" sz="1800">
                <a:solidFill>
                  <a:srgbClr val="000000"/>
                </a:solidFill>
                <a:latin typeface="Comic Sans MS" pitchFamily="66" charset="0"/>
              </a:endParaRPr>
            </a:p>
          </p:txBody>
        </p:sp>
      </p:grpSp>
      <p:grpSp>
        <p:nvGrpSpPr>
          <p:cNvPr id="60426" name="Group 26"/>
          <p:cNvGrpSpPr>
            <a:grpSpLocks/>
          </p:cNvGrpSpPr>
          <p:nvPr/>
        </p:nvGrpSpPr>
        <p:grpSpPr bwMode="auto">
          <a:xfrm>
            <a:off x="2914650" y="3351213"/>
            <a:ext cx="142875" cy="676275"/>
            <a:chOff x="1068" y="960"/>
            <a:chExt cx="132" cy="700"/>
          </a:xfrm>
        </p:grpSpPr>
        <p:sp>
          <p:nvSpPr>
            <p:cNvPr id="60464" name="Line 27"/>
            <p:cNvSpPr>
              <a:spLocks noChangeShapeType="1"/>
            </p:cNvSpPr>
            <p:nvPr/>
          </p:nvSpPr>
          <p:spPr bwMode="auto">
            <a:xfrm flipH="1">
              <a:off x="1132" y="1008"/>
              <a:ext cx="4" cy="652"/>
            </a:xfrm>
            <a:prstGeom prst="line">
              <a:avLst/>
            </a:prstGeom>
            <a:noFill/>
            <a:ln w="38100">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anchor="ctr"/>
            <a:lstStyle/>
            <a:p>
              <a:endParaRPr lang="en-US"/>
            </a:p>
          </p:txBody>
        </p:sp>
        <p:sp>
          <p:nvSpPr>
            <p:cNvPr id="60465" name="Oval 28"/>
            <p:cNvSpPr>
              <a:spLocks noChangeArrowheads="1"/>
            </p:cNvSpPr>
            <p:nvPr/>
          </p:nvSpPr>
          <p:spPr bwMode="auto">
            <a:xfrm>
              <a:off x="1068" y="1516"/>
              <a:ext cx="132" cy="132"/>
            </a:xfrm>
            <a:prstGeom prst="ellipse">
              <a:avLst/>
            </a:prstGeom>
            <a:noFill/>
            <a:ln w="38100" algn="ctr">
              <a:solidFill>
                <a:schemeClr val="tx1"/>
              </a:solidFill>
              <a:round/>
              <a:headEnd type="none" w="lg" len="lg"/>
              <a:tailEnd type="none" w="lg" len="lg"/>
            </a:ln>
            <a:extLst>
              <a:ext uri="{909E8E84-426E-40DD-AFC4-6F175D3DCCD1}">
                <a14:hiddenFill xmlns:a14="http://schemas.microsoft.com/office/drawing/2010/main">
                  <a:solidFill>
                    <a:srgbClr val="FFFFFF"/>
                  </a:solidFill>
                </a14:hiddenFill>
              </a:ext>
            </a:extLst>
          </p:spPr>
          <p:txBody>
            <a:bodyPr wrap="none" anchor="ctr"/>
            <a:lstStyle/>
            <a:p>
              <a:pPr algn="ctr"/>
              <a:endParaRPr lang="en-US" sz="1800">
                <a:solidFill>
                  <a:srgbClr val="000000"/>
                </a:solidFill>
                <a:latin typeface="Comic Sans MS" pitchFamily="66" charset="0"/>
              </a:endParaRPr>
            </a:p>
          </p:txBody>
        </p:sp>
        <p:sp>
          <p:nvSpPr>
            <p:cNvPr id="60466" name="Oval 29"/>
            <p:cNvSpPr>
              <a:spLocks noChangeArrowheads="1"/>
            </p:cNvSpPr>
            <p:nvPr/>
          </p:nvSpPr>
          <p:spPr bwMode="auto">
            <a:xfrm>
              <a:off x="1086" y="960"/>
              <a:ext cx="96" cy="96"/>
            </a:xfrm>
            <a:prstGeom prst="ellipse">
              <a:avLst/>
            </a:prstGeom>
            <a:solidFill>
              <a:schemeClr val="tx1"/>
            </a:solidFill>
            <a:ln w="38100" algn="ctr">
              <a:solidFill>
                <a:schemeClr val="tx1"/>
              </a:solidFill>
              <a:round/>
              <a:headEnd type="none" w="lg" len="lg"/>
              <a:tailEnd type="none" w="lg" len="lg"/>
            </a:ln>
          </p:spPr>
          <p:txBody>
            <a:bodyPr wrap="none" anchor="ctr"/>
            <a:lstStyle/>
            <a:p>
              <a:pPr algn="ctr"/>
              <a:endParaRPr lang="en-US" sz="1800">
                <a:solidFill>
                  <a:srgbClr val="000000"/>
                </a:solidFill>
                <a:latin typeface="Comic Sans MS" pitchFamily="66" charset="0"/>
              </a:endParaRPr>
            </a:p>
          </p:txBody>
        </p:sp>
      </p:grpSp>
      <p:grpSp>
        <p:nvGrpSpPr>
          <p:cNvPr id="60427" name="Group 31"/>
          <p:cNvGrpSpPr>
            <a:grpSpLocks/>
          </p:cNvGrpSpPr>
          <p:nvPr/>
        </p:nvGrpSpPr>
        <p:grpSpPr bwMode="auto">
          <a:xfrm>
            <a:off x="2908300" y="2235200"/>
            <a:ext cx="142875" cy="676275"/>
            <a:chOff x="1068" y="960"/>
            <a:chExt cx="132" cy="700"/>
          </a:xfrm>
        </p:grpSpPr>
        <p:sp>
          <p:nvSpPr>
            <p:cNvPr id="60461" name="Line 32"/>
            <p:cNvSpPr>
              <a:spLocks noChangeShapeType="1"/>
            </p:cNvSpPr>
            <p:nvPr/>
          </p:nvSpPr>
          <p:spPr bwMode="auto">
            <a:xfrm flipH="1">
              <a:off x="1132" y="1008"/>
              <a:ext cx="4" cy="652"/>
            </a:xfrm>
            <a:prstGeom prst="line">
              <a:avLst/>
            </a:prstGeom>
            <a:noFill/>
            <a:ln w="38100">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anchor="ctr"/>
            <a:lstStyle/>
            <a:p>
              <a:endParaRPr lang="en-US"/>
            </a:p>
          </p:txBody>
        </p:sp>
        <p:sp>
          <p:nvSpPr>
            <p:cNvPr id="60462" name="Oval 33"/>
            <p:cNvSpPr>
              <a:spLocks noChangeArrowheads="1"/>
            </p:cNvSpPr>
            <p:nvPr/>
          </p:nvSpPr>
          <p:spPr bwMode="auto">
            <a:xfrm>
              <a:off x="1068" y="1516"/>
              <a:ext cx="132" cy="132"/>
            </a:xfrm>
            <a:prstGeom prst="ellipse">
              <a:avLst/>
            </a:prstGeom>
            <a:noFill/>
            <a:ln w="38100" algn="ctr">
              <a:solidFill>
                <a:schemeClr val="tx1"/>
              </a:solidFill>
              <a:round/>
              <a:headEnd type="none" w="lg" len="lg"/>
              <a:tailEnd type="none" w="lg" len="lg"/>
            </a:ln>
            <a:extLst>
              <a:ext uri="{909E8E84-426E-40DD-AFC4-6F175D3DCCD1}">
                <a14:hiddenFill xmlns:a14="http://schemas.microsoft.com/office/drawing/2010/main">
                  <a:solidFill>
                    <a:srgbClr val="FFFFFF"/>
                  </a:solidFill>
                </a14:hiddenFill>
              </a:ext>
            </a:extLst>
          </p:spPr>
          <p:txBody>
            <a:bodyPr wrap="none" anchor="ctr"/>
            <a:lstStyle/>
            <a:p>
              <a:pPr algn="ctr"/>
              <a:endParaRPr lang="en-US" sz="1800">
                <a:solidFill>
                  <a:srgbClr val="000000"/>
                </a:solidFill>
                <a:latin typeface="Comic Sans MS" pitchFamily="66" charset="0"/>
              </a:endParaRPr>
            </a:p>
          </p:txBody>
        </p:sp>
        <p:sp>
          <p:nvSpPr>
            <p:cNvPr id="60463" name="Oval 34"/>
            <p:cNvSpPr>
              <a:spLocks noChangeArrowheads="1"/>
            </p:cNvSpPr>
            <p:nvPr/>
          </p:nvSpPr>
          <p:spPr bwMode="auto">
            <a:xfrm>
              <a:off x="1086" y="960"/>
              <a:ext cx="96" cy="96"/>
            </a:xfrm>
            <a:prstGeom prst="ellipse">
              <a:avLst/>
            </a:prstGeom>
            <a:solidFill>
              <a:schemeClr val="tx1"/>
            </a:solidFill>
            <a:ln w="38100" algn="ctr">
              <a:solidFill>
                <a:schemeClr val="tx1"/>
              </a:solidFill>
              <a:round/>
              <a:headEnd type="none" w="lg" len="lg"/>
              <a:tailEnd type="none" w="lg" len="lg"/>
            </a:ln>
          </p:spPr>
          <p:txBody>
            <a:bodyPr wrap="none" anchor="ctr"/>
            <a:lstStyle/>
            <a:p>
              <a:pPr algn="ctr"/>
              <a:endParaRPr lang="en-US" sz="1800">
                <a:solidFill>
                  <a:srgbClr val="000000"/>
                </a:solidFill>
                <a:latin typeface="Comic Sans MS" pitchFamily="66" charset="0"/>
              </a:endParaRPr>
            </a:p>
          </p:txBody>
        </p:sp>
      </p:grpSp>
      <p:grpSp>
        <p:nvGrpSpPr>
          <p:cNvPr id="12" name="Group 77"/>
          <p:cNvGrpSpPr>
            <a:grpSpLocks/>
          </p:cNvGrpSpPr>
          <p:nvPr/>
        </p:nvGrpSpPr>
        <p:grpSpPr bwMode="auto">
          <a:xfrm>
            <a:off x="457200" y="762000"/>
            <a:ext cx="5105400" cy="2133600"/>
            <a:chOff x="288" y="535"/>
            <a:chExt cx="3216" cy="1344"/>
          </a:xfrm>
        </p:grpSpPr>
        <p:sp>
          <p:nvSpPr>
            <p:cNvPr id="60456" name="Text Box 53"/>
            <p:cNvSpPr txBox="1">
              <a:spLocks noChangeArrowheads="1"/>
            </p:cNvSpPr>
            <p:nvPr/>
          </p:nvSpPr>
          <p:spPr bwMode="auto">
            <a:xfrm>
              <a:off x="288" y="535"/>
              <a:ext cx="1569"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r>
                <a:rPr lang="en-US" sz="2400" b="1">
                  <a:solidFill>
                    <a:srgbClr val="FF0000"/>
                  </a:solidFill>
                  <a:latin typeface="Comic Sans MS" pitchFamily="66" charset="0"/>
                </a:rPr>
                <a:t>Error Distance </a:t>
              </a:r>
              <a:br>
                <a:rPr lang="en-US" sz="2400" b="1">
                  <a:solidFill>
                    <a:srgbClr val="FF0000"/>
                  </a:solidFill>
                  <a:latin typeface="Comic Sans MS" pitchFamily="66" charset="0"/>
                </a:rPr>
              </a:br>
              <a:r>
                <a:rPr lang="en-US" sz="2400" b="1">
                  <a:solidFill>
                    <a:srgbClr val="FF0000"/>
                  </a:solidFill>
                  <a:latin typeface="Comic Sans MS" pitchFamily="66" charset="0"/>
                </a:rPr>
                <a:t>(EDist) Labels</a:t>
              </a:r>
            </a:p>
          </p:txBody>
        </p:sp>
        <p:sp>
          <p:nvSpPr>
            <p:cNvPr id="60457" name="Oval 54"/>
            <p:cNvSpPr>
              <a:spLocks noChangeArrowheads="1"/>
            </p:cNvSpPr>
            <p:nvPr/>
          </p:nvSpPr>
          <p:spPr bwMode="auto">
            <a:xfrm>
              <a:off x="2016" y="1591"/>
              <a:ext cx="288" cy="288"/>
            </a:xfrm>
            <a:prstGeom prst="ellipse">
              <a:avLst/>
            </a:prstGeom>
            <a:noFill/>
            <a:ln w="57150"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1800">
                <a:solidFill>
                  <a:srgbClr val="000000"/>
                </a:solidFill>
                <a:latin typeface="Comic Sans MS" pitchFamily="66" charset="0"/>
              </a:endParaRPr>
            </a:p>
          </p:txBody>
        </p:sp>
        <p:sp>
          <p:nvSpPr>
            <p:cNvPr id="60458" name="Oval 55"/>
            <p:cNvSpPr>
              <a:spLocks noChangeArrowheads="1"/>
            </p:cNvSpPr>
            <p:nvPr/>
          </p:nvSpPr>
          <p:spPr bwMode="auto">
            <a:xfrm>
              <a:off x="3216" y="919"/>
              <a:ext cx="288" cy="288"/>
            </a:xfrm>
            <a:prstGeom prst="ellipse">
              <a:avLst/>
            </a:prstGeom>
            <a:noFill/>
            <a:ln w="57150"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1800">
                <a:solidFill>
                  <a:srgbClr val="000000"/>
                </a:solidFill>
                <a:latin typeface="Comic Sans MS" pitchFamily="66" charset="0"/>
              </a:endParaRPr>
            </a:p>
          </p:txBody>
        </p:sp>
        <p:sp>
          <p:nvSpPr>
            <p:cNvPr id="60459" name="Line 56"/>
            <p:cNvSpPr>
              <a:spLocks noChangeShapeType="1"/>
            </p:cNvSpPr>
            <p:nvPr/>
          </p:nvSpPr>
          <p:spPr bwMode="auto">
            <a:xfrm>
              <a:off x="1728" y="1015"/>
              <a:ext cx="384" cy="576"/>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0460" name="Line 57"/>
            <p:cNvSpPr>
              <a:spLocks noChangeShapeType="1"/>
            </p:cNvSpPr>
            <p:nvPr/>
          </p:nvSpPr>
          <p:spPr bwMode="auto">
            <a:xfrm>
              <a:off x="1728" y="775"/>
              <a:ext cx="1488" cy="240"/>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 name="Group 75"/>
          <p:cNvGrpSpPr>
            <a:grpSpLocks/>
          </p:cNvGrpSpPr>
          <p:nvPr/>
        </p:nvGrpSpPr>
        <p:grpSpPr bwMode="auto">
          <a:xfrm>
            <a:off x="5105400" y="1385888"/>
            <a:ext cx="3767138" cy="2641600"/>
            <a:chOff x="3216" y="912"/>
            <a:chExt cx="2373" cy="1664"/>
          </a:xfrm>
        </p:grpSpPr>
        <p:sp>
          <p:nvSpPr>
            <p:cNvPr id="60451" name="Text Box 66"/>
            <p:cNvSpPr txBox="1">
              <a:spLocks noChangeArrowheads="1"/>
            </p:cNvSpPr>
            <p:nvPr/>
          </p:nvSpPr>
          <p:spPr bwMode="auto">
            <a:xfrm>
              <a:off x="3969" y="912"/>
              <a:ext cx="1620" cy="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r>
                <a:rPr lang="en-US" sz="2400" b="1">
                  <a:solidFill>
                    <a:srgbClr val="FF0000"/>
                  </a:solidFill>
                  <a:latin typeface="Comic Sans MS" pitchFamily="66" charset="0"/>
                </a:rPr>
                <a:t>Maximum EDist </a:t>
              </a:r>
            </a:p>
            <a:p>
              <a:pPr algn="ctr"/>
              <a:r>
                <a:rPr lang="en-US" sz="2400" b="1">
                  <a:solidFill>
                    <a:srgbClr val="FF0000"/>
                  </a:solidFill>
                  <a:latin typeface="Comic Sans MS" pitchFamily="66" charset="0"/>
                </a:rPr>
                <a:t>propagation:</a:t>
              </a:r>
            </a:p>
            <a:p>
              <a:pPr algn="ctr"/>
              <a:r>
                <a:rPr lang="en-US" sz="2400" b="1">
                  <a:solidFill>
                    <a:srgbClr val="FF0000"/>
                  </a:solidFill>
                  <a:latin typeface="Comic Sans MS" pitchFamily="66" charset="0"/>
                </a:rPr>
                <a:t>4=max(3,1)+1 </a:t>
              </a:r>
            </a:p>
          </p:txBody>
        </p:sp>
        <p:sp>
          <p:nvSpPr>
            <p:cNvPr id="60452" name="Line 67"/>
            <p:cNvSpPr>
              <a:spLocks noChangeShapeType="1"/>
            </p:cNvSpPr>
            <p:nvPr/>
          </p:nvSpPr>
          <p:spPr bwMode="auto">
            <a:xfrm flipH="1">
              <a:off x="3504" y="1536"/>
              <a:ext cx="480" cy="144"/>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0453" name="Oval 69"/>
            <p:cNvSpPr>
              <a:spLocks noChangeArrowheads="1"/>
            </p:cNvSpPr>
            <p:nvPr/>
          </p:nvSpPr>
          <p:spPr bwMode="auto">
            <a:xfrm>
              <a:off x="3216" y="1559"/>
              <a:ext cx="288" cy="288"/>
            </a:xfrm>
            <a:prstGeom prst="ellipse">
              <a:avLst/>
            </a:prstGeom>
            <a:noFill/>
            <a:ln w="57150"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1800">
                <a:solidFill>
                  <a:srgbClr val="000000"/>
                </a:solidFill>
                <a:latin typeface="Comic Sans MS" pitchFamily="66" charset="0"/>
              </a:endParaRPr>
            </a:p>
          </p:txBody>
        </p:sp>
        <p:sp>
          <p:nvSpPr>
            <p:cNvPr id="60454" name="Oval 70"/>
            <p:cNvSpPr>
              <a:spLocks noChangeArrowheads="1"/>
            </p:cNvSpPr>
            <p:nvPr/>
          </p:nvSpPr>
          <p:spPr bwMode="auto">
            <a:xfrm>
              <a:off x="3218" y="2288"/>
              <a:ext cx="288" cy="288"/>
            </a:xfrm>
            <a:prstGeom prst="ellipse">
              <a:avLst/>
            </a:prstGeom>
            <a:noFill/>
            <a:ln w="57150"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1800">
                <a:solidFill>
                  <a:srgbClr val="000000"/>
                </a:solidFill>
                <a:latin typeface="Comic Sans MS" pitchFamily="66" charset="0"/>
              </a:endParaRPr>
            </a:p>
          </p:txBody>
        </p:sp>
        <p:sp>
          <p:nvSpPr>
            <p:cNvPr id="60455" name="Line 72"/>
            <p:cNvSpPr>
              <a:spLocks noChangeShapeType="1"/>
            </p:cNvSpPr>
            <p:nvPr/>
          </p:nvSpPr>
          <p:spPr bwMode="auto">
            <a:xfrm flipH="1">
              <a:off x="3480" y="1680"/>
              <a:ext cx="744" cy="672"/>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0430" name="Group 30"/>
          <p:cNvGrpSpPr>
            <a:grpSpLocks/>
          </p:cNvGrpSpPr>
          <p:nvPr/>
        </p:nvGrpSpPr>
        <p:grpSpPr bwMode="auto">
          <a:xfrm>
            <a:off x="1771650" y="1722438"/>
            <a:ext cx="3703638" cy="2232025"/>
            <a:chOff x="816" y="1007"/>
            <a:chExt cx="2561" cy="2303"/>
          </a:xfrm>
        </p:grpSpPr>
        <p:sp>
          <p:nvSpPr>
            <p:cNvPr id="60446" name="Line 10"/>
            <p:cNvSpPr>
              <a:spLocks noChangeShapeType="1"/>
            </p:cNvSpPr>
            <p:nvPr/>
          </p:nvSpPr>
          <p:spPr bwMode="auto">
            <a:xfrm>
              <a:off x="816" y="1007"/>
              <a:ext cx="2561" cy="0"/>
            </a:xfrm>
            <a:prstGeom prst="line">
              <a:avLst/>
            </a:prstGeom>
            <a:noFill/>
            <a:ln w="38100">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anchor="ctr"/>
            <a:lstStyle/>
            <a:p>
              <a:endParaRPr lang="en-US"/>
            </a:p>
          </p:txBody>
        </p:sp>
        <p:sp>
          <p:nvSpPr>
            <p:cNvPr id="60447" name="Line 11"/>
            <p:cNvSpPr>
              <a:spLocks noChangeShapeType="1"/>
            </p:cNvSpPr>
            <p:nvPr/>
          </p:nvSpPr>
          <p:spPr bwMode="auto">
            <a:xfrm>
              <a:off x="816" y="1566"/>
              <a:ext cx="2561" cy="0"/>
            </a:xfrm>
            <a:prstGeom prst="line">
              <a:avLst/>
            </a:prstGeom>
            <a:noFill/>
            <a:ln w="38100">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anchor="ctr"/>
            <a:lstStyle/>
            <a:p>
              <a:endParaRPr lang="en-US"/>
            </a:p>
          </p:txBody>
        </p:sp>
        <p:sp>
          <p:nvSpPr>
            <p:cNvPr id="60448" name="Line 12"/>
            <p:cNvSpPr>
              <a:spLocks noChangeShapeType="1"/>
            </p:cNvSpPr>
            <p:nvPr/>
          </p:nvSpPr>
          <p:spPr bwMode="auto">
            <a:xfrm>
              <a:off x="816" y="2156"/>
              <a:ext cx="2561" cy="1"/>
            </a:xfrm>
            <a:prstGeom prst="line">
              <a:avLst/>
            </a:prstGeom>
            <a:noFill/>
            <a:ln w="38100">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anchor="ctr"/>
            <a:lstStyle/>
            <a:p>
              <a:endParaRPr lang="en-US"/>
            </a:p>
          </p:txBody>
        </p:sp>
        <p:sp>
          <p:nvSpPr>
            <p:cNvPr id="60449" name="Line 13"/>
            <p:cNvSpPr>
              <a:spLocks noChangeShapeType="1"/>
            </p:cNvSpPr>
            <p:nvPr/>
          </p:nvSpPr>
          <p:spPr bwMode="auto">
            <a:xfrm>
              <a:off x="816" y="2733"/>
              <a:ext cx="2561" cy="1"/>
            </a:xfrm>
            <a:prstGeom prst="line">
              <a:avLst/>
            </a:prstGeom>
            <a:noFill/>
            <a:ln w="38100">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anchor="ctr"/>
            <a:lstStyle/>
            <a:p>
              <a:endParaRPr lang="en-US"/>
            </a:p>
          </p:txBody>
        </p:sp>
        <p:sp>
          <p:nvSpPr>
            <p:cNvPr id="60450" name="Line 25"/>
            <p:cNvSpPr>
              <a:spLocks noChangeShapeType="1"/>
            </p:cNvSpPr>
            <p:nvPr/>
          </p:nvSpPr>
          <p:spPr bwMode="auto">
            <a:xfrm>
              <a:off x="816" y="3309"/>
              <a:ext cx="2561" cy="1"/>
            </a:xfrm>
            <a:prstGeom prst="line">
              <a:avLst/>
            </a:prstGeom>
            <a:noFill/>
            <a:ln w="38100">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anchor="ctr"/>
            <a:lstStyle/>
            <a:p>
              <a:endParaRPr lang="en-US"/>
            </a:p>
          </p:txBody>
        </p:sp>
      </p:grpSp>
      <p:grpSp>
        <p:nvGrpSpPr>
          <p:cNvPr id="15" name="Group 102"/>
          <p:cNvGrpSpPr>
            <a:grpSpLocks/>
          </p:cNvGrpSpPr>
          <p:nvPr/>
        </p:nvGrpSpPr>
        <p:grpSpPr bwMode="auto">
          <a:xfrm>
            <a:off x="1752600" y="1731963"/>
            <a:ext cx="3733800" cy="2259012"/>
            <a:chOff x="1104" y="1043"/>
            <a:chExt cx="2352" cy="1423"/>
          </a:xfrm>
        </p:grpSpPr>
        <p:sp>
          <p:nvSpPr>
            <p:cNvPr id="60439" name="Line 78"/>
            <p:cNvSpPr>
              <a:spLocks noChangeShapeType="1"/>
            </p:cNvSpPr>
            <p:nvPr/>
          </p:nvSpPr>
          <p:spPr bwMode="auto">
            <a:xfrm>
              <a:off x="1104" y="1739"/>
              <a:ext cx="2352" cy="0"/>
            </a:xfrm>
            <a:prstGeom prst="line">
              <a:avLst/>
            </a:prstGeom>
            <a:noFill/>
            <a:ln w="762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440" name="Line 79"/>
            <p:cNvSpPr>
              <a:spLocks noChangeShapeType="1"/>
            </p:cNvSpPr>
            <p:nvPr/>
          </p:nvSpPr>
          <p:spPr bwMode="auto">
            <a:xfrm flipV="1">
              <a:off x="3024" y="2459"/>
              <a:ext cx="432" cy="7"/>
            </a:xfrm>
            <a:prstGeom prst="line">
              <a:avLst/>
            </a:prstGeom>
            <a:noFill/>
            <a:ln w="762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441" name="Line 80"/>
            <p:cNvSpPr>
              <a:spLocks noChangeShapeType="1"/>
            </p:cNvSpPr>
            <p:nvPr/>
          </p:nvSpPr>
          <p:spPr bwMode="auto">
            <a:xfrm flipH="1">
              <a:off x="1104" y="1403"/>
              <a:ext cx="768" cy="0"/>
            </a:xfrm>
            <a:prstGeom prst="line">
              <a:avLst/>
            </a:prstGeom>
            <a:noFill/>
            <a:ln w="762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442" name="Line 81"/>
            <p:cNvSpPr>
              <a:spLocks noChangeShapeType="1"/>
            </p:cNvSpPr>
            <p:nvPr/>
          </p:nvSpPr>
          <p:spPr bwMode="auto">
            <a:xfrm flipH="1">
              <a:off x="1104" y="1043"/>
              <a:ext cx="232" cy="0"/>
            </a:xfrm>
            <a:prstGeom prst="line">
              <a:avLst/>
            </a:prstGeom>
            <a:noFill/>
            <a:ln w="762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443" name="Line 84"/>
            <p:cNvSpPr>
              <a:spLocks noChangeShapeType="1"/>
            </p:cNvSpPr>
            <p:nvPr/>
          </p:nvSpPr>
          <p:spPr bwMode="auto">
            <a:xfrm>
              <a:off x="3024" y="1787"/>
              <a:ext cx="0" cy="624"/>
            </a:xfrm>
            <a:prstGeom prst="line">
              <a:avLst/>
            </a:prstGeom>
            <a:noFill/>
            <a:ln w="762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444" name="Line 85"/>
            <p:cNvSpPr>
              <a:spLocks noChangeShapeType="1"/>
            </p:cNvSpPr>
            <p:nvPr/>
          </p:nvSpPr>
          <p:spPr bwMode="auto">
            <a:xfrm>
              <a:off x="1872" y="1403"/>
              <a:ext cx="0" cy="336"/>
            </a:xfrm>
            <a:prstGeom prst="line">
              <a:avLst/>
            </a:prstGeom>
            <a:noFill/>
            <a:ln w="762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445" name="Line 86"/>
            <p:cNvSpPr>
              <a:spLocks noChangeShapeType="1"/>
            </p:cNvSpPr>
            <p:nvPr/>
          </p:nvSpPr>
          <p:spPr bwMode="auto">
            <a:xfrm>
              <a:off x="1336" y="1043"/>
              <a:ext cx="0" cy="336"/>
            </a:xfrm>
            <a:prstGeom prst="line">
              <a:avLst/>
            </a:prstGeom>
            <a:noFill/>
            <a:ln w="762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0432" name="Rectangle 22"/>
          <p:cNvSpPr>
            <a:spLocks noChangeArrowheads="1"/>
          </p:cNvSpPr>
          <p:nvPr/>
        </p:nvSpPr>
        <p:spPr bwMode="auto">
          <a:xfrm>
            <a:off x="1927225" y="2651125"/>
            <a:ext cx="311150" cy="323850"/>
          </a:xfrm>
          <a:prstGeom prst="rect">
            <a:avLst/>
          </a:prstGeom>
          <a:solidFill>
            <a:schemeClr val="bg1"/>
          </a:solidFill>
          <a:ln w="38100" algn="ctr">
            <a:solidFill>
              <a:schemeClr val="tx1"/>
            </a:solidFill>
            <a:miter lim="800000"/>
            <a:headEnd/>
            <a:tailEnd/>
          </a:ln>
        </p:spPr>
        <p:txBody>
          <a:bodyPr wrap="none" anchor="ctr"/>
          <a:lstStyle/>
          <a:p>
            <a:pPr algn="ctr"/>
            <a:r>
              <a:rPr lang="en-US" sz="1800" b="1">
                <a:solidFill>
                  <a:srgbClr val="000000"/>
                </a:solidFill>
                <a:latin typeface="Comic Sans MS" pitchFamily="66" charset="0"/>
              </a:rPr>
              <a:t>H</a:t>
            </a:r>
          </a:p>
        </p:txBody>
      </p:sp>
      <p:grpSp>
        <p:nvGrpSpPr>
          <p:cNvPr id="16" name="Group 91"/>
          <p:cNvGrpSpPr>
            <a:grpSpLocks/>
          </p:cNvGrpSpPr>
          <p:nvPr/>
        </p:nvGrpSpPr>
        <p:grpSpPr bwMode="auto">
          <a:xfrm>
            <a:off x="3886200" y="2551113"/>
            <a:ext cx="582613" cy="1030287"/>
            <a:chOff x="2448" y="1559"/>
            <a:chExt cx="367" cy="649"/>
          </a:xfrm>
        </p:grpSpPr>
        <p:sp>
          <p:nvSpPr>
            <p:cNvPr id="60437" name="Rectangle 89" descr="Wide downward diagonal"/>
            <p:cNvSpPr>
              <a:spLocks noChangeArrowheads="1"/>
            </p:cNvSpPr>
            <p:nvPr/>
          </p:nvSpPr>
          <p:spPr bwMode="auto">
            <a:xfrm rot="-5400000">
              <a:off x="2488" y="1519"/>
              <a:ext cx="288" cy="367"/>
            </a:xfrm>
            <a:prstGeom prst="rect">
              <a:avLst/>
            </a:prstGeom>
            <a:pattFill prst="wdDnDiag">
              <a:fgClr>
                <a:srgbClr val="FFFF66"/>
              </a:fgClr>
              <a:bgClr>
                <a:srgbClr val="FFFFFF"/>
              </a:bgClr>
            </a:pattFill>
            <a:ln w="28575" algn="ctr">
              <a:solidFill>
                <a:schemeClr val="tx1"/>
              </a:solidFill>
              <a:miter lim="800000"/>
              <a:headEnd type="none" w="lg" len="lg"/>
              <a:tailEnd type="none" w="lg" len="lg"/>
            </a:ln>
          </p:spPr>
          <p:txBody>
            <a:bodyPr vert="eaVert" wrap="none" anchor="ctr"/>
            <a:lstStyle/>
            <a:p>
              <a:pPr algn="ctr"/>
              <a:r>
                <a:rPr lang="en-US" sz="1300" b="1">
                  <a:solidFill>
                    <a:srgbClr val="000000"/>
                  </a:solidFill>
                  <a:latin typeface="Times New Roman" pitchFamily="18" charset="0"/>
                </a:rPr>
                <a:t>Correct</a:t>
              </a:r>
            </a:p>
          </p:txBody>
        </p:sp>
        <p:sp>
          <p:nvSpPr>
            <p:cNvPr id="60438" name="Rectangle 90" descr="Wide downward diagonal"/>
            <p:cNvSpPr>
              <a:spLocks noChangeArrowheads="1"/>
            </p:cNvSpPr>
            <p:nvPr/>
          </p:nvSpPr>
          <p:spPr bwMode="auto">
            <a:xfrm rot="-5400000">
              <a:off x="2488" y="1880"/>
              <a:ext cx="288" cy="367"/>
            </a:xfrm>
            <a:prstGeom prst="rect">
              <a:avLst/>
            </a:prstGeom>
            <a:pattFill prst="wdDnDiag">
              <a:fgClr>
                <a:srgbClr val="FFFF66"/>
              </a:fgClr>
              <a:bgClr>
                <a:srgbClr val="FFFFFF"/>
              </a:bgClr>
            </a:pattFill>
            <a:ln w="28575" algn="ctr">
              <a:solidFill>
                <a:schemeClr val="tx1"/>
              </a:solidFill>
              <a:miter lim="800000"/>
              <a:headEnd type="none" w="lg" len="lg"/>
              <a:tailEnd type="none" w="lg" len="lg"/>
            </a:ln>
          </p:spPr>
          <p:txBody>
            <a:bodyPr vert="eaVert" wrap="none" anchor="ctr"/>
            <a:lstStyle/>
            <a:p>
              <a:pPr algn="ctr"/>
              <a:r>
                <a:rPr lang="en-US" sz="1300" b="1">
                  <a:solidFill>
                    <a:srgbClr val="000000"/>
                  </a:solidFill>
                  <a:latin typeface="Times New Roman" pitchFamily="18" charset="0"/>
                </a:rPr>
                <a:t>Correct</a:t>
              </a:r>
            </a:p>
          </p:txBody>
        </p:sp>
      </p:grpSp>
    </p:spTree>
    <p:extLst>
      <p:ext uri="{BB962C8B-B14F-4D97-AF65-F5344CB8AC3E}">
        <p14:creationId xmlns:p14="http://schemas.microsoft.com/office/powerpoint/2010/main" val="346111765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03846">
                                            <p:txEl>
                                              <p:pRg st="0" end="0"/>
                                            </p:txEl>
                                          </p:spTgt>
                                        </p:tgtEl>
                                        <p:attrNameLst>
                                          <p:attrName>style.visibility</p:attrName>
                                        </p:attrNameLst>
                                      </p:cBhvr>
                                      <p:to>
                                        <p:strVal val="visible"/>
                                      </p:to>
                                    </p:set>
                                    <p:anim calcmode="lin" valueType="num">
                                      <p:cBhvr additive="base">
                                        <p:cTn id="7" dur="500" fill="hold"/>
                                        <p:tgtEl>
                                          <p:spTgt spid="503846">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03846">
                                            <p:txEl>
                                              <p:pRg st="0" end="0"/>
                                            </p:txEl>
                                          </p:spTgt>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2" presetClass="entr" presetSubtype="2" fill="hold" grpId="0" nodeType="withEffect">
                                  <p:stCondLst>
                                    <p:cond delay="0"/>
                                  </p:stCondLst>
                                  <p:childTnLst>
                                    <p:set>
                                      <p:cBhvr>
                                        <p:cTn id="16" dur="1" fill="hold">
                                          <p:stCondLst>
                                            <p:cond delay="0"/>
                                          </p:stCondLst>
                                        </p:cTn>
                                        <p:tgtEl>
                                          <p:spTgt spid="503846">
                                            <p:txEl>
                                              <p:pRg st="1" end="1"/>
                                            </p:txEl>
                                          </p:spTgt>
                                        </p:tgtEl>
                                        <p:attrNameLst>
                                          <p:attrName>style.visibility</p:attrName>
                                        </p:attrNameLst>
                                      </p:cBhvr>
                                      <p:to>
                                        <p:strVal val="visible"/>
                                      </p:to>
                                    </p:set>
                                    <p:anim calcmode="lin" valueType="num">
                                      <p:cBhvr additive="base">
                                        <p:cTn id="17" dur="500" fill="hold"/>
                                        <p:tgtEl>
                                          <p:spTgt spid="503846">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503846">
                                            <p:txEl>
                                              <p:pRg st="1" end="1"/>
                                            </p:txEl>
                                          </p:spTgt>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503846">
                                            <p:txEl>
                                              <p:pRg st="2" end="2"/>
                                            </p:txEl>
                                          </p:spTgt>
                                        </p:tgtEl>
                                        <p:attrNameLst>
                                          <p:attrName>style.visibility</p:attrName>
                                        </p:attrNameLst>
                                      </p:cBhvr>
                                      <p:to>
                                        <p:strVal val="visible"/>
                                      </p:to>
                                    </p:set>
                                    <p:anim calcmode="lin" valueType="num">
                                      <p:cBhvr additive="base">
                                        <p:cTn id="21" dur="500" fill="hold"/>
                                        <p:tgtEl>
                                          <p:spTgt spid="503846">
                                            <p:txEl>
                                              <p:pRg st="2" end="2"/>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503846">
                                            <p:txEl>
                                              <p:pRg st="2" end="2"/>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503846">
                                            <p:txEl>
                                              <p:pRg st="3" end="3"/>
                                            </p:txEl>
                                          </p:spTgt>
                                        </p:tgtEl>
                                        <p:attrNameLst>
                                          <p:attrName>style.visibility</p:attrName>
                                        </p:attrNameLst>
                                      </p:cBhvr>
                                      <p:to>
                                        <p:strVal val="visible"/>
                                      </p:to>
                                    </p:set>
                                    <p:anim calcmode="lin" valueType="num">
                                      <p:cBhvr additive="base">
                                        <p:cTn id="25" dur="500" fill="hold"/>
                                        <p:tgtEl>
                                          <p:spTgt spid="503846">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503846">
                                            <p:txEl>
                                              <p:pRg st="3" end="3"/>
                                            </p:txEl>
                                          </p:spTgt>
                                        </p:tgtEl>
                                        <p:attrNameLst>
                                          <p:attrName>ppt_y</p:attrName>
                                        </p:attrNameLst>
                                      </p:cBhvr>
                                      <p:tavLst>
                                        <p:tav tm="0">
                                          <p:val>
                                            <p:strVal val="#ppt_y"/>
                                          </p:val>
                                        </p:tav>
                                        <p:tav tm="100000">
                                          <p:val>
                                            <p:strVal val="#ppt_y"/>
                                          </p:val>
                                        </p:tav>
                                      </p:tavLst>
                                    </p:anim>
                                  </p:childTnLst>
                                </p:cTn>
                              </p:par>
                            </p:childTnLst>
                          </p:cTn>
                        </p:par>
                        <p:par>
                          <p:cTn id="27" fill="hold" nodeType="afterGroup">
                            <p:stCondLst>
                              <p:cond delay="500"/>
                            </p:stCondLst>
                            <p:childTnLst>
                              <p:par>
                                <p:cTn id="28" presetID="55"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p:cTn id="30" dur="1000" fill="hold"/>
                                        <p:tgtEl>
                                          <p:spTgt spid="12"/>
                                        </p:tgtEl>
                                        <p:attrNameLst>
                                          <p:attrName>ppt_w</p:attrName>
                                        </p:attrNameLst>
                                      </p:cBhvr>
                                      <p:tavLst>
                                        <p:tav tm="0">
                                          <p:val>
                                            <p:strVal val="#ppt_w*0.70"/>
                                          </p:val>
                                        </p:tav>
                                        <p:tav tm="100000">
                                          <p:val>
                                            <p:strVal val="#ppt_w"/>
                                          </p:val>
                                        </p:tav>
                                      </p:tavLst>
                                    </p:anim>
                                    <p:anim calcmode="lin" valueType="num">
                                      <p:cBhvr>
                                        <p:cTn id="31" dur="1000" fill="hold"/>
                                        <p:tgtEl>
                                          <p:spTgt spid="12"/>
                                        </p:tgtEl>
                                        <p:attrNameLst>
                                          <p:attrName>ppt_h</p:attrName>
                                        </p:attrNameLst>
                                      </p:cBhvr>
                                      <p:tavLst>
                                        <p:tav tm="0">
                                          <p:val>
                                            <p:strVal val="#ppt_h"/>
                                          </p:val>
                                        </p:tav>
                                        <p:tav tm="100000">
                                          <p:val>
                                            <p:strVal val="#ppt_h"/>
                                          </p:val>
                                        </p:tav>
                                      </p:tavLst>
                                    </p:anim>
                                    <p:animEffect transition="in" filter="fade">
                                      <p:cBhvr>
                                        <p:cTn id="32" dur="10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503846">
                                            <p:txEl>
                                              <p:pRg st="4" end="4"/>
                                            </p:txEl>
                                          </p:spTgt>
                                        </p:tgtEl>
                                        <p:attrNameLst>
                                          <p:attrName>style.visibility</p:attrName>
                                        </p:attrNameLst>
                                      </p:cBhvr>
                                      <p:to>
                                        <p:strVal val="visible"/>
                                      </p:to>
                                    </p:set>
                                    <p:anim calcmode="lin" valueType="num">
                                      <p:cBhvr additive="base">
                                        <p:cTn id="37" dur="500" fill="hold"/>
                                        <p:tgtEl>
                                          <p:spTgt spid="503846">
                                            <p:txEl>
                                              <p:pRg st="4" end="4"/>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503846">
                                            <p:txEl>
                                              <p:pRg st="4" end="4"/>
                                            </p:txEl>
                                          </p:spTgt>
                                        </p:tgtEl>
                                        <p:attrNameLst>
                                          <p:attrName>ppt_y</p:attrName>
                                        </p:attrNameLst>
                                      </p:cBhvr>
                                      <p:tavLst>
                                        <p:tav tm="0">
                                          <p:val>
                                            <p:strVal val="#ppt_y"/>
                                          </p:val>
                                        </p:tav>
                                        <p:tav tm="100000">
                                          <p:val>
                                            <p:strVal val="#ppt_y"/>
                                          </p:val>
                                        </p:tav>
                                      </p:tavLst>
                                    </p:anim>
                                  </p:childTnLst>
                                </p:cTn>
                              </p:par>
                            </p:childTnLst>
                          </p:cTn>
                        </p:par>
                        <p:par>
                          <p:cTn id="39" fill="hold" nodeType="afterGroup">
                            <p:stCondLst>
                              <p:cond delay="500"/>
                            </p:stCondLst>
                            <p:childTnLst>
                              <p:par>
                                <p:cTn id="40" presetID="55" presetClass="entr" presetSubtype="0" fill="hold" nodeType="after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p:cTn id="42" dur="1000" fill="hold"/>
                                        <p:tgtEl>
                                          <p:spTgt spid="13"/>
                                        </p:tgtEl>
                                        <p:attrNameLst>
                                          <p:attrName>ppt_w</p:attrName>
                                        </p:attrNameLst>
                                      </p:cBhvr>
                                      <p:tavLst>
                                        <p:tav tm="0">
                                          <p:val>
                                            <p:strVal val="#ppt_w*0.70"/>
                                          </p:val>
                                        </p:tav>
                                        <p:tav tm="100000">
                                          <p:val>
                                            <p:strVal val="#ppt_w"/>
                                          </p:val>
                                        </p:tav>
                                      </p:tavLst>
                                    </p:anim>
                                    <p:anim calcmode="lin" valueType="num">
                                      <p:cBhvr>
                                        <p:cTn id="43" dur="1000" fill="hold"/>
                                        <p:tgtEl>
                                          <p:spTgt spid="13"/>
                                        </p:tgtEl>
                                        <p:attrNameLst>
                                          <p:attrName>ppt_h</p:attrName>
                                        </p:attrNameLst>
                                      </p:cBhvr>
                                      <p:tavLst>
                                        <p:tav tm="0">
                                          <p:val>
                                            <p:strVal val="#ppt_h"/>
                                          </p:val>
                                        </p:tav>
                                        <p:tav tm="100000">
                                          <p:val>
                                            <p:strVal val="#ppt_h"/>
                                          </p:val>
                                        </p:tav>
                                      </p:tavLst>
                                    </p:anim>
                                    <p:animEffect transition="in" filter="fade">
                                      <p:cBhvr>
                                        <p:cTn id="44" dur="10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503846">
                                            <p:txEl>
                                              <p:pRg st="5" end="5"/>
                                            </p:txEl>
                                          </p:spTgt>
                                        </p:tgtEl>
                                        <p:attrNameLst>
                                          <p:attrName>style.visibility</p:attrName>
                                        </p:attrNameLst>
                                      </p:cBhvr>
                                      <p:to>
                                        <p:strVal val="visible"/>
                                      </p:to>
                                    </p:set>
                                    <p:anim calcmode="lin" valueType="num">
                                      <p:cBhvr additive="base">
                                        <p:cTn id="49" dur="500" fill="hold"/>
                                        <p:tgtEl>
                                          <p:spTgt spid="503846">
                                            <p:txEl>
                                              <p:pRg st="5" end="5"/>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503846">
                                            <p:txEl>
                                              <p:pRg st="5" end="5"/>
                                            </p:txEl>
                                          </p:spTgt>
                                        </p:tgtEl>
                                        <p:attrNameLst>
                                          <p:attrName>ppt_y</p:attrName>
                                        </p:attrNameLst>
                                      </p:cBhvr>
                                      <p:tavLst>
                                        <p:tav tm="0">
                                          <p:val>
                                            <p:strVal val="#ppt_y"/>
                                          </p:val>
                                        </p:tav>
                                        <p:tav tm="100000">
                                          <p:val>
                                            <p:strVal val="#ppt_y"/>
                                          </p:val>
                                        </p:tav>
                                      </p:tavLst>
                                    </p:anim>
                                  </p:childTnLst>
                                </p:cTn>
                              </p:par>
                            </p:childTnLst>
                          </p:cTn>
                        </p:par>
                        <p:par>
                          <p:cTn id="51" fill="hold" nodeType="afterGroup">
                            <p:stCondLst>
                              <p:cond delay="500"/>
                            </p:stCondLst>
                            <p:childTnLst>
                              <p:par>
                                <p:cTn id="52" presetID="22" presetClass="entr" presetSubtype="8" fill="hold" nodeType="after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ipe(left)">
                                      <p:cBhvr>
                                        <p:cTn id="54" dur="500"/>
                                        <p:tgtEl>
                                          <p:spTgt spid="15"/>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2" fill="hold" grpId="0" nodeType="clickEffect">
                                  <p:stCondLst>
                                    <p:cond delay="0"/>
                                  </p:stCondLst>
                                  <p:childTnLst>
                                    <p:set>
                                      <p:cBhvr>
                                        <p:cTn id="58" dur="1" fill="hold">
                                          <p:stCondLst>
                                            <p:cond delay="0"/>
                                          </p:stCondLst>
                                        </p:cTn>
                                        <p:tgtEl>
                                          <p:spTgt spid="503846">
                                            <p:txEl>
                                              <p:pRg st="6" end="6"/>
                                            </p:txEl>
                                          </p:spTgt>
                                        </p:tgtEl>
                                        <p:attrNameLst>
                                          <p:attrName>style.visibility</p:attrName>
                                        </p:attrNameLst>
                                      </p:cBhvr>
                                      <p:to>
                                        <p:strVal val="visible"/>
                                      </p:to>
                                    </p:set>
                                    <p:anim calcmode="lin" valueType="num">
                                      <p:cBhvr additive="base">
                                        <p:cTn id="59" dur="500" fill="hold"/>
                                        <p:tgtEl>
                                          <p:spTgt spid="503846">
                                            <p:txEl>
                                              <p:pRg st="6" end="6"/>
                                            </p:txEl>
                                          </p:spTgt>
                                        </p:tgtEl>
                                        <p:attrNameLst>
                                          <p:attrName>ppt_x</p:attrName>
                                        </p:attrNameLst>
                                      </p:cBhvr>
                                      <p:tavLst>
                                        <p:tav tm="0">
                                          <p:val>
                                            <p:strVal val="1+#ppt_w/2"/>
                                          </p:val>
                                        </p:tav>
                                        <p:tav tm="100000">
                                          <p:val>
                                            <p:strVal val="#ppt_x"/>
                                          </p:val>
                                        </p:tav>
                                      </p:tavLst>
                                    </p:anim>
                                    <p:anim calcmode="lin" valueType="num">
                                      <p:cBhvr additive="base">
                                        <p:cTn id="60" dur="500" fill="hold"/>
                                        <p:tgtEl>
                                          <p:spTgt spid="503846">
                                            <p:txEl>
                                              <p:pRg st="6" end="6"/>
                                            </p:txEl>
                                          </p:spTgt>
                                        </p:tgtEl>
                                        <p:attrNameLst>
                                          <p:attrName>ppt_y</p:attrName>
                                        </p:attrNameLst>
                                      </p:cBhvr>
                                      <p:tavLst>
                                        <p:tav tm="0">
                                          <p:val>
                                            <p:strVal val="#ppt_y"/>
                                          </p:val>
                                        </p:tav>
                                        <p:tav tm="100000">
                                          <p:val>
                                            <p:strVal val="#ppt_y"/>
                                          </p:val>
                                        </p:tav>
                                      </p:tavLst>
                                    </p:anim>
                                  </p:childTnLst>
                                </p:cTn>
                              </p:par>
                              <p:par>
                                <p:cTn id="61" presetID="1" presetClass="entr" presetSubtype="0" fill="hold" nodeType="with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846" grpId="0" build="p"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4-01-05 at 8.36.30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22792" y="3919977"/>
            <a:ext cx="1518382" cy="2401804"/>
          </a:xfrm>
          <a:prstGeom prst="rect">
            <a:avLst/>
          </a:prstGeom>
        </p:spPr>
      </p:pic>
      <p:sp>
        <p:nvSpPr>
          <p:cNvPr id="2" name="Title 1"/>
          <p:cNvSpPr>
            <a:spLocks noGrp="1"/>
          </p:cNvSpPr>
          <p:nvPr>
            <p:ph type="title"/>
          </p:nvPr>
        </p:nvSpPr>
        <p:spPr/>
        <p:txBody>
          <a:bodyPr/>
          <a:lstStyle/>
          <a:p>
            <a:r>
              <a:rPr lang="en-US" dirty="0" smtClean="0"/>
              <a:t>2014</a:t>
            </a:r>
            <a:endParaRPr lang="en-US" dirty="0"/>
          </a:p>
        </p:txBody>
      </p:sp>
      <p:pic>
        <p:nvPicPr>
          <p:cNvPr id="5" name="Picture 4" descr="Screen Shot 2014-01-05 at 8.35.37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16441" y="1050554"/>
            <a:ext cx="2135506" cy="2791024"/>
          </a:xfrm>
          <a:prstGeom prst="rect">
            <a:avLst/>
          </a:prstGeom>
        </p:spPr>
      </p:pic>
      <p:pic>
        <p:nvPicPr>
          <p:cNvPr id="8" name="Picture 7"/>
          <p:cNvPicPr>
            <a:picLocks noChangeAspect="1"/>
          </p:cNvPicPr>
          <p:nvPr/>
        </p:nvPicPr>
        <p:blipFill>
          <a:blip r:embed="rId4"/>
          <a:stretch>
            <a:fillRect/>
          </a:stretch>
        </p:blipFill>
        <p:spPr>
          <a:xfrm>
            <a:off x="127109" y="4357826"/>
            <a:ext cx="2757581" cy="2228126"/>
          </a:xfrm>
          <a:prstGeom prst="rect">
            <a:avLst/>
          </a:prstGeom>
        </p:spPr>
      </p:pic>
      <p:pic>
        <p:nvPicPr>
          <p:cNvPr id="9" name="Picture 8"/>
          <p:cNvPicPr>
            <a:picLocks noChangeAspect="1"/>
          </p:cNvPicPr>
          <p:nvPr/>
        </p:nvPicPr>
        <p:blipFill>
          <a:blip r:embed="rId5"/>
          <a:stretch>
            <a:fillRect/>
          </a:stretch>
        </p:blipFill>
        <p:spPr>
          <a:xfrm>
            <a:off x="2509792" y="2375720"/>
            <a:ext cx="2679517" cy="2679517"/>
          </a:xfrm>
          <a:prstGeom prst="rect">
            <a:avLst/>
          </a:prstGeom>
        </p:spPr>
      </p:pic>
      <p:pic>
        <p:nvPicPr>
          <p:cNvPr id="10" name="Picture 9"/>
          <p:cNvPicPr>
            <a:picLocks noChangeAspect="1"/>
          </p:cNvPicPr>
          <p:nvPr/>
        </p:nvPicPr>
        <p:blipFill>
          <a:blip r:embed="rId6"/>
          <a:stretch>
            <a:fillRect/>
          </a:stretch>
        </p:blipFill>
        <p:spPr>
          <a:xfrm>
            <a:off x="2855132" y="5040132"/>
            <a:ext cx="2146044" cy="1430696"/>
          </a:xfrm>
          <a:prstGeom prst="rect">
            <a:avLst/>
          </a:prstGeom>
        </p:spPr>
      </p:pic>
      <p:pic>
        <p:nvPicPr>
          <p:cNvPr id="11" name="Picture 10"/>
          <p:cNvPicPr>
            <a:picLocks noChangeAspect="1"/>
          </p:cNvPicPr>
          <p:nvPr/>
        </p:nvPicPr>
        <p:blipFill>
          <a:blip r:embed="rId7"/>
          <a:stretch>
            <a:fillRect/>
          </a:stretch>
        </p:blipFill>
        <p:spPr>
          <a:xfrm>
            <a:off x="315350" y="2550087"/>
            <a:ext cx="1565971" cy="1111839"/>
          </a:xfrm>
          <a:prstGeom prst="rect">
            <a:avLst/>
          </a:prstGeom>
        </p:spPr>
      </p:pic>
      <p:pic>
        <p:nvPicPr>
          <p:cNvPr id="12" name="Picture 11"/>
          <p:cNvPicPr>
            <a:picLocks noChangeAspect="1"/>
          </p:cNvPicPr>
          <p:nvPr/>
        </p:nvPicPr>
        <p:blipFill>
          <a:blip r:embed="rId8"/>
          <a:stretch>
            <a:fillRect/>
          </a:stretch>
        </p:blipFill>
        <p:spPr>
          <a:xfrm>
            <a:off x="263689" y="1113273"/>
            <a:ext cx="1805763" cy="1354322"/>
          </a:xfrm>
          <a:prstGeom prst="rect">
            <a:avLst/>
          </a:prstGeom>
        </p:spPr>
      </p:pic>
      <p:pic>
        <p:nvPicPr>
          <p:cNvPr id="13" name="Picture 12"/>
          <p:cNvPicPr>
            <a:picLocks noChangeAspect="1"/>
          </p:cNvPicPr>
          <p:nvPr/>
        </p:nvPicPr>
        <p:blipFill>
          <a:blip r:embed="rId9"/>
          <a:stretch>
            <a:fillRect/>
          </a:stretch>
        </p:blipFill>
        <p:spPr>
          <a:xfrm>
            <a:off x="2133600" y="0"/>
            <a:ext cx="1860581" cy="1615031"/>
          </a:xfrm>
          <a:prstGeom prst="rect">
            <a:avLst/>
          </a:prstGeom>
        </p:spPr>
      </p:pic>
      <p:pic>
        <p:nvPicPr>
          <p:cNvPr id="14" name="Picture 13"/>
          <p:cNvPicPr>
            <a:picLocks noChangeAspect="1"/>
          </p:cNvPicPr>
          <p:nvPr/>
        </p:nvPicPr>
        <p:blipFill>
          <a:blip r:embed="rId10"/>
          <a:stretch>
            <a:fillRect/>
          </a:stretch>
        </p:blipFill>
        <p:spPr>
          <a:xfrm>
            <a:off x="4295679" y="943488"/>
            <a:ext cx="2232729" cy="1480396"/>
          </a:xfrm>
          <a:prstGeom prst="rect">
            <a:avLst/>
          </a:prstGeom>
        </p:spPr>
      </p:pic>
    </p:spTree>
    <p:extLst>
      <p:ext uri="{BB962C8B-B14F-4D97-AF65-F5344CB8AC3E}">
        <p14:creationId xmlns:p14="http://schemas.microsoft.com/office/powerpoint/2010/main" val="3178883792"/>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1066800" y="76200"/>
            <a:ext cx="7086600" cy="685800"/>
          </a:xfrm>
        </p:spPr>
        <p:txBody>
          <a:bodyPr/>
          <a:lstStyle/>
          <a:p>
            <a:r>
              <a:rPr lang="en-US" dirty="0" smtClean="0"/>
              <a:t>QEC Optimization</a:t>
            </a:r>
          </a:p>
        </p:txBody>
      </p:sp>
      <p:sp>
        <p:nvSpPr>
          <p:cNvPr id="504835" name="Rectangle 3"/>
          <p:cNvSpPr>
            <a:spLocks noGrp="1" noChangeArrowheads="1"/>
          </p:cNvSpPr>
          <p:nvPr>
            <p:ph type="body" idx="1"/>
          </p:nvPr>
        </p:nvSpPr>
        <p:spPr>
          <a:xfrm>
            <a:off x="76200" y="2438400"/>
            <a:ext cx="4267200" cy="4419600"/>
          </a:xfrm>
        </p:spPr>
        <p:txBody>
          <a:bodyPr/>
          <a:lstStyle/>
          <a:p>
            <a:pPr>
              <a:lnSpc>
                <a:spcPct val="70000"/>
              </a:lnSpc>
            </a:pPr>
            <a:r>
              <a:rPr lang="en-US" sz="2400" smtClean="0"/>
              <a:t>Modified version of </a:t>
            </a:r>
            <a:r>
              <a:rPr lang="en-US" sz="2400" i="1" smtClean="0"/>
              <a:t>retiming</a:t>
            </a:r>
            <a:r>
              <a:rPr lang="en-US" sz="2400" smtClean="0"/>
              <a:t> algorithm: called “recorrection:”</a:t>
            </a:r>
          </a:p>
          <a:p>
            <a:pPr lvl="1">
              <a:lnSpc>
                <a:spcPct val="70000"/>
              </a:lnSpc>
            </a:pPr>
            <a:r>
              <a:rPr lang="en-US" sz="2000" smtClean="0"/>
              <a:t>Find minimal placement </a:t>
            </a:r>
            <a:br>
              <a:rPr lang="en-US" sz="2000" smtClean="0"/>
            </a:br>
            <a:r>
              <a:rPr lang="en-US" sz="2000" smtClean="0"/>
              <a:t>of correction operations that meets specified MAX(EDist)</a:t>
            </a:r>
            <a:r>
              <a:rPr lang="en-US" sz="2000" baseline="-25000" smtClean="0"/>
              <a:t> </a:t>
            </a:r>
            <a:r>
              <a:rPr lang="en-US" sz="2000" smtClean="0">
                <a:sym typeface="Symbol" pitchFamily="18" charset="2"/>
              </a:rPr>
              <a:t> EDist</a:t>
            </a:r>
            <a:r>
              <a:rPr lang="en-US" sz="2000" baseline="-25000" smtClean="0">
                <a:sym typeface="Symbol" pitchFamily="18" charset="2"/>
              </a:rPr>
              <a:t>MAX</a:t>
            </a:r>
          </a:p>
          <a:p>
            <a:pPr>
              <a:lnSpc>
                <a:spcPct val="70000"/>
              </a:lnSpc>
            </a:pPr>
            <a:r>
              <a:rPr lang="en-US" sz="2400" smtClean="0">
                <a:sym typeface="Symbol" pitchFamily="18" charset="2"/>
              </a:rPr>
              <a:t>Probably of success </a:t>
            </a:r>
            <a:r>
              <a:rPr lang="en-US" sz="2400" i="1" smtClean="0">
                <a:sym typeface="Symbol" pitchFamily="18" charset="2"/>
              </a:rPr>
              <a:t>not</a:t>
            </a:r>
            <a:r>
              <a:rPr lang="en-US" sz="2400" smtClean="0">
                <a:sym typeface="Symbol" pitchFamily="18" charset="2"/>
              </a:rPr>
              <a:t> always reduced for EDist</a:t>
            </a:r>
            <a:r>
              <a:rPr lang="en-US" sz="2400" baseline="-25000" smtClean="0">
                <a:sym typeface="Symbol" pitchFamily="18" charset="2"/>
              </a:rPr>
              <a:t>MAX</a:t>
            </a:r>
            <a:r>
              <a:rPr lang="en-US" sz="2400" smtClean="0">
                <a:sym typeface="Symbol" pitchFamily="18" charset="2"/>
              </a:rPr>
              <a:t> &gt; 1</a:t>
            </a:r>
          </a:p>
          <a:p>
            <a:pPr lvl="1">
              <a:lnSpc>
                <a:spcPct val="70000"/>
              </a:lnSpc>
            </a:pPr>
            <a:r>
              <a:rPr lang="en-US" sz="2000" smtClean="0">
                <a:sym typeface="Symbol" pitchFamily="18" charset="2"/>
              </a:rPr>
              <a:t>But, operation count and area drastically reduced</a:t>
            </a:r>
          </a:p>
          <a:p>
            <a:pPr>
              <a:lnSpc>
                <a:spcPct val="70000"/>
              </a:lnSpc>
            </a:pPr>
            <a:r>
              <a:rPr lang="en-US" sz="2400" smtClean="0"/>
              <a:t>Use Actual Layouts and Fault Analysis</a:t>
            </a:r>
          </a:p>
          <a:p>
            <a:pPr lvl="1">
              <a:lnSpc>
                <a:spcPct val="70000"/>
              </a:lnSpc>
            </a:pPr>
            <a:r>
              <a:rPr lang="en-US" sz="2000" smtClean="0">
                <a:solidFill>
                  <a:srgbClr val="FF3300"/>
                </a:solidFill>
                <a:sym typeface="Symbol" pitchFamily="18" charset="2"/>
              </a:rPr>
              <a:t>Optimization </a:t>
            </a:r>
            <a:r>
              <a:rPr lang="en-US" sz="2000" i="1" smtClean="0">
                <a:solidFill>
                  <a:srgbClr val="FF3300"/>
                </a:solidFill>
                <a:sym typeface="Symbol" pitchFamily="18" charset="2"/>
              </a:rPr>
              <a:t>pre-layout</a:t>
            </a:r>
            <a:r>
              <a:rPr lang="en-US" sz="2000" smtClean="0">
                <a:solidFill>
                  <a:srgbClr val="FF3300"/>
                </a:solidFill>
                <a:sym typeface="Symbol" pitchFamily="18" charset="2"/>
              </a:rPr>
              <a:t>, evaluated </a:t>
            </a:r>
            <a:r>
              <a:rPr lang="en-US" sz="2000" i="1" smtClean="0">
                <a:solidFill>
                  <a:srgbClr val="FF3300"/>
                </a:solidFill>
                <a:sym typeface="Symbol" pitchFamily="18" charset="2"/>
              </a:rPr>
              <a:t>post-layout</a:t>
            </a:r>
            <a:endParaRPr lang="en-US" sz="2000" smtClean="0">
              <a:solidFill>
                <a:srgbClr val="FF3300"/>
              </a:solidFill>
            </a:endParaRPr>
          </a:p>
          <a:p>
            <a:pPr lvl="1">
              <a:lnSpc>
                <a:spcPct val="70000"/>
              </a:lnSpc>
            </a:pPr>
            <a:endParaRPr lang="en-US" sz="2000" smtClean="0"/>
          </a:p>
        </p:txBody>
      </p:sp>
      <p:sp>
        <p:nvSpPr>
          <p:cNvPr id="61444" name="Text Box 104"/>
          <p:cNvSpPr txBox="1">
            <a:spLocks noChangeArrowheads="1"/>
          </p:cNvSpPr>
          <p:nvPr/>
        </p:nvSpPr>
        <p:spPr bwMode="auto">
          <a:xfrm>
            <a:off x="457200" y="762000"/>
            <a:ext cx="1131888"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lnSpc>
                <a:spcPct val="90000"/>
              </a:lnSpc>
            </a:pPr>
            <a:r>
              <a:rPr lang="en-US" sz="1800" b="1">
                <a:solidFill>
                  <a:srgbClr val="000000"/>
                </a:solidFill>
                <a:latin typeface="Comic Sans MS" pitchFamily="66" charset="0"/>
              </a:rPr>
              <a:t>EDist</a:t>
            </a:r>
            <a:r>
              <a:rPr lang="en-US" sz="1800" b="1" baseline="-25000">
                <a:solidFill>
                  <a:srgbClr val="000000"/>
                </a:solidFill>
                <a:latin typeface="Comic Sans MS" pitchFamily="66" charset="0"/>
              </a:rPr>
              <a:t>MAX</a:t>
            </a:r>
            <a:endParaRPr lang="en-US" sz="1800" b="1">
              <a:solidFill>
                <a:srgbClr val="000000"/>
              </a:solidFill>
              <a:latin typeface="Comic Sans MS" pitchFamily="66" charset="0"/>
            </a:endParaRPr>
          </a:p>
          <a:p>
            <a:pPr algn="ctr">
              <a:lnSpc>
                <a:spcPct val="90000"/>
              </a:lnSpc>
            </a:pPr>
            <a:r>
              <a:rPr lang="en-US" sz="1800" b="1">
                <a:solidFill>
                  <a:srgbClr val="000000"/>
                </a:solidFill>
                <a:latin typeface="Comic Sans MS" pitchFamily="66" charset="0"/>
              </a:rPr>
              <a:t>iteration</a:t>
            </a:r>
          </a:p>
        </p:txBody>
      </p:sp>
      <p:sp>
        <p:nvSpPr>
          <p:cNvPr id="61445" name="Rectangle 100"/>
          <p:cNvSpPr>
            <a:spLocks noChangeArrowheads="1"/>
          </p:cNvSpPr>
          <p:nvPr/>
        </p:nvSpPr>
        <p:spPr bwMode="auto">
          <a:xfrm>
            <a:off x="2133600" y="1120775"/>
            <a:ext cx="1600200" cy="990600"/>
          </a:xfrm>
          <a:prstGeom prst="rect">
            <a:avLst/>
          </a:prstGeom>
          <a:solidFill>
            <a:srgbClr val="99CCFF"/>
          </a:solidFill>
          <a:ln w="28575" algn="ctr">
            <a:solidFill>
              <a:schemeClr val="tx1"/>
            </a:solidFill>
            <a:miter lim="800000"/>
            <a:headEnd/>
            <a:tailEnd/>
          </a:ln>
        </p:spPr>
        <p:txBody>
          <a:bodyPr wrap="none" anchor="ctr"/>
          <a:lstStyle/>
          <a:p>
            <a:pPr algn="ctr"/>
            <a:r>
              <a:rPr lang="en-US" sz="1800" b="1">
                <a:solidFill>
                  <a:srgbClr val="000000"/>
                </a:solidFill>
                <a:latin typeface="Comic Sans MS" pitchFamily="66" charset="0"/>
              </a:rPr>
              <a:t>QEC</a:t>
            </a:r>
            <a:br>
              <a:rPr lang="en-US" sz="1800" b="1">
                <a:solidFill>
                  <a:srgbClr val="000000"/>
                </a:solidFill>
                <a:latin typeface="Comic Sans MS" pitchFamily="66" charset="0"/>
              </a:rPr>
            </a:br>
            <a:r>
              <a:rPr lang="en-US" sz="1800" b="1">
                <a:solidFill>
                  <a:srgbClr val="000000"/>
                </a:solidFill>
                <a:latin typeface="Comic Sans MS" pitchFamily="66" charset="0"/>
              </a:rPr>
              <a:t>Optimization</a:t>
            </a:r>
          </a:p>
          <a:p>
            <a:pPr algn="ctr"/>
            <a:r>
              <a:rPr lang="en-US" sz="1800" b="1">
                <a:solidFill>
                  <a:srgbClr val="000000"/>
                </a:solidFill>
                <a:latin typeface="Comic Sans MS" pitchFamily="66" charset="0"/>
              </a:rPr>
              <a:t>EDist</a:t>
            </a:r>
            <a:r>
              <a:rPr lang="en-US" sz="1800" b="1" baseline="-25000">
                <a:solidFill>
                  <a:srgbClr val="000000"/>
                </a:solidFill>
                <a:latin typeface="Comic Sans MS" pitchFamily="66" charset="0"/>
              </a:rPr>
              <a:t>MAX</a:t>
            </a:r>
            <a:endParaRPr lang="en-US" sz="1800" b="1">
              <a:solidFill>
                <a:srgbClr val="000000"/>
              </a:solidFill>
              <a:latin typeface="Comic Sans MS" pitchFamily="66" charset="0"/>
            </a:endParaRPr>
          </a:p>
        </p:txBody>
      </p:sp>
      <p:sp>
        <p:nvSpPr>
          <p:cNvPr id="61446" name="Rectangle 101"/>
          <p:cNvSpPr>
            <a:spLocks noChangeArrowheads="1"/>
          </p:cNvSpPr>
          <p:nvPr/>
        </p:nvSpPr>
        <p:spPr bwMode="auto">
          <a:xfrm>
            <a:off x="4343400" y="1120775"/>
            <a:ext cx="1600200" cy="990600"/>
          </a:xfrm>
          <a:prstGeom prst="rect">
            <a:avLst/>
          </a:prstGeom>
          <a:solidFill>
            <a:srgbClr val="99CCFF"/>
          </a:solidFill>
          <a:ln w="28575" algn="ctr">
            <a:solidFill>
              <a:schemeClr val="tx1"/>
            </a:solidFill>
            <a:miter lim="800000"/>
            <a:headEnd/>
            <a:tailEnd/>
          </a:ln>
        </p:spPr>
        <p:txBody>
          <a:bodyPr wrap="none" anchor="ctr"/>
          <a:lstStyle/>
          <a:p>
            <a:pPr algn="ctr"/>
            <a:r>
              <a:rPr lang="en-US" sz="1800" b="1">
                <a:solidFill>
                  <a:srgbClr val="000000"/>
                </a:solidFill>
                <a:latin typeface="Comic Sans MS" pitchFamily="66" charset="0"/>
              </a:rPr>
              <a:t>Partitioning</a:t>
            </a:r>
          </a:p>
          <a:p>
            <a:pPr algn="ctr"/>
            <a:r>
              <a:rPr lang="en-US" sz="1800" b="1">
                <a:solidFill>
                  <a:srgbClr val="000000"/>
                </a:solidFill>
                <a:latin typeface="Comic Sans MS" pitchFamily="66" charset="0"/>
              </a:rPr>
              <a:t>and</a:t>
            </a:r>
          </a:p>
          <a:p>
            <a:pPr algn="ctr"/>
            <a:r>
              <a:rPr lang="en-US" sz="1800" b="1">
                <a:solidFill>
                  <a:srgbClr val="000000"/>
                </a:solidFill>
                <a:latin typeface="Comic Sans MS" pitchFamily="66" charset="0"/>
              </a:rPr>
              <a:t>Layout</a:t>
            </a:r>
          </a:p>
        </p:txBody>
      </p:sp>
      <p:sp>
        <p:nvSpPr>
          <p:cNvPr id="61447" name="Line 102"/>
          <p:cNvSpPr>
            <a:spLocks noChangeShapeType="1"/>
          </p:cNvSpPr>
          <p:nvPr/>
        </p:nvSpPr>
        <p:spPr bwMode="auto">
          <a:xfrm>
            <a:off x="3733800" y="1425575"/>
            <a:ext cx="609600"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448" name="Rectangle 106"/>
          <p:cNvSpPr>
            <a:spLocks noChangeArrowheads="1"/>
          </p:cNvSpPr>
          <p:nvPr/>
        </p:nvSpPr>
        <p:spPr bwMode="auto">
          <a:xfrm>
            <a:off x="6553200" y="1120775"/>
            <a:ext cx="1600200" cy="990600"/>
          </a:xfrm>
          <a:prstGeom prst="rect">
            <a:avLst/>
          </a:prstGeom>
          <a:solidFill>
            <a:srgbClr val="99CCFF"/>
          </a:solidFill>
          <a:ln w="28575" algn="ctr">
            <a:solidFill>
              <a:schemeClr val="tx1"/>
            </a:solidFill>
            <a:miter lim="800000"/>
            <a:headEnd/>
            <a:tailEnd/>
          </a:ln>
        </p:spPr>
        <p:txBody>
          <a:bodyPr wrap="none" anchor="ctr"/>
          <a:lstStyle/>
          <a:p>
            <a:pPr algn="ctr"/>
            <a:r>
              <a:rPr lang="en-US" sz="1800" b="1">
                <a:solidFill>
                  <a:srgbClr val="000000"/>
                </a:solidFill>
                <a:latin typeface="Comic Sans MS" pitchFamily="66" charset="0"/>
              </a:rPr>
              <a:t>Fault</a:t>
            </a:r>
          </a:p>
          <a:p>
            <a:pPr algn="ctr"/>
            <a:r>
              <a:rPr lang="en-US" sz="1800" b="1">
                <a:solidFill>
                  <a:srgbClr val="000000"/>
                </a:solidFill>
                <a:latin typeface="Comic Sans MS" pitchFamily="66" charset="0"/>
              </a:rPr>
              <a:t>Analysis</a:t>
            </a:r>
          </a:p>
        </p:txBody>
      </p:sp>
      <p:sp>
        <p:nvSpPr>
          <p:cNvPr id="61449" name="Line 107"/>
          <p:cNvSpPr>
            <a:spLocks noChangeShapeType="1"/>
          </p:cNvSpPr>
          <p:nvPr/>
        </p:nvSpPr>
        <p:spPr bwMode="auto">
          <a:xfrm>
            <a:off x="5943600" y="1425575"/>
            <a:ext cx="609600"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450" name="Freeform 109"/>
          <p:cNvSpPr>
            <a:spLocks/>
          </p:cNvSpPr>
          <p:nvPr/>
        </p:nvSpPr>
        <p:spPr bwMode="auto">
          <a:xfrm>
            <a:off x="1676400" y="815975"/>
            <a:ext cx="6934200" cy="609600"/>
          </a:xfrm>
          <a:custGeom>
            <a:avLst/>
            <a:gdLst>
              <a:gd name="T0" fmla="*/ 6477000 w 4368"/>
              <a:gd name="T1" fmla="*/ 609600 h 576"/>
              <a:gd name="T2" fmla="*/ 6934200 w 4368"/>
              <a:gd name="T3" fmla="*/ 609600 h 576"/>
              <a:gd name="T4" fmla="*/ 6934200 w 4368"/>
              <a:gd name="T5" fmla="*/ 0 h 576"/>
              <a:gd name="T6" fmla="*/ 0 w 4368"/>
              <a:gd name="T7" fmla="*/ 0 h 576"/>
              <a:gd name="T8" fmla="*/ 0 w 4368"/>
              <a:gd name="T9" fmla="*/ 609600 h 576"/>
              <a:gd name="T10" fmla="*/ 457200 w 4368"/>
              <a:gd name="T11" fmla="*/ 609600 h 576"/>
              <a:gd name="T12" fmla="*/ 0 60000 65536"/>
              <a:gd name="T13" fmla="*/ 0 60000 65536"/>
              <a:gd name="T14" fmla="*/ 0 60000 65536"/>
              <a:gd name="T15" fmla="*/ 0 60000 65536"/>
              <a:gd name="T16" fmla="*/ 0 60000 65536"/>
              <a:gd name="T17" fmla="*/ 0 60000 65536"/>
              <a:gd name="T18" fmla="*/ 0 w 4368"/>
              <a:gd name="T19" fmla="*/ 0 h 576"/>
              <a:gd name="T20" fmla="*/ 4368 w 4368"/>
              <a:gd name="T21" fmla="*/ 576 h 576"/>
            </a:gdLst>
            <a:ahLst/>
            <a:cxnLst>
              <a:cxn ang="T12">
                <a:pos x="T0" y="T1"/>
              </a:cxn>
              <a:cxn ang="T13">
                <a:pos x="T2" y="T3"/>
              </a:cxn>
              <a:cxn ang="T14">
                <a:pos x="T4" y="T5"/>
              </a:cxn>
              <a:cxn ang="T15">
                <a:pos x="T6" y="T7"/>
              </a:cxn>
              <a:cxn ang="T16">
                <a:pos x="T8" y="T9"/>
              </a:cxn>
              <a:cxn ang="T17">
                <a:pos x="T10" y="T11"/>
              </a:cxn>
            </a:cxnLst>
            <a:rect l="T18" t="T19" r="T20" b="T21"/>
            <a:pathLst>
              <a:path w="4368" h="576">
                <a:moveTo>
                  <a:pt x="4080" y="576"/>
                </a:moveTo>
                <a:lnTo>
                  <a:pt x="4368" y="576"/>
                </a:lnTo>
                <a:lnTo>
                  <a:pt x="4368" y="0"/>
                </a:lnTo>
                <a:lnTo>
                  <a:pt x="0" y="0"/>
                </a:lnTo>
                <a:lnTo>
                  <a:pt x="0" y="576"/>
                </a:lnTo>
                <a:lnTo>
                  <a:pt x="288" y="576"/>
                </a:lnTo>
              </a:path>
            </a:pathLst>
          </a:custGeom>
          <a:noFill/>
          <a:ln w="57150"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451" name="AutoShape 110"/>
          <p:cNvSpPr>
            <a:spLocks noChangeArrowheads="1"/>
          </p:cNvSpPr>
          <p:nvPr/>
        </p:nvSpPr>
        <p:spPr bwMode="auto">
          <a:xfrm>
            <a:off x="4800600" y="2111375"/>
            <a:ext cx="685800" cy="457200"/>
          </a:xfrm>
          <a:prstGeom prst="downArrow">
            <a:avLst>
              <a:gd name="adj1" fmla="val 50000"/>
              <a:gd name="adj2" fmla="val 25000"/>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1800">
              <a:solidFill>
                <a:srgbClr val="000000"/>
              </a:solidFill>
              <a:latin typeface="Comic Sans MS" pitchFamily="66" charset="0"/>
            </a:endParaRPr>
          </a:p>
        </p:txBody>
      </p:sp>
      <p:sp>
        <p:nvSpPr>
          <p:cNvPr id="61452" name="AutoShape 111"/>
          <p:cNvSpPr>
            <a:spLocks noChangeArrowheads="1"/>
          </p:cNvSpPr>
          <p:nvPr/>
        </p:nvSpPr>
        <p:spPr bwMode="auto">
          <a:xfrm>
            <a:off x="7010400" y="2111375"/>
            <a:ext cx="685800" cy="457200"/>
          </a:xfrm>
          <a:prstGeom prst="downArrow">
            <a:avLst>
              <a:gd name="adj1" fmla="val 50000"/>
              <a:gd name="adj2" fmla="val 25000"/>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1800">
              <a:solidFill>
                <a:srgbClr val="000000"/>
              </a:solidFill>
              <a:latin typeface="Comic Sans MS" pitchFamily="66" charset="0"/>
            </a:endParaRPr>
          </a:p>
        </p:txBody>
      </p:sp>
      <p:sp>
        <p:nvSpPr>
          <p:cNvPr id="61453" name="Text Box 112"/>
          <p:cNvSpPr txBox="1">
            <a:spLocks noChangeArrowheads="1"/>
          </p:cNvSpPr>
          <p:nvPr/>
        </p:nvSpPr>
        <p:spPr bwMode="auto">
          <a:xfrm>
            <a:off x="5605463" y="2198688"/>
            <a:ext cx="1287462"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lnSpc>
                <a:spcPct val="90000"/>
              </a:lnSpc>
            </a:pPr>
            <a:r>
              <a:rPr lang="en-US" sz="1800" b="1">
                <a:solidFill>
                  <a:srgbClr val="000000"/>
                </a:solidFill>
                <a:latin typeface="Comic Sans MS" pitchFamily="66" charset="0"/>
              </a:rPr>
              <a:t>Optimized</a:t>
            </a:r>
          </a:p>
          <a:p>
            <a:pPr algn="ctr">
              <a:lnSpc>
                <a:spcPct val="90000"/>
              </a:lnSpc>
            </a:pPr>
            <a:r>
              <a:rPr lang="en-US" sz="1800" b="1">
                <a:solidFill>
                  <a:srgbClr val="000000"/>
                </a:solidFill>
                <a:latin typeface="Comic Sans MS" pitchFamily="66" charset="0"/>
              </a:rPr>
              <a:t>Layout</a:t>
            </a:r>
          </a:p>
        </p:txBody>
      </p:sp>
      <p:sp>
        <p:nvSpPr>
          <p:cNvPr id="61454" name="AutoShape 116"/>
          <p:cNvSpPr>
            <a:spLocks noChangeArrowheads="1"/>
          </p:cNvSpPr>
          <p:nvPr/>
        </p:nvSpPr>
        <p:spPr bwMode="auto">
          <a:xfrm>
            <a:off x="1447800" y="1577975"/>
            <a:ext cx="685800" cy="533400"/>
          </a:xfrm>
          <a:prstGeom prst="rightArrow">
            <a:avLst>
              <a:gd name="adj1" fmla="val 50000"/>
              <a:gd name="adj2" fmla="val 32143"/>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1800">
              <a:solidFill>
                <a:srgbClr val="000000"/>
              </a:solidFill>
              <a:latin typeface="Comic Sans MS" pitchFamily="66" charset="0"/>
            </a:endParaRPr>
          </a:p>
        </p:txBody>
      </p:sp>
      <p:sp>
        <p:nvSpPr>
          <p:cNvPr id="61455" name="Text Box 117"/>
          <p:cNvSpPr txBox="1">
            <a:spLocks noChangeArrowheads="1"/>
          </p:cNvSpPr>
          <p:nvPr/>
        </p:nvSpPr>
        <p:spPr bwMode="auto">
          <a:xfrm>
            <a:off x="541338" y="1524000"/>
            <a:ext cx="906462"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lnSpc>
                <a:spcPct val="90000"/>
              </a:lnSpc>
            </a:pPr>
            <a:r>
              <a:rPr lang="en-US" sz="1800" b="1">
                <a:solidFill>
                  <a:srgbClr val="000000"/>
                </a:solidFill>
                <a:latin typeface="Comic Sans MS" pitchFamily="66" charset="0"/>
              </a:rPr>
              <a:t>Input</a:t>
            </a:r>
          </a:p>
          <a:p>
            <a:pPr algn="ctr">
              <a:lnSpc>
                <a:spcPct val="90000"/>
              </a:lnSpc>
            </a:pPr>
            <a:r>
              <a:rPr lang="en-US" sz="1800" b="1">
                <a:solidFill>
                  <a:srgbClr val="000000"/>
                </a:solidFill>
                <a:latin typeface="Comic Sans MS" pitchFamily="66" charset="0"/>
              </a:rPr>
              <a:t>Circuit</a:t>
            </a:r>
          </a:p>
        </p:txBody>
      </p:sp>
      <p:grpSp>
        <p:nvGrpSpPr>
          <p:cNvPr id="2" name="Group 123"/>
          <p:cNvGrpSpPr>
            <a:grpSpLocks/>
          </p:cNvGrpSpPr>
          <p:nvPr/>
        </p:nvGrpSpPr>
        <p:grpSpPr bwMode="auto">
          <a:xfrm>
            <a:off x="4038600" y="2819400"/>
            <a:ext cx="5029200" cy="3795713"/>
            <a:chOff x="2544" y="1929"/>
            <a:chExt cx="3168" cy="2391"/>
          </a:xfrm>
        </p:grpSpPr>
        <p:pic>
          <p:nvPicPr>
            <p:cNvPr id="61460" name="Picture 121"/>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44" y="2127"/>
              <a:ext cx="3168" cy="2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sp>
          <p:nvSpPr>
            <p:cNvPr id="61461" name="Text Box 122"/>
            <p:cNvSpPr txBox="1">
              <a:spLocks noChangeArrowheads="1"/>
            </p:cNvSpPr>
            <p:nvPr/>
          </p:nvSpPr>
          <p:spPr bwMode="auto">
            <a:xfrm>
              <a:off x="2880" y="1929"/>
              <a:ext cx="251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r>
                <a:rPr lang="en-US" sz="1800" b="1">
                  <a:solidFill>
                    <a:srgbClr val="FF3300"/>
                  </a:solidFill>
                  <a:latin typeface="Comic Sans MS" pitchFamily="66" charset="0"/>
                </a:rPr>
                <a:t>1024-bit QRCA and QCLA adders</a:t>
              </a:r>
            </a:p>
          </p:txBody>
        </p:sp>
      </p:grpSp>
    </p:spTree>
    <p:extLst>
      <p:ext uri="{BB962C8B-B14F-4D97-AF65-F5344CB8AC3E}">
        <p14:creationId xmlns:p14="http://schemas.microsoft.com/office/powerpoint/2010/main" val="155590395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04835">
                                            <p:txEl>
                                              <p:pRg st="0" end="0"/>
                                            </p:txEl>
                                          </p:spTgt>
                                        </p:tgtEl>
                                        <p:attrNameLst>
                                          <p:attrName>style.visibility</p:attrName>
                                        </p:attrNameLst>
                                      </p:cBhvr>
                                      <p:to>
                                        <p:strVal val="visible"/>
                                      </p:to>
                                    </p:set>
                                    <p:anim calcmode="lin" valueType="num">
                                      <p:cBhvr additive="base">
                                        <p:cTn id="7" dur="500" fill="hold"/>
                                        <p:tgtEl>
                                          <p:spTgt spid="50483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0483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04835">
                                            <p:txEl>
                                              <p:pRg st="1" end="1"/>
                                            </p:txEl>
                                          </p:spTgt>
                                        </p:tgtEl>
                                        <p:attrNameLst>
                                          <p:attrName>style.visibility</p:attrName>
                                        </p:attrNameLst>
                                      </p:cBhvr>
                                      <p:to>
                                        <p:strVal val="visible"/>
                                      </p:to>
                                    </p:set>
                                    <p:anim calcmode="lin" valueType="num">
                                      <p:cBhvr additive="base">
                                        <p:cTn id="11" dur="500" fill="hold"/>
                                        <p:tgtEl>
                                          <p:spTgt spid="50483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0483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04835">
                                            <p:txEl>
                                              <p:pRg st="2" end="2"/>
                                            </p:txEl>
                                          </p:spTgt>
                                        </p:tgtEl>
                                        <p:attrNameLst>
                                          <p:attrName>style.visibility</p:attrName>
                                        </p:attrNameLst>
                                      </p:cBhvr>
                                      <p:to>
                                        <p:strVal val="visible"/>
                                      </p:to>
                                    </p:set>
                                    <p:anim calcmode="lin" valueType="num">
                                      <p:cBhvr additive="base">
                                        <p:cTn id="17" dur="500" fill="hold"/>
                                        <p:tgtEl>
                                          <p:spTgt spid="50483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04835">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04835">
                                            <p:txEl>
                                              <p:pRg st="3" end="3"/>
                                            </p:txEl>
                                          </p:spTgt>
                                        </p:tgtEl>
                                        <p:attrNameLst>
                                          <p:attrName>style.visibility</p:attrName>
                                        </p:attrNameLst>
                                      </p:cBhvr>
                                      <p:to>
                                        <p:strVal val="visible"/>
                                      </p:to>
                                    </p:set>
                                    <p:anim calcmode="lin" valueType="num">
                                      <p:cBhvr additive="base">
                                        <p:cTn id="21" dur="500" fill="hold"/>
                                        <p:tgtEl>
                                          <p:spTgt spid="504835">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04835">
                                            <p:txEl>
                                              <p:pRg st="3" end="3"/>
                                            </p:txEl>
                                          </p:spTgt>
                                        </p:tgtEl>
                                        <p:attrNameLst>
                                          <p:attrName>ppt_y</p:attrName>
                                        </p:attrNameLst>
                                      </p:cBhvr>
                                      <p:tavLst>
                                        <p:tav tm="0">
                                          <p:val>
                                            <p:strVal val="1+#ppt_h/2"/>
                                          </p:val>
                                        </p:tav>
                                        <p:tav tm="100000">
                                          <p:val>
                                            <p:strVal val="#ppt_y"/>
                                          </p:val>
                                        </p:tav>
                                      </p:tavLst>
                                    </p:anim>
                                  </p:childTnLst>
                                </p:cTn>
                              </p:par>
                            </p:childTnLst>
                          </p:cTn>
                        </p:par>
                        <p:par>
                          <p:cTn id="23" fill="hold" nodeType="afterGroup">
                            <p:stCondLst>
                              <p:cond delay="500"/>
                            </p:stCondLst>
                            <p:childTnLst>
                              <p:par>
                                <p:cTn id="24" presetID="1" presetClass="entr" presetSubtype="0"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504835">
                                            <p:txEl>
                                              <p:pRg st="4" end="4"/>
                                            </p:txEl>
                                          </p:spTgt>
                                        </p:tgtEl>
                                        <p:attrNameLst>
                                          <p:attrName>style.visibility</p:attrName>
                                        </p:attrNameLst>
                                      </p:cBhvr>
                                      <p:to>
                                        <p:strVal val="visible"/>
                                      </p:to>
                                    </p:set>
                                    <p:anim calcmode="lin" valueType="num">
                                      <p:cBhvr additive="base">
                                        <p:cTn id="30" dur="500" fill="hold"/>
                                        <p:tgtEl>
                                          <p:spTgt spid="504835">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504835">
                                            <p:txEl>
                                              <p:pRg st="4" end="4"/>
                                            </p:txEl>
                                          </p:spTgt>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504835">
                                            <p:txEl>
                                              <p:pRg st="5" end="5"/>
                                            </p:txEl>
                                          </p:spTgt>
                                        </p:tgtEl>
                                        <p:attrNameLst>
                                          <p:attrName>style.visibility</p:attrName>
                                        </p:attrNameLst>
                                      </p:cBhvr>
                                      <p:to>
                                        <p:strVal val="visible"/>
                                      </p:to>
                                    </p:set>
                                    <p:anim calcmode="lin" valueType="num">
                                      <p:cBhvr additive="base">
                                        <p:cTn id="34" dur="500" fill="hold"/>
                                        <p:tgtEl>
                                          <p:spTgt spid="504835">
                                            <p:txEl>
                                              <p:pRg st="5" end="5"/>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50483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4835"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914400" y="-103187"/>
            <a:ext cx="7086600" cy="914400"/>
          </a:xfrm>
        </p:spPr>
        <p:txBody>
          <a:bodyPr/>
          <a:lstStyle/>
          <a:p>
            <a:r>
              <a:rPr lang="en-US" dirty="0" err="1" smtClean="0"/>
              <a:t>Recorrection</a:t>
            </a:r>
            <a:r>
              <a:rPr lang="en-US" dirty="0" smtClean="0"/>
              <a:t> in presence of </a:t>
            </a:r>
            <a:br>
              <a:rPr lang="en-US" dirty="0" smtClean="0"/>
            </a:br>
            <a:r>
              <a:rPr lang="en-US" dirty="0" smtClean="0"/>
              <a:t>different QEC codes</a:t>
            </a:r>
          </a:p>
        </p:txBody>
      </p:sp>
      <p:sp>
        <p:nvSpPr>
          <p:cNvPr id="62467" name="Rectangle 3"/>
          <p:cNvSpPr>
            <a:spLocks noGrp="1" noChangeArrowheads="1"/>
          </p:cNvSpPr>
          <p:nvPr>
            <p:ph type="body" idx="1"/>
          </p:nvPr>
        </p:nvSpPr>
        <p:spPr>
          <a:xfrm>
            <a:off x="152400" y="4267200"/>
            <a:ext cx="8458200" cy="2438400"/>
          </a:xfrm>
        </p:spPr>
        <p:txBody>
          <a:bodyPr>
            <a:normAutofit lnSpcReduction="10000"/>
          </a:bodyPr>
          <a:lstStyle/>
          <a:p>
            <a:pPr>
              <a:lnSpc>
                <a:spcPct val="80000"/>
              </a:lnSpc>
            </a:pPr>
            <a:r>
              <a:rPr lang="en-US" sz="2400" smtClean="0"/>
              <a:t>500 Gate Random Circuit (r=0.5)</a:t>
            </a:r>
          </a:p>
          <a:p>
            <a:pPr>
              <a:lnSpc>
                <a:spcPct val="80000"/>
              </a:lnSpc>
            </a:pPr>
            <a:r>
              <a:rPr lang="en-US" sz="2400" smtClean="0"/>
              <a:t>Not all codes do equally well with Recorrection</a:t>
            </a:r>
          </a:p>
          <a:p>
            <a:pPr lvl="1">
              <a:lnSpc>
                <a:spcPct val="80000"/>
              </a:lnSpc>
            </a:pPr>
            <a:r>
              <a:rPr lang="en-US" sz="2000" smtClean="0"/>
              <a:t>Both [[23,1,7]] and [[7,1,3]] reasonable candidates</a:t>
            </a:r>
          </a:p>
          <a:p>
            <a:pPr lvl="1">
              <a:lnSpc>
                <a:spcPct val="80000"/>
              </a:lnSpc>
            </a:pPr>
            <a:r>
              <a:rPr lang="en-US" sz="2000" smtClean="0"/>
              <a:t>[[25,1,5]] doesn’t seem to do as well</a:t>
            </a:r>
          </a:p>
          <a:p>
            <a:pPr>
              <a:lnSpc>
                <a:spcPct val="80000"/>
              </a:lnSpc>
            </a:pPr>
            <a:r>
              <a:rPr lang="en-US" sz="2400" smtClean="0"/>
              <a:t>Cost of communication and Idle errors is clear here!</a:t>
            </a:r>
          </a:p>
          <a:p>
            <a:pPr>
              <a:lnSpc>
                <a:spcPct val="80000"/>
              </a:lnSpc>
            </a:pPr>
            <a:r>
              <a:rPr lang="en-US" sz="2400" smtClean="0"/>
              <a:t>However – real optimization situation would vary EDist to find optimal point</a:t>
            </a:r>
          </a:p>
        </p:txBody>
      </p:sp>
      <p:grpSp>
        <p:nvGrpSpPr>
          <p:cNvPr id="62468" name="Group 11"/>
          <p:cNvGrpSpPr>
            <a:grpSpLocks/>
          </p:cNvGrpSpPr>
          <p:nvPr/>
        </p:nvGrpSpPr>
        <p:grpSpPr bwMode="auto">
          <a:xfrm>
            <a:off x="166688" y="838200"/>
            <a:ext cx="4100512" cy="3363913"/>
            <a:chOff x="57" y="912"/>
            <a:chExt cx="2583" cy="2119"/>
          </a:xfrm>
        </p:grpSpPr>
        <p:pic>
          <p:nvPicPr>
            <p:cNvPr id="624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 y="947"/>
              <a:ext cx="2400" cy="1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sp>
          <p:nvSpPr>
            <p:cNvPr id="62477" name="Text Box 6"/>
            <p:cNvSpPr txBox="1">
              <a:spLocks noChangeArrowheads="1"/>
            </p:cNvSpPr>
            <p:nvPr/>
          </p:nvSpPr>
          <p:spPr bwMode="auto">
            <a:xfrm rot="-5400000">
              <a:off x="-637" y="1606"/>
              <a:ext cx="161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r>
                <a:rPr lang="en-US" sz="1800">
                  <a:solidFill>
                    <a:srgbClr val="000000"/>
                  </a:solidFill>
                  <a:latin typeface="Comic Sans MS" pitchFamily="66" charset="0"/>
                </a:rPr>
                <a:t>Probability of Success</a:t>
              </a:r>
            </a:p>
          </p:txBody>
        </p:sp>
        <p:sp>
          <p:nvSpPr>
            <p:cNvPr id="62478" name="Text Box 8"/>
            <p:cNvSpPr txBox="1">
              <a:spLocks noChangeArrowheads="1"/>
            </p:cNvSpPr>
            <p:nvPr/>
          </p:nvSpPr>
          <p:spPr bwMode="auto">
            <a:xfrm>
              <a:off x="288" y="2627"/>
              <a:ext cx="2321"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r>
                <a:rPr lang="en-US" sz="1800">
                  <a:solidFill>
                    <a:srgbClr val="000000"/>
                  </a:solidFill>
                  <a:latin typeface="Comic Sans MS" pitchFamily="66" charset="0"/>
                </a:rPr>
                <a:t>Move Error Rate per Macroblock</a:t>
              </a:r>
            </a:p>
            <a:p>
              <a:pPr algn="ctr"/>
              <a:r>
                <a:rPr lang="en-US" sz="1800">
                  <a:solidFill>
                    <a:srgbClr val="000000"/>
                  </a:solidFill>
                  <a:latin typeface="Comic Sans MS" pitchFamily="66" charset="0"/>
                </a:rPr>
                <a:t>EDist</a:t>
              </a:r>
              <a:r>
                <a:rPr lang="en-US" sz="1800" baseline="-25000">
                  <a:solidFill>
                    <a:srgbClr val="000000"/>
                  </a:solidFill>
                  <a:latin typeface="Comic Sans MS" pitchFamily="66" charset="0"/>
                </a:rPr>
                <a:t>MAX</a:t>
              </a:r>
              <a:r>
                <a:rPr lang="en-US" sz="1800">
                  <a:solidFill>
                    <a:srgbClr val="000000"/>
                  </a:solidFill>
                  <a:latin typeface="Comic Sans MS" pitchFamily="66" charset="0"/>
                </a:rPr>
                <a:t>=3</a:t>
              </a:r>
            </a:p>
          </p:txBody>
        </p:sp>
      </p:grpSp>
      <p:grpSp>
        <p:nvGrpSpPr>
          <p:cNvPr id="62469" name="Group 10"/>
          <p:cNvGrpSpPr>
            <a:grpSpLocks/>
          </p:cNvGrpSpPr>
          <p:nvPr/>
        </p:nvGrpSpPr>
        <p:grpSpPr bwMode="auto">
          <a:xfrm>
            <a:off x="4662488" y="889000"/>
            <a:ext cx="4176712" cy="3313113"/>
            <a:chOff x="2745" y="944"/>
            <a:chExt cx="2631" cy="2087"/>
          </a:xfrm>
        </p:grpSpPr>
        <p:pic>
          <p:nvPicPr>
            <p:cNvPr id="624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3" y="944"/>
              <a:ext cx="2393" cy="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sp>
          <p:nvSpPr>
            <p:cNvPr id="62474" name="Text Box 7"/>
            <p:cNvSpPr txBox="1">
              <a:spLocks noChangeArrowheads="1"/>
            </p:cNvSpPr>
            <p:nvPr/>
          </p:nvSpPr>
          <p:spPr bwMode="auto">
            <a:xfrm rot="-5400000">
              <a:off x="2051" y="1641"/>
              <a:ext cx="161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r>
                <a:rPr lang="en-US" sz="1800">
                  <a:solidFill>
                    <a:srgbClr val="000000"/>
                  </a:solidFill>
                  <a:latin typeface="Comic Sans MS" pitchFamily="66" charset="0"/>
                </a:rPr>
                <a:t>Probability of Success</a:t>
              </a:r>
            </a:p>
          </p:txBody>
        </p:sp>
        <p:sp>
          <p:nvSpPr>
            <p:cNvPr id="62475" name="Text Box 9"/>
            <p:cNvSpPr txBox="1">
              <a:spLocks noChangeArrowheads="1"/>
            </p:cNvSpPr>
            <p:nvPr/>
          </p:nvSpPr>
          <p:spPr bwMode="auto">
            <a:xfrm>
              <a:off x="3110" y="2627"/>
              <a:ext cx="226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r>
                <a:rPr lang="en-US" sz="1800">
                  <a:solidFill>
                    <a:srgbClr val="000000"/>
                  </a:solidFill>
                  <a:latin typeface="Comic Sans MS" pitchFamily="66" charset="0"/>
                </a:rPr>
                <a:t>Idle Error Rate per CNOT Time</a:t>
              </a:r>
            </a:p>
            <a:p>
              <a:pPr algn="ctr"/>
              <a:r>
                <a:rPr lang="en-US" sz="1800">
                  <a:solidFill>
                    <a:srgbClr val="000000"/>
                  </a:solidFill>
                  <a:latin typeface="Comic Sans MS" pitchFamily="66" charset="0"/>
                </a:rPr>
                <a:t>EDist</a:t>
              </a:r>
              <a:r>
                <a:rPr lang="en-US" sz="1800" baseline="-25000">
                  <a:solidFill>
                    <a:srgbClr val="000000"/>
                  </a:solidFill>
                  <a:latin typeface="Comic Sans MS" pitchFamily="66" charset="0"/>
                </a:rPr>
                <a:t>MAX</a:t>
              </a:r>
              <a:r>
                <a:rPr lang="en-US" sz="1800">
                  <a:solidFill>
                    <a:srgbClr val="000000"/>
                  </a:solidFill>
                  <a:latin typeface="Comic Sans MS" pitchFamily="66" charset="0"/>
                </a:rPr>
                <a:t>=3</a:t>
              </a:r>
            </a:p>
          </p:txBody>
        </p:sp>
      </p:grpSp>
    </p:spTree>
    <p:extLst>
      <p:ext uri="{BB962C8B-B14F-4D97-AF65-F5344CB8AC3E}">
        <p14:creationId xmlns:p14="http://schemas.microsoft.com/office/powerpoint/2010/main" val="4024065053"/>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smtClean="0"/>
              <a:t>Outline</a:t>
            </a:r>
          </a:p>
        </p:txBody>
      </p:sp>
      <p:sp>
        <p:nvSpPr>
          <p:cNvPr id="63491" name="Rectangle 3"/>
          <p:cNvSpPr>
            <a:spLocks noGrp="1" noChangeArrowheads="1"/>
          </p:cNvSpPr>
          <p:nvPr>
            <p:ph type="body" idx="1"/>
          </p:nvPr>
        </p:nvSpPr>
        <p:spPr>
          <a:xfrm>
            <a:off x="304800" y="914400"/>
            <a:ext cx="8610600" cy="4800600"/>
          </a:xfrm>
        </p:spPr>
        <p:txBody>
          <a:bodyPr/>
          <a:lstStyle/>
          <a:p>
            <a:pPr>
              <a:lnSpc>
                <a:spcPct val="80000"/>
              </a:lnSpc>
            </a:pPr>
            <a:r>
              <a:rPr lang="en-US" dirty="0" smtClean="0"/>
              <a:t>Quantum Computing</a:t>
            </a:r>
          </a:p>
          <a:p>
            <a:pPr>
              <a:lnSpc>
                <a:spcPct val="80000"/>
              </a:lnSpc>
            </a:pPr>
            <a:r>
              <a:rPr lang="en-US" dirty="0" smtClean="0"/>
              <a:t>Ion Trap Quantum Computing</a:t>
            </a:r>
          </a:p>
          <a:p>
            <a:pPr>
              <a:lnSpc>
                <a:spcPct val="80000"/>
              </a:lnSpc>
            </a:pPr>
            <a:r>
              <a:rPr lang="en-US" dirty="0" smtClean="0"/>
              <a:t>Quantum Computer Aided Design</a:t>
            </a:r>
          </a:p>
          <a:p>
            <a:pPr lvl="1">
              <a:lnSpc>
                <a:spcPct val="80000"/>
              </a:lnSpc>
            </a:pPr>
            <a:r>
              <a:rPr lang="en-US" dirty="0" smtClean="0"/>
              <a:t>Area-Delay to Correct Result (ADCR) metric</a:t>
            </a:r>
          </a:p>
          <a:p>
            <a:pPr lvl="1">
              <a:lnSpc>
                <a:spcPct val="80000"/>
              </a:lnSpc>
            </a:pPr>
            <a:r>
              <a:rPr lang="en-US" dirty="0" smtClean="0"/>
              <a:t>Comparison of error correction codes</a:t>
            </a:r>
          </a:p>
          <a:p>
            <a:pPr>
              <a:lnSpc>
                <a:spcPct val="80000"/>
              </a:lnSpc>
            </a:pPr>
            <a:r>
              <a:rPr lang="en-US" dirty="0" smtClean="0"/>
              <a:t>Quantum Data Paths</a:t>
            </a:r>
          </a:p>
          <a:p>
            <a:pPr lvl="1">
              <a:lnSpc>
                <a:spcPct val="80000"/>
              </a:lnSpc>
            </a:pPr>
            <a:r>
              <a:rPr lang="en-US" dirty="0" smtClean="0"/>
              <a:t>QLA, CQLA, </a:t>
            </a:r>
            <a:r>
              <a:rPr lang="en-US" dirty="0" err="1" smtClean="0"/>
              <a:t>Qalypso</a:t>
            </a:r>
            <a:endParaRPr lang="en-US" dirty="0" smtClean="0"/>
          </a:p>
          <a:p>
            <a:pPr lvl="1">
              <a:lnSpc>
                <a:spcPct val="80000"/>
              </a:lnSpc>
            </a:pPr>
            <a:r>
              <a:rPr lang="en-US" dirty="0" err="1" smtClean="0"/>
              <a:t>Ancilla</a:t>
            </a:r>
            <a:r>
              <a:rPr lang="en-US" dirty="0" smtClean="0"/>
              <a:t> factory and Teleportation Network Design</a:t>
            </a:r>
          </a:p>
          <a:p>
            <a:pPr>
              <a:lnSpc>
                <a:spcPct val="80000"/>
              </a:lnSpc>
            </a:pPr>
            <a:r>
              <a:rPr lang="en-US" dirty="0" smtClean="0"/>
              <a:t>Error Correction Optimization (“</a:t>
            </a:r>
            <a:r>
              <a:rPr lang="en-US" dirty="0" err="1" smtClean="0"/>
              <a:t>Recorrection</a:t>
            </a:r>
            <a:r>
              <a:rPr lang="en-US" dirty="0" smtClean="0"/>
              <a:t>”)</a:t>
            </a:r>
          </a:p>
          <a:p>
            <a:pPr>
              <a:lnSpc>
                <a:spcPct val="80000"/>
              </a:lnSpc>
            </a:pPr>
            <a:r>
              <a:rPr lang="en-US" dirty="0" smtClean="0">
                <a:solidFill>
                  <a:srgbClr val="FF3300"/>
                </a:solidFill>
              </a:rPr>
              <a:t>Shor’s Factoring Circuit Layout and Design</a:t>
            </a:r>
          </a:p>
          <a:p>
            <a:pPr>
              <a:lnSpc>
                <a:spcPct val="80000"/>
              </a:lnSpc>
            </a:pPr>
            <a:endParaRPr lang="en-US" dirty="0" smtClean="0"/>
          </a:p>
        </p:txBody>
      </p:sp>
    </p:spTree>
    <p:extLst>
      <p:ext uri="{BB962C8B-B14F-4D97-AF65-F5344CB8AC3E}">
        <p14:creationId xmlns:p14="http://schemas.microsoft.com/office/powerpoint/2010/main" val="3281335915"/>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609600" y="0"/>
            <a:ext cx="8001000" cy="914400"/>
          </a:xfrm>
        </p:spPr>
        <p:txBody>
          <a:bodyPr/>
          <a:lstStyle/>
          <a:p>
            <a:r>
              <a:rPr lang="en-US" dirty="0" smtClean="0"/>
              <a:t>Comparison of 1024-bit adders</a:t>
            </a:r>
          </a:p>
        </p:txBody>
      </p:sp>
      <p:sp>
        <p:nvSpPr>
          <p:cNvPr id="64515" name="Rectangle 3"/>
          <p:cNvSpPr>
            <a:spLocks noGrp="1" noChangeArrowheads="1"/>
          </p:cNvSpPr>
          <p:nvPr>
            <p:ph type="body" idx="1"/>
          </p:nvPr>
        </p:nvSpPr>
        <p:spPr>
          <a:xfrm>
            <a:off x="152400" y="4191000"/>
            <a:ext cx="8991600" cy="2414588"/>
          </a:xfrm>
        </p:spPr>
        <p:txBody>
          <a:bodyPr>
            <a:normAutofit lnSpcReduction="10000"/>
          </a:bodyPr>
          <a:lstStyle/>
          <a:p>
            <a:r>
              <a:rPr lang="en-US" dirty="0" smtClean="0"/>
              <a:t>1024-bit Quantum Adder Architectures</a:t>
            </a:r>
          </a:p>
          <a:p>
            <a:pPr lvl="1"/>
            <a:r>
              <a:rPr lang="en-US" dirty="0" smtClean="0"/>
              <a:t>Ripple-Carry (QRCA)</a:t>
            </a:r>
          </a:p>
          <a:p>
            <a:pPr lvl="1"/>
            <a:r>
              <a:rPr lang="en-US" dirty="0" smtClean="0"/>
              <a:t>Carry-</a:t>
            </a:r>
            <a:r>
              <a:rPr lang="en-US" dirty="0" err="1" smtClean="0"/>
              <a:t>Lookahead</a:t>
            </a:r>
            <a:r>
              <a:rPr lang="en-US" dirty="0" smtClean="0"/>
              <a:t> (QCLA)</a:t>
            </a:r>
          </a:p>
          <a:p>
            <a:r>
              <a:rPr lang="en-US" dirty="0" smtClean="0"/>
              <a:t>Carry-</a:t>
            </a:r>
            <a:r>
              <a:rPr lang="en-US" dirty="0" err="1" smtClean="0"/>
              <a:t>Lookahead</a:t>
            </a:r>
            <a:r>
              <a:rPr lang="en-US" dirty="0" smtClean="0"/>
              <a:t> is better in all architectures</a:t>
            </a:r>
          </a:p>
          <a:p>
            <a:r>
              <a:rPr lang="en-US" dirty="0" smtClean="0"/>
              <a:t>QEC Optimization improves ADCR by order of magnitude in some circuit configurations</a:t>
            </a:r>
          </a:p>
        </p:txBody>
      </p:sp>
      <p:grpSp>
        <p:nvGrpSpPr>
          <p:cNvPr id="64516" name="Group 15"/>
          <p:cNvGrpSpPr>
            <a:grpSpLocks/>
          </p:cNvGrpSpPr>
          <p:nvPr/>
        </p:nvGrpSpPr>
        <p:grpSpPr bwMode="auto">
          <a:xfrm>
            <a:off x="4572000" y="762000"/>
            <a:ext cx="4572000" cy="3429000"/>
            <a:chOff x="2880" y="528"/>
            <a:chExt cx="2880" cy="2160"/>
          </a:xfrm>
        </p:grpSpPr>
        <p:pic>
          <p:nvPicPr>
            <p:cNvPr id="64523" name="Picture 9"/>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7301"/>
            <a:stretch>
              <a:fillRect/>
            </a:stretch>
          </p:blipFill>
          <p:spPr bwMode="auto">
            <a:xfrm>
              <a:off x="2880" y="860"/>
              <a:ext cx="2880" cy="1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sp>
          <p:nvSpPr>
            <p:cNvPr id="64524" name="Text Box 11"/>
            <p:cNvSpPr txBox="1">
              <a:spLocks noChangeArrowheads="1"/>
            </p:cNvSpPr>
            <p:nvPr/>
          </p:nvSpPr>
          <p:spPr bwMode="auto">
            <a:xfrm>
              <a:off x="3796" y="528"/>
              <a:ext cx="121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r>
                <a:rPr lang="en-US" sz="1800" b="1">
                  <a:solidFill>
                    <a:srgbClr val="000000"/>
                  </a:solidFill>
                  <a:latin typeface="Comic Sans MS" pitchFamily="66" charset="0"/>
                </a:rPr>
                <a:t>ADCR</a:t>
              </a:r>
              <a:r>
                <a:rPr lang="en-US" sz="1800" b="1" baseline="-25000">
                  <a:solidFill>
                    <a:srgbClr val="000000"/>
                  </a:solidFill>
                  <a:latin typeface="Comic Sans MS" pitchFamily="66" charset="0"/>
                </a:rPr>
                <a:t>optimal</a:t>
              </a:r>
              <a:r>
                <a:rPr lang="en-US" sz="1800" b="1">
                  <a:solidFill>
                    <a:srgbClr val="000000"/>
                  </a:solidFill>
                  <a:latin typeface="Comic Sans MS" pitchFamily="66" charset="0"/>
                </a:rPr>
                <a:t> for </a:t>
              </a:r>
              <a:br>
                <a:rPr lang="en-US" sz="1800" b="1">
                  <a:solidFill>
                    <a:srgbClr val="000000"/>
                  </a:solidFill>
                  <a:latin typeface="Comic Sans MS" pitchFamily="66" charset="0"/>
                </a:rPr>
              </a:br>
              <a:r>
                <a:rPr lang="en-US" sz="1800" b="1">
                  <a:solidFill>
                    <a:srgbClr val="000000"/>
                  </a:solidFill>
                  <a:latin typeface="Comic Sans MS" pitchFamily="66" charset="0"/>
                </a:rPr>
                <a:t>1024-bit QCLA</a:t>
              </a:r>
            </a:p>
          </p:txBody>
        </p:sp>
      </p:grpSp>
      <p:grpSp>
        <p:nvGrpSpPr>
          <p:cNvPr id="64517" name="Group 14"/>
          <p:cNvGrpSpPr>
            <a:grpSpLocks/>
          </p:cNvGrpSpPr>
          <p:nvPr/>
        </p:nvGrpSpPr>
        <p:grpSpPr bwMode="auto">
          <a:xfrm>
            <a:off x="0" y="762000"/>
            <a:ext cx="4419600" cy="3368675"/>
            <a:chOff x="0" y="528"/>
            <a:chExt cx="2784" cy="2122"/>
          </a:xfrm>
        </p:grpSpPr>
        <p:pic>
          <p:nvPicPr>
            <p:cNvPr id="64521" name="Picture 7"/>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7355"/>
            <a:stretch>
              <a:fillRect/>
            </a:stretch>
          </p:blipFill>
          <p:spPr bwMode="auto">
            <a:xfrm>
              <a:off x="0" y="836"/>
              <a:ext cx="2784" cy="1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sp>
          <p:nvSpPr>
            <p:cNvPr id="64522" name="Text Box 12"/>
            <p:cNvSpPr txBox="1">
              <a:spLocks noChangeArrowheads="1"/>
            </p:cNvSpPr>
            <p:nvPr/>
          </p:nvSpPr>
          <p:spPr bwMode="auto">
            <a:xfrm>
              <a:off x="558" y="528"/>
              <a:ext cx="198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r>
                <a:rPr lang="en-US" sz="1800" b="1">
                  <a:solidFill>
                    <a:srgbClr val="000000"/>
                  </a:solidFill>
                  <a:latin typeface="Comic Sans MS" pitchFamily="66" charset="0"/>
                </a:rPr>
                <a:t>ADCR</a:t>
              </a:r>
              <a:r>
                <a:rPr lang="en-US" sz="1800" b="1" baseline="-25000">
                  <a:solidFill>
                    <a:srgbClr val="000000"/>
                  </a:solidFill>
                  <a:latin typeface="Comic Sans MS" pitchFamily="66" charset="0"/>
                </a:rPr>
                <a:t>optimal</a:t>
              </a:r>
              <a:r>
                <a:rPr lang="en-US" sz="1800" b="1">
                  <a:solidFill>
                    <a:srgbClr val="000000"/>
                  </a:solidFill>
                  <a:latin typeface="Comic Sans MS" pitchFamily="66" charset="0"/>
                </a:rPr>
                <a:t> for </a:t>
              </a:r>
              <a:br>
                <a:rPr lang="en-US" sz="1800" b="1">
                  <a:solidFill>
                    <a:srgbClr val="000000"/>
                  </a:solidFill>
                  <a:latin typeface="Comic Sans MS" pitchFamily="66" charset="0"/>
                </a:rPr>
              </a:br>
              <a:r>
                <a:rPr lang="en-US" sz="1800" b="1">
                  <a:solidFill>
                    <a:srgbClr val="000000"/>
                  </a:solidFill>
                  <a:latin typeface="Comic Sans MS" pitchFamily="66" charset="0"/>
                </a:rPr>
                <a:t>1024-bit QRCA and QCLA</a:t>
              </a:r>
            </a:p>
          </p:txBody>
        </p:sp>
      </p:grpSp>
    </p:spTree>
    <p:extLst>
      <p:ext uri="{BB962C8B-B14F-4D97-AF65-F5344CB8AC3E}">
        <p14:creationId xmlns:p14="http://schemas.microsoft.com/office/powerpoint/2010/main" val="1488942032"/>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3"/>
          <p:cNvSpPr>
            <a:spLocks noGrp="1" noChangeArrowheads="1"/>
          </p:cNvSpPr>
          <p:nvPr>
            <p:ph type="body" idx="1"/>
          </p:nvPr>
        </p:nvSpPr>
        <p:spPr>
          <a:xfrm>
            <a:off x="152400" y="3886200"/>
            <a:ext cx="8763000" cy="2667000"/>
          </a:xfrm>
        </p:spPr>
        <p:txBody>
          <a:bodyPr>
            <a:normAutofit lnSpcReduction="10000"/>
          </a:bodyPr>
          <a:lstStyle/>
          <a:p>
            <a:pPr>
              <a:lnSpc>
                <a:spcPct val="70000"/>
              </a:lnSpc>
            </a:pPr>
            <a:r>
              <a:rPr lang="en-US" sz="2400" smtClean="0">
                <a:solidFill>
                  <a:srgbClr val="FF3300"/>
                </a:solidFill>
              </a:rPr>
              <a:t>Error Correction is </a:t>
            </a:r>
            <a:r>
              <a:rPr lang="en-US" sz="2400" i="1" smtClean="0">
                <a:solidFill>
                  <a:srgbClr val="FF3300"/>
                </a:solidFill>
              </a:rPr>
              <a:t>not </a:t>
            </a:r>
            <a:r>
              <a:rPr lang="en-US" sz="2400" smtClean="0">
                <a:solidFill>
                  <a:srgbClr val="FF3300"/>
                </a:solidFill>
              </a:rPr>
              <a:t>predominant use of area</a:t>
            </a:r>
          </a:p>
          <a:p>
            <a:pPr lvl="1">
              <a:lnSpc>
                <a:spcPct val="70000"/>
              </a:lnSpc>
            </a:pPr>
            <a:r>
              <a:rPr lang="en-US" sz="2000" smtClean="0"/>
              <a:t>Only 20-40% of area devoted to QEC ancilla</a:t>
            </a:r>
          </a:p>
          <a:p>
            <a:pPr lvl="1">
              <a:lnSpc>
                <a:spcPct val="70000"/>
              </a:lnSpc>
            </a:pPr>
            <a:r>
              <a:rPr lang="en-US" sz="2000" smtClean="0"/>
              <a:t>For Optimized Qalypso QCLA, 70% of operations for QEC ancilla generation, but only about 20% of area</a:t>
            </a:r>
          </a:p>
          <a:p>
            <a:pPr>
              <a:lnSpc>
                <a:spcPct val="70000"/>
              </a:lnSpc>
            </a:pPr>
            <a:r>
              <a:rPr lang="en-US" sz="2400" smtClean="0"/>
              <a:t>T-Ancilla generation is major component</a:t>
            </a:r>
          </a:p>
          <a:p>
            <a:pPr lvl="1">
              <a:lnSpc>
                <a:spcPct val="70000"/>
              </a:lnSpc>
            </a:pPr>
            <a:r>
              <a:rPr lang="en-US" sz="2000" smtClean="0"/>
              <a:t>Often overlooked</a:t>
            </a:r>
          </a:p>
          <a:p>
            <a:pPr>
              <a:lnSpc>
                <a:spcPct val="70000"/>
              </a:lnSpc>
            </a:pPr>
            <a:r>
              <a:rPr lang="en-US" sz="2400" smtClean="0"/>
              <a:t>Networking is significant portion of area when allowed to  optimize for ADCR (30%)</a:t>
            </a:r>
          </a:p>
          <a:p>
            <a:pPr lvl="1">
              <a:lnSpc>
                <a:spcPct val="70000"/>
              </a:lnSpc>
            </a:pPr>
            <a:r>
              <a:rPr lang="en-US" sz="2000" smtClean="0"/>
              <a:t>CQLA and QLA variants didn’t really allow for much flexibility </a:t>
            </a:r>
          </a:p>
        </p:txBody>
      </p:sp>
      <p:pic>
        <p:nvPicPr>
          <p:cNvPr id="65539" name="Picture 5"/>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52600" y="685800"/>
            <a:ext cx="5118100"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sp>
        <p:nvSpPr>
          <p:cNvPr id="65540" name="Rectangle 2"/>
          <p:cNvSpPr>
            <a:spLocks noGrp="1" noChangeArrowheads="1"/>
          </p:cNvSpPr>
          <p:nvPr>
            <p:ph type="title"/>
          </p:nvPr>
        </p:nvSpPr>
        <p:spPr>
          <a:xfrm>
            <a:off x="914400" y="76200"/>
            <a:ext cx="7086600" cy="838200"/>
          </a:xfrm>
        </p:spPr>
        <p:txBody>
          <a:bodyPr/>
          <a:lstStyle/>
          <a:p>
            <a:r>
              <a:rPr lang="en-US" smtClean="0"/>
              <a:t>Area Breakdown for Adders</a:t>
            </a:r>
          </a:p>
        </p:txBody>
      </p:sp>
    </p:spTree>
    <p:extLst>
      <p:ext uri="{BB962C8B-B14F-4D97-AF65-F5344CB8AC3E}">
        <p14:creationId xmlns:p14="http://schemas.microsoft.com/office/powerpoint/2010/main" val="1202791931"/>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2"/>
          <p:cNvSpPr>
            <a:spLocks noGrp="1" noChangeArrowheads="1"/>
          </p:cNvSpPr>
          <p:nvPr>
            <p:ph type="title"/>
          </p:nvPr>
        </p:nvSpPr>
        <p:spPr>
          <a:xfrm>
            <a:off x="533400" y="76200"/>
            <a:ext cx="8153400" cy="838200"/>
          </a:xfrm>
        </p:spPr>
        <p:txBody>
          <a:bodyPr/>
          <a:lstStyle/>
          <a:p>
            <a:r>
              <a:rPr lang="en-US" dirty="0" smtClean="0"/>
              <a:t>Investigating 1024-bit </a:t>
            </a:r>
            <a:r>
              <a:rPr lang="en-US" dirty="0" err="1" smtClean="0"/>
              <a:t>Shor’s</a:t>
            </a:r>
            <a:endParaRPr lang="en-US" dirty="0" smtClean="0"/>
          </a:p>
        </p:txBody>
      </p:sp>
      <p:sp>
        <p:nvSpPr>
          <p:cNvPr id="66564" name="Rectangle 3"/>
          <p:cNvSpPr>
            <a:spLocks noGrp="1" noChangeArrowheads="1"/>
          </p:cNvSpPr>
          <p:nvPr>
            <p:ph type="body" idx="1"/>
          </p:nvPr>
        </p:nvSpPr>
        <p:spPr>
          <a:xfrm>
            <a:off x="304800" y="4191000"/>
            <a:ext cx="8534400" cy="2438400"/>
          </a:xfrm>
        </p:spPr>
        <p:txBody>
          <a:bodyPr>
            <a:normAutofit fontScale="92500" lnSpcReduction="20000"/>
          </a:bodyPr>
          <a:lstStyle/>
          <a:p>
            <a:pPr>
              <a:lnSpc>
                <a:spcPct val="80000"/>
              </a:lnSpc>
            </a:pPr>
            <a:r>
              <a:rPr lang="en-US" dirty="0" smtClean="0"/>
              <a:t>Full Layout of all Elements</a:t>
            </a:r>
          </a:p>
          <a:p>
            <a:pPr lvl="1">
              <a:lnSpc>
                <a:spcPct val="80000"/>
              </a:lnSpc>
            </a:pPr>
            <a:r>
              <a:rPr lang="en-US" dirty="0" smtClean="0"/>
              <a:t>Use of 1024-bit Quantum Adders</a:t>
            </a:r>
          </a:p>
          <a:p>
            <a:pPr lvl="1">
              <a:lnSpc>
                <a:spcPct val="80000"/>
              </a:lnSpc>
            </a:pPr>
            <a:r>
              <a:rPr lang="en-US" dirty="0" smtClean="0"/>
              <a:t>Optimized error correction</a:t>
            </a:r>
          </a:p>
          <a:p>
            <a:pPr lvl="1">
              <a:lnSpc>
                <a:spcPct val="80000"/>
              </a:lnSpc>
            </a:pPr>
            <a:r>
              <a:rPr lang="en-US" dirty="0" err="1" smtClean="0"/>
              <a:t>Ancilla</a:t>
            </a:r>
            <a:r>
              <a:rPr lang="en-US" dirty="0" smtClean="0"/>
              <a:t> optimization and Custom Network Layout</a:t>
            </a:r>
          </a:p>
          <a:p>
            <a:pPr>
              <a:lnSpc>
                <a:spcPct val="80000"/>
              </a:lnSpc>
            </a:pPr>
            <a:r>
              <a:rPr lang="en-US" dirty="0" smtClean="0"/>
              <a:t>Statistics:</a:t>
            </a:r>
          </a:p>
          <a:p>
            <a:pPr lvl="1">
              <a:lnSpc>
                <a:spcPct val="80000"/>
              </a:lnSpc>
            </a:pPr>
            <a:r>
              <a:rPr lang="en-US" dirty="0" err="1" smtClean="0"/>
              <a:t>Unoptimized</a:t>
            </a:r>
            <a:r>
              <a:rPr lang="en-US" dirty="0" smtClean="0"/>
              <a:t> version: 1.35</a:t>
            </a:r>
            <a:r>
              <a:rPr lang="en-US" dirty="0" smtClean="0">
                <a:sym typeface="Symbol" pitchFamily="18" charset="2"/>
              </a:rPr>
              <a:t>10</a:t>
            </a:r>
            <a:r>
              <a:rPr lang="en-US" baseline="30000" dirty="0" smtClean="0">
                <a:sym typeface="Symbol" pitchFamily="18" charset="2"/>
              </a:rPr>
              <a:t>15</a:t>
            </a:r>
            <a:r>
              <a:rPr lang="en-US" dirty="0" smtClean="0">
                <a:sym typeface="Symbol" pitchFamily="18" charset="2"/>
              </a:rPr>
              <a:t> operations</a:t>
            </a:r>
          </a:p>
          <a:p>
            <a:pPr lvl="1">
              <a:lnSpc>
                <a:spcPct val="80000"/>
              </a:lnSpc>
            </a:pPr>
            <a:r>
              <a:rPr lang="en-US" dirty="0" smtClean="0"/>
              <a:t>Optimized Version 1000X smaller	</a:t>
            </a:r>
          </a:p>
          <a:p>
            <a:pPr lvl="1">
              <a:lnSpc>
                <a:spcPct val="80000"/>
              </a:lnSpc>
            </a:pPr>
            <a:r>
              <a:rPr lang="en-US" dirty="0" smtClean="0"/>
              <a:t>QFT is only 1% of total execution time</a:t>
            </a:r>
          </a:p>
        </p:txBody>
      </p:sp>
      <p:pic>
        <p:nvPicPr>
          <p:cNvPr id="8"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7650" y="606425"/>
            <a:ext cx="8362950" cy="350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0406448"/>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smtClean="0"/>
              <a:t>1024-bit Shor’s Continued</a:t>
            </a:r>
          </a:p>
        </p:txBody>
      </p:sp>
      <p:sp>
        <p:nvSpPr>
          <p:cNvPr id="67587" name="Rectangle 3"/>
          <p:cNvSpPr>
            <a:spLocks noGrp="1" noChangeArrowheads="1"/>
          </p:cNvSpPr>
          <p:nvPr>
            <p:ph type="body" idx="1"/>
          </p:nvPr>
        </p:nvSpPr>
        <p:spPr>
          <a:xfrm>
            <a:off x="457200" y="4191000"/>
            <a:ext cx="8153400" cy="1905000"/>
          </a:xfrm>
        </p:spPr>
        <p:txBody>
          <a:bodyPr>
            <a:normAutofit lnSpcReduction="10000"/>
          </a:bodyPr>
          <a:lstStyle/>
          <a:p>
            <a:pPr>
              <a:lnSpc>
                <a:spcPct val="70000"/>
              </a:lnSpc>
            </a:pPr>
            <a:r>
              <a:rPr lang="en-US" sz="2400" smtClean="0"/>
              <a:t>Circuits too big to compute P</a:t>
            </a:r>
            <a:r>
              <a:rPr lang="en-US" sz="2400" baseline="-25000" smtClean="0"/>
              <a:t>success</a:t>
            </a:r>
            <a:endParaRPr lang="en-US" sz="2400" smtClean="0"/>
          </a:p>
          <a:p>
            <a:pPr lvl="1">
              <a:lnSpc>
                <a:spcPct val="70000"/>
              </a:lnSpc>
            </a:pPr>
            <a:r>
              <a:rPr lang="en-US" sz="2000" smtClean="0"/>
              <a:t>Working on this problem</a:t>
            </a:r>
          </a:p>
          <a:p>
            <a:pPr>
              <a:lnSpc>
                <a:spcPct val="70000"/>
              </a:lnSpc>
            </a:pPr>
            <a:r>
              <a:rPr lang="en-US" sz="2400" smtClean="0"/>
              <a:t>Fastest Circuit: 6</a:t>
            </a:r>
            <a:r>
              <a:rPr lang="en-US" sz="2400" smtClean="0">
                <a:sym typeface="Symbol" pitchFamily="18" charset="2"/>
              </a:rPr>
              <a:t>10</a:t>
            </a:r>
            <a:r>
              <a:rPr lang="en-US" sz="2400" baseline="30000" smtClean="0">
                <a:sym typeface="Symbol" pitchFamily="18" charset="2"/>
              </a:rPr>
              <a:t>8</a:t>
            </a:r>
            <a:r>
              <a:rPr lang="en-US" sz="2400" smtClean="0">
                <a:sym typeface="Symbol" pitchFamily="18" charset="2"/>
              </a:rPr>
              <a:t> seconds ~ 19 years</a:t>
            </a:r>
          </a:p>
          <a:p>
            <a:pPr lvl="1">
              <a:lnSpc>
                <a:spcPct val="70000"/>
              </a:lnSpc>
            </a:pPr>
            <a:r>
              <a:rPr lang="en-US" sz="2000" smtClean="0">
                <a:sym typeface="Symbol" pitchFamily="18" charset="2"/>
              </a:rPr>
              <a:t>Speedup by classically computing recursive squares?</a:t>
            </a:r>
          </a:p>
          <a:p>
            <a:pPr>
              <a:lnSpc>
                <a:spcPct val="70000"/>
              </a:lnSpc>
            </a:pPr>
            <a:r>
              <a:rPr lang="en-US" sz="2400" smtClean="0">
                <a:sym typeface="Symbol" pitchFamily="18" charset="2"/>
              </a:rPr>
              <a:t>Smallest Circuit: 7659 mm</a:t>
            </a:r>
            <a:r>
              <a:rPr lang="en-US" sz="2400" baseline="30000" smtClean="0">
                <a:sym typeface="Symbol" pitchFamily="18" charset="2"/>
              </a:rPr>
              <a:t>2</a:t>
            </a:r>
          </a:p>
          <a:p>
            <a:pPr lvl="1">
              <a:lnSpc>
                <a:spcPct val="70000"/>
              </a:lnSpc>
            </a:pPr>
            <a:r>
              <a:rPr lang="en-US" sz="2000" smtClean="0">
                <a:sym typeface="Symbol" pitchFamily="18" charset="2"/>
              </a:rPr>
              <a:t>Compare to previous </a:t>
            </a:r>
            <a:r>
              <a:rPr lang="en-US" sz="2000" i="1" smtClean="0">
                <a:solidFill>
                  <a:srgbClr val="FF3300"/>
                </a:solidFill>
                <a:sym typeface="Symbol" pitchFamily="18" charset="2"/>
              </a:rPr>
              <a:t>estimate</a:t>
            </a:r>
            <a:r>
              <a:rPr lang="en-US" sz="2000" smtClean="0">
                <a:sym typeface="Symbol" pitchFamily="18" charset="2"/>
              </a:rPr>
              <a:t> of 0.9 m</a:t>
            </a:r>
            <a:r>
              <a:rPr lang="en-US" sz="2000" baseline="30000" smtClean="0">
                <a:sym typeface="Symbol" pitchFamily="18" charset="2"/>
              </a:rPr>
              <a:t>2</a:t>
            </a:r>
            <a:r>
              <a:rPr lang="en-US" sz="2000" smtClean="0">
                <a:sym typeface="Symbol" pitchFamily="18" charset="2"/>
              </a:rPr>
              <a:t> = 910</a:t>
            </a:r>
            <a:r>
              <a:rPr lang="en-US" sz="2000" baseline="30000" smtClean="0">
                <a:sym typeface="Symbol" pitchFamily="18" charset="2"/>
              </a:rPr>
              <a:t>5</a:t>
            </a:r>
            <a:r>
              <a:rPr lang="en-US" sz="2000" smtClean="0">
                <a:sym typeface="Symbol" pitchFamily="18" charset="2"/>
              </a:rPr>
              <a:t> mm</a:t>
            </a:r>
            <a:r>
              <a:rPr lang="en-US" sz="2000" baseline="30000" smtClean="0">
                <a:sym typeface="Symbol" pitchFamily="18" charset="2"/>
              </a:rPr>
              <a:t>2</a:t>
            </a:r>
            <a:endParaRPr lang="en-US" sz="2000" smtClean="0">
              <a:sym typeface="Symbol" pitchFamily="18" charset="2"/>
            </a:endParaRPr>
          </a:p>
        </p:txBody>
      </p:sp>
      <p:pic>
        <p:nvPicPr>
          <p:cNvPr id="675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914400"/>
            <a:ext cx="4419600" cy="322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pic>
        <p:nvPicPr>
          <p:cNvPr id="6758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914400"/>
            <a:ext cx="4267200" cy="307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spTree>
    <p:extLst>
      <p:ext uri="{BB962C8B-B14F-4D97-AF65-F5344CB8AC3E}">
        <p14:creationId xmlns:p14="http://schemas.microsoft.com/office/powerpoint/2010/main" val="1950318026"/>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2013</a:t>
            </a:r>
            <a:endParaRPr lang="en-US" dirty="0"/>
          </a:p>
        </p:txBody>
      </p:sp>
      <p:pic>
        <p:nvPicPr>
          <p:cNvPr id="5" name="Picture 4"/>
          <p:cNvPicPr>
            <a:picLocks noChangeAspect="1"/>
          </p:cNvPicPr>
          <p:nvPr/>
        </p:nvPicPr>
        <p:blipFill>
          <a:blip r:embed="rId2"/>
          <a:stretch>
            <a:fillRect/>
          </a:stretch>
        </p:blipFill>
        <p:spPr>
          <a:xfrm>
            <a:off x="2819400" y="2260600"/>
            <a:ext cx="3492500" cy="2336800"/>
          </a:xfrm>
          <a:prstGeom prst="rect">
            <a:avLst/>
          </a:prstGeom>
        </p:spPr>
      </p:pic>
      <p:sp>
        <p:nvSpPr>
          <p:cNvPr id="6" name="TextBox 5"/>
          <p:cNvSpPr txBox="1"/>
          <p:nvPr/>
        </p:nvSpPr>
        <p:spPr>
          <a:xfrm>
            <a:off x="2470364" y="4800600"/>
            <a:ext cx="4190571" cy="461665"/>
          </a:xfrm>
          <a:prstGeom prst="rect">
            <a:avLst/>
          </a:prstGeom>
          <a:noFill/>
        </p:spPr>
        <p:txBody>
          <a:bodyPr wrap="none" rtlCol="0">
            <a:spAutoFit/>
          </a:bodyPr>
          <a:lstStyle/>
          <a:p>
            <a:r>
              <a:rPr lang="en-US" sz="2400" dirty="0" smtClean="0"/>
              <a:t>The Nest makes headlines!</a:t>
            </a:r>
            <a:endParaRPr lang="en-US" sz="2400" dirty="0"/>
          </a:p>
        </p:txBody>
      </p:sp>
    </p:spTree>
    <p:extLst>
      <p:ext uri="{BB962C8B-B14F-4D97-AF65-F5344CB8AC3E}">
        <p14:creationId xmlns:p14="http://schemas.microsoft.com/office/powerpoint/2010/main" val="4179224686"/>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0.4|36.5|13.3"/>
</p:tagLst>
</file>

<file path=ppt/tags/tag2.xml><?xml version="1.0" encoding="utf-8"?>
<p:tagLst xmlns:a="http://schemas.openxmlformats.org/drawingml/2006/main" xmlns:r="http://schemas.openxmlformats.org/officeDocument/2006/relationships" xmlns:p="http://schemas.openxmlformats.org/presentationml/2006/main">
  <p:tag name="TIMING" val="|18.8|7.6|3.9|37.4|6.8|4.7|6.7|7.7"/>
</p:tagLst>
</file>

<file path=ppt/tags/tag3.xml><?xml version="1.0" encoding="utf-8"?>
<p:tagLst xmlns:a="http://schemas.openxmlformats.org/drawingml/2006/main" xmlns:r="http://schemas.openxmlformats.org/officeDocument/2006/relationships" xmlns:p="http://schemas.openxmlformats.org/presentationml/2006/main">
  <p:tag name="TIMING" val="|16.4|13.7|6.4|1.3|0.5|1|11.2|10.6|13.1|8.2|0.8|1.9|4.5|0.9|0.7|1.9|1.4|9.3|41.9|21.6|10.8|1.2|4.7|2.8|3.1|2.9|0.5"/>
</p:tagLst>
</file>

<file path=ppt/theme/theme1.xml><?xml version="1.0" encoding="utf-8"?>
<a:theme xmlns:a="http://schemas.openxmlformats.org/drawingml/2006/main" name="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Comic Sans MS" pitchFamily="66" charset="0"/>
          </a:defRPr>
        </a:defPPr>
      </a:lstStyle>
    </a:lnDef>
  </a:objectDefaults>
  <a:extraClrSchemeLst>
    <a:extraClrScheme>
      <a:clrScheme name="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82837</TotalTime>
  <Pages>60</Pages>
  <Words>5616</Words>
  <Application>Microsoft Office PowerPoint</Application>
  <PresentationFormat>On-screen Show (4:3)</PresentationFormat>
  <Paragraphs>1560</Paragraphs>
  <Slides>86</Slides>
  <Notes>27</Notes>
  <HiddenSlides>0</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5</vt:i4>
      </vt:variant>
      <vt:variant>
        <vt:lpstr>Slide Titles</vt:lpstr>
      </vt:variant>
      <vt:variant>
        <vt:i4>86</vt:i4>
      </vt:variant>
    </vt:vector>
  </HeadingPairs>
  <TitlesOfParts>
    <vt:vector size="108" baseType="lpstr">
      <vt:lpstr>Dotum</vt:lpstr>
      <vt:lpstr>ＭＳ Ｐゴシック</vt:lpstr>
      <vt:lpstr>Andale Sans UI</vt:lpstr>
      <vt:lpstr>Arial</vt:lpstr>
      <vt:lpstr>Arial Black</vt:lpstr>
      <vt:lpstr>Arial Narrow</vt:lpstr>
      <vt:lpstr>Comic Sans MS</vt:lpstr>
      <vt:lpstr>Gill Sans</vt:lpstr>
      <vt:lpstr>StarSymbol</vt:lpstr>
      <vt:lpstr>Symbol</vt:lpstr>
      <vt:lpstr>Tahoma</vt:lpstr>
      <vt:lpstr>Times</vt:lpstr>
      <vt:lpstr>Times New Roman</vt:lpstr>
      <vt:lpstr>Trebuchet MS</vt:lpstr>
      <vt:lpstr>Verdana</vt:lpstr>
      <vt:lpstr>Wingdings</vt:lpstr>
      <vt:lpstr>Office</vt:lpstr>
      <vt:lpstr>Equation</vt:lpstr>
      <vt:lpstr>Visio</vt:lpstr>
      <vt:lpstr>Chart</vt:lpstr>
      <vt:lpstr>Bitmap Image</vt:lpstr>
      <vt:lpstr>Clip</vt:lpstr>
      <vt:lpstr>CS162 Operating Systems and Systems Programming Lecture 25   Extra Topics: IoT, Quantum Computing</vt:lpstr>
      <vt:lpstr>1997 - The Internet of Every Computer</vt:lpstr>
      <vt:lpstr>2007 - The Internet of Every Body</vt:lpstr>
      <vt:lpstr>2017 - The Internet of Everyday Things</vt:lpstr>
      <vt:lpstr>Why “Real” Information is so Important</vt:lpstr>
      <vt:lpstr>Resources in a Smart Space (2011)</vt:lpstr>
      <vt:lpstr>2013</vt:lpstr>
      <vt:lpstr>2014</vt:lpstr>
      <vt:lpstr>2013</vt:lpstr>
      <vt:lpstr>2014</vt:lpstr>
      <vt:lpstr>2014</vt:lpstr>
      <vt:lpstr>Broad Technology Trends</vt:lpstr>
      <vt:lpstr>‘Low-Tech’ Enabling Technology</vt:lpstr>
      <vt:lpstr>The Systems Challenge</vt:lpstr>
      <vt:lpstr>Key WSN Research Developments</vt:lpstr>
      <vt:lpstr>Internet of Every Thing – Realized 2008</vt:lpstr>
      <vt:lpstr>Internet of Every Thing – standardized 2010</vt:lpstr>
      <vt:lpstr>Smart meter rollouts</vt:lpstr>
      <vt:lpstr>The Mote/TinyOS revolution…</vt:lpstr>
      <vt:lpstr>TinyOS – Framework for Innovation</vt:lpstr>
      <vt:lpstr>Back to The Internet of Everything…?</vt:lpstr>
      <vt:lpstr>An More Global Application Model</vt:lpstr>
      <vt:lpstr>SWARMLETs</vt:lpstr>
      <vt:lpstr>Meeting the needs of  the Swarm</vt:lpstr>
      <vt:lpstr>Support for Swarm Applications</vt:lpstr>
      <vt:lpstr>The Missing Link?</vt:lpstr>
      <vt:lpstr>What about the “FOG” and “Cloud”? New Abstraction: the Cell</vt:lpstr>
      <vt:lpstr>Cell Implementation Platform: Tessellation Version 2</vt:lpstr>
      <vt:lpstr>Implementing Cells: Space-Time Partitioning</vt:lpstr>
      <vt:lpstr>Resource Discovery and Ontology</vt:lpstr>
      <vt:lpstr>Brokering Service: The Hierarchy of Ownership</vt:lpstr>
      <vt:lpstr>DataCentric Vision</vt:lpstr>
      <vt:lpstr>The Global Data Plane</vt:lpstr>
      <vt:lpstr>GDP Secure Log</vt:lpstr>
      <vt:lpstr>Simple Log-based Use-case</vt:lpstr>
      <vt:lpstr>Build DataStores on top of GDP through Composition</vt:lpstr>
      <vt:lpstr>Example: DataBase CAAPI</vt:lpstr>
      <vt:lpstr>Properties of the GDP (Summary)</vt:lpstr>
      <vt:lpstr>The Revolution</vt:lpstr>
      <vt:lpstr>The Revolution</vt:lpstr>
      <vt:lpstr>Use Quantum Mechanics to Compute?</vt:lpstr>
      <vt:lpstr>Quantization: Use of “Spin”</vt:lpstr>
      <vt:lpstr>Kane Proposal II  (First one didn’t quite work)</vt:lpstr>
      <vt:lpstr>Now add Superposition!</vt:lpstr>
      <vt:lpstr>A register can have many values!</vt:lpstr>
      <vt:lpstr>Spooky action at a distance</vt:lpstr>
      <vt:lpstr>Model:  Operations on coefficients + measurements</vt:lpstr>
      <vt:lpstr>Shor’s Factoring Algorithm</vt:lpstr>
      <vt:lpstr>Finding r with xr  1 (mod N)</vt:lpstr>
      <vt:lpstr>Quantum Computing Architectures</vt:lpstr>
      <vt:lpstr>Quantum Circuit Model</vt:lpstr>
      <vt:lpstr>Adding Quantum ECC</vt:lpstr>
      <vt:lpstr>Outline</vt:lpstr>
      <vt:lpstr>MEMs-Based Ion Trap Devices</vt:lpstr>
      <vt:lpstr>Quantum Computing with Ion Traps</vt:lpstr>
      <vt:lpstr>An Abstraction of Ion Traps</vt:lpstr>
      <vt:lpstr>Ion Trap Physical Layout</vt:lpstr>
      <vt:lpstr>Outline</vt:lpstr>
      <vt:lpstr>Vision of Quantum Circuit Design</vt:lpstr>
      <vt:lpstr>Important Measurement Metrics</vt:lpstr>
      <vt:lpstr>How to evaluate a circuit?</vt:lpstr>
      <vt:lpstr>Quantum CAD flow</vt:lpstr>
      <vt:lpstr>Example Place and Route Heuristic: Collapsed Dataflow</vt:lpstr>
      <vt:lpstr>Outline</vt:lpstr>
      <vt:lpstr>Quantum Logic Array (QLA)</vt:lpstr>
      <vt:lpstr>Running Circuit at “Speed of Data”</vt:lpstr>
      <vt:lpstr>How much Ancilla Bandwidth Needed?</vt:lpstr>
      <vt:lpstr>Ancilla Factory Design I</vt:lpstr>
      <vt:lpstr>Ancilla Factory Design II</vt:lpstr>
      <vt:lpstr>The Qalypso Datapath Architecture</vt:lpstr>
      <vt:lpstr>Tiled Quantum Datapaths</vt:lpstr>
      <vt:lpstr>Which Datapath is Best?</vt:lpstr>
      <vt:lpstr>How to design Teleportation Network</vt:lpstr>
      <vt:lpstr>Basic Idea: Chained Teleportation</vt:lpstr>
      <vt:lpstr>Pre-Purification</vt:lpstr>
      <vt:lpstr>Building a Mesh Interconnect</vt:lpstr>
      <vt:lpstr>Outline</vt:lpstr>
      <vt:lpstr>Reducing QEC Overhead</vt:lpstr>
      <vt:lpstr>Simple Error Propagation Model</vt:lpstr>
      <vt:lpstr>QEC Optimization</vt:lpstr>
      <vt:lpstr>Recorrection in presence of  different QEC codes</vt:lpstr>
      <vt:lpstr>Outline</vt:lpstr>
      <vt:lpstr>Comparison of 1024-bit adders</vt:lpstr>
      <vt:lpstr>Area Breakdown for Adders</vt:lpstr>
      <vt:lpstr>Investigating 1024-bit Shor’s</vt:lpstr>
      <vt:lpstr>1024-bit Shor’s Continued</vt:lpstr>
    </vt:vector>
  </TitlesOfParts>
  <Company>UC Berkeley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Course Introduction and Overview</dc:title>
  <dc:subject/>
  <dc:creator>John D. Kubiatowicz</dc:creator>
  <cp:keywords/>
  <dc:description>Imported some pictures from Silbershatz (c) 2005</dc:description>
  <cp:lastModifiedBy>kubitron</cp:lastModifiedBy>
  <cp:revision>981</cp:revision>
  <cp:lastPrinted>2015-04-30T04:31:28Z</cp:lastPrinted>
  <dcterms:created xsi:type="dcterms:W3CDTF">1995-08-12T11:37:26Z</dcterms:created>
  <dcterms:modified xsi:type="dcterms:W3CDTF">2015-05-04T23:23:32Z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wner">
    <vt:lpwstr>Joseph</vt:lpwstr>
  </property>
  <property fmtid="{D5CDD505-2E9C-101B-9397-08002B2CF9AE}" pid="3" name="Semester">
    <vt:lpwstr>Spring 2006</vt:lpwstr>
  </property>
</Properties>
</file>